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8" r:id="rId9"/>
    <p:sldId id="326" r:id="rId10"/>
    <p:sldId id="263" r:id="rId11"/>
    <p:sldId id="297" r:id="rId12"/>
  </p:sldIdLst>
  <p:sldSz cx="12192000" cy="6858000"/>
  <p:notesSz cx="6858000" cy="9144000"/>
  <p:embeddedFontLst>
    <p:embeddedFont>
      <p:font typeface="Andale Mono" panose="020B0509000000000004" pitchFamily="49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DA7"/>
    <a:srgbClr val="FFFFFF"/>
    <a:srgbClr val="0421FF"/>
    <a:srgbClr val="4472C4"/>
    <a:srgbClr val="285CBF"/>
    <a:srgbClr val="288AE2"/>
    <a:srgbClr val="E8EBEF"/>
    <a:srgbClr val="5A90BC"/>
    <a:srgbClr val="427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745F574-C000-46FB-B83C-CA93DA88C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5"/>
    <p:restoredTop sz="88820"/>
  </p:normalViewPr>
  <p:slideViewPr>
    <p:cSldViewPr snapToGrid="0">
      <p:cViewPr varScale="1">
        <p:scale>
          <a:sx n="112" d="100"/>
          <a:sy n="112" d="100"/>
        </p:scale>
        <p:origin x="712" y="184"/>
      </p:cViewPr>
      <p:guideLst>
        <p:guide orient="horz" pos="214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ab8e6d1d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ab8e6d1d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/>
          <a:srcRect l="72917" t="69259"/>
          <a:stretch>
            <a:fillRect/>
          </a:stretch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 panose="020B0502050000020003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 panose="020B0502050000020003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 panose="020B0502050000020003"/>
              <a:buNone/>
              <a:defRPr sz="4400" b="0" i="0" u="none" strike="noStrike" cap="none">
                <a:solidFill>
                  <a:srgbClr val="3EADA7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(Motif -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with Classes -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Identifification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4810760" y="3240405"/>
            <a:ext cx="6466840" cy="204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500" dirty="0">
                <a:latin typeface="Times New Roman Regular" panose="02020603050405020304" charset="0"/>
                <a:cs typeface="Times New Roman Regular" panose="02020603050405020304" charset="0"/>
              </a:rPr>
              <a:t>Anand Singh Rathore</a:t>
            </a:r>
            <a:endParaRPr sz="25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53349" y="2665977"/>
            <a:ext cx="10515600" cy="134541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795" y="2915920"/>
            <a:ext cx="4551045" cy="812800"/>
          </a:xfrm>
        </p:spPr>
        <p:txBody>
          <a:bodyPr/>
          <a:lstStyle/>
          <a:p>
            <a:r>
              <a:rPr lang="en-US" sz="4000">
                <a:latin typeface="Times New Roman Regular" panose="02020603050405020304" charset="0"/>
                <a:cs typeface="Times New Roman Regular" panose="02020603050405020304" charset="0"/>
              </a:rPr>
              <a:t>Supplementary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0E03-6789-F14F-0965-A41219A9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motifs?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9078-53FF-0E11-FBF9-2B13A3DE4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motif is a recurring sequence pattern/ region in DNA, RNA, or proteins that is biologically significant.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0000"/>
                </a:solidFill>
                <a:latin typeface="-webkit-standard"/>
              </a:rPr>
              <a:t>They may contribute to specific function.</a:t>
            </a:r>
          </a:p>
          <a:p>
            <a:pPr>
              <a:lnSpc>
                <a:spcPct val="150000"/>
              </a:lnSpc>
            </a:pP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Algorithms and software (e.g., MERCI, </a:t>
            </a: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MEME</a:t>
            </a: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FIMO</a:t>
            </a: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are used to identify and </a:t>
            </a:r>
            <a:r>
              <a:rPr lang="en-IN" sz="320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analyze</a:t>
            </a: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motifs.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43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8139-CF1F-0D7A-87F7-5996D69B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EAFB-1FC6-CF9B-6D42-00374A9E9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+mj-lt"/>
              </a:rPr>
              <a:t>MERCI: Motif - </a:t>
            </a:r>
            <a:r>
              <a:rPr lang="en-IN" dirty="0" err="1">
                <a:solidFill>
                  <a:srgbClr val="000000"/>
                </a:solidFill>
                <a:effectLst/>
                <a:latin typeface="+mj-lt"/>
              </a:rPr>
              <a:t>EmeRging</a:t>
            </a:r>
            <a:r>
              <a:rPr lang="en-IN" dirty="0">
                <a:solidFill>
                  <a:srgbClr val="000000"/>
                </a:solidFill>
                <a:effectLst/>
                <a:latin typeface="+mj-lt"/>
              </a:rPr>
              <a:t> and with Classes – Identification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Download at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dtai.cs.kuleuven.be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/ml/systems/merci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The program comes in two files: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The actual motif identification program: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MERCI.pl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 program to locate occurrences of the found MERCI motifs in any sequence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MERCI_motif_locator.pl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39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A90A-27C4-CF7C-2652-A4896E99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perl</a:t>
            </a:r>
            <a:r>
              <a:rPr lang="en-US" dirty="0"/>
              <a:t> </a:t>
            </a:r>
            <a:r>
              <a:rPr lang="en-US" dirty="0" err="1"/>
              <a:t>MERCI.pl</a:t>
            </a:r>
            <a:r>
              <a:rPr lang="en-US" dirty="0"/>
              <a:t> [options]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0BF4E-3B71-732D-7ECD-ABB90A78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94460"/>
            <a:ext cx="11692889" cy="5463540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posfile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 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file with positive sequences (REQUIRED)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-n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negfile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 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file with negative sequences (REQUIRED)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-k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topK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number of motifs requested (values: number/ALL, default: 10)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posfreq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minimal frequency (absolute number) for the positive sequences (default: 1)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negfreq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maximal frequency (absolute number) for the negative sequences (default: 0)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    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file where found motifs will be stored (default: motifs)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-l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  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maximal motif length (default: 10000)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classification  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classification hierarchy to use (values: NONE/KOOLMAN-ROHM/BETTS                                  .                                RUSSELL/RASMOL/</a:t>
            </a:r>
            <a:r>
              <a:rPr lang="en-IN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my_classification_file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default: NONE)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-s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sequencelength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only the first sequence-length positions of the sequences will be considered (default: 10000)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-g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maxnbgaps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maximal number of gaps (default: 0)</a:t>
            </a:r>
          </a:p>
          <a:p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maxgaplength</a:t>
            </a: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maximal gap length (default: 1)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-para parallel          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whether to run only a limited part of the search (values: 0/</a:t>
            </a:r>
            <a:r>
              <a:rPr lang="en-IN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first_level_refinement</a:t>
            </a:r>
            <a:r>
              <a:rPr lang="en-IN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default: 0)</a:t>
            </a:r>
            <a:br>
              <a:rPr lang="en-IN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Andale Mono" panose="020B0509000000000004" pitchFamily="49" charset="0"/>
              </a:rPr>
            </a:br>
            <a:endParaRPr lang="en-IN" dirty="0">
              <a:solidFill>
                <a:schemeClr val="tx1"/>
              </a:solidFill>
              <a:effectLst/>
              <a:highlight>
                <a:srgbClr val="000000"/>
              </a:highlight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6BD-B9E9-22A8-062B-1B2CB121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perl</a:t>
            </a:r>
            <a:r>
              <a:rPr lang="en-US" dirty="0"/>
              <a:t> </a:t>
            </a:r>
            <a:r>
              <a:rPr lang="en-US" dirty="0" err="1"/>
              <a:t>MERCI_motif_locator.pl</a:t>
            </a:r>
            <a:r>
              <a:rPr lang="en-US" dirty="0"/>
              <a:t> [options] 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5DD2-A34D-35D2-3EC5-46D1168E1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posfile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file to search for occurrences of the motifs (REQUIRED)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negfile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optional second file to search for occurrences of the motifs (e.g. the negative sequences)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file with motifs (default: motifs)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file where motif occurrences will be written (default: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inputfile.occurrences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-c classification  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classification hierarchy to use (values: NONE/KOOLMAN-ROHM/BETTS-RUSSELL/RASMOL/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my_classification_file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default: NONE)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maxgaplength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maximal gap length (default: 1)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sequencelength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only the first sequence - length positions of the sequences will be considered (default: 10000)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6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5358-8DBE-7AF9-1CE3-002B821F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7D4D-C611-120B-A652-B08B8D57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option -o has not been set, they are called </a:t>
            </a:r>
            <a:r>
              <a:rPr lang="en-US" i="1" dirty="0"/>
              <a:t>motifs</a:t>
            </a:r>
            <a:r>
              <a:rPr lang="en-US" dirty="0"/>
              <a:t> and </a:t>
            </a:r>
            <a:r>
              <a:rPr lang="en-US" i="1" dirty="0" err="1"/>
              <a:t>motifs.occurrences</a:t>
            </a:r>
            <a:r>
              <a:rPr lang="en-US" dirty="0"/>
              <a:t>.</a:t>
            </a:r>
          </a:p>
          <a:p>
            <a:r>
              <a:rPr lang="en-US" i="1" dirty="0"/>
              <a:t>motifs : </a:t>
            </a:r>
            <a:r>
              <a:rPr lang="en-US" dirty="0"/>
              <a:t>Contains the motifs, together with a summary of the options that were used to obtain them</a:t>
            </a:r>
          </a:p>
          <a:p>
            <a:r>
              <a:rPr lang="en-US" i="1" dirty="0" err="1"/>
              <a:t>motifs.occurrences</a:t>
            </a:r>
            <a:r>
              <a:rPr lang="en-US" dirty="0"/>
              <a:t>: contains, for each motif, a list of sequences in the positive and negative set in which the motif occurs.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360C-AAF2-4157-CF5C-DC4E9E64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AD70-8FAE-254D-CD39-ACE54946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392612"/>
            <a:ext cx="12092940" cy="47989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To find motifs from train files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MERCI.pl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 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train_pos.fa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-n 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train_neg.fa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pos_motif.txt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-k 500 -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  <a:cs typeface="Consolas" panose="020B0609020204030204" pitchFamily="49" charset="0"/>
              </a:rPr>
              <a:t>To find motifs retrieved from train files in test files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MERCI_motif_locator.pl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 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test_pos.fa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pos_motifs.txt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pos_merci_test.txt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MERCI_motif_locator.pl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 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test_neg.fa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neg_motifs.txt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neg_merci_test.txt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BB45-BE26-AE4E-CEB2-31DFEB58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4F8A2-9595-08CE-654B-2A069E5F0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09970"/>
              </p:ext>
            </p:extLst>
          </p:nvPr>
        </p:nvGraphicFramePr>
        <p:xfrm>
          <a:off x="3459925" y="2797138"/>
          <a:ext cx="4979034" cy="243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78">
                  <a:extLst>
                    <a:ext uri="{9D8B030D-6E8A-4147-A177-3AD203B41FA5}">
                      <a16:colId xmlns:a16="http://schemas.microsoft.com/office/drawing/2014/main" val="184688178"/>
                    </a:ext>
                  </a:extLst>
                </a:gridCol>
                <a:gridCol w="1659678">
                  <a:extLst>
                    <a:ext uri="{9D8B030D-6E8A-4147-A177-3AD203B41FA5}">
                      <a16:colId xmlns:a16="http://schemas.microsoft.com/office/drawing/2014/main" val="2748047672"/>
                    </a:ext>
                  </a:extLst>
                </a:gridCol>
                <a:gridCol w="1659678">
                  <a:extLst>
                    <a:ext uri="{9D8B030D-6E8A-4147-A177-3AD203B41FA5}">
                      <a16:colId xmlns:a16="http://schemas.microsoft.com/office/drawing/2014/main" val="1493793760"/>
                    </a:ext>
                  </a:extLst>
                </a:gridCol>
              </a:tblGrid>
              <a:tr h="812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EA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 motifs</a:t>
                      </a:r>
                    </a:p>
                  </a:txBody>
                  <a:tcPr anchor="ctr">
                    <a:solidFill>
                      <a:srgbClr val="3EA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 Motifs</a:t>
                      </a:r>
                    </a:p>
                  </a:txBody>
                  <a:tcPr anchor="ctr">
                    <a:solidFill>
                      <a:srgbClr val="3EA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26541"/>
                  </a:ext>
                </a:extLst>
              </a:tr>
              <a:tr h="8126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pos_test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A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 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12916"/>
                  </a:ext>
                </a:extLst>
              </a:tr>
              <a:tr h="8126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neg_test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A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299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6C804C-10F2-F158-FF72-04184C486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55717"/>
              </p:ext>
            </p:extLst>
          </p:nvPr>
        </p:nvGraphicFramePr>
        <p:xfrm>
          <a:off x="1055179" y="1325880"/>
          <a:ext cx="3162491" cy="1337310"/>
        </p:xfrm>
        <a:graphic>
          <a:graphicData uri="http://schemas.openxmlformats.org/drawingml/2006/table">
            <a:tbl>
              <a:tblPr/>
              <a:tblGrid>
                <a:gridCol w="3162491">
                  <a:extLst>
                    <a:ext uri="{9D8B030D-6E8A-4147-A177-3AD203B41FA5}">
                      <a16:colId xmlns:a16="http://schemas.microsoft.com/office/drawing/2014/main" val="443304055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2344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itchFamily="2" charset="2"/>
                        <a:buChar char="Ø"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Pos sequences (Train) = 4414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13515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itchFamily="2" charset="2"/>
                        <a:buChar char="Ø"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 Sequence (Train) = 4414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3561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itchFamily="2" charset="2"/>
                        <a:buChar char="Ø"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4099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itchFamily="2" charset="2"/>
                        <a:buChar char="Ø"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Pos sequences (Test) = 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6112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itchFamily="2" charset="2"/>
                        <a:buChar char="Ø"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 Sequence (Test) = 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290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ECEFA7-71A4-FB2C-1872-0CE53AD5788E}"/>
              </a:ext>
            </a:extLst>
          </p:cNvPr>
          <p:cNvSpPr txBox="1"/>
          <p:nvPr/>
        </p:nvSpPr>
        <p:spPr>
          <a:xfrm>
            <a:off x="1055179" y="5730716"/>
            <a:ext cx="7383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say in this data we are getting good PPV (TP/ TP+TN)  but poor coverage.</a:t>
            </a:r>
          </a:p>
          <a:p>
            <a:endParaRPr lang="en-US" dirty="0"/>
          </a:p>
          <a:p>
            <a:r>
              <a:rPr lang="en-US" dirty="0"/>
              <a:t>Similarly, you can do for negative motifs and evaluate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47913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971-1F46-FE49-7975-2DE49D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228C1-BEEC-428F-5A75-079CE16C2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Vens</a:t>
            </a:r>
            <a:r>
              <a:rPr lang="en-IN" dirty="0"/>
              <a:t>, Celine, et al. "Identifying Discriminative Classification-based Motifs in Biological Sequences." </a:t>
            </a:r>
            <a:r>
              <a:rPr lang="en-IN" i="1" dirty="0"/>
              <a:t>Bioinformatics</a:t>
            </a:r>
            <a:r>
              <a:rPr lang="en-IN" dirty="0"/>
              <a:t>, vol. 27, no. 9, 2011, pp. 1231-1238, https://</a:t>
            </a:r>
            <a:r>
              <a:rPr lang="en-IN" dirty="0" err="1"/>
              <a:t>doi.org</a:t>
            </a:r>
            <a:r>
              <a:rPr lang="en-IN" dirty="0"/>
              <a:t>/10.1093/bioinformatics/btr110. Accessed 13 Jul.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837</Words>
  <Application>Microsoft Macintosh PowerPoint</Application>
  <PresentationFormat>Widescreen</PresentationFormat>
  <Paragraphs>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Times New Roman</vt:lpstr>
      <vt:lpstr>Quattrocento Sans</vt:lpstr>
      <vt:lpstr>Calibri</vt:lpstr>
      <vt:lpstr>Wingdings</vt:lpstr>
      <vt:lpstr>Times New Roman Regular</vt:lpstr>
      <vt:lpstr>Andale Mono</vt:lpstr>
      <vt:lpstr>-webkit-standard</vt:lpstr>
      <vt:lpstr>Consolas</vt:lpstr>
      <vt:lpstr>Noto Sans Symbols</vt:lpstr>
      <vt:lpstr>Arial</vt:lpstr>
      <vt:lpstr>Office Theme</vt:lpstr>
      <vt:lpstr>MERCI (Motif - EmeRging and with Classes -  Identifification) </vt:lpstr>
      <vt:lpstr>What are the motifs?</vt:lpstr>
      <vt:lpstr>MERCI</vt:lpstr>
      <vt:lpstr>perl MERCI.pl [options]</vt:lpstr>
      <vt:lpstr>perl MERCI_motif_locator.pl [options]  </vt:lpstr>
      <vt:lpstr>output</vt:lpstr>
      <vt:lpstr>Commands</vt:lpstr>
      <vt:lpstr>Results</vt:lpstr>
      <vt:lpstr>Reference</vt:lpstr>
      <vt:lpstr>Thank You!</vt:lpstr>
      <vt:lpstr>Supplementary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Yearly Review (2022)- Nishant Kumar (PhD21206)</dc:title>
  <dc:creator/>
  <cp:lastModifiedBy>Anand Rathore</cp:lastModifiedBy>
  <cp:revision>17</cp:revision>
  <dcterms:created xsi:type="dcterms:W3CDTF">2023-07-05T09:33:07Z</dcterms:created>
  <dcterms:modified xsi:type="dcterms:W3CDTF">2024-07-13T10:18:38Z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  <property fmtid="{D5CDD505-2E9C-101B-9397-08002B2CF9AE}" pid="3" name="ICV">
    <vt:lpwstr>46529754CD6E44FCA32E9FDBFD7CCD5C</vt:lpwstr>
  </property>
</Properties>
</file>