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81CF-0AEB-099C-AF50-EECA7D2EC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0BFB0-8300-1B2B-0E2B-01BBBA953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0B78D5-427D-B28D-E84B-D37BBB6B1913}"/>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1D9AF3A5-398D-E90F-D2E4-6CB4CFA9D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8AED8-A68C-39A3-F702-F8B4FDAC95B4}"/>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322151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1A68-1FB5-9DEA-954F-8D360127C8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1F5D2-42B8-5BDE-78E7-41903459A3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F0E81-505F-16CA-B6E3-8A20B8EBFD5E}"/>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26B5D94B-B6A0-DEFF-5BDE-46BE9A8C1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39276-D97F-6BE2-03BF-39DE33BAADDA}"/>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5591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D92C4-AECC-BE12-4692-3243103FE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CA3F1-C566-E7E5-6FCE-2DEAF2245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57973-9D44-ACCF-7E03-B14B5A0A76B6}"/>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715F69C9-F2E5-9A00-AD23-7DB0CC43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14839-97D6-67F1-74A1-F56259A686C1}"/>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533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8A2E-CBFE-25F9-4B8F-C50DDB75E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0C72D-45F8-556F-E2D9-50FDB2324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51835-FE83-5A19-4195-C0A37510C61B}"/>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64A03C91-2228-0A47-935C-F9338BF1F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A99FA-59AC-61AE-BF90-A94AD8884985}"/>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223530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E5DF-5C06-9FEA-0378-C3FDF27DA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2D40BD-E9B8-A57E-05AF-E762470FBC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C0E18-017C-0DCF-8A81-E2C918AA46C7}"/>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74AA86D6-96B4-0272-9D5A-ACA5C8804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3250D-017A-8C42-AEE5-A0FFC14F6060}"/>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269992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60D1-86B8-F8A4-DBE1-3CAB1EB47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9F91F-E117-5E77-A610-D9E203AD3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40386A-6E68-9BCE-BC1E-F3F9CECD8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93B320-6964-BD48-170E-1305ED4B333E}"/>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6" name="Footer Placeholder 5">
            <a:extLst>
              <a:ext uri="{FF2B5EF4-FFF2-40B4-BE49-F238E27FC236}">
                <a16:creationId xmlns:a16="http://schemas.microsoft.com/office/drawing/2014/main" id="{1FDAB5C6-7341-2DC6-0BD5-141F6EE09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F3294-2946-C9AA-6A4D-96BA0AB55DAE}"/>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325791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545D-8353-D34F-3818-B3757FD7D9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C8893-D97D-AC78-60CA-A664483A5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ED44F-8B96-EEC7-3F8C-7524884A8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DDD8E-4123-056C-8C3C-14F47EB34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26550-6770-1C31-5464-080212280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115F4-7F5D-A61F-31B9-3280892C691B}"/>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8" name="Footer Placeholder 7">
            <a:extLst>
              <a:ext uri="{FF2B5EF4-FFF2-40B4-BE49-F238E27FC236}">
                <a16:creationId xmlns:a16="http://schemas.microsoft.com/office/drawing/2014/main" id="{80D27622-297B-B0C5-D359-D13233EFCC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03CFD-4207-0D9D-36CB-83C7A241621B}"/>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141284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554C-EF17-EB7F-600F-C69632D095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25049-445B-DEDE-61E9-67BA9C017DE2}"/>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4" name="Footer Placeholder 3">
            <a:extLst>
              <a:ext uri="{FF2B5EF4-FFF2-40B4-BE49-F238E27FC236}">
                <a16:creationId xmlns:a16="http://schemas.microsoft.com/office/drawing/2014/main" id="{A885628D-8CB4-1D8C-FDB2-72DFCB35D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4F1555-1EE6-51FB-F03C-A79655C9A02C}"/>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180623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5F7B8-9275-6329-D338-E301AACF6FBA}"/>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3" name="Footer Placeholder 2">
            <a:extLst>
              <a:ext uri="{FF2B5EF4-FFF2-40B4-BE49-F238E27FC236}">
                <a16:creationId xmlns:a16="http://schemas.microsoft.com/office/drawing/2014/main" id="{8D8CE422-3769-AB10-CBCD-FE0834E984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2B8CA-2E30-6B36-B47E-D6C4322A27B8}"/>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245990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FE61-1A7B-74D7-503A-84D7D9F60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5C5C11-ABB4-9733-1BFE-18FA8C2DB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C8B3EA-9CD8-C35F-18DE-B260F5794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8AC5A-E2E5-6524-B1B7-F177720E44AE}"/>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6" name="Footer Placeholder 5">
            <a:extLst>
              <a:ext uri="{FF2B5EF4-FFF2-40B4-BE49-F238E27FC236}">
                <a16:creationId xmlns:a16="http://schemas.microsoft.com/office/drawing/2014/main" id="{393424BB-3F25-7484-201A-36ECA6BED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BF2B3-C716-A458-D4FF-BB3532A80BBF}"/>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397710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4912-13A7-2FC0-6A2B-0796BC258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53A3F1-0C0E-A34E-D940-D18ED4021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B0E137-F710-522F-BC72-818AD85D4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7B2D2-246C-8AB9-2498-11928D4097C6}"/>
              </a:ext>
            </a:extLst>
          </p:cNvPr>
          <p:cNvSpPr>
            <a:spLocks noGrp="1"/>
          </p:cNvSpPr>
          <p:nvPr>
            <p:ph type="dt" sz="half" idx="10"/>
          </p:nvPr>
        </p:nvSpPr>
        <p:spPr/>
        <p:txBody>
          <a:bodyPr/>
          <a:lstStyle/>
          <a:p>
            <a:fld id="{42798111-F583-4443-A00B-60CE5C77A157}" type="datetimeFigureOut">
              <a:rPr lang="en-US" smtClean="0"/>
              <a:t>3/20/2023</a:t>
            </a:fld>
            <a:endParaRPr lang="en-US"/>
          </a:p>
        </p:txBody>
      </p:sp>
      <p:sp>
        <p:nvSpPr>
          <p:cNvPr id="6" name="Footer Placeholder 5">
            <a:extLst>
              <a:ext uri="{FF2B5EF4-FFF2-40B4-BE49-F238E27FC236}">
                <a16:creationId xmlns:a16="http://schemas.microsoft.com/office/drawing/2014/main" id="{DC28693D-5BC1-0C77-CC7A-9862DF674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1C70D-29F9-59FF-CD18-48632401FDD3}"/>
              </a:ext>
            </a:extLst>
          </p:cNvPr>
          <p:cNvSpPr>
            <a:spLocks noGrp="1"/>
          </p:cNvSpPr>
          <p:nvPr>
            <p:ph type="sldNum" sz="quarter" idx="12"/>
          </p:nvPr>
        </p:nvSpPr>
        <p:spPr/>
        <p:txBody>
          <a:bodyPr/>
          <a:lstStyle/>
          <a:p>
            <a:fld id="{99DF60AD-EECE-4194-8CB6-35F7168B93B8}" type="slidenum">
              <a:rPr lang="en-US" smtClean="0"/>
              <a:t>‹#›</a:t>
            </a:fld>
            <a:endParaRPr lang="en-US"/>
          </a:p>
        </p:txBody>
      </p:sp>
    </p:spTree>
    <p:extLst>
      <p:ext uri="{BB962C8B-B14F-4D97-AF65-F5344CB8AC3E}">
        <p14:creationId xmlns:p14="http://schemas.microsoft.com/office/powerpoint/2010/main" val="33125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957F1-0B05-A710-B706-1A03FFE08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44192-2738-4AD4-55E6-DE8E92AF8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A8358-E624-A365-38A4-FC5DA1FE1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98111-F583-4443-A00B-60CE5C77A157}" type="datetimeFigureOut">
              <a:rPr lang="en-US" smtClean="0"/>
              <a:t>3/20/2023</a:t>
            </a:fld>
            <a:endParaRPr lang="en-US"/>
          </a:p>
        </p:txBody>
      </p:sp>
      <p:sp>
        <p:nvSpPr>
          <p:cNvPr id="5" name="Footer Placeholder 4">
            <a:extLst>
              <a:ext uri="{FF2B5EF4-FFF2-40B4-BE49-F238E27FC236}">
                <a16:creationId xmlns:a16="http://schemas.microsoft.com/office/drawing/2014/main" id="{DA450141-2265-1F5E-461F-F85E21A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7313D9-6A3A-D952-86A6-11FEAD51B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F60AD-EECE-4194-8CB6-35F7168B93B8}" type="slidenum">
              <a:rPr lang="en-US" smtClean="0"/>
              <a:t>‹#›</a:t>
            </a:fld>
            <a:endParaRPr lang="en-US"/>
          </a:p>
        </p:txBody>
      </p:sp>
    </p:spTree>
    <p:extLst>
      <p:ext uri="{BB962C8B-B14F-4D97-AF65-F5344CB8AC3E}">
        <p14:creationId xmlns:p14="http://schemas.microsoft.com/office/powerpoint/2010/main" val="169649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github.com/adobe/pdfservices-python-sdk-samples" TargetMode="Externa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A077-7202-B07E-4ED4-8FBAC35ABDAE}"/>
              </a:ext>
            </a:extLst>
          </p:cNvPr>
          <p:cNvSpPr>
            <a:spLocks noGrp="1"/>
          </p:cNvSpPr>
          <p:nvPr>
            <p:ph type="title"/>
          </p:nvPr>
        </p:nvSpPr>
        <p:spPr>
          <a:xfrm>
            <a:off x="838200" y="841375"/>
            <a:ext cx="10515600" cy="4082222"/>
          </a:xfrm>
        </p:spPr>
        <p:txBody>
          <a:bodyPr>
            <a:normAutofit fontScale="90000"/>
          </a:bodyPr>
          <a:lstStyle/>
          <a:p>
            <a:r>
              <a:rPr lang="en-US" sz="2400" b="1" dirty="0" err="1">
                <a:latin typeface="adobe-clean"/>
                <a:hlinkClick r:id="rId2">
                  <a:extLst>
                    <a:ext uri="{A12FA001-AC4F-418D-AE19-62706E023703}">
                      <ahyp:hlinkClr xmlns:ahyp="http://schemas.microsoft.com/office/drawing/2018/hyperlinkcolor" val="tx"/>
                    </a:ext>
                  </a:extLst>
                </a:hlinkClick>
              </a:rPr>
              <a:t>Overview:</a:t>
            </a:r>
            <a:r>
              <a:rPr lang="en-US" sz="2200" b="0" i="0" dirty="0" err="1">
                <a:solidFill>
                  <a:srgbClr val="374151"/>
                </a:solidFill>
                <a:effectLst/>
                <a:latin typeface="+mn-lt"/>
              </a:rPr>
              <a:t>The</a:t>
            </a:r>
            <a:r>
              <a:rPr lang="en-US" sz="2200" b="0" i="0" dirty="0">
                <a:solidFill>
                  <a:srgbClr val="374151"/>
                </a:solidFill>
                <a:effectLst/>
                <a:latin typeface="+mn-lt"/>
              </a:rPr>
              <a:t> Adobe PDF Extract API is a cloud-based API that allows developers to extract data from PDF files, including text, images, and tables. It is part of the Adobe Document Services suite of APIs, which also includes the Adobe PDF Embed API and the Adobe PDF Tools API.</a:t>
            </a:r>
            <a:br>
              <a:rPr lang="en-US" sz="2200" b="0" i="0" dirty="0">
                <a:solidFill>
                  <a:srgbClr val="374151"/>
                </a:solidFill>
                <a:effectLst/>
                <a:latin typeface="+mn-lt"/>
              </a:rPr>
            </a:br>
            <a:br>
              <a:rPr lang="en-US" sz="2200" b="0" i="0" dirty="0">
                <a:solidFill>
                  <a:srgbClr val="374151"/>
                </a:solidFill>
                <a:effectLst/>
                <a:latin typeface="+mn-lt"/>
              </a:rPr>
            </a:br>
            <a:r>
              <a:rPr lang="en-US" sz="2200" b="0" i="0" dirty="0">
                <a:solidFill>
                  <a:srgbClr val="374151"/>
                </a:solidFill>
                <a:effectLst/>
                <a:latin typeface="+mn-lt"/>
              </a:rPr>
              <a:t>The PDF Extract API is designed to be used by developers to automate the extraction of data from PDFs, reducing the need for manual data entry. It supports a variety of file formats, including native PDFs and scanned PDFs, and can extract data from tables, forms, and other structured content.</a:t>
            </a:r>
            <a:br>
              <a:rPr lang="en-US" sz="2200" b="0" i="0" dirty="0">
                <a:solidFill>
                  <a:srgbClr val="374151"/>
                </a:solidFill>
                <a:effectLst/>
                <a:latin typeface="+mn-lt"/>
              </a:rPr>
            </a:br>
            <a:br>
              <a:rPr lang="en-US" sz="2200" b="0" i="0" dirty="0">
                <a:solidFill>
                  <a:srgbClr val="374151"/>
                </a:solidFill>
                <a:effectLst/>
                <a:latin typeface="+mn-lt"/>
              </a:rPr>
            </a:br>
            <a:r>
              <a:rPr lang="en-US" sz="2200" b="0" i="0" dirty="0">
                <a:solidFill>
                  <a:srgbClr val="374151"/>
                </a:solidFill>
                <a:effectLst/>
                <a:latin typeface="+mn-lt"/>
              </a:rPr>
              <a:t>The API uses machine learning algorithms to identify and extract data from PDF files, and can be customized to meet the specific needs of your application. It also includes features for converting PDFs to other formats, such as Microsoft Word and Excel.</a:t>
            </a:r>
            <a:br>
              <a:rPr lang="en-US" sz="2200" b="0" i="0" dirty="0">
                <a:solidFill>
                  <a:srgbClr val="374151"/>
                </a:solidFill>
                <a:effectLst/>
                <a:latin typeface="+mn-lt"/>
              </a:rPr>
            </a:br>
            <a:br>
              <a:rPr lang="en-US" sz="2200" b="0" i="0" dirty="0">
                <a:solidFill>
                  <a:srgbClr val="374151"/>
                </a:solidFill>
                <a:effectLst/>
                <a:latin typeface="+mn-lt"/>
              </a:rPr>
            </a:br>
            <a:r>
              <a:rPr lang="en-US" sz="2200" b="0" i="0" dirty="0">
                <a:solidFill>
                  <a:srgbClr val="374151"/>
                </a:solidFill>
                <a:effectLst/>
                <a:latin typeface="+mn-lt"/>
              </a:rPr>
              <a:t>To use the Adobe PDF Extract API, you will need to sign up for an Adobe Developer account and obtain an API key. You can then integrate the API into your application using the provided SDKs and APIs. Pricing for the API is based on usage, with a free trial available for new users.</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37C0E5FF-E68D-118D-7AA6-A7080EAC8A90}"/>
              </a:ext>
            </a:extLst>
          </p:cNvPr>
          <p:cNvSpPr>
            <a:spLocks noGrp="1"/>
          </p:cNvSpPr>
          <p:nvPr>
            <p:ph idx="1"/>
          </p:nvPr>
        </p:nvSpPr>
        <p:spPr>
          <a:xfrm>
            <a:off x="838200" y="4856922"/>
            <a:ext cx="10515600" cy="2185988"/>
          </a:xfrm>
        </p:spPr>
        <p:txBody>
          <a:bodyPr>
            <a:normAutofit/>
          </a:bodyPr>
          <a:lstStyle/>
          <a:p>
            <a:pPr marL="0" indent="0" eaLnBrk="0" fontAlgn="base" hangingPunct="0">
              <a:lnSpc>
                <a:spcPct val="100000"/>
              </a:lnSpc>
              <a:spcBef>
                <a:spcPct val="0"/>
              </a:spcBef>
              <a:spcAft>
                <a:spcPct val="0"/>
              </a:spcAft>
              <a:buNone/>
            </a:pPr>
            <a:r>
              <a:rPr lang="en-US" sz="2000" b="1" dirty="0">
                <a:latin typeface="adobe-clean"/>
                <a:hlinkClick r:id="rId2">
                  <a:extLst>
                    <a:ext uri="{A12FA001-AC4F-418D-AE19-62706E023703}">
                      <ahyp:hlinkClr xmlns:ahyp="http://schemas.microsoft.com/office/drawing/2018/hyperlinkcolor" val="tx"/>
                    </a:ext>
                  </a:extLst>
                </a:hlinkClick>
              </a:rPr>
              <a:t>Reference:</a:t>
            </a:r>
          </a:p>
          <a:p>
            <a:r>
              <a:rPr lang="en-US" sz="2000" dirty="0">
                <a:hlinkClick r:id="rId2"/>
              </a:rPr>
              <a:t>https://developer.adobe.com/document-services/docs/overview/pdf-extract-api/</a:t>
            </a:r>
          </a:p>
          <a:p>
            <a:r>
              <a:rPr lang="en-US" sz="2000" dirty="0">
                <a:hlinkClick r:id="rId2"/>
              </a:rPr>
              <a:t>https://developer.adobe.com/document-services/docs/overview/pdf-extract-api/quickstarts/python/</a:t>
            </a:r>
          </a:p>
          <a:p>
            <a:r>
              <a:rPr lang="en-US" sz="2000" dirty="0">
                <a:hlinkClick r:id="rId2"/>
              </a:rPr>
              <a:t>https://github.com/adobe/pdfservices-python-sdk-samples</a:t>
            </a:r>
            <a:endParaRPr lang="en-US" sz="2000" dirty="0"/>
          </a:p>
          <a:p>
            <a:endParaRPr lang="en-US" dirty="0"/>
          </a:p>
        </p:txBody>
      </p:sp>
      <p:sp>
        <p:nvSpPr>
          <p:cNvPr id="6" name="Rectangle 1">
            <a:extLst>
              <a:ext uri="{FF2B5EF4-FFF2-40B4-BE49-F238E27FC236}">
                <a16:creationId xmlns:a16="http://schemas.microsoft.com/office/drawing/2014/main" id="{A59E7090-A52C-3DD7-37A6-13F3CE6D8211}"/>
              </a:ext>
            </a:extLst>
          </p:cNvPr>
          <p:cNvSpPr>
            <a:spLocks noChangeArrowheads="1"/>
          </p:cNvSpPr>
          <p:nvPr/>
        </p:nvSpPr>
        <p:spPr bwMode="auto">
          <a:xfrm>
            <a:off x="0" y="51629"/>
            <a:ext cx="2791149"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dobe-clean"/>
              </a:rPr>
              <a:t>Overview and Reference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F9AD94C-A346-C24D-1FDD-E6697146B82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7E8C9B84-D8AD-2A59-128C-4081AA7C7984}"/>
              </a:ext>
            </a:extLst>
          </p:cNvPr>
          <p:cNvGraphicFramePr>
            <a:graphicFrameLocks noChangeAspect="1"/>
          </p:cNvGraphicFramePr>
          <p:nvPr>
            <p:extLst>
              <p:ext uri="{D42A27DB-BD31-4B8C-83A1-F6EECF244321}">
                <p14:modId xmlns:p14="http://schemas.microsoft.com/office/powerpoint/2010/main" val="998723933"/>
              </p:ext>
            </p:extLst>
          </p:nvPr>
        </p:nvGraphicFramePr>
        <p:xfrm>
          <a:off x="10248900" y="5424488"/>
          <a:ext cx="914400" cy="806450"/>
        </p:xfrm>
        <a:graphic>
          <a:graphicData uri="http://schemas.openxmlformats.org/presentationml/2006/ole">
            <mc:AlternateContent xmlns:mc="http://schemas.openxmlformats.org/markup-compatibility/2006">
              <mc:Choice xmlns:v="urn:schemas-microsoft-com:vml" Requires="v">
                <p:oleObj name="Acrobat Document" showAsIcon="1" r:id="rId3" imgW="914400" imgH="806400" progId="Acrobat.Document.DC">
                  <p:embed/>
                </p:oleObj>
              </mc:Choice>
              <mc:Fallback>
                <p:oleObj name="Acrobat Document" showAsIcon="1" r:id="rId3" imgW="914400" imgH="806400" progId="Acrobat.Document.DC">
                  <p:embed/>
                  <p:pic>
                    <p:nvPicPr>
                      <p:cNvPr id="0" name=""/>
                      <p:cNvPicPr/>
                      <p:nvPr/>
                    </p:nvPicPr>
                    <p:blipFill>
                      <a:blip r:embed="rId4"/>
                      <a:stretch>
                        <a:fillRect/>
                      </a:stretch>
                    </p:blipFill>
                    <p:spPr>
                      <a:xfrm>
                        <a:off x="10248900" y="542448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6538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D5240-CEE5-1659-1319-C7926A4F712C}"/>
              </a:ext>
            </a:extLst>
          </p:cNvPr>
          <p:cNvSpPr>
            <a:spLocks noGrp="1"/>
          </p:cNvSpPr>
          <p:nvPr>
            <p:ph idx="1"/>
          </p:nvPr>
        </p:nvSpPr>
        <p:spPr>
          <a:xfrm>
            <a:off x="869149" y="1253331"/>
            <a:ext cx="10515600" cy="4351338"/>
          </a:xfrm>
        </p:spPr>
        <p:txBody>
          <a:bodyPr/>
          <a:lstStyle/>
          <a:p>
            <a:r>
              <a:rPr lang="en-US" dirty="0"/>
              <a:t>Installation</a:t>
            </a:r>
          </a:p>
          <a:p>
            <a:r>
              <a:rPr lang="en-US" dirty="0"/>
              <a:t>Generation of </a:t>
            </a:r>
            <a:r>
              <a:rPr lang="en-US" dirty="0" err="1"/>
              <a:t>json</a:t>
            </a:r>
            <a:r>
              <a:rPr lang="en-US" dirty="0"/>
              <a:t> file</a:t>
            </a:r>
          </a:p>
          <a:p>
            <a:pPr lvl="1"/>
            <a:r>
              <a:rPr lang="en-US" dirty="0"/>
              <a:t>Image and tables stored in separate folders.</a:t>
            </a:r>
          </a:p>
          <a:p>
            <a:pPr lvl="1"/>
            <a:r>
              <a:rPr lang="en-US" dirty="0"/>
              <a:t>Single integrated file which explains the flow.</a:t>
            </a:r>
          </a:p>
          <a:p>
            <a:pPr lvl="1"/>
            <a:r>
              <a:rPr lang="en-US" dirty="0"/>
              <a:t>Data can be easily derived from </a:t>
            </a:r>
            <a:r>
              <a:rPr lang="en-US" dirty="0" err="1"/>
              <a:t>json</a:t>
            </a:r>
            <a:r>
              <a:rPr lang="en-US" dirty="0"/>
              <a:t> file.</a:t>
            </a:r>
          </a:p>
          <a:p>
            <a:pPr marL="228600" lvl="1">
              <a:spcBef>
                <a:spcPts val="1000"/>
              </a:spcBef>
            </a:pPr>
            <a:r>
              <a:rPr lang="en-US" sz="2800" dirty="0" err="1"/>
              <a:t>Json</a:t>
            </a:r>
            <a:r>
              <a:rPr lang="en-US" sz="2800" dirty="0"/>
              <a:t> file template.</a:t>
            </a:r>
          </a:p>
          <a:p>
            <a:pPr marL="228600" lvl="1">
              <a:spcBef>
                <a:spcPts val="1000"/>
              </a:spcBef>
            </a:pPr>
            <a:r>
              <a:rPr lang="en-US" sz="2800" dirty="0"/>
              <a:t>Derive the required data from </a:t>
            </a:r>
            <a:r>
              <a:rPr lang="en-US" sz="2800" dirty="0" err="1"/>
              <a:t>json</a:t>
            </a:r>
            <a:r>
              <a:rPr lang="en-US" sz="2800" dirty="0"/>
              <a:t> file and write to word document.</a:t>
            </a:r>
          </a:p>
          <a:p>
            <a:pPr marL="228600" lvl="1">
              <a:spcBef>
                <a:spcPts val="1000"/>
              </a:spcBef>
            </a:pPr>
            <a:r>
              <a:rPr lang="en-US" sz="2800" dirty="0"/>
              <a:t>Compare the files</a:t>
            </a:r>
          </a:p>
          <a:p>
            <a:endParaRPr lang="en-US" dirty="0"/>
          </a:p>
        </p:txBody>
      </p:sp>
      <p:sp>
        <p:nvSpPr>
          <p:cNvPr id="4" name="Rectangle 1">
            <a:extLst>
              <a:ext uri="{FF2B5EF4-FFF2-40B4-BE49-F238E27FC236}">
                <a16:creationId xmlns:a16="http://schemas.microsoft.com/office/drawing/2014/main" id="{920179AE-85C9-C1D5-04D1-096A5CAA3C66}"/>
              </a:ext>
            </a:extLst>
          </p:cNvPr>
          <p:cNvSpPr>
            <a:spLocks noChangeArrowheads="1"/>
          </p:cNvSpPr>
          <p:nvPr/>
        </p:nvSpPr>
        <p:spPr bwMode="auto">
          <a:xfrm>
            <a:off x="0" y="51629"/>
            <a:ext cx="869149"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Demo</a:t>
            </a:r>
          </a:p>
        </p:txBody>
      </p:sp>
      <p:sp>
        <p:nvSpPr>
          <p:cNvPr id="5" name="Rectangle 2">
            <a:extLst>
              <a:ext uri="{FF2B5EF4-FFF2-40B4-BE49-F238E27FC236}">
                <a16:creationId xmlns:a16="http://schemas.microsoft.com/office/drawing/2014/main" id="{4833B79C-470E-8A64-2BF4-00254687D690}"/>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414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198FD-3980-A9C8-AE16-85701ADFEDFD}"/>
              </a:ext>
            </a:extLst>
          </p:cNvPr>
          <p:cNvSpPr>
            <a:spLocks noGrp="1"/>
          </p:cNvSpPr>
          <p:nvPr>
            <p:ph idx="1"/>
          </p:nvPr>
        </p:nvSpPr>
        <p:spPr>
          <a:xfrm>
            <a:off x="838200" y="4605337"/>
            <a:ext cx="10515600" cy="2100263"/>
          </a:xfrm>
        </p:spPr>
        <p:txBody>
          <a:bodyPr>
            <a:normAutofit/>
          </a:bodyPr>
          <a:lstStyle/>
          <a:p>
            <a:pPr marL="0" indent="0">
              <a:buNone/>
            </a:pPr>
            <a:r>
              <a:rPr lang="en-US" sz="2000" b="0" i="0" dirty="0">
                <a:solidFill>
                  <a:srgbClr val="202124"/>
                </a:solidFill>
                <a:effectLst/>
                <a:latin typeface="+mn-lt"/>
              </a:rPr>
              <a:t>Purchase the Adobe PDF Services API for low-volume pay-as-you-go needs, billed monthly on a per-transaction basis at </a:t>
            </a:r>
            <a:r>
              <a:rPr lang="en-US" sz="2000" b="1" i="0" dirty="0">
                <a:solidFill>
                  <a:srgbClr val="202124"/>
                </a:solidFill>
                <a:effectLst/>
                <a:latin typeface="+mn-lt"/>
              </a:rPr>
              <a:t>$0.05 per transaction</a:t>
            </a:r>
            <a:r>
              <a:rPr lang="en-US" sz="2000" b="0" i="0" dirty="0">
                <a:solidFill>
                  <a:srgbClr val="202124"/>
                </a:solidFill>
                <a:effectLst/>
                <a:latin typeface="+mn-lt"/>
              </a:rPr>
              <a:t> (plus applicable taxes/VAT/GST).</a:t>
            </a:r>
            <a:br>
              <a:rPr lang="en-US" sz="2000" b="0" i="0" dirty="0">
                <a:solidFill>
                  <a:srgbClr val="202124"/>
                </a:solidFill>
                <a:effectLst/>
                <a:latin typeface="+mn-lt"/>
              </a:rPr>
            </a:br>
            <a:endParaRPr lang="en-US" sz="2000" b="0" i="0" dirty="0">
              <a:solidFill>
                <a:srgbClr val="202124"/>
              </a:solidFill>
              <a:effectLst/>
              <a:latin typeface="+mn-lt"/>
            </a:endParaRPr>
          </a:p>
          <a:p>
            <a:pPr marL="0" indent="0">
              <a:buNone/>
            </a:pPr>
            <a:r>
              <a:rPr lang="en-US" sz="2000" b="0" i="0" dirty="0">
                <a:solidFill>
                  <a:srgbClr val="202124"/>
                </a:solidFill>
                <a:effectLst/>
                <a:latin typeface="+mn-lt"/>
              </a:rPr>
              <a:t>Pricing Details:</a:t>
            </a:r>
          </a:p>
          <a:p>
            <a:pPr marL="0" indent="0">
              <a:buNone/>
            </a:pPr>
            <a:r>
              <a:rPr lang="en-US" sz="2000" b="0" i="0" dirty="0">
                <a:solidFill>
                  <a:srgbClr val="202124"/>
                </a:solidFill>
                <a:effectLst/>
                <a:latin typeface="+mn-lt"/>
              </a:rPr>
              <a:t>https://aws.amazon.com/marketplace/pp/prodview-wzykfz2grnbdk</a:t>
            </a:r>
            <a:endParaRPr lang="en-US" dirty="0"/>
          </a:p>
        </p:txBody>
      </p:sp>
      <p:pic>
        <p:nvPicPr>
          <p:cNvPr id="5" name="Picture 4">
            <a:extLst>
              <a:ext uri="{FF2B5EF4-FFF2-40B4-BE49-F238E27FC236}">
                <a16:creationId xmlns:a16="http://schemas.microsoft.com/office/drawing/2014/main" id="{E09CF7E9-3666-4595-7C70-A62FD5655FC5}"/>
              </a:ext>
            </a:extLst>
          </p:cNvPr>
          <p:cNvPicPr>
            <a:picLocks noChangeAspect="1"/>
          </p:cNvPicPr>
          <p:nvPr/>
        </p:nvPicPr>
        <p:blipFill>
          <a:blip r:embed="rId2"/>
          <a:stretch>
            <a:fillRect/>
          </a:stretch>
        </p:blipFill>
        <p:spPr>
          <a:xfrm>
            <a:off x="838200" y="909458"/>
            <a:ext cx="9747751" cy="3486329"/>
          </a:xfrm>
          <a:prstGeom prst="rect">
            <a:avLst/>
          </a:prstGeom>
        </p:spPr>
      </p:pic>
      <p:sp>
        <p:nvSpPr>
          <p:cNvPr id="6" name="Rectangle 1">
            <a:extLst>
              <a:ext uri="{FF2B5EF4-FFF2-40B4-BE49-F238E27FC236}">
                <a16:creationId xmlns:a16="http://schemas.microsoft.com/office/drawing/2014/main" id="{A51EE21F-7711-7B08-FEB4-07F6073AC2D7}"/>
              </a:ext>
            </a:extLst>
          </p:cNvPr>
          <p:cNvSpPr>
            <a:spLocks noChangeArrowheads="1"/>
          </p:cNvSpPr>
          <p:nvPr/>
        </p:nvSpPr>
        <p:spPr bwMode="auto">
          <a:xfrm>
            <a:off x="0" y="51629"/>
            <a:ext cx="904415"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dobe-clean"/>
              </a:rPr>
              <a:t>Pricing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0044E19-8EBB-E55F-EF20-1BA8D3214E0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8092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C28-F08A-047D-7822-138FD478F90F}"/>
              </a:ext>
            </a:extLst>
          </p:cNvPr>
          <p:cNvSpPr>
            <a:spLocks noGrp="1"/>
          </p:cNvSpPr>
          <p:nvPr>
            <p:ph type="ctrTitle"/>
          </p:nvPr>
        </p:nvSpPr>
        <p:spPr>
          <a:xfrm>
            <a:off x="1019589" y="1533385"/>
            <a:ext cx="9144000" cy="885549"/>
          </a:xfrm>
        </p:spPr>
        <p:txBody>
          <a:bodyPr>
            <a:normAutofit/>
          </a:bodyPr>
          <a:lstStyle/>
          <a:p>
            <a:pPr algn="l"/>
            <a:br>
              <a:rPr lang="en-US" sz="1200" b="0" i="0" dirty="0">
                <a:solidFill>
                  <a:srgbClr val="202124"/>
                </a:solidFill>
                <a:effectLst/>
                <a:latin typeface="+mn-lt"/>
              </a:rPr>
            </a:br>
            <a:endParaRPr lang="en-US" sz="1400" dirty="0">
              <a:latin typeface="+mn-lt"/>
            </a:endParaRPr>
          </a:p>
        </p:txBody>
      </p:sp>
      <p:sp>
        <p:nvSpPr>
          <p:cNvPr id="3" name="Subtitle 2">
            <a:extLst>
              <a:ext uri="{FF2B5EF4-FFF2-40B4-BE49-F238E27FC236}">
                <a16:creationId xmlns:a16="http://schemas.microsoft.com/office/drawing/2014/main" id="{8679D529-C75D-3DFB-E1A6-4119BB446531}"/>
              </a:ext>
            </a:extLst>
          </p:cNvPr>
          <p:cNvSpPr>
            <a:spLocks noGrp="1"/>
          </p:cNvSpPr>
          <p:nvPr>
            <p:ph type="subTitle" idx="1"/>
          </p:nvPr>
        </p:nvSpPr>
        <p:spPr>
          <a:xfrm>
            <a:off x="819564" y="730250"/>
            <a:ext cx="11105736" cy="4424640"/>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File size:</a:t>
            </a:r>
            <a:r>
              <a:rPr kumimoji="0" lang="en-US" altLang="en-US" sz="8000" b="0" i="0" u="none" strike="noStrike" cap="none" normalizeH="0" baseline="0" dirty="0">
                <a:ln>
                  <a:noFill/>
                </a:ln>
                <a:solidFill>
                  <a:srgbClr val="222222"/>
                </a:solidFill>
                <a:effectLst/>
              </a:rPr>
              <a:t> Files up to a maximum of 100MB are supported.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Number of Pages:</a:t>
            </a:r>
            <a:r>
              <a:rPr kumimoji="0" lang="en-US" altLang="en-US" sz="8000" b="0" i="0" u="none" strike="noStrike" cap="none" normalizeH="0" baseline="0" dirty="0">
                <a:ln>
                  <a:noFill/>
                </a:ln>
                <a:solidFill>
                  <a:srgbClr val="222222"/>
                </a:solidFill>
                <a:effectLst/>
              </a:rPr>
              <a:t> Non-scanned PDFs have a limit of 400 pages. Scanned PDFs have a limit of 150 pages or less. Limits may be lower for files with multiple tables. For larger files or those with complex layouts, it is recommended to split the file into smaller sections before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Rate limits:</a:t>
            </a:r>
            <a:r>
              <a:rPr kumimoji="0" lang="en-US" altLang="en-US" sz="8000" b="0" i="0" u="none" strike="noStrike" cap="none" normalizeH="0" baseline="0" dirty="0">
                <a:ln>
                  <a:noFill/>
                </a:ln>
                <a:solidFill>
                  <a:srgbClr val="222222"/>
                </a:solidFill>
                <a:effectLst/>
              </a:rPr>
              <a:t> Keep request rate below 25 requests per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Page Size:</a:t>
            </a:r>
            <a:r>
              <a:rPr kumimoji="0" lang="en-US" altLang="en-US" sz="8000" b="0" i="0" u="none" strike="noStrike" cap="none" normalizeH="0" baseline="0" dirty="0">
                <a:ln>
                  <a:noFill/>
                </a:ln>
                <a:solidFill>
                  <a:srgbClr val="222222"/>
                </a:solidFill>
                <a:effectLst/>
              </a:rPr>
              <a:t> The API supports standard page sizes not to exceed 17.5” or less than 6” in either dimension.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Hidden Objects:</a:t>
            </a:r>
            <a:r>
              <a:rPr kumimoji="0" lang="en-US" altLang="en-US" sz="8000" b="0" i="0" u="none" strike="noStrike" cap="none" normalizeH="0" baseline="0" dirty="0">
                <a:ln>
                  <a:noFill/>
                </a:ln>
                <a:solidFill>
                  <a:srgbClr val="222222"/>
                </a:solidFill>
                <a:effectLst/>
              </a:rPr>
              <a:t> PDF files that contain content that is not visible on the page like </a:t>
            </a:r>
            <a:r>
              <a:rPr kumimoji="0" lang="en-US" altLang="en-US" sz="8000" b="0" i="0" u="none" strike="noStrike" cap="none" normalizeH="0" baseline="0" dirty="0" err="1">
                <a:ln>
                  <a:noFill/>
                </a:ln>
                <a:solidFill>
                  <a:srgbClr val="222222"/>
                </a:solidFill>
                <a:effectLst/>
              </a:rPr>
              <a:t>javascript</a:t>
            </a:r>
            <a:r>
              <a:rPr kumimoji="0" lang="en-US" altLang="en-US" sz="8000" b="0" i="0" u="none" strike="noStrike" cap="none" normalizeH="0" baseline="0" dirty="0">
                <a:ln>
                  <a:noFill/>
                </a:ln>
                <a:solidFill>
                  <a:srgbClr val="222222"/>
                </a:solidFill>
                <a:effectLst/>
              </a:rPr>
              <a:t>, OCG (optional content groups), </a:t>
            </a:r>
            <a:r>
              <a:rPr kumimoji="0" lang="en-US" altLang="en-US" sz="8000" b="0" i="0" u="none" strike="noStrike" cap="none" normalizeH="0" baseline="0" dirty="0" err="1">
                <a:ln>
                  <a:noFill/>
                </a:ln>
                <a:solidFill>
                  <a:srgbClr val="222222"/>
                </a:solidFill>
                <a:effectLst/>
              </a:rPr>
              <a:t>etc</a:t>
            </a:r>
            <a:r>
              <a:rPr kumimoji="0" lang="en-US" altLang="en-US" sz="8000" b="0" i="0" u="none" strike="noStrike" cap="none" normalizeH="0" baseline="0" dirty="0">
                <a:ln>
                  <a:noFill/>
                </a:ln>
                <a:solidFill>
                  <a:srgbClr val="222222"/>
                </a:solidFill>
                <a:effectLst/>
              </a:rPr>
              <a:t> are not supported. Files that contain such hidden information may fail to process. For such cases, [removing hidden content](https://helpx.adobe.com/acrobat/using/removing-sensitive-content-pdfs.html) prior to processing files again may return a successful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Language:</a:t>
            </a:r>
            <a:r>
              <a:rPr kumimoji="0" lang="en-US" altLang="en-US" sz="8000" b="0" i="0" u="none" strike="noStrike" cap="none" normalizeH="0" baseline="0" dirty="0">
                <a:ln>
                  <a:noFill/>
                </a:ln>
                <a:solidFill>
                  <a:srgbClr val="222222"/>
                </a:solidFill>
                <a:effectLst/>
              </a:rPr>
              <a:t> The API is currently optimized for English language content. Files containing content in other Latin languages should return good results, but may have issues with non-English punctuation.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OCR and Scan quality:</a:t>
            </a:r>
            <a:r>
              <a:rPr kumimoji="0" lang="en-US" altLang="en-US" sz="8000" b="0" i="0" u="none" strike="noStrike" cap="none" normalizeH="0" baseline="0" dirty="0">
                <a:ln>
                  <a:noFill/>
                </a:ln>
                <a:solidFill>
                  <a:srgbClr val="222222"/>
                </a:solidFill>
                <a:effectLst/>
              </a:rPr>
              <a:t> The quality of text extracted from scanned files is dependent on the clarity of content in the input file. Conditions like skewed pages, shadowing, obscured or overlapping fonts, and page resolution less than 200 DPI can all result in lower quality text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Form fields:</a:t>
            </a:r>
            <a:r>
              <a:rPr kumimoji="0" lang="en-US" altLang="en-US" sz="8000" b="0" i="0" u="none" strike="noStrike" cap="none" normalizeH="0" baseline="0" dirty="0">
                <a:ln>
                  <a:noFill/>
                </a:ln>
                <a:solidFill>
                  <a:srgbClr val="222222"/>
                </a:solidFill>
                <a:effectLst/>
              </a:rPr>
              <a:t> Files containing XFA and other fillable form elements are not supported.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Unprotected files:</a:t>
            </a:r>
            <a:r>
              <a:rPr kumimoji="0" lang="en-US" altLang="en-US" sz="8000" b="0" i="0" u="none" strike="noStrike" cap="none" normalizeH="0" baseline="0" dirty="0">
                <a:ln>
                  <a:noFill/>
                </a:ln>
                <a:solidFill>
                  <a:srgbClr val="222222"/>
                </a:solidFill>
                <a:effectLst/>
              </a:rPr>
              <a:t> The API supports files that are unprotected or where security restrictions allow copying of content. Files that are secured and do not allow copying of content will not be processed.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Annotations:</a:t>
            </a:r>
            <a:r>
              <a:rPr kumimoji="0" lang="en-US" altLang="en-US" sz="8000" b="0" i="0" u="none" strike="noStrike" cap="none" normalizeH="0" baseline="0" dirty="0">
                <a:ln>
                  <a:noFill/>
                </a:ln>
                <a:solidFill>
                  <a:srgbClr val="222222"/>
                </a:solidFill>
                <a:effectLst/>
              </a:rPr>
              <a:t> Content in PDF files containing annotations such as highlights and sticky notes will be processed, but annotations that obscure text could impact output quality. Text within annotations will not be included in the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0" b="1" i="0" u="none" strike="noStrike" cap="none" normalizeH="0" baseline="0" dirty="0">
                <a:ln>
                  <a:noFill/>
                </a:ln>
                <a:solidFill>
                  <a:srgbClr val="222222"/>
                </a:solidFill>
                <a:effectLst/>
              </a:rPr>
              <a:t>PDF Producers:</a:t>
            </a:r>
            <a:r>
              <a:rPr kumimoji="0" lang="en-US" altLang="en-US" sz="8000" b="0" i="0" u="none" strike="noStrike" cap="none" normalizeH="0" baseline="0" dirty="0">
                <a:ln>
                  <a:noFill/>
                </a:ln>
                <a:solidFill>
                  <a:srgbClr val="222222"/>
                </a:solidFill>
                <a:effectLst/>
              </a:rPr>
              <a:t> The Extract API is designed to extract content from files that contain text, table data, and figures. Files created from applications that produce other types of content like illustrations, CAD drawings or other types of vector art may not return quality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0" b="0" i="0" u="none" strike="noStrike" cap="none" normalizeH="0" baseline="0" dirty="0">
              <a:ln>
                <a:noFill/>
              </a:ln>
              <a:solidFill>
                <a:schemeClr val="tx1"/>
              </a:solidFill>
              <a:effectLst/>
            </a:endParaRPr>
          </a:p>
          <a:p>
            <a:endParaRPr lang="en-US" dirty="0"/>
          </a:p>
        </p:txBody>
      </p:sp>
      <p:sp>
        <p:nvSpPr>
          <p:cNvPr id="4" name="Rectangle 1">
            <a:extLst>
              <a:ext uri="{FF2B5EF4-FFF2-40B4-BE49-F238E27FC236}">
                <a16:creationId xmlns:a16="http://schemas.microsoft.com/office/drawing/2014/main" id="{49EC2D9B-989D-0ACC-7083-ED1D671B40FB}"/>
              </a:ext>
            </a:extLst>
          </p:cNvPr>
          <p:cNvSpPr>
            <a:spLocks noChangeArrowheads="1"/>
          </p:cNvSpPr>
          <p:nvPr/>
        </p:nvSpPr>
        <p:spPr bwMode="auto">
          <a:xfrm>
            <a:off x="0" y="51629"/>
            <a:ext cx="1366015"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dobe-clean"/>
              </a:rPr>
              <a:t>Limitations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16FCCAE-90BC-C073-7E9C-A97C5CE8CAD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17716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781</Words>
  <Application>Microsoft Office PowerPoint</Application>
  <PresentationFormat>Widescreen</PresentationFormat>
  <Paragraphs>32</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adobe-clean</vt:lpstr>
      <vt:lpstr>Arial</vt:lpstr>
      <vt:lpstr>Calibri</vt:lpstr>
      <vt:lpstr>Calibri Light</vt:lpstr>
      <vt:lpstr>Söhne</vt:lpstr>
      <vt:lpstr>Office Theme</vt:lpstr>
      <vt:lpstr>Adobe Acrobat Document</vt:lpstr>
      <vt:lpstr>Overview:The Adobe PDF Extract API is a cloud-based API that allows developers to extract data from PDF files, including text, images, and tables. It is part of the Adobe Document Services suite of APIs, which also includes the Adobe PDF Embed API and the Adobe PDF Tools API.  The PDF Extract API is designed to be used by developers to automate the extraction of data from PDFs, reducing the need for manual data entry. It supports a variety of file formats, including native PDFs and scanned PDFs, and can extract data from tables, forms, and other structured content.  The API uses machine learning algorithms to identify and extract data from PDF files, and can be customized to meet the specific needs of your application. It also includes features for converting PDFs to other formats, such as Microsoft Word and Excel.  To use the Adobe PDF Extract API, you will need to sign up for an Adobe Developer account and obtain an API key. You can then integrate the API into your application using the provided SDKs and APIs. Pricing for the API is based on usage, with a free trial available for new users. </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anandraman</dc:creator>
  <cp:lastModifiedBy>anandraman</cp:lastModifiedBy>
  <cp:revision>4</cp:revision>
  <dcterms:created xsi:type="dcterms:W3CDTF">2023-03-21T02:50:07Z</dcterms:created>
  <dcterms:modified xsi:type="dcterms:W3CDTF">2023-03-21T14:58:39Z</dcterms:modified>
</cp:coreProperties>
</file>