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sto MT" panose="02040603050505030304" pitchFamily="18" charset="0"/>
      <p:regular r:id="rId23"/>
      <p:bold r:id="rId24"/>
      <p:italic r:id="rId25"/>
      <p:boldItalic r:id="rId26"/>
    </p:embeddedFont>
    <p:embeddedFont>
      <p:font typeface="Wingdings 2" panose="050201020105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85d63424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85d63424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0fa8362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0fa8362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0fa8362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0fa8362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0fa83622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0fa83622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0fa83622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0fa8362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0fa83622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0fa83622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0fa83622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0fa83622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0fa83622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0fa83622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0fa8362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0fa8362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0fa83622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0fa83622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85d6342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85d6342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85d63424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85d63424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85d63424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85d63424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85d63424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85d63424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85d63424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85d63424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85d63424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85d63424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85d63424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85d63424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85d63424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85d63424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73765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9288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22408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9420615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5630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59546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83357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67271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789799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82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1262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8127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07587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62998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59983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047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84967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93168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10/10/2021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9528051"/>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3" name="Rectangle 2">
            <a:extLst>
              <a:ext uri="{FF2B5EF4-FFF2-40B4-BE49-F238E27FC236}">
                <a16:creationId xmlns:a16="http://schemas.microsoft.com/office/drawing/2014/main" id="{06AE2C61-2C52-4ED4-A6D5-383568E2A8C0}"/>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
        <p:nvSpPr>
          <p:cNvPr id="128" name="Google Shape;128;p13"/>
          <p:cNvSpPr txBox="1">
            <a:spLocks noGrp="1"/>
          </p:cNvSpPr>
          <p:nvPr>
            <p:ph type="ctrTitle"/>
          </p:nvPr>
        </p:nvSpPr>
        <p:spPr>
          <a:xfrm>
            <a:off x="416550" y="593744"/>
            <a:ext cx="8118600" cy="152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t>Heart Disease Prediction Model</a:t>
            </a:r>
            <a:endParaRPr b="1" dirty="0"/>
          </a:p>
        </p:txBody>
      </p:sp>
      <p:sp>
        <p:nvSpPr>
          <p:cNvPr id="129" name="Google Shape;129;p13"/>
          <p:cNvSpPr txBox="1">
            <a:spLocks noGrp="1"/>
          </p:cNvSpPr>
          <p:nvPr>
            <p:ph type="subTitle" idx="1"/>
          </p:nvPr>
        </p:nvSpPr>
        <p:spPr>
          <a:xfrm>
            <a:off x="5365634" y="2927628"/>
            <a:ext cx="3261000" cy="1431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IN" dirty="0"/>
              <a:t>SUBMITTED BY:</a:t>
            </a:r>
          </a:p>
          <a:p>
            <a:pPr marL="0" lvl="0" indent="0" algn="ctr" rtl="0">
              <a:spcBef>
                <a:spcPts val="0"/>
              </a:spcBef>
              <a:spcAft>
                <a:spcPts val="0"/>
              </a:spcAft>
              <a:buNone/>
            </a:pPr>
            <a:endParaRPr lang="en-IN" dirty="0"/>
          </a:p>
          <a:p>
            <a:pPr marL="0" lvl="0" indent="0" algn="l" rtl="0">
              <a:spcBef>
                <a:spcPts val="0"/>
              </a:spcBef>
              <a:spcAft>
                <a:spcPts val="0"/>
              </a:spcAft>
              <a:buNone/>
            </a:pPr>
            <a:r>
              <a:rPr lang="en-IN" b="1" dirty="0"/>
              <a:t>ANAND RAVIDAS</a:t>
            </a:r>
          </a:p>
          <a:p>
            <a:pPr marL="0" lvl="0" indent="0" algn="l" rtl="0">
              <a:spcBef>
                <a:spcPts val="0"/>
              </a:spcBef>
              <a:spcAft>
                <a:spcPts val="0"/>
              </a:spcAft>
              <a:buNone/>
            </a:pPr>
            <a:r>
              <a:rPr lang="en-IN" b="1" dirty="0"/>
              <a:t>181210010</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SHASHI RAJ</a:t>
            </a:r>
          </a:p>
          <a:p>
            <a:pPr marL="0" lvl="0" indent="0" algn="l" rtl="0">
              <a:spcBef>
                <a:spcPts val="0"/>
              </a:spcBef>
              <a:spcAft>
                <a:spcPts val="0"/>
              </a:spcAft>
              <a:buNone/>
            </a:pPr>
            <a:r>
              <a:rPr lang="en-IN" b="1" dirty="0"/>
              <a:t>181210050</a:t>
            </a:r>
            <a:endParaRPr b="1" dirty="0"/>
          </a:p>
        </p:txBody>
      </p:sp>
      <p:sp>
        <p:nvSpPr>
          <p:cNvPr id="4" name="Rectangle 3">
            <a:extLst>
              <a:ext uri="{FF2B5EF4-FFF2-40B4-BE49-F238E27FC236}">
                <a16:creationId xmlns:a16="http://schemas.microsoft.com/office/drawing/2014/main" id="{603AA4E6-61E4-436A-ADD8-FEC07505F682}"/>
              </a:ext>
            </a:extLst>
          </p:cNvPr>
          <p:cNvSpPr/>
          <p:nvPr/>
        </p:nvSpPr>
        <p:spPr>
          <a:xfrm>
            <a:off x="4976037" y="2571749"/>
            <a:ext cx="3317358" cy="197800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Outlier detection </a:t>
            </a:r>
            <a:endParaRPr/>
          </a:p>
        </p:txBody>
      </p:sp>
      <p:pic>
        <p:nvPicPr>
          <p:cNvPr id="183" name="Google Shape;183;p22"/>
          <p:cNvPicPr preferRelativeResize="0"/>
          <p:nvPr/>
        </p:nvPicPr>
        <p:blipFill>
          <a:blip r:embed="rId3">
            <a:alphaModFix/>
          </a:blip>
          <a:stretch>
            <a:fillRect/>
          </a:stretch>
        </p:blipFill>
        <p:spPr>
          <a:xfrm>
            <a:off x="2120038" y="1529500"/>
            <a:ext cx="4903924" cy="3211800"/>
          </a:xfrm>
          <a:prstGeom prst="rect">
            <a:avLst/>
          </a:prstGeom>
          <a:noFill/>
          <a:ln>
            <a:noFill/>
          </a:ln>
        </p:spPr>
      </p:pic>
      <p:sp>
        <p:nvSpPr>
          <p:cNvPr id="4" name="Rectangle 3">
            <a:extLst>
              <a:ext uri="{FF2B5EF4-FFF2-40B4-BE49-F238E27FC236}">
                <a16:creationId xmlns:a16="http://schemas.microsoft.com/office/drawing/2014/main" id="{DA90E031-1412-4DB1-8127-B62B88C9B5EF}"/>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balancing</a:t>
            </a:r>
            <a:endParaRPr/>
          </a:p>
        </p:txBody>
      </p:sp>
      <p:sp>
        <p:nvSpPr>
          <p:cNvPr id="189" name="Google Shape;189;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23"/>
          <p:cNvPicPr preferRelativeResize="0"/>
          <p:nvPr/>
        </p:nvPicPr>
        <p:blipFill>
          <a:blip r:embed="rId3">
            <a:alphaModFix/>
          </a:blip>
          <a:stretch>
            <a:fillRect/>
          </a:stretch>
        </p:blipFill>
        <p:spPr>
          <a:xfrm>
            <a:off x="910050" y="2071725"/>
            <a:ext cx="3540638" cy="2367000"/>
          </a:xfrm>
          <a:prstGeom prst="rect">
            <a:avLst/>
          </a:prstGeom>
          <a:noFill/>
          <a:ln>
            <a:noFill/>
          </a:ln>
        </p:spPr>
      </p:pic>
      <p:pic>
        <p:nvPicPr>
          <p:cNvPr id="191" name="Google Shape;191;p23"/>
          <p:cNvPicPr preferRelativeResize="0"/>
          <p:nvPr/>
        </p:nvPicPr>
        <p:blipFill>
          <a:blip r:embed="rId4">
            <a:alphaModFix/>
          </a:blip>
          <a:stretch>
            <a:fillRect/>
          </a:stretch>
        </p:blipFill>
        <p:spPr>
          <a:xfrm>
            <a:off x="4797375" y="2071725"/>
            <a:ext cx="3454275" cy="2315725"/>
          </a:xfrm>
          <a:prstGeom prst="rect">
            <a:avLst/>
          </a:prstGeom>
          <a:noFill/>
          <a:ln>
            <a:noFill/>
          </a:ln>
        </p:spPr>
      </p:pic>
      <p:sp>
        <p:nvSpPr>
          <p:cNvPr id="6" name="Rectangle 5">
            <a:extLst>
              <a:ext uri="{FF2B5EF4-FFF2-40B4-BE49-F238E27FC236}">
                <a16:creationId xmlns:a16="http://schemas.microsoft.com/office/drawing/2014/main" id="{C3741B93-C0C9-4567-AEE2-F5193F3B09FE}"/>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Genetic Algorithm</a:t>
            </a:r>
            <a:endParaRPr/>
          </a:p>
        </p:txBody>
      </p:sp>
      <p:pic>
        <p:nvPicPr>
          <p:cNvPr id="197" name="Google Shape;197;p24"/>
          <p:cNvPicPr preferRelativeResize="0"/>
          <p:nvPr/>
        </p:nvPicPr>
        <p:blipFill>
          <a:blip r:embed="rId3">
            <a:alphaModFix/>
          </a:blip>
          <a:stretch>
            <a:fillRect/>
          </a:stretch>
        </p:blipFill>
        <p:spPr>
          <a:xfrm>
            <a:off x="403825" y="1653900"/>
            <a:ext cx="4038600" cy="2943225"/>
          </a:xfrm>
          <a:prstGeom prst="rect">
            <a:avLst/>
          </a:prstGeom>
          <a:noFill/>
          <a:ln>
            <a:noFill/>
          </a:ln>
        </p:spPr>
      </p:pic>
      <p:pic>
        <p:nvPicPr>
          <p:cNvPr id="198" name="Google Shape;198;p24"/>
          <p:cNvPicPr preferRelativeResize="0"/>
          <p:nvPr/>
        </p:nvPicPr>
        <p:blipFill>
          <a:blip r:embed="rId4">
            <a:alphaModFix/>
          </a:blip>
          <a:stretch>
            <a:fillRect/>
          </a:stretch>
        </p:blipFill>
        <p:spPr>
          <a:xfrm>
            <a:off x="4572000" y="2321475"/>
            <a:ext cx="4217875" cy="1381125"/>
          </a:xfrm>
          <a:prstGeom prst="rect">
            <a:avLst/>
          </a:prstGeom>
          <a:noFill/>
          <a:ln>
            <a:noFill/>
          </a:ln>
        </p:spPr>
      </p:pic>
      <p:sp>
        <p:nvSpPr>
          <p:cNvPr id="5" name="Rectangle 4">
            <a:extLst>
              <a:ext uri="{FF2B5EF4-FFF2-40B4-BE49-F238E27FC236}">
                <a16:creationId xmlns:a16="http://schemas.microsoft.com/office/drawing/2014/main" id="{CABBCA9D-9C49-47C1-B3A2-7D67C999D162}"/>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of Model</a:t>
            </a:r>
            <a:endParaRPr/>
          </a:p>
        </p:txBody>
      </p:sp>
      <p:pic>
        <p:nvPicPr>
          <p:cNvPr id="204" name="Google Shape;204;p25"/>
          <p:cNvPicPr preferRelativeResize="0"/>
          <p:nvPr/>
        </p:nvPicPr>
        <p:blipFill rotWithShape="1">
          <a:blip r:embed="rId3">
            <a:alphaModFix/>
          </a:blip>
          <a:srcRect l="12347" t="5780" r="13269" b="23890"/>
          <a:stretch/>
        </p:blipFill>
        <p:spPr>
          <a:xfrm>
            <a:off x="1799600" y="2075900"/>
            <a:ext cx="4475125" cy="2427850"/>
          </a:xfrm>
          <a:prstGeom prst="rect">
            <a:avLst/>
          </a:prstGeom>
          <a:noFill/>
          <a:ln>
            <a:noFill/>
          </a:ln>
        </p:spPr>
      </p:pic>
      <p:sp>
        <p:nvSpPr>
          <p:cNvPr id="4" name="Rectangle 3">
            <a:extLst>
              <a:ext uri="{FF2B5EF4-FFF2-40B4-BE49-F238E27FC236}">
                <a16:creationId xmlns:a16="http://schemas.microsoft.com/office/drawing/2014/main" id="{80E5A4C7-895D-4B9F-9E4C-2B38F1AA1434}"/>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Performance evaluation</a:t>
            </a:r>
            <a:endParaRPr dirty="0"/>
          </a:p>
        </p:txBody>
      </p:sp>
      <p:sp>
        <p:nvSpPr>
          <p:cNvPr id="210" name="Google Shape;210;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t>Metrics used:</a:t>
            </a:r>
            <a:endParaRPr sz="1500" b="1" dirty="0"/>
          </a:p>
          <a:p>
            <a:pPr marL="323850" marR="12700" indent="-171450" algn="just">
              <a:spcBef>
                <a:spcPts val="1200"/>
              </a:spcBef>
              <a:buClr>
                <a:srgbClr val="000000"/>
              </a:buClr>
              <a:buSzPts val="1200"/>
            </a:pPr>
            <a:r>
              <a:rPr lang="en" sz="1200" dirty="0">
                <a:solidFill>
                  <a:schemeClr val="tx1"/>
                </a:solidFill>
                <a:latin typeface="Times New Roman"/>
                <a:ea typeface="Times New Roman"/>
                <a:cs typeface="Times New Roman"/>
                <a:sym typeface="Times New Roman"/>
              </a:rPr>
              <a:t>1.Accuracy</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2.F1 Score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3.Recall Score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4.Precision Score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5.MCC(Matthews correlation coefficient)</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6.TPR(true positive rate)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7.TNR(true negative rate)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8.FPR(false positive rate)</a:t>
            </a:r>
            <a:endParaRPr sz="1200" dirty="0">
              <a:solidFill>
                <a:schemeClr val="tx1"/>
              </a:solidFill>
              <a:latin typeface="Times New Roman"/>
              <a:ea typeface="Times New Roman"/>
              <a:cs typeface="Times New Roman"/>
              <a:sym typeface="Times New Roman"/>
            </a:endParaRPr>
          </a:p>
          <a:p>
            <a:pPr marL="323850" marR="12700" indent="-171450" algn="just">
              <a:buClr>
                <a:srgbClr val="000000"/>
              </a:buClr>
              <a:buSzPts val="1200"/>
            </a:pPr>
            <a:r>
              <a:rPr lang="en" sz="1200" dirty="0">
                <a:solidFill>
                  <a:schemeClr val="tx1"/>
                </a:solidFill>
                <a:latin typeface="Times New Roman"/>
                <a:ea typeface="Times New Roman"/>
                <a:cs typeface="Times New Roman"/>
                <a:sym typeface="Times New Roman"/>
              </a:rPr>
              <a:t>9.FNR(false negative rate)</a:t>
            </a:r>
            <a:endParaRPr dirty="0">
              <a:solidFill>
                <a:schemeClr val="tx1"/>
              </a:solidFill>
            </a:endParaRPr>
          </a:p>
        </p:txBody>
      </p:sp>
      <p:sp>
        <p:nvSpPr>
          <p:cNvPr id="4" name="Rectangle 3">
            <a:extLst>
              <a:ext uri="{FF2B5EF4-FFF2-40B4-BE49-F238E27FC236}">
                <a16:creationId xmlns:a16="http://schemas.microsoft.com/office/drawing/2014/main" id="{EA6427A8-7184-4B30-99E5-D0EA90A56CA8}"/>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216" name="Google Shape;216;p27"/>
          <p:cNvPicPr preferRelativeResize="0"/>
          <p:nvPr/>
        </p:nvPicPr>
        <p:blipFill rotWithShape="1">
          <a:blip r:embed="rId3">
            <a:alphaModFix/>
          </a:blip>
          <a:srcRect l="2777" t="3338" r="4319" b="3403"/>
          <a:stretch/>
        </p:blipFill>
        <p:spPr>
          <a:xfrm>
            <a:off x="600075" y="2046975"/>
            <a:ext cx="3971925" cy="2019300"/>
          </a:xfrm>
          <a:prstGeom prst="rect">
            <a:avLst/>
          </a:prstGeom>
          <a:noFill/>
          <a:ln>
            <a:noFill/>
          </a:ln>
        </p:spPr>
      </p:pic>
      <p:pic>
        <p:nvPicPr>
          <p:cNvPr id="217" name="Google Shape;217;p27"/>
          <p:cNvPicPr preferRelativeResize="0"/>
          <p:nvPr/>
        </p:nvPicPr>
        <p:blipFill rotWithShape="1">
          <a:blip r:embed="rId4">
            <a:alphaModFix/>
          </a:blip>
          <a:srcRect l="2776" t="2641" r="6791" b="4361"/>
          <a:stretch/>
        </p:blipFill>
        <p:spPr>
          <a:xfrm>
            <a:off x="4724400" y="2066025"/>
            <a:ext cx="3971925" cy="1981200"/>
          </a:xfrm>
          <a:prstGeom prst="rect">
            <a:avLst/>
          </a:prstGeom>
          <a:noFill/>
          <a:ln>
            <a:noFill/>
          </a:ln>
        </p:spPr>
      </p:pic>
      <p:sp>
        <p:nvSpPr>
          <p:cNvPr id="5" name="Rectangle 4">
            <a:extLst>
              <a:ext uri="{FF2B5EF4-FFF2-40B4-BE49-F238E27FC236}">
                <a16:creationId xmlns:a16="http://schemas.microsoft.com/office/drawing/2014/main" id="{986558DB-7F59-4842-B00B-9DCE3A95610B}"/>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3" name="Google Shape;223;p28"/>
          <p:cNvPicPr preferRelativeResize="0"/>
          <p:nvPr/>
        </p:nvPicPr>
        <p:blipFill>
          <a:blip r:embed="rId3">
            <a:alphaModFix/>
          </a:blip>
          <a:stretch>
            <a:fillRect/>
          </a:stretch>
        </p:blipFill>
        <p:spPr>
          <a:xfrm>
            <a:off x="765950" y="249400"/>
            <a:ext cx="7552751" cy="4523275"/>
          </a:xfrm>
          <a:prstGeom prst="rect">
            <a:avLst/>
          </a:prstGeom>
          <a:noFill/>
          <a:ln>
            <a:noFill/>
          </a:ln>
        </p:spPr>
      </p:pic>
      <p:sp>
        <p:nvSpPr>
          <p:cNvPr id="4" name="Rectangle 3">
            <a:extLst>
              <a:ext uri="{FF2B5EF4-FFF2-40B4-BE49-F238E27FC236}">
                <a16:creationId xmlns:a16="http://schemas.microsoft.com/office/drawing/2014/main" id="{FE9D03CA-E789-4203-85E6-4B7D83CD209A}"/>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9"/>
          <p:cNvPicPr preferRelativeResize="0"/>
          <p:nvPr/>
        </p:nvPicPr>
        <p:blipFill>
          <a:blip r:embed="rId3">
            <a:alphaModFix/>
          </a:blip>
          <a:stretch>
            <a:fillRect/>
          </a:stretch>
        </p:blipFill>
        <p:spPr>
          <a:xfrm>
            <a:off x="755500" y="244525"/>
            <a:ext cx="7349351" cy="4654475"/>
          </a:xfrm>
          <a:prstGeom prst="rect">
            <a:avLst/>
          </a:prstGeom>
          <a:noFill/>
          <a:ln>
            <a:noFill/>
          </a:ln>
        </p:spPr>
      </p:pic>
      <p:sp>
        <p:nvSpPr>
          <p:cNvPr id="3" name="Rectangle 2">
            <a:extLst>
              <a:ext uri="{FF2B5EF4-FFF2-40B4-BE49-F238E27FC236}">
                <a16:creationId xmlns:a16="http://schemas.microsoft.com/office/drawing/2014/main" id="{48765346-6322-4148-8115-AB325D8B932D}"/>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236025" y="215125"/>
            <a:ext cx="3381375" cy="2209800"/>
          </a:xfrm>
          <a:prstGeom prst="rect">
            <a:avLst/>
          </a:prstGeom>
          <a:noFill/>
          <a:ln>
            <a:noFill/>
          </a:ln>
        </p:spPr>
      </p:pic>
      <p:pic>
        <p:nvPicPr>
          <p:cNvPr id="234" name="Google Shape;234;p30"/>
          <p:cNvPicPr preferRelativeResize="0"/>
          <p:nvPr/>
        </p:nvPicPr>
        <p:blipFill rotWithShape="1">
          <a:blip r:embed="rId4">
            <a:alphaModFix/>
          </a:blip>
          <a:srcRect l="15124" t="7934" r="22531" b="14803"/>
          <a:stretch/>
        </p:blipFill>
        <p:spPr>
          <a:xfrm>
            <a:off x="540825" y="2379150"/>
            <a:ext cx="3076575" cy="2524125"/>
          </a:xfrm>
          <a:prstGeom prst="rect">
            <a:avLst/>
          </a:prstGeom>
          <a:noFill/>
          <a:ln>
            <a:noFill/>
          </a:ln>
        </p:spPr>
      </p:pic>
      <p:pic>
        <p:nvPicPr>
          <p:cNvPr id="235" name="Google Shape;235;p30"/>
          <p:cNvPicPr preferRelativeResize="0"/>
          <p:nvPr/>
        </p:nvPicPr>
        <p:blipFill>
          <a:blip r:embed="rId5">
            <a:alphaModFix/>
          </a:blip>
          <a:stretch>
            <a:fillRect/>
          </a:stretch>
        </p:blipFill>
        <p:spPr>
          <a:xfrm>
            <a:off x="5076600" y="215125"/>
            <a:ext cx="3238500" cy="2114550"/>
          </a:xfrm>
          <a:prstGeom prst="rect">
            <a:avLst/>
          </a:prstGeom>
          <a:noFill/>
          <a:ln>
            <a:noFill/>
          </a:ln>
        </p:spPr>
      </p:pic>
      <p:pic>
        <p:nvPicPr>
          <p:cNvPr id="236" name="Google Shape;236;p30"/>
          <p:cNvPicPr preferRelativeResize="0"/>
          <p:nvPr/>
        </p:nvPicPr>
        <p:blipFill rotWithShape="1">
          <a:blip r:embed="rId6">
            <a:alphaModFix/>
          </a:blip>
          <a:srcRect l="15431" t="8992" r="24075" b="18020"/>
          <a:stretch/>
        </p:blipFill>
        <p:spPr>
          <a:xfrm>
            <a:off x="5421600" y="2489500"/>
            <a:ext cx="2985929" cy="2413775"/>
          </a:xfrm>
          <a:prstGeom prst="rect">
            <a:avLst/>
          </a:prstGeom>
          <a:noFill/>
          <a:ln>
            <a:noFill/>
          </a:ln>
        </p:spPr>
      </p:pic>
      <p:sp>
        <p:nvSpPr>
          <p:cNvPr id="6" name="Rectangle 5">
            <a:extLst>
              <a:ext uri="{FF2B5EF4-FFF2-40B4-BE49-F238E27FC236}">
                <a16:creationId xmlns:a16="http://schemas.microsoft.com/office/drawing/2014/main" id="{F0A45D8C-AFA8-48CA-80C2-07A73476EAC3}"/>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a:t>
            </a:r>
            <a:endParaRPr dirty="0"/>
          </a:p>
        </p:txBody>
      </p:sp>
      <p:sp>
        <p:nvSpPr>
          <p:cNvPr id="242" name="Google Shape;242;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12700" lvl="0" indent="0" algn="just" rtl="0">
              <a:spcBef>
                <a:spcPts val="0"/>
              </a:spcBef>
              <a:spcAft>
                <a:spcPts val="0"/>
              </a:spcAft>
              <a:buNone/>
            </a:pPr>
            <a:r>
              <a:rPr lang="en" dirty="0">
                <a:solidFill>
                  <a:schemeClr val="tx1"/>
                </a:solidFill>
                <a:latin typeface="Times New Roman"/>
                <a:ea typeface="Times New Roman"/>
                <a:cs typeface="Times New Roman"/>
                <a:sym typeface="Times New Roman"/>
              </a:rPr>
              <a:t>The Heart Disease Prediction System using Machine learning algorithm,viz. XGboost provides its users with a prediction result that gives the state of a user leading to CAD. Due to recent advancements in technology, machine learning algorithms have evolved a lot and hence we use a hybrid model combination of </a:t>
            </a:r>
            <a:r>
              <a:rPr lang="en" b="1" dirty="0">
                <a:solidFill>
                  <a:schemeClr val="tx1"/>
                </a:solidFill>
                <a:latin typeface="Times New Roman"/>
                <a:ea typeface="Times New Roman"/>
                <a:cs typeface="Times New Roman"/>
                <a:sym typeface="Times New Roman"/>
              </a:rPr>
              <a:t>DBSCAN, SMOTEENN, GA, XGboost</a:t>
            </a:r>
            <a:r>
              <a:rPr lang="en" dirty="0">
                <a:solidFill>
                  <a:schemeClr val="tx1"/>
                </a:solidFill>
                <a:latin typeface="Times New Roman"/>
                <a:ea typeface="Times New Roman"/>
                <a:cs typeface="Times New Roman"/>
                <a:sym typeface="Times New Roman"/>
              </a:rPr>
              <a:t> in the proposed system because of its efficiency and accuracy. Also, the algorithm gives the nearby reliable output based on the input provided by the users. If the number of people using the system increases, then the awareness about their current heart status will be known and the rate of people dying due to heart diseases will reduce eventually.</a:t>
            </a:r>
            <a:endParaRPr sz="1400" dirty="0">
              <a:solidFill>
                <a:schemeClr val="tx1"/>
              </a:solidFill>
            </a:endParaRPr>
          </a:p>
        </p:txBody>
      </p:sp>
      <p:sp>
        <p:nvSpPr>
          <p:cNvPr id="4" name="Rectangle 3">
            <a:extLst>
              <a:ext uri="{FF2B5EF4-FFF2-40B4-BE49-F238E27FC236}">
                <a16:creationId xmlns:a16="http://schemas.microsoft.com/office/drawing/2014/main" id="{E45137C9-B4C8-4C55-AEFB-23EFC51B45EB}"/>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50">
                <a:latin typeface="Arial"/>
                <a:ea typeface="Arial"/>
                <a:cs typeface="Arial"/>
                <a:sym typeface="Arial"/>
              </a:rPr>
              <a:t>Introduction</a:t>
            </a:r>
            <a:endParaRPr>
              <a:latin typeface="Arial"/>
              <a:ea typeface="Arial"/>
              <a:cs typeface="Arial"/>
              <a:sym typeface="Arial"/>
            </a:endParaRPr>
          </a:p>
        </p:txBody>
      </p:sp>
      <p:sp>
        <p:nvSpPr>
          <p:cNvPr id="135" name="Google Shape;135;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Heart disease, one of the major causes of mortality worldwide.</a:t>
            </a:r>
            <a:endParaRPr sz="1500"/>
          </a:p>
          <a:p>
            <a:pPr marL="457200" lvl="0" indent="-323850" algn="l" rtl="0">
              <a:spcBef>
                <a:spcPts val="0"/>
              </a:spcBef>
              <a:spcAft>
                <a:spcPts val="0"/>
              </a:spcAft>
              <a:buSzPts val="1500"/>
              <a:buChar char="●"/>
            </a:pPr>
            <a:r>
              <a:rPr lang="en" sz="1500"/>
              <a:t>Importance of heart disease diagnosis in the life.</a:t>
            </a:r>
            <a:endParaRPr sz="1500"/>
          </a:p>
          <a:p>
            <a:pPr marL="457200" lvl="0" indent="-323850" algn="l" rtl="0">
              <a:spcBef>
                <a:spcPts val="0"/>
              </a:spcBef>
              <a:spcAft>
                <a:spcPts val="0"/>
              </a:spcAft>
              <a:buSzPts val="1500"/>
              <a:buChar char="●"/>
            </a:pPr>
            <a:r>
              <a:rPr lang="en" sz="1500"/>
              <a:t>Past data related to heart disease can help in predicting the presence of heart disease.</a:t>
            </a:r>
            <a:endParaRPr sz="1500"/>
          </a:p>
          <a:p>
            <a:pPr marL="457200" lvl="0" indent="-323850" algn="l" rtl="0">
              <a:spcBef>
                <a:spcPts val="0"/>
              </a:spcBef>
              <a:spcAft>
                <a:spcPts val="0"/>
              </a:spcAft>
              <a:buSzPts val="1500"/>
              <a:buChar char="●"/>
            </a:pPr>
            <a:r>
              <a:rPr lang="en" sz="1500"/>
              <a:t>Using past data and applying ML technique helps in diagnosis of heart disease.</a:t>
            </a:r>
            <a:endParaRPr sz="1500"/>
          </a:p>
        </p:txBody>
      </p:sp>
      <p:sp>
        <p:nvSpPr>
          <p:cNvPr id="4" name="Rectangle 3">
            <a:extLst>
              <a:ext uri="{FF2B5EF4-FFF2-40B4-BE49-F238E27FC236}">
                <a16:creationId xmlns:a16="http://schemas.microsoft.com/office/drawing/2014/main" id="{AD03979A-95AD-4FC1-A2A7-F2A113234A2F}"/>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0849D7-BEB2-4AE3-92F2-B4A62D44B378}"/>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
        <p:nvSpPr>
          <p:cNvPr id="3" name="TextBox 2">
            <a:extLst>
              <a:ext uri="{FF2B5EF4-FFF2-40B4-BE49-F238E27FC236}">
                <a16:creationId xmlns:a16="http://schemas.microsoft.com/office/drawing/2014/main" id="{2011BFA0-CE9E-4483-AAB3-B5EF4C7C100E}"/>
              </a:ext>
            </a:extLst>
          </p:cNvPr>
          <p:cNvSpPr txBox="1"/>
          <p:nvPr/>
        </p:nvSpPr>
        <p:spPr>
          <a:xfrm>
            <a:off x="559981" y="1786920"/>
            <a:ext cx="7889359" cy="1569660"/>
          </a:xfrm>
          <a:prstGeom prst="rect">
            <a:avLst/>
          </a:prstGeom>
          <a:noFill/>
        </p:spPr>
        <p:txBody>
          <a:bodyPr wrap="square" rtlCol="0">
            <a:spAutoFit/>
          </a:bodyPr>
          <a:lstStyle/>
          <a:p>
            <a:pPr algn="ctr"/>
            <a:r>
              <a:rPr lang="en-IN" sz="96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60423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141" name="Google Shape;141;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Creating an efficient Heart disease prediction model using a sequence of ML technique and standard dataset.</a:t>
            </a:r>
            <a:endParaRPr sz="1500"/>
          </a:p>
          <a:p>
            <a:pPr marL="457200" lvl="0" indent="-323850" algn="l" rtl="0">
              <a:spcBef>
                <a:spcPts val="0"/>
              </a:spcBef>
              <a:spcAft>
                <a:spcPts val="0"/>
              </a:spcAft>
              <a:buSzPts val="1500"/>
              <a:buChar char="●"/>
            </a:pPr>
            <a:r>
              <a:rPr lang="en" sz="1500"/>
              <a:t>Compare our model with other existing model.</a:t>
            </a:r>
            <a:endParaRPr sz="1500"/>
          </a:p>
        </p:txBody>
      </p:sp>
      <p:sp>
        <p:nvSpPr>
          <p:cNvPr id="4" name="Rectangle 3">
            <a:extLst>
              <a:ext uri="{FF2B5EF4-FFF2-40B4-BE49-F238E27FC236}">
                <a16:creationId xmlns:a16="http://schemas.microsoft.com/office/drawing/2014/main" id="{730FE1A1-9246-4B8B-AC3D-EBF63ED8A55D}"/>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a:t>
            </a:r>
            <a:endParaRPr/>
          </a:p>
        </p:txBody>
      </p:sp>
      <p:sp>
        <p:nvSpPr>
          <p:cNvPr id="147" name="Google Shape;147;p16"/>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1.Statlog</a:t>
            </a:r>
            <a:endParaRPr sz="1500" b="1"/>
          </a:p>
          <a:p>
            <a:pPr marL="0" lvl="0" indent="0" algn="l" rtl="0">
              <a:spcBef>
                <a:spcPts val="1200"/>
              </a:spcBef>
              <a:spcAft>
                <a:spcPts val="0"/>
              </a:spcAft>
              <a:buNone/>
            </a:pPr>
            <a:r>
              <a:rPr lang="en" sz="1500"/>
              <a:t>Dataset consists of 270 subjects, 13 attributes and one output class (120 and 150 subjects are labelled with the presence (positive class) and absence (negative class) of heart disease, respectively).</a:t>
            </a:r>
            <a:endParaRPr sz="1500"/>
          </a:p>
          <a:p>
            <a:pPr marL="0" lvl="0" indent="0" algn="l" rtl="0">
              <a:spcBef>
                <a:spcPts val="1200"/>
              </a:spcBef>
              <a:spcAft>
                <a:spcPts val="0"/>
              </a:spcAft>
              <a:buNone/>
            </a:pPr>
            <a:r>
              <a:rPr lang="en" sz="1500" b="1"/>
              <a:t>2.Cleveland</a:t>
            </a:r>
            <a:endParaRPr sz="1500" b="1"/>
          </a:p>
          <a:p>
            <a:pPr marL="0" lvl="0" indent="0" algn="l" rtl="0">
              <a:spcBef>
                <a:spcPts val="1200"/>
              </a:spcBef>
              <a:spcAft>
                <a:spcPts val="1200"/>
              </a:spcAft>
              <a:buNone/>
            </a:pPr>
            <a:r>
              <a:rPr lang="en" sz="1500"/>
              <a:t>Dataset consists of 303 subjects with 138 and 165 subjects being labelled with the presence (positive class) and absence (negative class) of heart disease, respectively.</a:t>
            </a:r>
            <a:endParaRPr sz="1500"/>
          </a:p>
        </p:txBody>
      </p:sp>
      <p:sp>
        <p:nvSpPr>
          <p:cNvPr id="4" name="Rectangle 3">
            <a:extLst>
              <a:ext uri="{FF2B5EF4-FFF2-40B4-BE49-F238E27FC236}">
                <a16:creationId xmlns:a16="http://schemas.microsoft.com/office/drawing/2014/main" id="{995CE63A-8568-45B3-A33E-94FF23873885}"/>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149850" y="497375"/>
            <a:ext cx="6844301" cy="3985400"/>
          </a:xfrm>
          <a:prstGeom prst="rect">
            <a:avLst/>
          </a:prstGeom>
          <a:noFill/>
          <a:ln>
            <a:noFill/>
          </a:ln>
        </p:spPr>
      </p:pic>
      <p:sp>
        <p:nvSpPr>
          <p:cNvPr id="3" name="Rectangle 2">
            <a:extLst>
              <a:ext uri="{FF2B5EF4-FFF2-40B4-BE49-F238E27FC236}">
                <a16:creationId xmlns:a16="http://schemas.microsoft.com/office/drawing/2014/main" id="{233DAD04-F666-40A8-AFDF-0F21D7F51782}"/>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44375" y="4717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Attribute description</a:t>
            </a:r>
            <a:endParaRPr/>
          </a:p>
        </p:txBody>
      </p:sp>
      <p:pic>
        <p:nvPicPr>
          <p:cNvPr id="158" name="Google Shape;158;p18"/>
          <p:cNvPicPr preferRelativeResize="0"/>
          <p:nvPr/>
        </p:nvPicPr>
        <p:blipFill>
          <a:blip r:embed="rId3">
            <a:alphaModFix/>
          </a:blip>
          <a:stretch>
            <a:fillRect/>
          </a:stretch>
        </p:blipFill>
        <p:spPr>
          <a:xfrm>
            <a:off x="868525" y="1158300"/>
            <a:ext cx="6910901" cy="3697149"/>
          </a:xfrm>
          <a:prstGeom prst="rect">
            <a:avLst/>
          </a:prstGeom>
          <a:noFill/>
          <a:ln>
            <a:noFill/>
          </a:ln>
        </p:spPr>
      </p:pic>
      <p:sp>
        <p:nvSpPr>
          <p:cNvPr id="4" name="Rectangle 3">
            <a:extLst>
              <a:ext uri="{FF2B5EF4-FFF2-40B4-BE49-F238E27FC236}">
                <a16:creationId xmlns:a16="http://schemas.microsoft.com/office/drawing/2014/main" id="{23E7E1B3-E213-45CE-AEAF-110B967139D4}"/>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64" name="Google Shape;164;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Data Preprocessing</a:t>
            </a:r>
            <a:endParaRPr sz="1500"/>
          </a:p>
          <a:p>
            <a:pPr marL="457200" lvl="0" indent="-323850" algn="l" rtl="0">
              <a:spcBef>
                <a:spcPts val="0"/>
              </a:spcBef>
              <a:spcAft>
                <a:spcPts val="0"/>
              </a:spcAft>
              <a:buSzPts val="1500"/>
              <a:buChar char="●"/>
            </a:pPr>
            <a:r>
              <a:rPr lang="en" sz="1500"/>
              <a:t>Outlier Detection and removal</a:t>
            </a:r>
            <a:endParaRPr sz="1500"/>
          </a:p>
          <a:p>
            <a:pPr marL="457200" lvl="0" indent="-323850" algn="l" rtl="0">
              <a:spcBef>
                <a:spcPts val="0"/>
              </a:spcBef>
              <a:spcAft>
                <a:spcPts val="0"/>
              </a:spcAft>
              <a:buSzPts val="1500"/>
              <a:buChar char="●"/>
            </a:pPr>
            <a:r>
              <a:rPr lang="en" sz="1500"/>
              <a:t>Data balancing </a:t>
            </a:r>
            <a:endParaRPr sz="1500"/>
          </a:p>
          <a:p>
            <a:pPr marL="457200" lvl="0" indent="-323850" algn="l" rtl="0">
              <a:spcBef>
                <a:spcPts val="0"/>
              </a:spcBef>
              <a:spcAft>
                <a:spcPts val="0"/>
              </a:spcAft>
              <a:buSzPts val="1500"/>
              <a:buChar char="●"/>
            </a:pPr>
            <a:r>
              <a:rPr lang="en" sz="1500"/>
              <a:t>Data training</a:t>
            </a:r>
            <a:endParaRPr sz="1500"/>
          </a:p>
          <a:p>
            <a:pPr marL="457200" lvl="0" indent="-323850" algn="l" rtl="0">
              <a:spcBef>
                <a:spcPts val="0"/>
              </a:spcBef>
              <a:spcAft>
                <a:spcPts val="0"/>
              </a:spcAft>
              <a:buSzPts val="1500"/>
              <a:buChar char="●"/>
            </a:pPr>
            <a:r>
              <a:rPr lang="en" sz="1500"/>
              <a:t>Performance evaluation</a:t>
            </a:r>
            <a:endParaRPr sz="1500"/>
          </a:p>
        </p:txBody>
      </p:sp>
      <p:pic>
        <p:nvPicPr>
          <p:cNvPr id="165" name="Google Shape;165;p19"/>
          <p:cNvPicPr preferRelativeResize="0"/>
          <p:nvPr/>
        </p:nvPicPr>
        <p:blipFill rotWithShape="1">
          <a:blip r:embed="rId3">
            <a:alphaModFix/>
          </a:blip>
          <a:srcRect t="12412" r="38537" b="36315"/>
          <a:stretch/>
        </p:blipFill>
        <p:spPr>
          <a:xfrm>
            <a:off x="4027675" y="1638625"/>
            <a:ext cx="4098075" cy="1970800"/>
          </a:xfrm>
          <a:prstGeom prst="rect">
            <a:avLst/>
          </a:prstGeom>
          <a:noFill/>
          <a:ln>
            <a:noFill/>
          </a:ln>
        </p:spPr>
      </p:pic>
      <p:sp>
        <p:nvSpPr>
          <p:cNvPr id="5" name="Rectangle 4">
            <a:extLst>
              <a:ext uri="{FF2B5EF4-FFF2-40B4-BE49-F238E27FC236}">
                <a16:creationId xmlns:a16="http://schemas.microsoft.com/office/drawing/2014/main" id="{C6172936-9498-426D-A81F-095FB30B699C}"/>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Pearson Correlation coefficient</a:t>
            </a:r>
            <a:endParaRPr/>
          </a:p>
        </p:txBody>
      </p:sp>
      <p:pic>
        <p:nvPicPr>
          <p:cNvPr id="171" name="Google Shape;171;p20"/>
          <p:cNvPicPr preferRelativeResize="0"/>
          <p:nvPr/>
        </p:nvPicPr>
        <p:blipFill>
          <a:blip r:embed="rId3">
            <a:alphaModFix/>
          </a:blip>
          <a:stretch>
            <a:fillRect/>
          </a:stretch>
        </p:blipFill>
        <p:spPr>
          <a:xfrm>
            <a:off x="719413" y="1563075"/>
            <a:ext cx="7917035" cy="2984850"/>
          </a:xfrm>
          <a:prstGeom prst="rect">
            <a:avLst/>
          </a:prstGeom>
          <a:noFill/>
          <a:ln>
            <a:noFill/>
          </a:ln>
        </p:spPr>
      </p:pic>
      <p:sp>
        <p:nvSpPr>
          <p:cNvPr id="4" name="Rectangle 3">
            <a:extLst>
              <a:ext uri="{FF2B5EF4-FFF2-40B4-BE49-F238E27FC236}">
                <a16:creationId xmlns:a16="http://schemas.microsoft.com/office/drawing/2014/main" id="{2EE92F80-3AAC-42FE-8803-795D67059018}"/>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Information gain</a:t>
            </a:r>
            <a:endParaRPr/>
          </a:p>
        </p:txBody>
      </p:sp>
      <p:pic>
        <p:nvPicPr>
          <p:cNvPr id="177" name="Google Shape;177;p21"/>
          <p:cNvPicPr preferRelativeResize="0"/>
          <p:nvPr/>
        </p:nvPicPr>
        <p:blipFill>
          <a:blip r:embed="rId3">
            <a:alphaModFix/>
          </a:blip>
          <a:stretch>
            <a:fillRect/>
          </a:stretch>
        </p:blipFill>
        <p:spPr>
          <a:xfrm>
            <a:off x="479738" y="1800200"/>
            <a:ext cx="8184525" cy="2954050"/>
          </a:xfrm>
          <a:prstGeom prst="rect">
            <a:avLst/>
          </a:prstGeom>
          <a:noFill/>
          <a:ln>
            <a:noFill/>
          </a:ln>
        </p:spPr>
      </p:pic>
      <p:sp>
        <p:nvSpPr>
          <p:cNvPr id="4" name="Rectangle 3">
            <a:extLst>
              <a:ext uri="{FF2B5EF4-FFF2-40B4-BE49-F238E27FC236}">
                <a16:creationId xmlns:a16="http://schemas.microsoft.com/office/drawing/2014/main" id="{D5FD8B9A-4057-4A9D-848A-725A320B000E}"/>
              </a:ext>
            </a:extLst>
          </p:cNvPr>
          <p:cNvSpPr/>
          <p:nvPr/>
        </p:nvSpPr>
        <p:spPr>
          <a:xfrm>
            <a:off x="141767" y="158159"/>
            <a:ext cx="8860465" cy="4827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16</TotalTime>
  <Words>384</Words>
  <Application>Microsoft Office PowerPoint</Application>
  <PresentationFormat>On-screen Show (16:9)</PresentationFormat>
  <Paragraphs>49</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Wingdings 2</vt:lpstr>
      <vt:lpstr>Calisto MT</vt:lpstr>
      <vt:lpstr>Times New Roman</vt:lpstr>
      <vt:lpstr>Arial</vt:lpstr>
      <vt:lpstr>Slate</vt:lpstr>
      <vt:lpstr>Heart Disease Prediction Model</vt:lpstr>
      <vt:lpstr>Introduction</vt:lpstr>
      <vt:lpstr>Objective</vt:lpstr>
      <vt:lpstr>Datasets</vt:lpstr>
      <vt:lpstr>PowerPoint Presentation</vt:lpstr>
      <vt:lpstr>Attribute description</vt:lpstr>
      <vt:lpstr>Methodology</vt:lpstr>
      <vt:lpstr>Pearson Correlation coefficient</vt:lpstr>
      <vt:lpstr>Information gain</vt:lpstr>
      <vt:lpstr>Outlier detection </vt:lpstr>
      <vt:lpstr>Data balancing</vt:lpstr>
      <vt:lpstr>Genetic Algorithm</vt:lpstr>
      <vt:lpstr>Training of Model</vt:lpstr>
      <vt:lpstr>Performance evaluation</vt:lpstr>
      <vt:lpstr>Results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Model</dc:title>
  <cp:lastModifiedBy>Anand Ravidas</cp:lastModifiedBy>
  <cp:revision>7</cp:revision>
  <dcterms:modified xsi:type="dcterms:W3CDTF">2021-10-10T04:10:30Z</dcterms:modified>
</cp:coreProperties>
</file>