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76" r:id="rId4"/>
    <p:sldId id="293" r:id="rId5"/>
    <p:sldId id="259" r:id="rId6"/>
    <p:sldId id="278" r:id="rId7"/>
    <p:sldId id="294" r:id="rId8"/>
    <p:sldId id="295" r:id="rId9"/>
    <p:sldId id="281" r:id="rId10"/>
    <p:sldId id="282" r:id="rId11"/>
    <p:sldId id="283" r:id="rId12"/>
    <p:sldId id="284" r:id="rId13"/>
    <p:sldId id="298" r:id="rId14"/>
    <p:sldId id="301" r:id="rId15"/>
    <p:sldId id="302" r:id="rId16"/>
    <p:sldId id="303" r:id="rId17"/>
    <p:sldId id="304" r:id="rId18"/>
    <p:sldId id="308" r:id="rId19"/>
    <p:sldId id="309" r:id="rId20"/>
    <p:sldId id="310"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18" autoAdjust="0"/>
    <p:restoredTop sz="94660"/>
  </p:normalViewPr>
  <p:slideViewPr>
    <p:cSldViewPr>
      <p:cViewPr varScale="1">
        <p:scale>
          <a:sx n="68" d="100"/>
          <a:sy n="68" d="100"/>
        </p:scale>
        <p:origin x="-1464" y="-96"/>
      </p:cViewPr>
      <p:guideLst>
        <p:guide orient="horz" pos="2160"/>
        <p:guide pos="28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D1DCB7-36EA-4711-80D6-7B461E7186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5D1DCB7-36EA-4711-80D6-7B461E7186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5D1DCB7-36EA-4711-80D6-7B461E7186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5D1DCB7-36EA-4711-80D6-7B461E7186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5D1DCB7-36EA-4711-80D6-7B461E7186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5D1DCB7-36EA-4711-80D6-7B461E7186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5D1DCB7-36EA-4711-80D6-7B461E71867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D1DCB7-36EA-4711-80D6-7B461E71867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1DCB7-36EA-4711-80D6-7B461E71867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5D1DCB7-36EA-4711-80D6-7B461E7186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5D1DCB7-36EA-4711-80D6-7B461E7186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12937-3C92-466F-A5A6-1B562635B98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1DCB7-36EA-4711-80D6-7B461E71867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12937-3C92-466F-A5A6-1B562635B98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125" y="321945"/>
            <a:ext cx="8641080" cy="5984240"/>
          </a:xfrm>
        </p:spPr>
        <p:txBody>
          <a:bodyPr>
            <a:noAutofit/>
          </a:bodyPr>
          <a:lstStyle/>
          <a:p>
            <a:r>
              <a:rPr lang="en-US" b="1" dirty="0" smtClean="0"/>
              <a:t>Generating </a:t>
            </a:r>
            <a:r>
              <a:rPr lang="en-IN" altLang="en-US" b="1" dirty="0" smtClean="0"/>
              <a:t>employee digital experience certificate</a:t>
            </a:r>
            <a:r>
              <a:rPr lang="en-US" b="1" dirty="0" smtClean="0"/>
              <a:t> using </a:t>
            </a:r>
            <a:br>
              <a:rPr lang="en-US" b="1" dirty="0" smtClean="0"/>
            </a:br>
            <a:r>
              <a:rPr lang="en-US" b="1" dirty="0" smtClean="0"/>
              <a:t>SAP </a:t>
            </a:r>
            <a:r>
              <a:rPr lang="en-IN" altLang="en-US" b="1" dirty="0" smtClean="0"/>
              <a:t>Script</a:t>
            </a:r>
            <a:br>
              <a:rPr lang="en-IN" altLang="en-US" b="1" dirty="0" smtClean="0"/>
            </a:br>
            <a:r>
              <a:rPr lang="en-IN" altLang="en-US" b="1" dirty="0" smtClean="0"/>
              <a:t>                    </a:t>
            </a:r>
            <a:br>
              <a:rPr lang="en-IN" altLang="en-US" b="1" dirty="0" smtClean="0"/>
            </a:br>
            <a:r>
              <a:rPr lang="en-IN" altLang="en-US" b="1" dirty="0" smtClean="0"/>
              <a:t>                                </a:t>
            </a:r>
            <a:r>
              <a:rPr lang="en-IN" altLang="en-US" sz="2800" b="1" dirty="0" smtClean="0"/>
              <a:t>B</a:t>
            </a:r>
            <a:r>
              <a:rPr lang="en-IN" altLang="en-US" sz="2800" b="1" dirty="0" smtClean="0"/>
              <a:t>y: CSE-D</a:t>
            </a:r>
            <a:br>
              <a:rPr lang="en-IN" altLang="en-US" sz="2800" b="1" dirty="0" smtClean="0"/>
            </a:br>
            <a:r>
              <a:rPr lang="en-IN" altLang="en-US" sz="2800" b="1" dirty="0" smtClean="0"/>
              <a:t>                                                           Team-1</a:t>
            </a:r>
            <a:r>
              <a:rPr lang="en-IN" altLang="en-US" b="1" dirty="0" smtClean="0"/>
              <a:t>                      </a:t>
            </a:r>
            <a:endParaRPr lang="en-IN" altLang="en-US" sz="28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latin typeface="Lucida Bright" panose="02040602050505020304" pitchFamily="18" charset="0"/>
              </a:rPr>
              <a:t>WINDOWS USED</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Following are the windows used in project:</a:t>
            </a:r>
            <a:endParaRPr lang="en-US" sz="2800" dirty="0" smtClean="0">
              <a:solidFill>
                <a:schemeClr val="tx1">
                  <a:lumMod val="75000"/>
                  <a:lumOff val="25000"/>
                </a:schemeClr>
              </a:solidFill>
              <a:latin typeface="AR CENA" panose="02000000000000000000" pitchFamily="2" charset="0"/>
            </a:endParaRPr>
          </a:p>
          <a:p>
            <a:pPr lvl="4">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MAIN Window</a:t>
            </a:r>
            <a:endParaRPr lang="en-US" sz="2800" dirty="0" smtClean="0">
              <a:solidFill>
                <a:schemeClr val="tx1">
                  <a:lumMod val="75000"/>
                  <a:lumOff val="25000"/>
                </a:schemeClr>
              </a:solidFill>
              <a:latin typeface="AR CENA" panose="02000000000000000000" pitchFamily="2" charset="0"/>
            </a:endParaRPr>
          </a:p>
          <a:p>
            <a:pPr lvl="4">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LOGO Window</a:t>
            </a:r>
            <a:endParaRPr lang="en-US" sz="2800" dirty="0" smtClean="0">
              <a:solidFill>
                <a:schemeClr val="tx1">
                  <a:lumMod val="75000"/>
                  <a:lumOff val="25000"/>
                </a:schemeClr>
              </a:solidFill>
              <a:latin typeface="AR CENA" panose="02000000000000000000" pitchFamily="2" charset="0"/>
            </a:endParaRPr>
          </a:p>
          <a:p>
            <a:pPr lvl="4">
              <a:buFont typeface="Wingdings" panose="05000000000000000000" pitchFamily="2" charset="2"/>
              <a:buChar char="Ø"/>
            </a:pPr>
            <a:r>
              <a:rPr lang="en-IN" altLang="en-US" sz="2800" dirty="0" smtClean="0">
                <a:solidFill>
                  <a:schemeClr val="tx1">
                    <a:lumMod val="75000"/>
                    <a:lumOff val="25000"/>
                  </a:schemeClr>
                </a:solidFill>
                <a:latin typeface="AR CENA" panose="02000000000000000000" pitchFamily="2" charset="0"/>
              </a:rPr>
              <a:t>ADDRESS</a:t>
            </a:r>
            <a:r>
              <a:rPr lang="en-US" sz="2800" dirty="0" smtClean="0">
                <a:solidFill>
                  <a:schemeClr val="tx1">
                    <a:lumMod val="75000"/>
                    <a:lumOff val="25000"/>
                  </a:schemeClr>
                </a:solidFill>
                <a:latin typeface="AR CENA" panose="02000000000000000000" pitchFamily="2" charset="0"/>
              </a:rPr>
              <a:t> Window</a:t>
            </a:r>
            <a:endParaRPr lang="en-US" sz="2800" dirty="0" smtClean="0">
              <a:solidFill>
                <a:schemeClr val="tx1">
                  <a:lumMod val="75000"/>
                  <a:lumOff val="25000"/>
                </a:schemeClr>
              </a:solidFill>
              <a:latin typeface="AR CENA" panose="02000000000000000000" pitchFamily="2" charset="0"/>
            </a:endParaRPr>
          </a:p>
          <a:p>
            <a:pPr lvl="4">
              <a:buFont typeface="Wingdings" panose="05000000000000000000" pitchFamily="2" charset="2"/>
              <a:buChar char="Ø"/>
            </a:pPr>
            <a:r>
              <a:rPr lang="en-IN" altLang="en-US" sz="2800" dirty="0" smtClean="0">
                <a:solidFill>
                  <a:schemeClr val="tx1">
                    <a:lumMod val="75000"/>
                    <a:lumOff val="25000"/>
                  </a:schemeClr>
                </a:solidFill>
                <a:latin typeface="AR CENA" panose="02000000000000000000" pitchFamily="2" charset="0"/>
              </a:rPr>
              <a:t>SIGNATURE Window</a:t>
            </a:r>
            <a:endParaRPr lang="en-IN" altLang="en-US" sz="2800" dirty="0" smtClean="0">
              <a:solidFill>
                <a:schemeClr val="tx1">
                  <a:lumMod val="75000"/>
                  <a:lumOff val="25000"/>
                </a:schemeClr>
              </a:solidFill>
              <a:latin typeface="AR CENA" panose="02000000000000000000" pitchFamily="2" charset="0"/>
            </a:endParaRPr>
          </a:p>
          <a:p>
            <a:pPr lvl="4">
              <a:buFont typeface="Wingdings" panose="05000000000000000000" pitchFamily="2" charset="2"/>
              <a:buChar char="Ø"/>
            </a:pPr>
            <a:r>
              <a:rPr lang="en-IN" altLang="en-US" sz="2800" dirty="0" smtClean="0">
                <a:solidFill>
                  <a:schemeClr val="tx1">
                    <a:lumMod val="75000"/>
                    <a:lumOff val="25000"/>
                  </a:schemeClr>
                </a:solidFill>
                <a:latin typeface="AR CENA" panose="02000000000000000000" pitchFamily="2" charset="0"/>
              </a:rPr>
              <a:t>CUSTOMER Window</a:t>
            </a:r>
            <a:endParaRPr lang="en-IN" altLang="en-US" sz="2800" dirty="0" smtClean="0">
              <a:solidFill>
                <a:schemeClr val="tx1">
                  <a:lumMod val="75000"/>
                  <a:lumOff val="25000"/>
                </a:schemeClr>
              </a:solidFill>
              <a:latin typeface="AR CENA" panose="02000000000000000000" pitchFamily="2" charset="0"/>
            </a:endParaRP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ABOUT WINDOWS</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lnSpcReduction="20000"/>
          </a:bodyPr>
          <a:lstStyle/>
          <a:p>
            <a:pPr>
              <a:buNone/>
            </a:pPr>
            <a:r>
              <a:rPr lang="en-US" sz="2800" b="1" dirty="0" smtClean="0">
                <a:solidFill>
                  <a:schemeClr val="tx1">
                    <a:lumMod val="75000"/>
                    <a:lumOff val="25000"/>
                  </a:schemeClr>
                </a:solidFill>
                <a:latin typeface="AR CENA" panose="02000000000000000000" pitchFamily="2" charset="0"/>
              </a:rPr>
              <a:t>MAIN WINDOW:</a:t>
            </a:r>
            <a:endParaRPr lang="en-US" sz="2800" b="1"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In this window a table with few columns of given sales order number will be displayed. </a:t>
            </a:r>
            <a:endParaRPr lang="en-US" sz="2800" dirty="0" smtClean="0">
              <a:solidFill>
                <a:schemeClr val="tx1">
                  <a:lumMod val="75000"/>
                  <a:lumOff val="25000"/>
                </a:schemeClr>
              </a:solidFill>
              <a:latin typeface="AR CENA" panose="02000000000000000000" pitchFamily="2" charset="0"/>
            </a:endParaRPr>
          </a:p>
          <a:p>
            <a:pPr>
              <a:buNone/>
            </a:pPr>
            <a:r>
              <a:rPr lang="en-US" sz="2800" b="1" dirty="0" smtClean="0">
                <a:solidFill>
                  <a:schemeClr val="tx1">
                    <a:lumMod val="75000"/>
                    <a:lumOff val="25000"/>
                  </a:schemeClr>
                </a:solidFill>
                <a:latin typeface="AR CENA" panose="02000000000000000000" pitchFamily="2" charset="0"/>
                <a:sym typeface="+mn-ea"/>
              </a:rPr>
              <a:t>LOGO WINDOW:</a:t>
            </a:r>
            <a:endParaRPr lang="en-US" sz="2800" b="1"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sym typeface="+mn-ea"/>
              </a:rPr>
              <a:t>This window is used for displaying logo.</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sym typeface="+mn-ea"/>
              </a:rPr>
              <a:t>Download image of type “.bmp”.</a:t>
            </a:r>
            <a:endParaRPr lang="en-US" sz="2800" dirty="0" smtClean="0">
              <a:solidFill>
                <a:schemeClr val="tx1">
                  <a:lumMod val="75000"/>
                  <a:lumOff val="25000"/>
                </a:schemeClr>
              </a:solidFill>
              <a:latin typeface="AR CENA" panose="02000000000000000000" pitchFamily="2" charset="0"/>
            </a:endParaRPr>
          </a:p>
          <a:p>
            <a:pPr>
              <a:buNone/>
            </a:pPr>
            <a:r>
              <a:rPr lang="en-US" sz="2800" dirty="0" smtClean="0">
                <a:solidFill>
                  <a:schemeClr val="tx1">
                    <a:lumMod val="75000"/>
                    <a:lumOff val="25000"/>
                  </a:schemeClr>
                </a:solidFill>
                <a:latin typeface="AR CENA" panose="02000000000000000000" pitchFamily="2" charset="0"/>
                <a:sym typeface="+mn-ea"/>
              </a:rPr>
              <a:t>Navigation:</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sym typeface="+mn-ea"/>
              </a:rPr>
              <a:t>SE78-&gt;import-&gt;select path(where the logo is present</a:t>
            </a:r>
            <a:r>
              <a:rPr lang="en-IN" altLang="en-US" sz="2800" dirty="0" smtClean="0">
                <a:solidFill>
                  <a:schemeClr val="tx1">
                    <a:lumMod val="75000"/>
                    <a:lumOff val="25000"/>
                  </a:schemeClr>
                </a:solidFill>
                <a:latin typeface="AR CENA" panose="02000000000000000000" pitchFamily="2" charset="0"/>
                <a:sym typeface="+mn-ea"/>
              </a:rPr>
              <a:t>-</a:t>
            </a:r>
            <a:r>
              <a:rPr lang="en-US" sz="2800" dirty="0" smtClean="0">
                <a:solidFill>
                  <a:schemeClr val="tx1">
                    <a:lumMod val="75000"/>
                    <a:lumOff val="25000"/>
                  </a:schemeClr>
                </a:solidFill>
                <a:latin typeface="AR CENA" panose="02000000000000000000" pitchFamily="2" charset="0"/>
                <a:sym typeface="+mn-ea"/>
              </a:rPr>
              <a:t>&gt;select color image-&gt;select OK.</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sym typeface="+mn-ea"/>
              </a:rPr>
              <a:t>click on transport symbol and click OK.</a:t>
            </a:r>
            <a:endParaRPr lang="en-US" sz="2800" dirty="0" smtClean="0">
              <a:solidFill>
                <a:schemeClr val="tx1">
                  <a:lumMod val="75000"/>
                  <a:lumOff val="25000"/>
                </a:schemeClr>
              </a:solidFill>
              <a:latin typeface="AR CENA" panose="02000000000000000000" pitchFamily="2" charset="0"/>
            </a:endParaRPr>
          </a:p>
          <a:p>
            <a:pPr>
              <a:buNone/>
            </a:pPr>
            <a:endParaRPr lang="en-US" sz="2800" dirty="0">
              <a:solidFill>
                <a:schemeClr val="tx1">
                  <a:lumMod val="75000"/>
                  <a:lumOff val="25000"/>
                </a:schemeClr>
              </a:solidFill>
              <a:latin typeface="AR CENA" panose="02000000000000000000" pitchFamily="2" charset="0"/>
            </a:endParaRPr>
          </a:p>
          <a:p>
            <a:pPr marL="0" indent="0">
              <a:buFont typeface="Wingdings" panose="05000000000000000000" pitchFamily="2" charset="2"/>
              <a:buNone/>
            </a:pPr>
            <a:endParaRPr lang="en-US" sz="2800" dirty="0" smtClean="0">
              <a:solidFill>
                <a:schemeClr val="tx1">
                  <a:lumMod val="75000"/>
                  <a:lumOff val="25000"/>
                </a:schemeClr>
              </a:solidFill>
              <a:latin typeface="AR CENA" panose="02000000000000000000" pitchFamily="2" charset="0"/>
            </a:endParaRPr>
          </a:p>
          <a:p>
            <a:pPr>
              <a:buNone/>
            </a:pPr>
            <a:endParaRPr lang="en-US" sz="2400" dirty="0" smtClean="0">
              <a:solidFill>
                <a:schemeClr val="tx1">
                  <a:lumMod val="75000"/>
                  <a:lumOff val="25000"/>
                </a:schemeClr>
              </a:solidFill>
              <a:latin typeface="AR CENA" panose="02000000000000000000" pitchFamily="2" charset="0"/>
            </a:endParaRP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ABOUT WINDOWS</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None/>
            </a:pPr>
            <a:r>
              <a:rPr lang="en-US" sz="2800" b="1" dirty="0" smtClean="0">
                <a:solidFill>
                  <a:schemeClr val="tx1">
                    <a:lumMod val="75000"/>
                    <a:lumOff val="25000"/>
                  </a:schemeClr>
                </a:solidFill>
                <a:latin typeface="AR CENA" panose="02000000000000000000" pitchFamily="2" charset="0"/>
              </a:rPr>
              <a:t>CUSTOMER WINDOW:</a:t>
            </a:r>
            <a:endParaRPr lang="en-US" sz="2800" b="1"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This window is used for displaying customer details </a:t>
            </a:r>
            <a:r>
              <a:rPr lang="en-IN" altLang="en-US" sz="2800" dirty="0" smtClean="0">
                <a:solidFill>
                  <a:schemeClr val="tx1">
                    <a:lumMod val="75000"/>
                    <a:lumOff val="25000"/>
                  </a:schemeClr>
                </a:solidFill>
                <a:latin typeface="AR CENA" panose="02000000000000000000" pitchFamily="2" charset="0"/>
              </a:rPr>
              <a:t>like</a:t>
            </a:r>
            <a:endParaRPr lang="en-IN" altLang="en-US" sz="2800" dirty="0" smtClean="0">
              <a:solidFill>
                <a:schemeClr val="tx1">
                  <a:lumMod val="75000"/>
                  <a:lumOff val="25000"/>
                </a:schemeClr>
              </a:solidFill>
              <a:latin typeface="AR CENA" panose="02000000000000000000" pitchFamily="2" charset="0"/>
            </a:endParaRPr>
          </a:p>
          <a:p>
            <a:pPr>
              <a:buNone/>
            </a:pPr>
            <a:r>
              <a:rPr lang="en-US" sz="2800" dirty="0">
                <a:solidFill>
                  <a:schemeClr val="tx1">
                    <a:lumMod val="75000"/>
                    <a:lumOff val="25000"/>
                  </a:schemeClr>
                </a:solidFill>
              </a:rPr>
              <a:t>      </a:t>
            </a:r>
            <a:r>
              <a:rPr lang="en-US" sz="2800" dirty="0">
                <a:solidFill>
                  <a:schemeClr val="tx1">
                    <a:lumMod val="75000"/>
                    <a:lumOff val="25000"/>
                  </a:schemeClr>
                </a:solidFill>
                <a:latin typeface="AR CENA" panose="02000000000000000000" pitchFamily="2" charset="0"/>
              </a:rPr>
              <a:t> ID , NAME , DOJ , DOB , DESIGNATION</a:t>
            </a:r>
            <a:r>
              <a:rPr lang="en-IN" altLang="en-US" dirty="0">
                <a:solidFill>
                  <a:schemeClr val="tx1">
                    <a:lumMod val="75000"/>
                    <a:lumOff val="25000"/>
                  </a:schemeClr>
                </a:solidFill>
                <a:latin typeface="AR CENA" panose="02000000000000000000" pitchFamily="2" charset="0"/>
              </a:rPr>
              <a:t>.</a:t>
            </a:r>
            <a:endParaRPr lang="en-IN" altLang="en-US" dirty="0">
              <a:solidFill>
                <a:schemeClr val="tx1">
                  <a:lumMod val="75000"/>
                  <a:lumOff val="25000"/>
                </a:schemeClr>
              </a:solidFill>
              <a:latin typeface="AR CENA" panose="02000000000000000000" pitchFamily="2" charset="0"/>
            </a:endParaRPr>
          </a:p>
          <a:p>
            <a:pPr>
              <a:buNone/>
            </a:pPr>
            <a:r>
              <a:rPr lang="en-IN" altLang="en-US" b="1" dirty="0" smtClean="0">
                <a:solidFill>
                  <a:schemeClr val="tx1">
                    <a:lumMod val="75000"/>
                    <a:lumOff val="25000"/>
                  </a:schemeClr>
                </a:solidFill>
                <a:latin typeface="AR CENA" panose="02000000000000000000" pitchFamily="2" charset="0"/>
                <a:sym typeface="+mn-ea"/>
              </a:rPr>
              <a:t>ADDRESS</a:t>
            </a:r>
            <a:r>
              <a:rPr lang="en-US" b="1" dirty="0" smtClean="0">
                <a:solidFill>
                  <a:schemeClr val="tx1">
                    <a:lumMod val="75000"/>
                    <a:lumOff val="25000"/>
                  </a:schemeClr>
                </a:solidFill>
                <a:latin typeface="AR CENA" panose="02000000000000000000" pitchFamily="2" charset="0"/>
                <a:sym typeface="+mn-ea"/>
              </a:rPr>
              <a:t> WINDOW:</a:t>
            </a:r>
            <a:endParaRPr lang="en-US" b="1" dirty="0" smtClean="0">
              <a:solidFill>
                <a:schemeClr val="tx1">
                  <a:lumMod val="75000"/>
                  <a:lumOff val="25000"/>
                </a:schemeClr>
              </a:solidFill>
              <a:latin typeface="AR CENA" panose="02000000000000000000" pitchFamily="2" charset="0"/>
            </a:endParaRPr>
          </a:p>
          <a:p>
            <a:pPr marL="0" indent="0">
              <a:buFont typeface="Wingdings" panose="05000000000000000000" pitchFamily="2" charset="2"/>
              <a:buNone/>
            </a:pPr>
            <a:r>
              <a:rPr lang="en-US" sz="2800" dirty="0" smtClean="0">
                <a:solidFill>
                  <a:schemeClr val="tx1">
                    <a:lumMod val="75000"/>
                    <a:lumOff val="25000"/>
                  </a:schemeClr>
                </a:solidFill>
                <a:latin typeface="AR CENA" panose="02000000000000000000" pitchFamily="2" charset="0"/>
                <a:sym typeface="+mn-ea"/>
              </a:rPr>
              <a:t>In this window we display </a:t>
            </a:r>
            <a:r>
              <a:rPr lang="en-IN" altLang="en-US" sz="2800" dirty="0" smtClean="0">
                <a:solidFill>
                  <a:schemeClr val="tx1">
                    <a:lumMod val="75000"/>
                    <a:lumOff val="25000"/>
                  </a:schemeClr>
                </a:solidFill>
                <a:latin typeface="AR CENA" panose="02000000000000000000" pitchFamily="2" charset="0"/>
                <a:sym typeface="+mn-ea"/>
              </a:rPr>
              <a:t>address</a:t>
            </a:r>
            <a:r>
              <a:rPr lang="en-US" sz="2800" dirty="0" smtClean="0">
                <a:solidFill>
                  <a:schemeClr val="tx1">
                    <a:lumMod val="75000"/>
                    <a:lumOff val="25000"/>
                  </a:schemeClr>
                </a:solidFill>
                <a:latin typeface="AR CENA" panose="02000000000000000000" pitchFamily="2" charset="0"/>
                <a:sym typeface="+mn-ea"/>
              </a:rPr>
              <a:t>.</a:t>
            </a:r>
            <a:endParaRPr lang="en-US" sz="2800" dirty="0" smtClean="0">
              <a:solidFill>
                <a:schemeClr val="tx1">
                  <a:lumMod val="75000"/>
                  <a:lumOff val="25000"/>
                </a:schemeClr>
              </a:solidFill>
              <a:latin typeface="AR CENA" panose="02000000000000000000" pitchFamily="2" charset="0"/>
            </a:endParaRPr>
          </a:p>
          <a:p>
            <a:pPr>
              <a:buNone/>
            </a:pPr>
            <a:r>
              <a:rPr lang="en-IN" altLang="en-US" b="1" dirty="0" smtClean="0">
                <a:solidFill>
                  <a:schemeClr val="tx1">
                    <a:lumMod val="75000"/>
                    <a:lumOff val="25000"/>
                  </a:schemeClr>
                </a:solidFill>
                <a:latin typeface="AR CENA" panose="02000000000000000000" pitchFamily="2" charset="0"/>
                <a:sym typeface="+mn-ea"/>
              </a:rPr>
              <a:t>SIGNATURE</a:t>
            </a:r>
            <a:r>
              <a:rPr lang="en-US" b="1" dirty="0" smtClean="0">
                <a:solidFill>
                  <a:schemeClr val="tx1">
                    <a:lumMod val="75000"/>
                    <a:lumOff val="25000"/>
                  </a:schemeClr>
                </a:solidFill>
                <a:latin typeface="AR CENA" panose="02000000000000000000" pitchFamily="2" charset="0"/>
                <a:sym typeface="+mn-ea"/>
              </a:rPr>
              <a:t> WINDOW:</a:t>
            </a:r>
            <a:endParaRPr lang="en-US" b="1" dirty="0" smtClean="0">
              <a:solidFill>
                <a:schemeClr val="tx1">
                  <a:lumMod val="75000"/>
                  <a:lumOff val="25000"/>
                </a:schemeClr>
              </a:solidFill>
              <a:latin typeface="AR CENA" panose="02000000000000000000" pitchFamily="2" charset="0"/>
            </a:endParaRPr>
          </a:p>
          <a:p>
            <a:pPr>
              <a:buNone/>
            </a:pPr>
            <a:r>
              <a:rPr lang="en-US" sz="2800" dirty="0" smtClean="0">
                <a:solidFill>
                  <a:schemeClr val="tx1">
                    <a:lumMod val="75000"/>
                    <a:lumOff val="25000"/>
                  </a:schemeClr>
                </a:solidFill>
                <a:latin typeface="AR CENA" panose="02000000000000000000" pitchFamily="2" charset="0"/>
                <a:sym typeface="+mn-ea"/>
              </a:rPr>
              <a:t>In this window we display </a:t>
            </a:r>
            <a:r>
              <a:rPr lang="en-IN" altLang="en-US" sz="2800" dirty="0" smtClean="0">
                <a:solidFill>
                  <a:schemeClr val="tx1">
                    <a:lumMod val="75000"/>
                    <a:lumOff val="25000"/>
                  </a:schemeClr>
                </a:solidFill>
                <a:latin typeface="AR CENA" panose="02000000000000000000" pitchFamily="2" charset="0"/>
                <a:sym typeface="+mn-ea"/>
              </a:rPr>
              <a:t>signature</a:t>
            </a:r>
            <a:r>
              <a:rPr lang="en-US" sz="2800" dirty="0" smtClean="0">
                <a:solidFill>
                  <a:schemeClr val="tx1">
                    <a:lumMod val="75000"/>
                    <a:lumOff val="25000"/>
                  </a:schemeClr>
                </a:solidFill>
                <a:latin typeface="AR CENA" panose="02000000000000000000" pitchFamily="2" charset="0"/>
                <a:sym typeface="+mn-ea"/>
              </a:rPr>
              <a:t>.</a:t>
            </a:r>
            <a:endParaRPr lang="en-US" sz="2800" dirty="0" smtClean="0">
              <a:solidFill>
                <a:schemeClr val="tx1">
                  <a:lumMod val="75000"/>
                  <a:lumOff val="25000"/>
                </a:schemeClr>
              </a:solidFill>
              <a:latin typeface="AR CENA" panose="02000000000000000000" pitchFamily="2" charset="0"/>
            </a:endParaRPr>
          </a:p>
          <a:p>
            <a:pPr>
              <a:buNone/>
            </a:pPr>
            <a:endParaRPr lang="en-US" sz="2800" dirty="0">
              <a:solidFill>
                <a:schemeClr val="tx1">
                  <a:lumMod val="75000"/>
                  <a:lumOff val="25000"/>
                </a:schemeClr>
              </a:solidFill>
            </a:endParaRPr>
          </a:p>
          <a:p>
            <a:pPr>
              <a:buNone/>
            </a:pPr>
            <a:endParaRPr lang="en-IN" altLang="en-US" dirty="0">
              <a:solidFill>
                <a:schemeClr val="tx1">
                  <a:lumMod val="75000"/>
                  <a:lumOff val="25000"/>
                </a:schemeClr>
              </a:solidFill>
              <a:latin typeface="AR CENA" panose="02000000000000000000"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90905"/>
          </a:xfrm>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SOURCE CODE</a:t>
            </a:r>
            <a:endParaRPr lang="en-US" b="1" dirty="0">
              <a:latin typeface="Lucida Bright" panose="02040602050505020304" pitchFamily="18" charset="0"/>
            </a:endParaRPr>
          </a:p>
        </p:txBody>
      </p:sp>
      <p:sp>
        <p:nvSpPr>
          <p:cNvPr id="3" name="Content Placeholder 2"/>
          <p:cNvSpPr>
            <a:spLocks noGrp="1"/>
          </p:cNvSpPr>
          <p:nvPr>
            <p:ph idx="1"/>
          </p:nvPr>
        </p:nvSpPr>
        <p:spPr>
          <a:xfrm>
            <a:off x="457200" y="1600200"/>
            <a:ext cx="8594090" cy="5114925"/>
          </a:xfrm>
        </p:spPr>
        <p:txBody>
          <a:bodyPr>
            <a:normAutofit fontScale="90000" lnSpcReduction="20000"/>
          </a:bodyPr>
          <a:lstStyle/>
          <a:p>
            <a:pPr marL="0" indent="0">
              <a:buNone/>
            </a:pPr>
            <a:r>
              <a:rPr lang="en-US" sz="2400" dirty="0">
                <a:solidFill>
                  <a:schemeClr val="tx1">
                    <a:lumMod val="75000"/>
                    <a:lumOff val="25000"/>
                  </a:schemeClr>
                </a:solidFill>
              </a:rPr>
              <a:t>REPORT  ZEMPLOYEE_EXP_LETTER.</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TABLES: ZEMP_EXP_DETAILS.</a:t>
            </a:r>
            <a:endParaRPr lang="en-US" sz="2400" dirty="0">
              <a:solidFill>
                <a:schemeClr val="tx1">
                  <a:lumMod val="75000"/>
                  <a:lumOff val="25000"/>
                </a:schemeClr>
              </a:solidFill>
            </a:endParaRPr>
          </a:p>
          <a:p>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DATA: BEGIN OF IT_ITAB,</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ID TYPE ZEID,</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NAME TYPE ZNAME1,</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DOJ TYPE ZDOJ,</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DOB TYPE ZDOB,</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DESIGNATION TYPE ZDESIGNATION,</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END OF IT_ITAB.</a:t>
            </a:r>
            <a:endParaRPr lang="en-US" sz="2400" dirty="0">
              <a:solidFill>
                <a:schemeClr val="tx1">
                  <a:lumMod val="75000"/>
                  <a:lumOff val="25000"/>
                </a:schemeClr>
              </a:solidFill>
            </a:endParaRPr>
          </a:p>
          <a:p>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DATA: WA1_EMP_EXP LIKE IT_ITAB,</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ITAB_EMP_EXP LIKE TABLE OF IT_ITAB.</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DATA: V_SPOOL TYPE ITCPP.</a:t>
            </a:r>
            <a:endParaRPr 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48995"/>
          </a:xfrm>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SOURCE CODE</a:t>
            </a:r>
            <a:endParaRPr lang="en-US" b="1" dirty="0">
              <a:latin typeface="Lucida Bright" panose="02040602050505020304" pitchFamily="18" charset="0"/>
            </a:endParaRPr>
          </a:p>
        </p:txBody>
      </p:sp>
      <p:sp>
        <p:nvSpPr>
          <p:cNvPr id="3" name="Content Placeholder 2"/>
          <p:cNvSpPr>
            <a:spLocks noGrp="1"/>
          </p:cNvSpPr>
          <p:nvPr>
            <p:ph idx="1"/>
          </p:nvPr>
        </p:nvSpPr>
        <p:spPr>
          <a:xfrm>
            <a:off x="177800" y="1333500"/>
            <a:ext cx="8886825" cy="5424170"/>
          </a:xfrm>
        </p:spPr>
        <p:txBody>
          <a:bodyPr>
            <a:noAutofit/>
          </a:bodyPr>
          <a:lstStyle/>
          <a:p>
            <a:pPr>
              <a:buNone/>
            </a:pPr>
            <a:endParaRPr lang="en-US" sz="2000" dirty="0" smtClean="0">
              <a:solidFill>
                <a:schemeClr val="tx1">
                  <a:lumMod val="75000"/>
                  <a:lumOff val="25000"/>
                </a:schemeClr>
              </a:solidFill>
            </a:endParaRPr>
          </a:p>
          <a:p>
            <a:pPr>
              <a:buNone/>
            </a:pPr>
            <a:r>
              <a:rPr lang="en-US" sz="2000" dirty="0">
                <a:solidFill>
                  <a:schemeClr val="tx1">
                    <a:lumMod val="75000"/>
                    <a:lumOff val="25000"/>
                  </a:schemeClr>
                </a:solidFill>
                <a:ea typeface="Arial Unicode MS" panose="020B0604020202020204" charset="-122"/>
              </a:rPr>
              <a:t>SELECTION-SCREEN BEGIN OF BLOCK B1 WITH FRAME TITLE TEXT-001.</a:t>
            </a:r>
            <a:endParaRPr lang="en-US" sz="2000" dirty="0">
              <a:solidFill>
                <a:schemeClr val="tx1">
                  <a:lumMod val="75000"/>
                  <a:lumOff val="25000"/>
                </a:schemeClr>
              </a:solidFill>
              <a:ea typeface="Arial Unicode MS" panose="020B0604020202020204" charset="-122"/>
            </a:endParaRPr>
          </a:p>
          <a:p>
            <a:pPr>
              <a:buNone/>
            </a:pPr>
            <a:r>
              <a:rPr lang="en-US" sz="2000" dirty="0">
                <a:solidFill>
                  <a:schemeClr val="tx1">
                    <a:lumMod val="75000"/>
                    <a:lumOff val="25000"/>
                  </a:schemeClr>
                </a:solidFill>
                <a:ea typeface="Arial Unicode MS" panose="020B0604020202020204" charset="-122"/>
              </a:rPr>
              <a:t>  SELECT-OPTIONS: EMP_ID FOR IT_ITAB-ID.</a:t>
            </a:r>
            <a:endParaRPr lang="en-US" sz="2000" dirty="0">
              <a:solidFill>
                <a:schemeClr val="tx1">
                  <a:lumMod val="75000"/>
                  <a:lumOff val="25000"/>
                </a:schemeClr>
              </a:solidFill>
              <a:ea typeface="Arial Unicode MS" panose="020B0604020202020204" charset="-122"/>
            </a:endParaRPr>
          </a:p>
          <a:p>
            <a:pPr>
              <a:buNone/>
            </a:pPr>
            <a:r>
              <a:rPr lang="en-US" sz="2000" dirty="0">
                <a:solidFill>
                  <a:schemeClr val="tx1">
                    <a:lumMod val="75000"/>
                    <a:lumOff val="25000"/>
                  </a:schemeClr>
                </a:solidFill>
                <a:ea typeface="Arial Unicode MS" panose="020B0604020202020204" charset="-122"/>
              </a:rPr>
              <a:t>  SELECTION-SCREEN END OF BLOCK B1.</a:t>
            </a:r>
            <a:endParaRPr lang="en-US" sz="2000" dirty="0">
              <a:solidFill>
                <a:schemeClr val="tx1">
                  <a:lumMod val="75000"/>
                  <a:lumOff val="25000"/>
                </a:schemeClr>
              </a:solidFill>
              <a:ea typeface="Arial Unicode MS" panose="020B0604020202020204" charset="-122"/>
            </a:endParaRPr>
          </a:p>
          <a:p>
            <a:pPr marL="0" indent="0">
              <a:buNone/>
            </a:pPr>
            <a:r>
              <a:rPr lang="en-US" sz="2000" dirty="0">
                <a:solidFill>
                  <a:schemeClr val="tx1">
                    <a:lumMod val="75000"/>
                    <a:lumOff val="25000"/>
                  </a:schemeClr>
                </a:solidFill>
                <a:sym typeface="+mn-ea"/>
              </a:rPr>
              <a:t>AT NEW ID.</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  PERFORM START_FORM.</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  PERFORM WRITE_FORM_ADDRESS.</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  PERFORM WRITE_FORM_LOGO.</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  PERFORM WRITE_FORM_PRINT_MAIN.</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  PERFORM WRITE_FORM_SIGNATURE.</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  PERFORM END_FORM.</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ENDAT.</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ENDLOOP.</a:t>
            </a:r>
            <a:endParaRPr lang="en-US" sz="2000" dirty="0">
              <a:solidFill>
                <a:schemeClr val="tx1">
                  <a:lumMod val="75000"/>
                  <a:lumOff val="25000"/>
                </a:schemeClr>
              </a:solidFill>
            </a:endParaRPr>
          </a:p>
          <a:p>
            <a:pPr marL="0" indent="0">
              <a:buNone/>
            </a:pPr>
            <a:r>
              <a:rPr lang="en-US" sz="2000" dirty="0">
                <a:solidFill>
                  <a:schemeClr val="tx1">
                    <a:lumMod val="75000"/>
                    <a:lumOff val="25000"/>
                  </a:schemeClr>
                </a:solidFill>
                <a:sym typeface="+mn-ea"/>
              </a:rPr>
              <a:t>PERFORM CLOSE_FROM.</a:t>
            </a:r>
            <a:endParaRPr lang="en-US" sz="2000" dirty="0">
              <a:solidFill>
                <a:schemeClr val="tx1">
                  <a:lumMod val="75000"/>
                  <a:lumOff val="25000"/>
                </a:schemeClr>
              </a:solidFill>
            </a:endParaRPr>
          </a:p>
          <a:p>
            <a:pPr>
              <a:buNone/>
            </a:pPr>
            <a:endParaRPr lang="en-US" sz="2000" dirty="0">
              <a:solidFill>
                <a:schemeClr val="tx1">
                  <a:lumMod val="75000"/>
                  <a:lumOff val="25000"/>
                </a:schemeClr>
              </a:solidFill>
              <a:ea typeface="Arial Unicode MS" panose="020B0604020202020204" charset="-122"/>
            </a:endParaRPr>
          </a:p>
          <a:p>
            <a:pPr>
              <a:buNone/>
            </a:pPr>
            <a:endParaRPr lang="en-US" sz="2000" dirty="0">
              <a:solidFill>
                <a:schemeClr val="tx1">
                  <a:lumMod val="75000"/>
                  <a:lumOff val="25000"/>
                </a:schemeClr>
              </a:solidFill>
              <a:ea typeface="Arial Unicode MS" panose="020B0604020202020204" charset="-122"/>
            </a:endParaRPr>
          </a:p>
          <a:p>
            <a:pPr>
              <a:buNone/>
            </a:pPr>
            <a:r>
              <a:rPr lang="en-US" sz="2000" dirty="0">
                <a:solidFill>
                  <a:schemeClr val="tx1">
                    <a:lumMod val="75000"/>
                    <a:lumOff val="25000"/>
                  </a:schemeClr>
                </a:solidFill>
                <a:ea typeface="Arial Unicode MS" panose="020B0604020202020204" charset="-122"/>
              </a:rPr>
              <a:t>    </a:t>
            </a:r>
            <a:endParaRPr lang="en-US" sz="2000" dirty="0">
              <a:solidFill>
                <a:schemeClr val="tx1">
                  <a:lumMod val="75000"/>
                  <a:lumOff val="25000"/>
                </a:schemeClr>
              </a:solidFill>
              <a:ea typeface="Arial Unicode MS" panose="020B0604020202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SOURCE CODE</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Autofit/>
          </a:bodyPr>
          <a:lstStyle/>
          <a:p>
            <a:pPr marL="0" indent="0">
              <a:buNone/>
            </a:pPr>
            <a:r>
              <a:rPr lang="en-US" sz="2400" dirty="0">
                <a:solidFill>
                  <a:schemeClr val="tx1">
                    <a:lumMod val="75000"/>
                    <a:lumOff val="25000"/>
                  </a:schemeClr>
                </a:solidFill>
              </a:rPr>
              <a:t>AT NEW ID.</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PERFORM START_FORM.</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PERFORM WRITE_FORM_ADDRESS.</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PERFORM WRITE_FORM_LOGO.</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PERFORM WRITE_FORM_PRINT_MAIN.</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PERFORM WRITE_FORM_SIGNATURE.</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  PERFORM END_FORM.</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ENDAT.</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ENDLOOP.</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PERFORM CLOSE_FROM.</a:t>
            </a:r>
            <a:endParaRPr 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SOURCE CODE</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None/>
            </a:pPr>
            <a:r>
              <a:rPr lang="en-US" sz="2000" dirty="0" smtClean="0">
                <a:solidFill>
                  <a:schemeClr val="tx1">
                    <a:lumMod val="75000"/>
                    <a:lumOff val="25000"/>
                  </a:schemeClr>
                </a:solidFill>
                <a:latin typeface="+mn-ea"/>
              </a:rPr>
              <a:t>FORM READ_EMP_EXP_DATA .</a:t>
            </a:r>
            <a:endParaRPr lang="en-US" sz="2000" dirty="0" smtClean="0">
              <a:solidFill>
                <a:schemeClr val="tx1">
                  <a:lumMod val="75000"/>
                  <a:lumOff val="25000"/>
                </a:schemeClr>
              </a:solidFill>
              <a:latin typeface="+mn-ea"/>
            </a:endParaRPr>
          </a:p>
          <a:p>
            <a:pPr>
              <a:buNone/>
            </a:pPr>
            <a:r>
              <a:rPr lang="en-US" sz="2000" dirty="0" smtClean="0">
                <a:solidFill>
                  <a:schemeClr val="tx1">
                    <a:lumMod val="75000"/>
                    <a:lumOff val="25000"/>
                  </a:schemeClr>
                </a:solidFill>
                <a:latin typeface="+mn-ea"/>
              </a:rPr>
              <a:t> SELECT ID NAME DOJ DOB DESIGNATION INTO TABLE ITAB_EMP_EXP</a:t>
            </a:r>
            <a:endParaRPr lang="en-US" sz="2000" dirty="0" smtClean="0">
              <a:solidFill>
                <a:schemeClr val="tx1">
                  <a:lumMod val="75000"/>
                  <a:lumOff val="25000"/>
                </a:schemeClr>
              </a:solidFill>
              <a:latin typeface="+mn-ea"/>
            </a:endParaRPr>
          </a:p>
          <a:p>
            <a:pPr>
              <a:buNone/>
            </a:pPr>
            <a:r>
              <a:rPr lang="en-US" sz="2000" dirty="0" smtClean="0">
                <a:solidFill>
                  <a:schemeClr val="tx1">
                    <a:lumMod val="75000"/>
                    <a:lumOff val="25000"/>
                  </a:schemeClr>
                </a:solidFill>
                <a:latin typeface="+mn-ea"/>
              </a:rPr>
              <a:t>   FROM ZEMP_EXP_DETAILS WHERE ID IN EMP_ID.</a:t>
            </a:r>
            <a:endParaRPr lang="en-US" sz="2000" dirty="0" smtClean="0">
              <a:solidFill>
                <a:schemeClr val="tx1">
                  <a:lumMod val="75000"/>
                  <a:lumOff val="25000"/>
                </a:schemeClr>
              </a:solidFill>
              <a:latin typeface="+mn-ea"/>
            </a:endParaRPr>
          </a:p>
          <a:p>
            <a:pPr>
              <a:buNone/>
            </a:pPr>
            <a:r>
              <a:rPr lang="en-IN" altLang="en-US" sz="2000" dirty="0" smtClean="0">
                <a:solidFill>
                  <a:schemeClr val="tx1">
                    <a:lumMod val="75000"/>
                    <a:lumOff val="25000"/>
                  </a:schemeClr>
                </a:solidFill>
                <a:latin typeface="+mn-ea"/>
              </a:rPr>
              <a:t>ENDSELECT.</a:t>
            </a:r>
            <a:endParaRPr lang="en-IN" altLang="en-US" sz="2000" dirty="0" smtClean="0">
              <a:solidFill>
                <a:schemeClr val="tx1">
                  <a:lumMod val="75000"/>
                  <a:lumOff val="25000"/>
                </a:schemeClr>
              </a:solidFill>
              <a:latin typeface="+mn-ea"/>
            </a:endParaRPr>
          </a:p>
          <a:p>
            <a:pPr>
              <a:buNone/>
            </a:pPr>
            <a:r>
              <a:rPr lang="en-US" sz="2000" dirty="0" smtClean="0">
                <a:solidFill>
                  <a:schemeClr val="tx1">
                    <a:lumMod val="75000"/>
                    <a:lumOff val="25000"/>
                  </a:schemeClr>
                </a:solidFill>
                <a:latin typeface="+mn-ea"/>
              </a:rPr>
              <a:t>         </a:t>
            </a:r>
            <a:r>
              <a:rPr lang="en-US" sz="2000" dirty="0" smtClean="0">
                <a:solidFill>
                  <a:schemeClr val="tx1">
                    <a:lumMod val="75000"/>
                    <a:lumOff val="25000"/>
                  </a:schemeClr>
                </a:solidFill>
              </a:rPr>
              <a:t>        </a:t>
            </a:r>
            <a:endParaRPr lang="en-US" sz="2000" dirty="0" smtClean="0">
              <a:solidFill>
                <a:schemeClr val="tx1">
                  <a:lumMod val="75000"/>
                  <a:lumOff val="25000"/>
                </a:schemeClr>
              </a:solidFill>
            </a:endParaRPr>
          </a:p>
          <a:p>
            <a:pPr>
              <a:buNone/>
            </a:pPr>
            <a:r>
              <a:rPr lang="en-US" sz="2000" dirty="0" smtClean="0">
                <a:solidFill>
                  <a:schemeClr val="tx1">
                    <a:lumMod val="75000"/>
                    <a:lumOff val="25000"/>
                  </a:schemeClr>
                </a:solidFill>
              </a:rPr>
              <a:t>  </a:t>
            </a:r>
            <a:endParaRPr lang="en-US" sz="20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92710"/>
            <a:ext cx="8229600" cy="1059815"/>
          </a:xfrm>
        </p:spPr>
        <p:txBody>
          <a:bodyPr>
            <a:normAutofit fontScale="90000"/>
          </a:bodyPr>
          <a:p>
            <a:r>
              <a:rPr lang="en-IN" altLang="en-US"/>
              <a:t>Output Screens </a:t>
            </a:r>
            <a:br>
              <a:rPr lang="en-IN" altLang="en-US"/>
            </a:br>
            <a:r>
              <a:rPr lang="en-IN" altLang="en-US"/>
              <a:t>Address &amp; Logo Window</a:t>
            </a:r>
            <a:endParaRPr lang="en-IN" altLang="en-US"/>
          </a:p>
        </p:txBody>
      </p:sp>
      <p:pic>
        <p:nvPicPr>
          <p:cNvPr id="6" name="Content Placeholder 5" descr="logo&amp;add"/>
          <p:cNvPicPr>
            <a:picLocks noChangeAspect="1"/>
          </p:cNvPicPr>
          <p:nvPr>
            <p:ph idx="1"/>
          </p:nvPr>
        </p:nvPicPr>
        <p:blipFill>
          <a:blip r:embed="rId1"/>
          <a:stretch>
            <a:fillRect/>
          </a:stretch>
        </p:blipFill>
        <p:spPr>
          <a:xfrm>
            <a:off x="176530" y="1334135"/>
            <a:ext cx="8731250" cy="52368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Output screen- Customer Window</a:t>
            </a:r>
            <a:endParaRPr lang="en-IN" altLang="en-US"/>
          </a:p>
        </p:txBody>
      </p:sp>
      <p:pic>
        <p:nvPicPr>
          <p:cNvPr id="4" name="Content Placeholder 3" descr="cust"/>
          <p:cNvPicPr>
            <a:picLocks noChangeAspect="1"/>
          </p:cNvPicPr>
          <p:nvPr>
            <p:ph idx="1"/>
          </p:nvPr>
        </p:nvPicPr>
        <p:blipFill>
          <a:blip r:embed="rId1"/>
          <a:stretch>
            <a:fillRect/>
          </a:stretch>
        </p:blipFill>
        <p:spPr>
          <a:xfrm>
            <a:off x="229870" y="1417320"/>
            <a:ext cx="8653780" cy="51676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890905"/>
          </a:xfrm>
        </p:spPr>
        <p:txBody>
          <a:bodyPr/>
          <a:p>
            <a:r>
              <a:rPr lang="en-IN" altLang="en-US"/>
              <a:t>Signature Window</a:t>
            </a:r>
            <a:endParaRPr lang="en-IN" altLang="en-US"/>
          </a:p>
        </p:txBody>
      </p:sp>
      <p:pic>
        <p:nvPicPr>
          <p:cNvPr id="4" name="Content Placeholder 3" descr="sign"/>
          <p:cNvPicPr>
            <a:picLocks noChangeAspect="1"/>
          </p:cNvPicPr>
          <p:nvPr>
            <p:ph idx="1"/>
          </p:nvPr>
        </p:nvPicPr>
        <p:blipFill>
          <a:blip r:embed="rId1"/>
          <a:stretch>
            <a:fillRect/>
          </a:stretch>
        </p:blipFill>
        <p:spPr>
          <a:xfrm>
            <a:off x="969645" y="1744345"/>
            <a:ext cx="7456170" cy="4321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7010"/>
            <a:ext cx="8382000" cy="6226810"/>
          </a:xfrm>
        </p:spPr>
        <p:txBody>
          <a:bodyPr>
            <a:normAutofit lnSpcReduction="20000"/>
          </a:bodyPr>
          <a:lstStyle/>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ABSTRACT</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INTRODUCTION TO SAP</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WHAT IS ABAP?</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TRANSACTION CODE</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SOME OF THE TRANSACTION CODES USED</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INTERNAL TABLE CONCEPT</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SAMPLE CODE</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WINDOWS USED</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ABOUT WINDOWS</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dirty="0" smtClean="0">
                <a:solidFill>
                  <a:schemeClr val="tx1">
                    <a:lumMod val="75000"/>
                    <a:lumOff val="25000"/>
                  </a:schemeClr>
                </a:solidFill>
                <a:latin typeface="AR CENA" panose="02000000000000000000" pitchFamily="2" charset="0"/>
              </a:rPr>
              <a:t>SOURCE CODE</a:t>
            </a: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IN" altLang="en-US" dirty="0" smtClean="0">
                <a:solidFill>
                  <a:schemeClr val="tx1">
                    <a:lumMod val="75000"/>
                    <a:lumOff val="25000"/>
                  </a:schemeClr>
                </a:solidFill>
                <a:latin typeface="AR CENA" panose="02000000000000000000" pitchFamily="2" charset="0"/>
              </a:rPr>
              <a:t>OUTPUT SCREENS</a:t>
            </a:r>
            <a:endParaRPr lang="en-IN" alt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dirty="0" smtClean="0">
              <a:solidFill>
                <a:schemeClr val="tx1">
                  <a:lumMod val="75000"/>
                  <a:lumOff val="25000"/>
                </a:schemeClr>
              </a:solidFill>
              <a:latin typeface="AR CENA" panose="02000000000000000000" pitchFamily="2" charset="0"/>
            </a:endParaRPr>
          </a:p>
          <a:p>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9144000" cy="6858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latin typeface="Lucida Bright" panose="02040602050505020304" pitchFamily="18" charset="0"/>
              </a:rPr>
              <a:t>ABSTRACT</a:t>
            </a:r>
            <a:endParaRPr lang="en-US" b="1" dirty="0">
              <a:latin typeface="Lucida Bright" panose="02040602050505020304" pitchFamily="18" charset="0"/>
            </a:endParaRPr>
          </a:p>
        </p:txBody>
      </p:sp>
      <p:sp>
        <p:nvSpPr>
          <p:cNvPr id="3" name="Content Placeholder 2"/>
          <p:cNvSpPr>
            <a:spLocks noGrp="1"/>
          </p:cNvSpPr>
          <p:nvPr>
            <p:ph idx="1"/>
          </p:nvPr>
        </p:nvSpPr>
        <p:spPr>
          <a:xfrm>
            <a:off x="457200" y="1600200"/>
            <a:ext cx="8229600" cy="4820285"/>
          </a:xfrm>
        </p:spPr>
        <p:txBody>
          <a:bodyPr>
            <a:noAutofit/>
          </a:bodyPr>
          <a:lstStyle/>
          <a:p>
            <a:pPr>
              <a:buFont typeface="Wingdings" panose="05000000000000000000" pitchFamily="2" charset="2"/>
              <a:buChar char="Ø"/>
            </a:pPr>
            <a:r>
              <a:rPr lang="en-US" sz="2600" dirty="0">
                <a:solidFill>
                  <a:schemeClr val="tx1">
                    <a:lumMod val="75000"/>
                    <a:lumOff val="25000"/>
                  </a:schemeClr>
                </a:solidFill>
                <a:latin typeface="AR CENA" panose="02000000000000000000"/>
              </a:rPr>
              <a:t>Present systems, like traditional paper based certificate generation system has some disadvantages like Inaccessibility, Lower Quality , Limited Flexibility,  Lengthy Process, High Cost, Non Eco-Friendly. SAP script is the SAP System's own text-processing system . A printed form or certificate that you need for internal use or which you want to send to a customer or vendor,another format like, be an internal electronic mail message that you want to send to anyone for future use. Scope is not limited cannot be crashed easily. Because of many advantages we are using SAP Scripting technology for better quality certificates generation.</a:t>
            </a:r>
            <a:endParaRPr lang="en-US" sz="2600" dirty="0">
              <a:solidFill>
                <a:schemeClr val="tx1">
                  <a:lumMod val="75000"/>
                  <a:lumOff val="25000"/>
                </a:schemeClr>
              </a:solidFill>
              <a:latin typeface="AR CENA" panose="0200000000000000000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latin typeface="Lucida Bright" panose="02040602050505020304" pitchFamily="18" charset="0"/>
              </a:rPr>
              <a:t>INTRODUCTION TO SAP</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SAP stands for </a:t>
            </a:r>
            <a:r>
              <a:rPr lang="en-US" sz="2800" b="1" dirty="0" smtClean="0">
                <a:solidFill>
                  <a:schemeClr val="tx1">
                    <a:lumMod val="75000"/>
                    <a:lumOff val="25000"/>
                  </a:schemeClr>
                </a:solidFill>
                <a:latin typeface="AR CENA" panose="02000000000000000000" pitchFamily="2" charset="0"/>
              </a:rPr>
              <a:t>S</a:t>
            </a:r>
            <a:r>
              <a:rPr lang="en-US" sz="2800" dirty="0" smtClean="0">
                <a:solidFill>
                  <a:schemeClr val="tx1">
                    <a:lumMod val="75000"/>
                    <a:lumOff val="25000"/>
                  </a:schemeClr>
                </a:solidFill>
                <a:latin typeface="AR CENA" panose="02000000000000000000" pitchFamily="2" charset="0"/>
              </a:rPr>
              <a:t>ystems, </a:t>
            </a:r>
            <a:r>
              <a:rPr lang="en-US" sz="2800" b="1" dirty="0" smtClean="0">
                <a:solidFill>
                  <a:schemeClr val="tx1">
                    <a:lumMod val="75000"/>
                    <a:lumOff val="25000"/>
                  </a:schemeClr>
                </a:solidFill>
                <a:latin typeface="AR CENA" panose="02000000000000000000" pitchFamily="2" charset="0"/>
              </a:rPr>
              <a:t>A</a:t>
            </a:r>
            <a:r>
              <a:rPr lang="en-US" sz="2800" dirty="0" smtClean="0">
                <a:solidFill>
                  <a:schemeClr val="tx1">
                    <a:lumMod val="75000"/>
                    <a:lumOff val="25000"/>
                  </a:schemeClr>
                </a:solidFill>
                <a:latin typeface="AR CENA" panose="02000000000000000000" pitchFamily="2" charset="0"/>
              </a:rPr>
              <a:t>pplications, </a:t>
            </a:r>
            <a:r>
              <a:rPr lang="en-US" sz="2800" b="1" dirty="0" smtClean="0">
                <a:solidFill>
                  <a:schemeClr val="tx1">
                    <a:lumMod val="75000"/>
                    <a:lumOff val="25000"/>
                  </a:schemeClr>
                </a:solidFill>
                <a:latin typeface="AR CENA" panose="02000000000000000000" pitchFamily="2" charset="0"/>
              </a:rPr>
              <a:t>P</a:t>
            </a:r>
            <a:r>
              <a:rPr lang="en-US" sz="2800" dirty="0" smtClean="0">
                <a:solidFill>
                  <a:schemeClr val="tx1">
                    <a:lumMod val="75000"/>
                    <a:lumOff val="25000"/>
                  </a:schemeClr>
                </a:solidFill>
                <a:latin typeface="AR CENA" panose="02000000000000000000" pitchFamily="2" charset="0"/>
              </a:rPr>
              <a:t>roducts in data processing.</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SAP Software was founded in 1972.</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SAP is well known for its ERP(Enterprise Resource Planning) and data management programs.</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SAP system consists of a number of fully integrated modules, which covers every aspect of business management.</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sz="2400" dirty="0" smtClean="0">
              <a:solidFill>
                <a:schemeClr val="tx1">
                  <a:lumMod val="75000"/>
                  <a:lumOff val="25000"/>
                </a:schemeClr>
              </a:solidFill>
              <a:latin typeface="AR CENA" panose="02000000000000000000" pitchFamily="2"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latin typeface="Lucida Bright" panose="02040602050505020304" pitchFamily="18" charset="0"/>
              </a:rPr>
              <a:t>WHAT IS ABAP?</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ABAP stands for </a:t>
            </a:r>
            <a:r>
              <a:rPr lang="en-US" sz="2800" b="1" dirty="0" smtClean="0">
                <a:solidFill>
                  <a:schemeClr val="tx1">
                    <a:lumMod val="75000"/>
                    <a:lumOff val="25000"/>
                  </a:schemeClr>
                </a:solidFill>
                <a:latin typeface="AR CENA" panose="02000000000000000000" pitchFamily="2" charset="0"/>
              </a:rPr>
              <a:t>A</a:t>
            </a:r>
            <a:r>
              <a:rPr lang="en-US" sz="2800" dirty="0" smtClean="0">
                <a:solidFill>
                  <a:schemeClr val="tx1">
                    <a:lumMod val="75000"/>
                    <a:lumOff val="25000"/>
                  </a:schemeClr>
                </a:solidFill>
                <a:latin typeface="AR CENA" panose="02000000000000000000" pitchFamily="2" charset="0"/>
              </a:rPr>
              <a:t>dvanced </a:t>
            </a:r>
            <a:r>
              <a:rPr lang="en-US" sz="2800" b="1" dirty="0" smtClean="0">
                <a:solidFill>
                  <a:schemeClr val="tx1">
                    <a:lumMod val="75000"/>
                    <a:lumOff val="25000"/>
                  </a:schemeClr>
                </a:solidFill>
                <a:latin typeface="AR CENA" panose="02000000000000000000" pitchFamily="2" charset="0"/>
              </a:rPr>
              <a:t>B</a:t>
            </a:r>
            <a:r>
              <a:rPr lang="en-US" sz="2800" dirty="0" smtClean="0">
                <a:solidFill>
                  <a:schemeClr val="tx1">
                    <a:lumMod val="75000"/>
                    <a:lumOff val="25000"/>
                  </a:schemeClr>
                </a:solidFill>
                <a:latin typeface="AR CENA" panose="02000000000000000000" pitchFamily="2" charset="0"/>
              </a:rPr>
              <a:t>usiness </a:t>
            </a:r>
            <a:r>
              <a:rPr lang="en-US" sz="2800" b="1" dirty="0" smtClean="0">
                <a:solidFill>
                  <a:schemeClr val="tx1">
                    <a:lumMod val="75000"/>
                    <a:lumOff val="25000"/>
                  </a:schemeClr>
                </a:solidFill>
                <a:latin typeface="AR CENA" panose="02000000000000000000" pitchFamily="2" charset="0"/>
              </a:rPr>
              <a:t>A</a:t>
            </a:r>
            <a:r>
              <a:rPr lang="en-US" sz="2800" dirty="0" smtClean="0">
                <a:solidFill>
                  <a:schemeClr val="tx1">
                    <a:lumMod val="75000"/>
                    <a:lumOff val="25000"/>
                  </a:schemeClr>
                </a:solidFill>
                <a:latin typeface="AR CENA" panose="02000000000000000000" pitchFamily="2" charset="0"/>
              </a:rPr>
              <a:t>pplication </a:t>
            </a:r>
            <a:r>
              <a:rPr lang="en-US" sz="2800" b="1" dirty="0" smtClean="0">
                <a:solidFill>
                  <a:schemeClr val="tx1">
                    <a:lumMod val="75000"/>
                    <a:lumOff val="25000"/>
                  </a:schemeClr>
                </a:solidFill>
                <a:latin typeface="AR CENA" panose="02000000000000000000" pitchFamily="2" charset="0"/>
              </a:rPr>
              <a:t>P</a:t>
            </a:r>
            <a:r>
              <a:rPr lang="en-US" sz="2800" dirty="0" smtClean="0">
                <a:solidFill>
                  <a:schemeClr val="tx1">
                    <a:lumMod val="75000"/>
                    <a:lumOff val="25000"/>
                  </a:schemeClr>
                </a:solidFill>
                <a:latin typeface="AR CENA" panose="02000000000000000000" pitchFamily="2" charset="0"/>
              </a:rPr>
              <a:t>rogramming.</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It was developed in 1980’s.</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ABAP is a high-level programming used for programming in SAP.</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Customers can develop custom reports, forms, interfaces, procedures using ABAP Programming.</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sz="2400" dirty="0" smtClean="0">
              <a:solidFill>
                <a:schemeClr val="tx1">
                  <a:lumMod val="75000"/>
                  <a:lumOff val="25000"/>
                </a:schemeClr>
              </a:solidFill>
              <a:latin typeface="AR CENA" panose="02000000000000000000" pitchFamily="2" charset="0"/>
            </a:endParaRP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1" dirty="0" smtClean="0">
                <a:latin typeface="Lucida Bright" panose="02040602050505020304" pitchFamily="18" charset="0"/>
              </a:rPr>
              <a:t>TRANSACTION CODE(t-code)</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A transaction code is used to go to any task in SAP application faster.</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It can consists of letters, numbers or both.</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By entering a transaction code instead of using the menu, you can go to a task and start the function in a single step.</a:t>
            </a:r>
            <a:endParaRPr lang="en-US" sz="2800" dirty="0" smtClean="0">
              <a:solidFill>
                <a:schemeClr val="tx1">
                  <a:lumMod val="75000"/>
                  <a:lumOff val="25000"/>
                </a:schemeClr>
              </a:solidFill>
              <a:latin typeface="AR CENA" panose="02000000000000000000" pitchFamily="2" charset="0"/>
            </a:endParaRPr>
          </a:p>
          <a:p>
            <a:pPr>
              <a:buNone/>
            </a:pPr>
            <a:r>
              <a:rPr lang="en-US" sz="2400" dirty="0" smtClean="0">
                <a:solidFill>
                  <a:schemeClr val="tx1">
                    <a:lumMod val="75000"/>
                    <a:lumOff val="25000"/>
                  </a:schemeClr>
                </a:solidFill>
                <a:latin typeface="AR CENA" panose="02000000000000000000" pitchFamily="2" charset="0"/>
              </a:rPr>
              <a:t> </a:t>
            </a:r>
            <a:endParaRPr lang="en-US" sz="2400" dirty="0" smtClean="0">
              <a:solidFill>
                <a:schemeClr val="tx1">
                  <a:lumMod val="75000"/>
                  <a:lumOff val="25000"/>
                </a:schemeClr>
              </a:solidFill>
              <a:latin typeface="AR CENA" panose="02000000000000000000" pitchFamily="2" charset="0"/>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1" dirty="0" smtClean="0">
                <a:latin typeface="Lucida Bright" panose="02040602050505020304" pitchFamily="18" charset="0"/>
              </a:rPr>
              <a:t>SOME OF THE TRANSACTION CODES USED</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SE11-ABAP Dictionary.</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SE38-ABAP Editor.</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SE21-Creating package.</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SE80-Object Navigator.</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SE93-Creating customized transaction code.</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SE16N-To check table’s content.</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SE71-To create forms.</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endParaRPr lang="en-US" sz="2800" dirty="0" smtClean="0">
              <a:solidFill>
                <a:schemeClr val="tx1">
                  <a:lumMod val="75000"/>
                  <a:lumOff val="25000"/>
                </a:schemeClr>
              </a:solidFill>
              <a:latin typeface="AR CENA" panose="02000000000000000000" pitchFamily="2" charset="0"/>
            </a:endParaRPr>
          </a:p>
          <a:p>
            <a:pPr>
              <a:buNone/>
            </a:pPr>
            <a:endParaRPr lang="en-US" sz="2400" dirty="0" smtClean="0">
              <a:solidFill>
                <a:schemeClr val="tx1">
                  <a:lumMod val="75000"/>
                  <a:lumOff val="25000"/>
                </a:schemeClr>
              </a:solidFill>
              <a:latin typeface="AR CENA" panose="02000000000000000000" pitchFamily="2" charset="0"/>
            </a:endParaRP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latin typeface="Lucida Bright" panose="02040602050505020304" pitchFamily="18" charset="0"/>
              </a:rPr>
              <a:t>INTERNAL TABLE CONCEPT</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Internal Table provides a means of taking data from a fixed structure and storing it in a working memory.</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The data is stored line by line in memory and each line has the same structure.</a:t>
            </a:r>
            <a:endParaRPr lang="en-US" sz="2800" dirty="0" smtClean="0">
              <a:solidFill>
                <a:schemeClr val="tx1">
                  <a:lumMod val="75000"/>
                  <a:lumOff val="25000"/>
                </a:schemeClr>
              </a:solidFill>
              <a:latin typeface="AR CENA" panose="02000000000000000000" pitchFamily="2" charset="0"/>
            </a:endParaRPr>
          </a:p>
          <a:p>
            <a:pPr>
              <a:buFont typeface="Wingdings" panose="05000000000000000000" pitchFamily="2" charset="2"/>
              <a:buChar char="Ø"/>
            </a:pPr>
            <a:r>
              <a:rPr lang="en-US" sz="2800" dirty="0" smtClean="0">
                <a:solidFill>
                  <a:schemeClr val="tx1">
                    <a:lumMod val="75000"/>
                    <a:lumOff val="25000"/>
                  </a:schemeClr>
                </a:solidFill>
                <a:latin typeface="AR CENA" panose="02000000000000000000" pitchFamily="2" charset="0"/>
              </a:rPr>
              <a:t>In ABAP, Internal Tables fulfill the function of arrays.</a:t>
            </a:r>
            <a:endParaRPr lang="en-US" sz="2800" dirty="0" smtClean="0">
              <a:solidFill>
                <a:schemeClr val="tx1">
                  <a:lumMod val="75000"/>
                  <a:lumOff val="25000"/>
                </a:schemeClr>
              </a:solidFill>
              <a:latin typeface="AR CENA" panose="02000000000000000000" pitchFamily="2" charset="0"/>
            </a:endParaRPr>
          </a:p>
          <a:p>
            <a:pPr>
              <a:buNone/>
            </a:pPr>
            <a:endParaRPr lang="en-US" sz="2400" dirty="0" smtClean="0">
              <a:solidFill>
                <a:schemeClr val="tx1">
                  <a:lumMod val="75000"/>
                  <a:lumOff val="25000"/>
                </a:schemeClr>
              </a:solidFill>
              <a:latin typeface="AR CENA" panose="02000000000000000000" pitchFamily="2" charset="0"/>
            </a:endParaRP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latin typeface="Lucida Bright" panose="02040602050505020304" pitchFamily="18" charset="0"/>
              </a:rPr>
              <a:t>SAMPLE CODE</a:t>
            </a:r>
            <a:endParaRPr lang="en-US" b="1" dirty="0">
              <a:latin typeface="Lucida Bright" panose="02040602050505020304" pitchFamily="18" charset="0"/>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solidFill>
                  <a:schemeClr val="tx1">
                    <a:lumMod val="75000"/>
                    <a:lumOff val="25000"/>
                  </a:schemeClr>
                </a:solidFill>
              </a:rPr>
              <a:t>TABLES : ZCSE_C.</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DATA : BEGIN OF ITAB OCCURS 0,</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            S_ID TYPE ZCSE_C-S_ID,</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            S_NAME TYPE ZCSE_C-S_NAME,</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            END OF ITAB.</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SELECT * FROM ZCSE_C INTO ITAB.</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APPEND ITAB TO ITAB[].</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ENDSELECT.</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LOOP AT ITAB[] INTO ITAB.</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WRITE:/ITAB-S_ID COLOR 3, ITAB-S_NAME COLOR 4.</a:t>
            </a:r>
            <a:endParaRPr lang="en-US" dirty="0" smtClean="0">
              <a:solidFill>
                <a:schemeClr val="tx1">
                  <a:lumMod val="75000"/>
                  <a:lumOff val="25000"/>
                </a:schemeClr>
              </a:solidFill>
            </a:endParaRPr>
          </a:p>
          <a:p>
            <a:pPr>
              <a:buNone/>
            </a:pPr>
            <a:r>
              <a:rPr lang="en-US" dirty="0" smtClean="0">
                <a:solidFill>
                  <a:schemeClr val="tx1">
                    <a:lumMod val="75000"/>
                    <a:lumOff val="25000"/>
                  </a:schemeClr>
                </a:solidFill>
              </a:rPr>
              <a:t>ENDLOOP.</a:t>
            </a:r>
            <a:endParaRPr lang="en-US"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4480</Words>
  <Application>WPS Presentation</Application>
  <PresentationFormat>On-screen Show (4:3)</PresentationFormat>
  <Paragraphs>187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AR CENA</vt:lpstr>
      <vt:lpstr>Lucida Bright</vt:lpstr>
      <vt:lpstr>AR CENA</vt:lpstr>
      <vt:lpstr>Arial Unicode MS</vt:lpstr>
      <vt:lpstr>Calibri</vt:lpstr>
      <vt:lpstr>Microsoft YaHei</vt:lpstr>
      <vt:lpstr/>
      <vt:lpstr>Segoe Print</vt:lpstr>
      <vt:lpstr>Office Theme</vt:lpstr>
      <vt:lpstr>Generating employee digital experience certificate using  SAP Script</vt:lpstr>
      <vt:lpstr>PowerPoint 演示文稿</vt:lpstr>
      <vt:lpstr>ABSTRACT</vt:lpstr>
      <vt:lpstr>INTRODUCTION TO SAP</vt:lpstr>
      <vt:lpstr>WHAT IS ABAP?</vt:lpstr>
      <vt:lpstr>TRANSACTION CODE(t-code)</vt:lpstr>
      <vt:lpstr>SOME OF THE TRANSACTION CODES USED</vt:lpstr>
      <vt:lpstr>INTERNAL TABLE CONCEPT</vt:lpstr>
      <vt:lpstr>SAMPLE CODE</vt:lpstr>
      <vt:lpstr>WINDOWS USED</vt:lpstr>
      <vt:lpstr>ABOUT WINDOWS</vt:lpstr>
      <vt:lpstr>ABOUT WINDOWS</vt:lpstr>
      <vt:lpstr>SOURCE CODE</vt:lpstr>
      <vt:lpstr>SOURCE CODE</vt:lpstr>
      <vt:lpstr>SOURCE CODE</vt:lpstr>
      <vt:lpstr>SOURCE CODE</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sonu</dc:creator>
  <cp:lastModifiedBy>sai rachana</cp:lastModifiedBy>
  <cp:revision>193</cp:revision>
  <dcterms:created xsi:type="dcterms:W3CDTF">2016-12-27T23:50:00Z</dcterms:created>
  <dcterms:modified xsi:type="dcterms:W3CDTF">2019-03-26T10:16:40Z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