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6" r:id="rId5"/>
    <p:sldId id="263" r:id="rId6"/>
    <p:sldId id="264" r:id="rId7"/>
    <p:sldId id="265" r:id="rId8"/>
    <p:sldId id="257" r:id="rId9"/>
    <p:sldId id="258" r:id="rId10"/>
    <p:sldId id="259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9074-F72B-C747-B7AB-5C7742EDB7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518E-F65A-F944-BC36-ED486F52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130425"/>
            <a:ext cx="8204200" cy="1470025"/>
          </a:xfrm>
        </p:spPr>
        <p:txBody>
          <a:bodyPr/>
          <a:lstStyle/>
          <a:p>
            <a:r>
              <a:rPr lang="en-US" dirty="0" smtClean="0"/>
              <a:t>Adaptive Soft Associative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 560 Project Report</a:t>
            </a:r>
          </a:p>
          <a:p>
            <a:r>
              <a:rPr lang="en-US" dirty="0" smtClean="0"/>
              <a:t>Anand Ramachandran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8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7337" y="1589054"/>
            <a:ext cx="4478862" cy="40640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72132" y="2058953"/>
            <a:ext cx="1295400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9732" y="1628185"/>
            <a:ext cx="952500" cy="369332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7532" y="1908617"/>
            <a:ext cx="1727200" cy="89963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Hamming Distance Unit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1"/>
          </p:cNvCxnSpPr>
          <p:nvPr/>
        </p:nvCxnSpPr>
        <p:spPr>
          <a:xfrm flipH="1">
            <a:off x="4094732" y="2255803"/>
            <a:ext cx="393700" cy="635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88432" y="2020853"/>
            <a:ext cx="1600200" cy="4699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8899" y="4103662"/>
            <a:ext cx="1769533" cy="9906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elay 15"/>
          <p:cNvSpPr/>
          <p:nvPr/>
        </p:nvSpPr>
        <p:spPr>
          <a:xfrm rot="5400000">
            <a:off x="2962315" y="3396688"/>
            <a:ext cx="520700" cy="486834"/>
          </a:xfrm>
          <a:prstGeom prst="flowChartDelay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75065" y="2808253"/>
            <a:ext cx="0" cy="56303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87199" y="3189253"/>
            <a:ext cx="0" cy="18203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90199" y="3189253"/>
            <a:ext cx="1397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30050" y="3256986"/>
            <a:ext cx="107951" cy="122769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2664" y="3906813"/>
            <a:ext cx="0" cy="19049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15132" y="2054721"/>
            <a:ext cx="0" cy="101599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1"/>
          </p:cNvCxnSpPr>
          <p:nvPr/>
        </p:nvCxnSpPr>
        <p:spPr>
          <a:xfrm>
            <a:off x="2215132" y="4598962"/>
            <a:ext cx="50376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94732" y="3256987"/>
            <a:ext cx="2078570" cy="53763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48732" y="3794621"/>
            <a:ext cx="0" cy="30904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13677" y="2732046"/>
            <a:ext cx="47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869" y="297758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otherHit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491732" y="1775320"/>
            <a:ext cx="0" cy="245533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732" y="1775320"/>
            <a:ext cx="183726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75466" y="1079620"/>
            <a:ext cx="21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setAddress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(dynamic allocation)</a:t>
            </a:r>
            <a:endParaRPr lang="en-US" dirty="0"/>
          </a:p>
        </p:txBody>
      </p:sp>
      <p:cxnSp>
        <p:nvCxnSpPr>
          <p:cNvPr id="51" name="Straight Connector 50"/>
          <p:cNvCxnSpPr>
            <a:stCxn id="15" idx="3"/>
          </p:cNvCxnSpPr>
          <p:nvPr/>
        </p:nvCxnSpPr>
        <p:spPr>
          <a:xfrm>
            <a:off x="4488432" y="4598962"/>
            <a:ext cx="69003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178470" y="3807319"/>
            <a:ext cx="0" cy="79164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88432" y="4941853"/>
            <a:ext cx="1833033" cy="846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21465" y="2262153"/>
            <a:ext cx="0" cy="26797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3" idx="3"/>
          </p:cNvCxnSpPr>
          <p:nvPr/>
        </p:nvCxnSpPr>
        <p:spPr>
          <a:xfrm flipH="1">
            <a:off x="6088632" y="2255803"/>
            <a:ext cx="23283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07536" y="4909596"/>
            <a:ext cx="8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36131" y="4095183"/>
            <a:ext cx="9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66082" y="5094262"/>
            <a:ext cx="0" cy="41485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774869" y="5509120"/>
            <a:ext cx="1691213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9732" y="5094262"/>
            <a:ext cx="105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15132" y="3346913"/>
            <a:ext cx="0" cy="125204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2215136" y="3070720"/>
            <a:ext cx="160867" cy="287867"/>
          </a:xfrm>
          <a:custGeom>
            <a:avLst/>
            <a:gdLst>
              <a:gd name="connsiteX0" fmla="*/ 0 w 160867"/>
              <a:gd name="connsiteY0" fmla="*/ 0 h 287867"/>
              <a:gd name="connsiteX1" fmla="*/ 160867 w 160867"/>
              <a:gd name="connsiteY1" fmla="*/ 127000 h 287867"/>
              <a:gd name="connsiteX2" fmla="*/ 0 w 160867"/>
              <a:gd name="connsiteY2" fmla="*/ 287867 h 28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67" h="287867">
                <a:moveTo>
                  <a:pt x="0" y="0"/>
                </a:moveTo>
                <a:cubicBezTo>
                  <a:pt x="80433" y="39511"/>
                  <a:pt x="160867" y="79022"/>
                  <a:pt x="160867" y="127000"/>
                </a:cubicBezTo>
                <a:cubicBezTo>
                  <a:pt x="160867" y="174978"/>
                  <a:pt x="80433" y="231422"/>
                  <a:pt x="0" y="287867"/>
                </a:cubicBezTo>
              </a:path>
            </a:pathLst>
          </a:cu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97" idx="0"/>
          </p:cNvCxnSpPr>
          <p:nvPr/>
        </p:nvCxnSpPr>
        <p:spPr>
          <a:xfrm flipH="1">
            <a:off x="3078747" y="3206187"/>
            <a:ext cx="203189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66082" y="3197714"/>
            <a:ext cx="323844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2" idx="3"/>
          </p:cNvCxnSpPr>
          <p:nvPr/>
        </p:nvCxnSpPr>
        <p:spPr>
          <a:xfrm flipV="1">
            <a:off x="3789926" y="2916712"/>
            <a:ext cx="0" cy="27254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2" idx="3"/>
          </p:cNvCxnSpPr>
          <p:nvPr/>
        </p:nvCxnSpPr>
        <p:spPr>
          <a:xfrm>
            <a:off x="3789926" y="2916712"/>
            <a:ext cx="1388544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178470" y="2490753"/>
            <a:ext cx="0" cy="42595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3281936" y="3096120"/>
            <a:ext cx="203200" cy="110067"/>
          </a:xfrm>
          <a:custGeom>
            <a:avLst/>
            <a:gdLst>
              <a:gd name="connsiteX0" fmla="*/ 0 w 203200"/>
              <a:gd name="connsiteY0" fmla="*/ 110067 h 110067"/>
              <a:gd name="connsiteX1" fmla="*/ 76200 w 203200"/>
              <a:gd name="connsiteY1" fmla="*/ 0 h 110067"/>
              <a:gd name="connsiteX2" fmla="*/ 203200 w 203200"/>
              <a:gd name="connsiteY2" fmla="*/ 110067 h 1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110067">
                <a:moveTo>
                  <a:pt x="0" y="110067"/>
                </a:moveTo>
                <a:cubicBezTo>
                  <a:pt x="21166" y="55033"/>
                  <a:pt x="42333" y="0"/>
                  <a:pt x="76200" y="0"/>
                </a:cubicBezTo>
                <a:cubicBezTo>
                  <a:pt x="110067" y="0"/>
                  <a:pt x="203200" y="110067"/>
                  <a:pt x="203200" y="110067"/>
                </a:cubicBezTo>
              </a:path>
            </a:pathLst>
          </a:cu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2215132" y="1725951"/>
            <a:ext cx="4" cy="33300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15136" y="1725951"/>
            <a:ext cx="254846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763603" y="1725951"/>
            <a:ext cx="0" cy="30336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555233" y="2638920"/>
            <a:ext cx="499529" cy="46245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5614500" y="2888681"/>
            <a:ext cx="355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805000" y="269394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05000" y="2693946"/>
            <a:ext cx="0" cy="36407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589100" y="304954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322403" y="2808253"/>
            <a:ext cx="0" cy="44873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322400" y="2808253"/>
            <a:ext cx="23283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54762" y="2891311"/>
            <a:ext cx="152400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reeform 137"/>
          <p:cNvSpPr/>
          <p:nvPr/>
        </p:nvSpPr>
        <p:spPr>
          <a:xfrm>
            <a:off x="6202936" y="2731753"/>
            <a:ext cx="245534" cy="178100"/>
          </a:xfrm>
          <a:custGeom>
            <a:avLst/>
            <a:gdLst>
              <a:gd name="connsiteX0" fmla="*/ 0 w 245534"/>
              <a:gd name="connsiteY0" fmla="*/ 144234 h 178100"/>
              <a:gd name="connsiteX1" fmla="*/ 135467 w 245534"/>
              <a:gd name="connsiteY1" fmla="*/ 300 h 178100"/>
              <a:gd name="connsiteX2" fmla="*/ 245534 w 245534"/>
              <a:gd name="connsiteY2" fmla="*/ 178100 h 1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534" h="178100">
                <a:moveTo>
                  <a:pt x="0" y="144234"/>
                </a:moveTo>
                <a:cubicBezTo>
                  <a:pt x="47272" y="69445"/>
                  <a:pt x="94545" y="-5344"/>
                  <a:pt x="135467" y="300"/>
                </a:cubicBezTo>
                <a:cubicBezTo>
                  <a:pt x="176389" y="5944"/>
                  <a:pt x="245534" y="178100"/>
                  <a:pt x="245534" y="178100"/>
                </a:cubicBezTo>
              </a:path>
            </a:pathLst>
          </a:cu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6452691" y="2916710"/>
            <a:ext cx="393712" cy="2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905670" y="280825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rddata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12757" y="278497"/>
            <a:ext cx="79546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Overall Memory-Cell Architecture</a:t>
            </a:r>
            <a:endParaRPr lang="en-US" sz="3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12757" y="6048964"/>
            <a:ext cx="813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“Learn, Adapt, Unlearn”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7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91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821"/>
            <a:ext cx="8229600" cy="5056733"/>
          </a:xfrm>
        </p:spPr>
        <p:txBody>
          <a:bodyPr/>
          <a:lstStyle/>
          <a:p>
            <a:r>
              <a:rPr lang="en-US" dirty="0" smtClean="0"/>
              <a:t>Implemented in Verilog, parameterized fully</a:t>
            </a:r>
          </a:p>
          <a:p>
            <a:r>
              <a:rPr lang="en-US" dirty="0" smtClean="0"/>
              <a:t>Structural coding can be synthesized.</a:t>
            </a:r>
          </a:p>
          <a:p>
            <a:pPr lvl="1"/>
            <a:r>
              <a:rPr lang="en-US" dirty="0" smtClean="0"/>
              <a:t>Not synthesized.</a:t>
            </a:r>
          </a:p>
          <a:p>
            <a:r>
              <a:rPr lang="en-US" dirty="0" smtClean="0"/>
              <a:t>Memory built to correct erroneous hamming codes</a:t>
            </a:r>
          </a:p>
          <a:p>
            <a:pPr lvl="1"/>
            <a:r>
              <a:rPr lang="en-US" dirty="0" smtClean="0"/>
              <a:t>Symbols: </a:t>
            </a:r>
            <a:r>
              <a:rPr lang="en-US" dirty="0"/>
              <a:t>11111111, 11110000, 11001100, 10101010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Hamming distance of four between any two codes</a:t>
            </a:r>
          </a:p>
          <a:p>
            <a:pPr lvl="1"/>
            <a:r>
              <a:rPr lang="en-US" dirty="0" smtClean="0"/>
              <a:t>Code can correct 1 bit error per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71803"/>
              </p:ext>
            </p:extLst>
          </p:nvPr>
        </p:nvGraphicFramePr>
        <p:xfrm>
          <a:off x="375475" y="3302886"/>
          <a:ext cx="8406823" cy="293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6083300" imgH="2120900" progId="Word.Document.12">
                  <p:embed/>
                </p:oleObj>
              </mc:Choice>
              <mc:Fallback>
                <p:oleObj name="Document" r:id="rId4" imgW="60833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475" y="3302886"/>
                        <a:ext cx="8406823" cy="293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4671" y="1124142"/>
            <a:ext cx="831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The associative memory can make a </a:t>
            </a:r>
            <a:r>
              <a:rPr lang="en-US" sz="2100" dirty="0" smtClean="0"/>
              <a:t>successful estimation </a:t>
            </a:r>
            <a:r>
              <a:rPr lang="en-US" sz="2100" dirty="0" smtClean="0"/>
              <a:t>of the correct symbols from erroneous symbols. After this initial training, it can start correcting 1-bit errors in the code.</a:t>
            </a:r>
          </a:p>
          <a:p>
            <a:pPr algn="ctr"/>
            <a:endParaRPr lang="en-US" sz="2100" dirty="0"/>
          </a:p>
          <a:p>
            <a:pPr marL="342900" indent="-342900" algn="just">
              <a:buFont typeface="Arial"/>
              <a:buChar char="•"/>
            </a:pPr>
            <a:r>
              <a:rPr lang="en-US" sz="2100" dirty="0" smtClean="0"/>
              <a:t>Errors are uniform random per bit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100" dirty="0" smtClean="0"/>
              <a:t>Most incoming symbols are erroneous in some experiments</a:t>
            </a:r>
          </a:p>
        </p:txBody>
      </p:sp>
    </p:spTree>
    <p:extLst>
      <p:ext uri="{BB962C8B-B14F-4D97-AF65-F5344CB8AC3E}">
        <p14:creationId xmlns:p14="http://schemas.microsoft.com/office/powerpoint/2010/main" val="129312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96" y="2785712"/>
            <a:ext cx="8229600" cy="1143000"/>
          </a:xfrm>
        </p:spPr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Application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Genomic Error Correction.</a:t>
            </a:r>
          </a:p>
          <a:p>
            <a:r>
              <a:rPr lang="en-US" dirty="0" smtClean="0"/>
              <a:t>Ambiguities in portions of a genome due to erroneous duplicates.</a:t>
            </a:r>
          </a:p>
          <a:p>
            <a:r>
              <a:rPr lang="en-US" dirty="0" smtClean="0"/>
              <a:t>Initial project objective: use SDM to filter out statistically more significant genome portions compared to similar statistically less significant genome portions.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9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Sparse Distributed Memory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41752" y="1548330"/>
            <a:ext cx="6432296" cy="3890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65552" y="1138592"/>
            <a:ext cx="66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-bit vector space – sparsely populated with random hard addresses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4706145" y="1814661"/>
            <a:ext cx="2130442" cy="2089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flipH="1" flipV="1">
            <a:off x="5177300" y="199904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 flipH="1" flipV="1">
            <a:off x="5442367" y="18775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 flipH="1" flipV="1">
            <a:off x="4951965" y="22776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 flipH="1" flipV="1">
            <a:off x="4839545" y="28100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 flipH="1" flipV="1">
            <a:off x="4726877" y="252048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 flipH="1" flipV="1">
            <a:off x="5897309" y="19346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 flipH="1" flipV="1">
            <a:off x="5329699" y="21203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 flipH="1" flipV="1">
            <a:off x="5482099" y="22727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 flipH="1" flipV="1">
            <a:off x="5634499" y="24251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 flipH="1" flipV="1">
            <a:off x="5786899" y="25775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 flipH="1" flipV="1">
            <a:off x="5939299" y="27299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 flipH="1" flipV="1">
            <a:off x="6091699" y="28823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 flipH="1" flipV="1">
            <a:off x="6244099" y="30347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 flipH="1" flipV="1">
            <a:off x="6396499" y="318717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 flipH="1" flipV="1">
            <a:off x="5104365" y="24300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 flipH="1" flipV="1">
            <a:off x="5256765" y="25824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 flipH="1" flipV="1">
            <a:off x="5409165" y="27348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 flipH="1" flipV="1">
            <a:off x="5561565" y="28872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 flipH="1" flipV="1">
            <a:off x="5713965" y="30396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 flipH="1" flipV="1">
            <a:off x="5866365" y="31920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 flipH="1" flipV="1">
            <a:off x="6018765" y="33444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4" name="TextBox 83"/>
          <p:cNvSpPr txBox="1"/>
          <p:nvPr/>
        </p:nvSpPr>
        <p:spPr>
          <a:xfrm flipH="1" flipV="1">
            <a:off x="6171165" y="349684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 flipH="1" flipV="1">
            <a:off x="4991945" y="29624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 flipH="1" flipV="1">
            <a:off x="5144345" y="31148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>
          <a:xfrm flipH="1" flipV="1">
            <a:off x="5296745" y="32672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 flipH="1" flipV="1">
            <a:off x="5449145" y="34196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 flipH="1" flipV="1">
            <a:off x="5601545" y="35720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 flipH="1" flipV="1">
            <a:off x="5753945" y="372447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 flipH="1" flipV="1">
            <a:off x="5594767" y="20299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 flipH="1" flipV="1">
            <a:off x="5747167" y="21823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3" name="TextBox 92"/>
          <p:cNvSpPr txBox="1"/>
          <p:nvPr/>
        </p:nvSpPr>
        <p:spPr>
          <a:xfrm flipH="1" flipV="1">
            <a:off x="5899567" y="23347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 flipH="1" flipV="1">
            <a:off x="6051967" y="24871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5" name="TextBox 94"/>
          <p:cNvSpPr txBox="1"/>
          <p:nvPr/>
        </p:nvSpPr>
        <p:spPr>
          <a:xfrm flipH="1" flipV="1">
            <a:off x="6204367" y="26395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 flipH="1" flipV="1">
            <a:off x="6356767" y="27919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 flipH="1" flipV="1">
            <a:off x="6509167" y="294433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 flipH="1" flipV="1">
            <a:off x="6049709" y="20870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 flipH="1" flipV="1">
            <a:off x="6202109" y="22394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0" name="TextBox 99"/>
          <p:cNvSpPr txBox="1"/>
          <p:nvPr/>
        </p:nvSpPr>
        <p:spPr>
          <a:xfrm flipH="1" flipV="1">
            <a:off x="6354509" y="23918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 flipH="1" flipV="1">
            <a:off x="6506909" y="25442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 flipH="1" flipV="1">
            <a:off x="4741700" y="300862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 flipH="1" flipV="1">
            <a:off x="6659309" y="2696626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4" name="TextBox 103"/>
          <p:cNvSpPr txBox="1"/>
          <p:nvPr/>
        </p:nvSpPr>
        <p:spPr>
          <a:xfrm flipH="1" flipV="1">
            <a:off x="4894100" y="316102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5" name="TextBox 104"/>
          <p:cNvSpPr txBox="1"/>
          <p:nvPr/>
        </p:nvSpPr>
        <p:spPr>
          <a:xfrm flipH="1" flipV="1">
            <a:off x="5046500" y="331342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 flipH="1" flipV="1">
            <a:off x="5198900" y="346582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 flipH="1" flipV="1">
            <a:off x="5351300" y="361822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47026" y="20670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X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385026" y="3500957"/>
            <a:ext cx="3060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or Reading at X: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all addresses within a distance d</a:t>
            </a:r>
            <a:r>
              <a:rPr lang="en-US" baseline="-25000" dirty="0" smtClean="0"/>
              <a:t>th</a:t>
            </a:r>
            <a:r>
              <a:rPr lang="en-US" dirty="0" smtClean="0"/>
              <a:t> of X.</a:t>
            </a:r>
          </a:p>
          <a:p>
            <a:pPr marL="342900" indent="-342900">
              <a:buAutoNum type="arabicPeriod"/>
            </a:pPr>
            <a:r>
              <a:rPr lang="en-US" dirty="0" smtClean="0"/>
              <a:t>Write X into all locations.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and average across all locations.</a:t>
            </a:r>
          </a:p>
        </p:txBody>
      </p:sp>
      <p:sp>
        <p:nvSpPr>
          <p:cNvPr id="117" name="Oval 116"/>
          <p:cNvSpPr/>
          <p:nvPr/>
        </p:nvSpPr>
        <p:spPr>
          <a:xfrm>
            <a:off x="5703805" y="2761456"/>
            <a:ext cx="112915" cy="1286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353526" y="2334736"/>
            <a:ext cx="2397356" cy="48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28011" y="5736070"/>
            <a:ext cx="6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should not be too sparse. Properties depend on hyper-dimensional vector distribution around a given vector.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977848" y="4438916"/>
            <a:ext cx="250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respond to patterns similar to those stored in memory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4850050" y="1629826"/>
            <a:ext cx="2178499" cy="209465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913841" y="1934626"/>
            <a:ext cx="1261198" cy="343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883077" y="1507924"/>
            <a:ext cx="124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Circle of X’ ~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526" y="993414"/>
            <a:ext cx="6432296" cy="4000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06817" y="3080496"/>
            <a:ext cx="346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 Empty Storage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76674" y="2446073"/>
            <a:ext cx="1356963" cy="32521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895919" y="1340136"/>
            <a:ext cx="2130442" cy="2089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 flipV="1">
            <a:off x="5367074" y="1524517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 flipH="1" flipV="1">
            <a:off x="5632141" y="14030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 flipH="1" flipV="1">
            <a:off x="5141739" y="18031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 flipH="1" flipV="1">
            <a:off x="5029319" y="23355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flipH="1" flipV="1">
            <a:off x="4916651" y="204596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 flipH="1" flipV="1">
            <a:off x="6087083" y="14601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 flipH="1" flipV="1">
            <a:off x="5519473" y="16458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 flipH="1" flipV="1">
            <a:off x="5671873" y="17982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 flipH="1" flipV="1">
            <a:off x="5824273" y="19506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 flipH="1" flipV="1">
            <a:off x="5976673" y="21030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 flipH="1" flipV="1">
            <a:off x="6129073" y="22554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 flipH="1" flipV="1">
            <a:off x="6281473" y="24078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 flipH="1" flipV="1">
            <a:off x="6433873" y="25602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 flipH="1" flipV="1">
            <a:off x="6586273" y="2712653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 flipH="1" flipV="1">
            <a:off x="5294139" y="19555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 flipH="1" flipV="1">
            <a:off x="5446539" y="21079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 flipH="1" flipV="1">
            <a:off x="5598939" y="22603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 flipH="1" flipV="1">
            <a:off x="5751339" y="24127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 flipH="1" flipV="1">
            <a:off x="5903739" y="25651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 flipH="1" flipV="1">
            <a:off x="6056139" y="27175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 flipH="1" flipV="1">
            <a:off x="6208539" y="28699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 flipH="1" flipV="1">
            <a:off x="6360939" y="302232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 flipH="1" flipV="1">
            <a:off x="5181719" y="24879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 flipH="1" flipV="1">
            <a:off x="5334119" y="26403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 flipH="1" flipV="1">
            <a:off x="5486519" y="27927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 flipH="1" flipV="1">
            <a:off x="5638919" y="29451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 flipH="1" flipV="1">
            <a:off x="5791319" y="30975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 flipH="1" flipV="1">
            <a:off x="5943719" y="3249952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 flipH="1" flipV="1">
            <a:off x="5784541" y="15554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 flipH="1" flipV="1">
            <a:off x="5936941" y="17078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 flipH="1" flipV="1">
            <a:off x="6089341" y="18602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 flipH="1" flipV="1">
            <a:off x="6241741" y="20126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 flipH="1" flipV="1">
            <a:off x="6394141" y="21650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 flipH="1" flipV="1">
            <a:off x="6546541" y="23174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 flipH="1" flipV="1">
            <a:off x="6698941" y="246981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 flipH="1" flipV="1">
            <a:off x="6239483" y="16125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 flipH="1" flipV="1">
            <a:off x="6391883" y="17649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 flipH="1" flipV="1">
            <a:off x="6544283" y="19173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 flipH="1" flipV="1">
            <a:off x="6696683" y="20697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 flipH="1" flipV="1">
            <a:off x="4931474" y="253409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 flipH="1" flipV="1">
            <a:off x="6849083" y="2222101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 flipH="1" flipV="1">
            <a:off x="5083874" y="268649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 flipH="1" flipV="1">
            <a:off x="5236274" y="283889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 flipH="1" flipV="1">
            <a:off x="5388674" y="299129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 flipH="1" flipV="1">
            <a:off x="5541074" y="3143698"/>
            <a:ext cx="22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29074" y="5698195"/>
            <a:ext cx="2435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there is no hard-location near X, create hard-locations in the circle of X mirroring the probability density of SDM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7038" y="5232922"/>
            <a:ext cx="4636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 The data is very sparse and noisy data is clustered very close to signal.</a:t>
            </a:r>
          </a:p>
          <a:p>
            <a:endParaRPr lang="en-US" dirty="0" smtClean="0"/>
          </a:p>
          <a:p>
            <a:r>
              <a:rPr lang="en-US" dirty="0" smtClean="0"/>
              <a:t>Thus circles of two different data and associated noise will be disjoint.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043275" y="2524125"/>
            <a:ext cx="2130442" cy="2089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135998" y="2823687"/>
            <a:ext cx="810213" cy="3819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507977" y="3068266"/>
            <a:ext cx="1122930" cy="2166806"/>
          </a:xfrm>
          <a:custGeom>
            <a:avLst/>
            <a:gdLst>
              <a:gd name="connsiteX0" fmla="*/ 0 w 1122930"/>
              <a:gd name="connsiteY0" fmla="*/ 2665865 h 2665865"/>
              <a:gd name="connsiteX1" fmla="*/ 1056165 w 1122930"/>
              <a:gd name="connsiteY1" fmla="*/ 1194609 h 2665865"/>
              <a:gd name="connsiteX2" fmla="*/ 1018444 w 1122930"/>
              <a:gd name="connsiteY2" fmla="*/ 0 h 266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930" h="2665865">
                <a:moveTo>
                  <a:pt x="0" y="2665865"/>
                </a:moveTo>
                <a:cubicBezTo>
                  <a:pt x="443212" y="2152392"/>
                  <a:pt x="886424" y="1638920"/>
                  <a:pt x="1056165" y="1194609"/>
                </a:cubicBezTo>
                <a:cubicBezTo>
                  <a:pt x="1225906" y="750298"/>
                  <a:pt x="1018444" y="0"/>
                  <a:pt x="1018444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615" y="213774"/>
            <a:ext cx="87385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Too Much Memory Required: One possible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5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7046" y="1889614"/>
            <a:ext cx="3523423" cy="3810569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3328758" y="1889614"/>
            <a:ext cx="0" cy="3810569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7046" y="2229450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5526" y="2574290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67046" y="2920676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65526" y="3265516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68566" y="361190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67046" y="395674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67046" y="432237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65526" y="466721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7046" y="503430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65526" y="537914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65526" y="1505550"/>
            <a:ext cx="1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25717" y="1507582"/>
            <a:ext cx="1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16194" y="3265516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100101101, 110101001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1"/>
          </p:cNvCxnSpPr>
          <p:nvPr/>
        </p:nvCxnSpPr>
        <p:spPr>
          <a:xfrm flipH="1">
            <a:off x="2225294" y="3450182"/>
            <a:ext cx="33909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25294" y="2043183"/>
            <a:ext cx="0" cy="14069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19194" y="2043184"/>
            <a:ext cx="0" cy="10837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19194" y="3126917"/>
            <a:ext cx="31072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26461" y="3126917"/>
            <a:ext cx="0" cy="1385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51096" y="3862846"/>
            <a:ext cx="30310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 empty (address, data) pairs.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Incoming address and data are both programmed into memory.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1175" y="176047"/>
            <a:ext cx="87762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Why not always dynamically allocate?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243" y="842512"/>
            <a:ext cx="794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Memory consists of empty address and data locations in the beginning.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initializes both address and data.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0079" y="5935320"/>
            <a:ext cx="847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Issue – what if the data is noisy? And the initially programmed address is the noisy?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 noisy data may not be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45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601"/>
            <a:ext cx="8229600" cy="4525963"/>
          </a:xfrm>
        </p:spPr>
        <p:txBody>
          <a:bodyPr/>
          <a:lstStyle/>
          <a:p>
            <a:r>
              <a:rPr lang="en-US" dirty="0" smtClean="0"/>
              <a:t>Actual address is 0000</a:t>
            </a:r>
          </a:p>
          <a:p>
            <a:r>
              <a:rPr lang="en-US" dirty="0" smtClean="0"/>
              <a:t>Noisy incoming address is 0001. 0001 stored</a:t>
            </a:r>
          </a:p>
          <a:p>
            <a:r>
              <a:rPr lang="en-US" dirty="0" smtClean="0"/>
              <a:t>Assume memory parameter is d</a:t>
            </a:r>
            <a:r>
              <a:rPr lang="en-US" baseline="-25000" dirty="0" smtClean="0"/>
              <a:t>th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Assume address 0010 comes in next</a:t>
            </a:r>
          </a:p>
          <a:p>
            <a:r>
              <a:rPr lang="en-US" dirty="0" smtClean="0"/>
              <a:t>d(0001, 0010) = 2 =&gt; 0010 goes undetected</a:t>
            </a:r>
          </a:p>
          <a:p>
            <a:r>
              <a:rPr lang="en-US" dirty="0" smtClean="0"/>
              <a:t>Solution: Adaptively change 0001 to 0000 based on input statistics</a:t>
            </a:r>
          </a:p>
        </p:txBody>
      </p:sp>
    </p:spTree>
    <p:extLst>
      <p:ext uri="{BB962C8B-B14F-4D97-AF65-F5344CB8AC3E}">
        <p14:creationId xmlns:p14="http://schemas.microsoft.com/office/powerpoint/2010/main" val="29571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45"/>
            <a:ext cx="8229600" cy="1143000"/>
          </a:xfrm>
        </p:spPr>
        <p:txBody>
          <a:bodyPr/>
          <a:lstStyle/>
          <a:p>
            <a:r>
              <a:rPr lang="en-US" dirty="0" smtClean="0"/>
              <a:t>Auto-associative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12"/>
            <a:ext cx="8229600" cy="4525963"/>
          </a:xfrm>
        </p:spPr>
        <p:txBody>
          <a:bodyPr/>
          <a:lstStyle/>
          <a:p>
            <a:r>
              <a:rPr lang="en-US" dirty="0" smtClean="0"/>
              <a:t>Stored data = Address</a:t>
            </a:r>
          </a:p>
          <a:p>
            <a:r>
              <a:rPr lang="en-US" dirty="0" smtClean="0"/>
              <a:t>Data represented as counters per bit-position</a:t>
            </a:r>
          </a:p>
          <a:p>
            <a:r>
              <a:rPr lang="en-US" dirty="0" smtClean="0"/>
              <a:t>Increment counter at respective bit-position if address has a ‘1’ at that position</a:t>
            </a:r>
          </a:p>
          <a:p>
            <a:r>
              <a:rPr lang="en-US" dirty="0" smtClean="0"/>
              <a:t>Decrement otherwise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8384" y="5976302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-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2604" y="5976302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530" y="5976302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" name="Rectangle 6"/>
          <p:cNvSpPr/>
          <p:nvPr/>
        </p:nvSpPr>
        <p:spPr>
          <a:xfrm>
            <a:off x="6806751" y="5976302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384" y="6041425"/>
            <a:ext cx="131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Data-fields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0333" y="5062830"/>
            <a:ext cx="391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0     1      0      1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3602" y="5274490"/>
            <a:ext cx="20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Incoming address</a:t>
            </a:r>
            <a:endParaRPr lang="en-US" dirty="0"/>
          </a:p>
        </p:txBody>
      </p:sp>
      <p:cxnSp>
        <p:nvCxnSpPr>
          <p:cNvPr id="12" name="Straight Connector 11"/>
          <p:cNvCxnSpPr>
            <a:endCxn id="4" idx="0"/>
          </p:cNvCxnSpPr>
          <p:nvPr/>
        </p:nvCxnSpPr>
        <p:spPr>
          <a:xfrm flipH="1">
            <a:off x="3347045" y="5499002"/>
            <a:ext cx="1086250" cy="4773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4591265" y="5499002"/>
            <a:ext cx="328660" cy="47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5562530" y="5499002"/>
            <a:ext cx="328661" cy="47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6104450" y="5499002"/>
            <a:ext cx="1030962" cy="47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25116" y="4489421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9336" y="4489421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9262" y="4489421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3483" y="4489421"/>
            <a:ext cx="657321" cy="5124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679" y="4533981"/>
            <a:ext cx="15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oft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the address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792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When a data-field saturates, modify the address bit accordingly</a:t>
            </a:r>
            <a:endParaRPr lang="en-US" dirty="0"/>
          </a:p>
        </p:txBody>
      </p:sp>
      <p:pic>
        <p:nvPicPr>
          <p:cNvPr id="4" name="Picture 3" descr="Macintosh HD:Users:anandr:Desktop:Screen Shot 2014-05-07 at 11.02.0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04" y="2656984"/>
            <a:ext cx="4208460" cy="2589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6180" y="5469689"/>
            <a:ext cx="7687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Thus if the first address lodged is noisy, the address will later change to the “signal”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3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1671" y="2705854"/>
            <a:ext cx="3523423" cy="3810569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4053383" y="2705854"/>
            <a:ext cx="0" cy="3810569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91671" y="3045690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90151" y="3390530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91671" y="3736916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90151" y="4081756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93191" y="442814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91671" y="477298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91671" y="513861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90151" y="548345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91671" y="585054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90151" y="6195382"/>
            <a:ext cx="352342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0151" y="2332294"/>
            <a:ext cx="1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0342" y="2334326"/>
            <a:ext cx="1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47939" y="339053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08130" y="339053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7779" y="4066862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08130" y="4066862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7779" y="476928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08130" y="476928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7779" y="583621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08130" y="5836210"/>
            <a:ext cx="16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07139" y="4324324"/>
            <a:ext cx="181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‘X’ indicates occupied location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34879" y="2705854"/>
            <a:ext cx="0" cy="339836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92079" y="2705854"/>
            <a:ext cx="0" cy="339836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92129" y="2708918"/>
            <a:ext cx="0" cy="339836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2099" y="3759862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759919" y="3261590"/>
            <a:ext cx="0" cy="48116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72169" y="3261590"/>
            <a:ext cx="358775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172169" y="2956790"/>
            <a:ext cx="0" cy="304800"/>
          </a:xfrm>
          <a:prstGeom prst="line">
            <a:avLst/>
          </a:prstGeom>
          <a:ln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89769" y="2950440"/>
            <a:ext cx="0" cy="30480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778719" y="2956790"/>
            <a:ext cx="0" cy="30480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04169" y="2956790"/>
            <a:ext cx="0" cy="30480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91519" y="2959854"/>
            <a:ext cx="0" cy="30480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87810" y="2647958"/>
            <a:ext cx="4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5490" y="2650482"/>
            <a:ext cx="4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88240" y="2663198"/>
            <a:ext cx="4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83239" y="2652514"/>
            <a:ext cx="4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75191" y="2684502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51699" y="3029942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54871" y="3370648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48527" y="3726340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54871" y="4071596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48527" y="4413810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48527" y="4769280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48527" y="5133494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38367" y="5496162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48527" y="5850946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67247" y="6165906"/>
            <a:ext cx="42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15699" y="5173534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 Allocation picks the least unoccupied index to program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0744" y="523575"/>
            <a:ext cx="7598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Automate Dynamic Allocation of memory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5039" y="1236529"/>
            <a:ext cx="803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Maintain a state of each cell.</a:t>
            </a:r>
          </a:p>
          <a:p>
            <a:endParaRPr lang="en-US" dirty="0" smtClean="0"/>
          </a:p>
          <a:p>
            <a:r>
              <a:rPr lang="en-US" dirty="0" smtClean="0"/>
              <a:t>Allocate a location if no cell is activated by incoming address based on static priority.</a:t>
            </a:r>
          </a:p>
        </p:txBody>
      </p:sp>
    </p:spTree>
    <p:extLst>
      <p:ext uri="{BB962C8B-B14F-4D97-AF65-F5344CB8AC3E}">
        <p14:creationId xmlns:p14="http://schemas.microsoft.com/office/powerpoint/2010/main" val="119599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0413" y="292769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-40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98114" y="293616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-39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6981" y="293193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93515" y="294463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7281" y="2944632"/>
            <a:ext cx="24765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17681" y="294463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90781" y="294463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62281" y="294463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9613" y="2618097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Contents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7052" y="228300"/>
            <a:ext cx="8099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Strength and Unlearning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300808" y="991450"/>
            <a:ext cx="8600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Define a strength threshold, H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bit position is strong if the counter at that position has magnitude higher than ‘H’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Memory location is strong if all bit positions are strong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24336" y="2774788"/>
            <a:ext cx="268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H = 8, the bit-positions in bold are strong.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2218" y="3609328"/>
            <a:ext cx="795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Invalidate weak locations when their activation coincides with the activation of another location.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41535" y="4801297"/>
            <a:ext cx="231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: Strong location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0110 : Weak location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3149" y="5079793"/>
            <a:ext cx="16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Incoming: 0010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V="1">
            <a:off x="2219703" y="5079793"/>
            <a:ext cx="1143000" cy="1846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</p:cNvCxnSpPr>
          <p:nvPr/>
        </p:nvCxnSpPr>
        <p:spPr>
          <a:xfrm>
            <a:off x="2219703" y="5264459"/>
            <a:ext cx="1143000" cy="2720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27036" y="5546388"/>
            <a:ext cx="143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Activates both locations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93605" y="4455958"/>
            <a:ext cx="2618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location will be invalidated, or “unlearned.”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Strong location’s contents will be updated and later adapted.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789</Words>
  <Application>Microsoft Macintosh PowerPoint</Application>
  <PresentationFormat>On-screen Show (4:3)</PresentationFormat>
  <Paragraphs>226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Adaptive Soft Associative Memory</vt:lpstr>
      <vt:lpstr>Sparse Distributed Memory</vt:lpstr>
      <vt:lpstr>PowerPoint Presentation</vt:lpstr>
      <vt:lpstr>PowerPoint Presentation</vt:lpstr>
      <vt:lpstr>Example</vt:lpstr>
      <vt:lpstr>Auto-associative modification</vt:lpstr>
      <vt:lpstr>Adapt the address to data</vt:lpstr>
      <vt:lpstr>PowerPoint Presentation</vt:lpstr>
      <vt:lpstr>PowerPoint Presentation</vt:lpstr>
      <vt:lpstr>PowerPoint Presentation</vt:lpstr>
      <vt:lpstr>Implementation and Experiments</vt:lpstr>
      <vt:lpstr>Experimental Results</vt:lpstr>
      <vt:lpstr>Thank You! Questions?</vt:lpstr>
      <vt:lpstr>Initial Application studied</vt:lpstr>
    </vt:vector>
  </TitlesOfParts>
  <Company>University of Illinois, Urbana 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Ramachandran</dc:creator>
  <cp:lastModifiedBy>Anand Ramachandran</cp:lastModifiedBy>
  <cp:revision>30</cp:revision>
  <dcterms:created xsi:type="dcterms:W3CDTF">2014-05-08T02:32:38Z</dcterms:created>
  <dcterms:modified xsi:type="dcterms:W3CDTF">2014-05-08T13:36:20Z</dcterms:modified>
</cp:coreProperties>
</file>