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83D5-651E-8892-BB12-6B165D9A5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B95933-BD08-5820-2574-3A0FC6E1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D9D3A-30D3-31B0-466B-459FB70E1402}"/>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5" name="Footer Placeholder 4">
            <a:extLst>
              <a:ext uri="{FF2B5EF4-FFF2-40B4-BE49-F238E27FC236}">
                <a16:creationId xmlns:a16="http://schemas.microsoft.com/office/drawing/2014/main" id="{9CDD1D97-CB00-9E04-8458-D47ABB917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FF623-E182-3EF8-2355-96AFCBA6B36B}"/>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96454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2C82-4413-23EA-3B7C-6BC8543C3C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25FC4-F559-92E8-F22A-262F7EBAE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73F0B-E4B5-215E-70CC-035499E9DEE4}"/>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5" name="Footer Placeholder 4">
            <a:extLst>
              <a:ext uri="{FF2B5EF4-FFF2-40B4-BE49-F238E27FC236}">
                <a16:creationId xmlns:a16="http://schemas.microsoft.com/office/drawing/2014/main" id="{1243290C-0244-E634-7C8A-6A9D802A7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091B1-80FE-A0A1-87BF-67AD0D99CD9D}"/>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200871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F0533-CC65-3707-3330-09EABF04FA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5D3E1D-EEDE-4ADA-D7D2-D79636835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0CB84-E1A3-3052-8E72-449E5B7AA815}"/>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5" name="Footer Placeholder 4">
            <a:extLst>
              <a:ext uri="{FF2B5EF4-FFF2-40B4-BE49-F238E27FC236}">
                <a16:creationId xmlns:a16="http://schemas.microsoft.com/office/drawing/2014/main" id="{E486583B-F70D-593E-56E6-F2B3736FE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9369F-3E14-0B41-6C3A-FC4D9FC9A42B}"/>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370235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4635-0966-6113-63A7-E514174AC9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D2A57-53A6-9516-C403-CDB1FC8F8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A65E7-5DE6-C462-D931-0A10B2A4860E}"/>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5" name="Footer Placeholder 4">
            <a:extLst>
              <a:ext uri="{FF2B5EF4-FFF2-40B4-BE49-F238E27FC236}">
                <a16:creationId xmlns:a16="http://schemas.microsoft.com/office/drawing/2014/main" id="{0EE94AF1-9FC3-2EC1-924F-EEBE2E965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DD407-3994-B77D-882C-6BE5D8B10A88}"/>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22712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7FE7-E6DC-21E4-D1F5-9BD968311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01BB57-EAB2-C65E-AE6B-5F42BCC7F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93156-7A39-C799-AECF-96C96BED2494}"/>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5" name="Footer Placeholder 4">
            <a:extLst>
              <a:ext uri="{FF2B5EF4-FFF2-40B4-BE49-F238E27FC236}">
                <a16:creationId xmlns:a16="http://schemas.microsoft.com/office/drawing/2014/main" id="{4B5E9256-D0CC-0662-D572-8150811EC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33736-D850-7555-7C9F-BAB32DA7D272}"/>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223865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5AAA-2FAA-2623-231A-5A68C1E1F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52A81-B7C4-9EF8-662F-56A6D53E9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9F0254-A875-7516-E38C-C0D6BD87B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538E9E-8D82-85CC-AF4F-EAA720C1FC5F}"/>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6" name="Footer Placeholder 5">
            <a:extLst>
              <a:ext uri="{FF2B5EF4-FFF2-40B4-BE49-F238E27FC236}">
                <a16:creationId xmlns:a16="http://schemas.microsoft.com/office/drawing/2014/main" id="{DA658FDD-F263-D5A1-CCD1-7EB9387EC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BE15F5-6015-AFF2-BAB6-6F28BF5B46BB}"/>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420977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2D9A-B0E2-0903-60E8-C4B9C0E1A0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29AE39-EC72-6A31-19F5-DB8600C22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37DBF-A80A-F8D0-7C32-350E94FB3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8A9B43-1A82-DBE4-E6F2-88EF5AC83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D8B46-3CDE-3769-7676-25DB473945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9D9DAB-9D54-36D2-5BC7-291D7DA0077F}"/>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8" name="Footer Placeholder 7">
            <a:extLst>
              <a:ext uri="{FF2B5EF4-FFF2-40B4-BE49-F238E27FC236}">
                <a16:creationId xmlns:a16="http://schemas.microsoft.com/office/drawing/2014/main" id="{FEFE87D0-59CA-6DDE-9D8C-01844F787F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17D4C1-E7EC-DB0F-E3FB-4A6FEB8B4FD4}"/>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208033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CDC1-9209-B992-F1E6-5CD211A45C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9E6024-82D4-3452-644E-C9014B2E4766}"/>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4" name="Footer Placeholder 3">
            <a:extLst>
              <a:ext uri="{FF2B5EF4-FFF2-40B4-BE49-F238E27FC236}">
                <a16:creationId xmlns:a16="http://schemas.microsoft.com/office/drawing/2014/main" id="{DBD58615-A79C-A8C3-8988-1E73D90C15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39C50C-48E2-FBEF-96DB-B95C95F89B92}"/>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17211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5F4B7-9689-D143-9C5C-5C8283CE67C5}"/>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3" name="Footer Placeholder 2">
            <a:extLst>
              <a:ext uri="{FF2B5EF4-FFF2-40B4-BE49-F238E27FC236}">
                <a16:creationId xmlns:a16="http://schemas.microsoft.com/office/drawing/2014/main" id="{7BFAE5B6-D96F-9094-FD7A-53C31959C4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3260F6-86AA-5F90-F1FA-E48D8CDA83F2}"/>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149193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1A4C-1FCA-AB38-D21E-672603A02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888EC-C879-2430-10A8-2E7BC779B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BBB203-37F3-44EF-8F97-865C03B23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88701-64BF-F324-BF8F-8D6579076213}"/>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6" name="Footer Placeholder 5">
            <a:extLst>
              <a:ext uri="{FF2B5EF4-FFF2-40B4-BE49-F238E27FC236}">
                <a16:creationId xmlns:a16="http://schemas.microsoft.com/office/drawing/2014/main" id="{68451399-00C2-1825-66DF-1901A16C1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DF6F3-4F1A-D639-1538-2A31E4F91A67}"/>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8375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A629-937A-9528-8E15-ED852E56E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B6CBE7-D907-7222-12AF-E8057D6E7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61C917-8B2C-0188-4292-2E2D3A458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FAA86-EF1F-FF03-8532-8C4C3D49C1BF}"/>
              </a:ext>
            </a:extLst>
          </p:cNvPr>
          <p:cNvSpPr>
            <a:spLocks noGrp="1"/>
          </p:cNvSpPr>
          <p:nvPr>
            <p:ph type="dt" sz="half" idx="10"/>
          </p:nvPr>
        </p:nvSpPr>
        <p:spPr/>
        <p:txBody>
          <a:bodyPr/>
          <a:lstStyle/>
          <a:p>
            <a:fld id="{F332B4BD-5A7E-49B0-B225-74D0171E1896}" type="datetimeFigureOut">
              <a:rPr lang="en-IN" smtClean="0"/>
              <a:t>19-12-2023</a:t>
            </a:fld>
            <a:endParaRPr lang="en-IN"/>
          </a:p>
        </p:txBody>
      </p:sp>
      <p:sp>
        <p:nvSpPr>
          <p:cNvPr id="6" name="Footer Placeholder 5">
            <a:extLst>
              <a:ext uri="{FF2B5EF4-FFF2-40B4-BE49-F238E27FC236}">
                <a16:creationId xmlns:a16="http://schemas.microsoft.com/office/drawing/2014/main" id="{EEE8B64F-3827-1453-79CF-B5C56B1D8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D8067-7D5A-1BB3-BAF7-1F47A4D7A365}"/>
              </a:ext>
            </a:extLst>
          </p:cNvPr>
          <p:cNvSpPr>
            <a:spLocks noGrp="1"/>
          </p:cNvSpPr>
          <p:nvPr>
            <p:ph type="sldNum" sz="quarter" idx="12"/>
          </p:nvPr>
        </p:nvSpPr>
        <p:spPr/>
        <p:txBody>
          <a:bodyPr/>
          <a:lstStyle/>
          <a:p>
            <a:fld id="{C38A2930-B294-4FD3-889D-CEB2AD707835}" type="slidenum">
              <a:rPr lang="en-IN" smtClean="0"/>
              <a:t>‹#›</a:t>
            </a:fld>
            <a:endParaRPr lang="en-IN"/>
          </a:p>
        </p:txBody>
      </p:sp>
    </p:spTree>
    <p:extLst>
      <p:ext uri="{BB962C8B-B14F-4D97-AF65-F5344CB8AC3E}">
        <p14:creationId xmlns:p14="http://schemas.microsoft.com/office/powerpoint/2010/main" val="65535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EBD1A-8811-62AF-4812-B3989460B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343884-4878-12E4-1721-F590EB8F5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7C330-DD41-B373-A7B1-5B3C02BE5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2B4BD-5A7E-49B0-B225-74D0171E1896}" type="datetimeFigureOut">
              <a:rPr lang="en-IN" smtClean="0"/>
              <a:t>19-12-2023</a:t>
            </a:fld>
            <a:endParaRPr lang="en-IN"/>
          </a:p>
        </p:txBody>
      </p:sp>
      <p:sp>
        <p:nvSpPr>
          <p:cNvPr id="5" name="Footer Placeholder 4">
            <a:extLst>
              <a:ext uri="{FF2B5EF4-FFF2-40B4-BE49-F238E27FC236}">
                <a16:creationId xmlns:a16="http://schemas.microsoft.com/office/drawing/2014/main" id="{7B401123-6454-F6D8-6CF8-0F6B0F480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B71E33-834E-C81A-3247-0AA85B951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A2930-B294-4FD3-889D-CEB2AD707835}" type="slidenum">
              <a:rPr lang="en-IN" smtClean="0"/>
              <a:t>‹#›</a:t>
            </a:fld>
            <a:endParaRPr lang="en-IN"/>
          </a:p>
        </p:txBody>
      </p:sp>
    </p:spTree>
    <p:extLst>
      <p:ext uri="{BB962C8B-B14F-4D97-AF65-F5344CB8AC3E}">
        <p14:creationId xmlns:p14="http://schemas.microsoft.com/office/powerpoint/2010/main" val="25385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s://pytorch.org/tutorials/intermediate/seq2seq_translation_tutorial.html" TargetMode="External"/><Relationship Id="rId3" Type="http://schemas.openxmlformats.org/officeDocument/2006/relationships/hyperlink" Target="https://sebastianraschka.com/blog/2021/dl-course.html" TargetMode="External"/><Relationship Id="rId7" Type="http://schemas.openxmlformats.org/officeDocument/2006/relationships/hyperlink" Target="https://github.com/karpathy/ng-video-lecture" TargetMode="External"/><Relationship Id="rId2" Type="http://schemas.openxmlformats.org/officeDocument/2006/relationships/hyperlink" Target="https://fleuret.org/dlc/" TargetMode="External"/><Relationship Id="rId1" Type="http://schemas.openxmlformats.org/officeDocument/2006/relationships/slideLayout" Target="../slideLayouts/slideLayout6.xml"/><Relationship Id="rId6" Type="http://schemas.openxmlformats.org/officeDocument/2006/relationships/hyperlink" Target="https://www.youtube.com/playlist?list=PLTKMiZHVd_2KJtIXOW0zFhFfBaJJilH51" TargetMode="External"/><Relationship Id="rId5" Type="http://schemas.openxmlformats.org/officeDocument/2006/relationships/hyperlink" Target="https://www.youtube.com/watch?v=U0s0f995w14" TargetMode="External"/><Relationship Id="rId4" Type="http://schemas.openxmlformats.org/officeDocument/2006/relationships/hyperlink" Target="https://www.youtube.com/watch?v=kCc8FmEb1nY&amp;t=3786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3E59-D623-E150-A2C4-17F763D1AE3D}"/>
              </a:ext>
            </a:extLst>
          </p:cNvPr>
          <p:cNvSpPr>
            <a:spLocks noGrp="1"/>
          </p:cNvSpPr>
          <p:nvPr>
            <p:ph type="ctrTitle"/>
          </p:nvPr>
        </p:nvSpPr>
        <p:spPr>
          <a:xfrm>
            <a:off x="1523999" y="1122363"/>
            <a:ext cx="9816353" cy="2387600"/>
          </a:xfrm>
        </p:spPr>
        <p:txBody>
          <a:bodyPr>
            <a:normAutofit fontScale="90000"/>
          </a:bodyPr>
          <a:lstStyle/>
          <a:p>
            <a:r>
              <a:rPr lang="en-CH"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Language Model Transformer</a:t>
            </a:r>
            <a:br>
              <a:rPr lang="en-IN"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BB44B0F-5E9F-BE2F-2EFE-125D510AD750}"/>
              </a:ext>
            </a:extLst>
          </p:cNvPr>
          <p:cNvSpPr>
            <a:spLocks noGrp="1" noChangeArrowheads="1"/>
          </p:cNvSpPr>
          <p:nvPr>
            <p:ph type="subTitle" idx="1"/>
          </p:nvPr>
        </p:nvSpPr>
        <p:spPr bwMode="auto">
          <a:xfrm>
            <a:off x="4073523" y="3751220"/>
            <a:ext cx="4044954" cy="1357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Project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Submitted by Anand Prakash Saini</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05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950E-18EF-D73E-287C-C4603B9675A3}"/>
              </a:ext>
            </a:extLst>
          </p:cNvPr>
          <p:cNvSpPr>
            <a:spLocks noGrp="1"/>
          </p:cNvSpPr>
          <p:nvPr>
            <p:ph type="title"/>
          </p:nvPr>
        </p:nvSpPr>
        <p:spPr/>
        <p:txBody>
          <a:bodyPr/>
          <a:lstStyle/>
          <a:p>
            <a:r>
              <a:rPr lang="en-CH" i="0" dirty="0">
                <a:effectLst/>
                <a:latin typeface="Times New Roman" panose="02020603050405020304" pitchFamily="18" charset="0"/>
                <a:cs typeface="Times New Roman" panose="02020603050405020304" pitchFamily="18" charset="0"/>
              </a:rPr>
              <a:t>4.2 </a:t>
            </a:r>
            <a:r>
              <a:rPr lang="en-IN" i="0" dirty="0">
                <a:effectLst/>
                <a:latin typeface="Times New Roman" panose="02020603050405020304" pitchFamily="18" charset="0"/>
                <a:cs typeface="Times New Roman" panose="02020603050405020304" pitchFamily="18" charset="0"/>
              </a:rPr>
              <a:t>Multi Head Attention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705639-48A3-3E4D-60C2-C6F8C0BEF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588" y="1557818"/>
            <a:ext cx="7247248" cy="5006774"/>
          </a:xfrm>
          <a:prstGeom prst="rect">
            <a:avLst/>
          </a:prstGeom>
        </p:spPr>
      </p:pic>
    </p:spTree>
    <p:extLst>
      <p:ext uri="{BB962C8B-B14F-4D97-AF65-F5344CB8AC3E}">
        <p14:creationId xmlns:p14="http://schemas.microsoft.com/office/powerpoint/2010/main" val="262057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5932-52DA-9469-5237-8C7234430784}"/>
              </a:ext>
            </a:extLst>
          </p:cNvPr>
          <p:cNvSpPr>
            <a:spLocks noGrp="1"/>
          </p:cNvSpPr>
          <p:nvPr>
            <p:ph type="title"/>
          </p:nvPr>
        </p:nvSpPr>
        <p:spPr/>
        <p:txBody>
          <a:bodyPr/>
          <a:lstStyle/>
          <a:p>
            <a:r>
              <a:rPr lang="en-CH" i="0" dirty="0">
                <a:effectLst/>
                <a:latin typeface="Times New Roman" panose="02020603050405020304" pitchFamily="18" charset="0"/>
                <a:cs typeface="Times New Roman" panose="02020603050405020304" pitchFamily="18" charset="0"/>
              </a:rPr>
              <a:t>4.2 </a:t>
            </a:r>
            <a:r>
              <a:rPr lang="en-IN" i="0" dirty="0">
                <a:effectLst/>
                <a:latin typeface="Times New Roman" panose="02020603050405020304" pitchFamily="18" charset="0"/>
                <a:cs typeface="Times New Roman" panose="02020603050405020304" pitchFamily="18" charset="0"/>
              </a:rPr>
              <a:t>Multi Head Attention</a:t>
            </a:r>
            <a:endParaRPr lang="en-IN" dirty="0"/>
          </a:p>
        </p:txBody>
      </p:sp>
      <p:pic>
        <p:nvPicPr>
          <p:cNvPr id="4" name="Picture 3">
            <a:extLst>
              <a:ext uri="{FF2B5EF4-FFF2-40B4-BE49-F238E27FC236}">
                <a16:creationId xmlns:a16="http://schemas.microsoft.com/office/drawing/2014/main" id="{3B4E2451-1C77-B9BD-FC43-B94B1E9BFD51}"/>
              </a:ext>
            </a:extLst>
          </p:cNvPr>
          <p:cNvPicPr>
            <a:picLocks noChangeAspect="1"/>
          </p:cNvPicPr>
          <p:nvPr/>
        </p:nvPicPr>
        <p:blipFill>
          <a:blip r:embed="rId2"/>
          <a:stretch>
            <a:fillRect/>
          </a:stretch>
        </p:blipFill>
        <p:spPr>
          <a:xfrm>
            <a:off x="3039035" y="1771370"/>
            <a:ext cx="6973905" cy="4557819"/>
          </a:xfrm>
          <a:prstGeom prst="rect">
            <a:avLst/>
          </a:prstGeom>
        </p:spPr>
      </p:pic>
    </p:spTree>
    <p:extLst>
      <p:ext uri="{BB962C8B-B14F-4D97-AF65-F5344CB8AC3E}">
        <p14:creationId xmlns:p14="http://schemas.microsoft.com/office/powerpoint/2010/main" val="256376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20C9-CEC1-E230-53FA-A97B5BBEB3C3}"/>
              </a:ext>
            </a:extLst>
          </p:cNvPr>
          <p:cNvSpPr>
            <a:spLocks noGrp="1"/>
          </p:cNvSpPr>
          <p:nvPr>
            <p:ph type="title"/>
          </p:nvPr>
        </p:nvSpPr>
        <p:spPr/>
        <p:txBody>
          <a:bodyPr/>
          <a:lstStyle/>
          <a:p>
            <a:r>
              <a:rPr lang="en-CH" dirty="0">
                <a:latin typeface="Times New Roman" panose="02020603050405020304" pitchFamily="18" charset="0"/>
                <a:cs typeface="Times New Roman" panose="02020603050405020304" pitchFamily="18" charset="0"/>
              </a:rPr>
              <a:t>4.3 Masked Multi Head Attention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9D8EC5-3B18-DCFE-CAA1-15E4549E0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47" y="4342864"/>
            <a:ext cx="3223539" cy="2027096"/>
          </a:xfrm>
          <a:prstGeom prst="rect">
            <a:avLst/>
          </a:prstGeom>
        </p:spPr>
      </p:pic>
      <p:pic>
        <p:nvPicPr>
          <p:cNvPr id="6" name="Picture 5">
            <a:extLst>
              <a:ext uri="{FF2B5EF4-FFF2-40B4-BE49-F238E27FC236}">
                <a16:creationId xmlns:a16="http://schemas.microsoft.com/office/drawing/2014/main" id="{E29ECBBC-5309-79BA-48FF-E3799C699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834" y="1676618"/>
            <a:ext cx="6119390" cy="4816257"/>
          </a:xfrm>
          <a:prstGeom prst="rect">
            <a:avLst/>
          </a:prstGeom>
        </p:spPr>
      </p:pic>
    </p:spTree>
    <p:extLst>
      <p:ext uri="{BB962C8B-B14F-4D97-AF65-F5344CB8AC3E}">
        <p14:creationId xmlns:p14="http://schemas.microsoft.com/office/powerpoint/2010/main" val="38104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497A-B972-0A62-12D8-AD02ECC29719}"/>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4.4 Residual/Skip Connection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99320B-2CCF-9B9B-2586-5B45A45E232B}"/>
              </a:ext>
            </a:extLst>
          </p:cNvPr>
          <p:cNvSpPr txBox="1"/>
          <p:nvPr/>
        </p:nvSpPr>
        <p:spPr>
          <a:xfrm>
            <a:off x="676835" y="1582340"/>
            <a:ext cx="10838330" cy="3970318"/>
          </a:xfrm>
          <a:prstGeom prst="rect">
            <a:avLst/>
          </a:prstGeom>
          <a:noFill/>
        </p:spPr>
        <p:txBody>
          <a:bodyPr wrap="square" rtlCol="0">
            <a:spAutoFit/>
          </a:bodyPr>
          <a:lstStyle/>
          <a:p>
            <a:pPr marL="285750" indent="-285750" algn="l">
              <a:buFont typeface="Arial" panose="020B0604020202020204" pitchFamily="34" charset="0"/>
              <a:buChar char="•"/>
            </a:pPr>
            <a:r>
              <a:rPr lang="en-CH" dirty="0">
                <a:latin typeface="Times New Roman" panose="02020603050405020304" pitchFamily="18" charset="0"/>
                <a:cs typeface="Times New Roman" panose="02020603050405020304" pitchFamily="18" charset="0"/>
              </a:rPr>
              <a:t>A</a:t>
            </a:r>
            <a:r>
              <a:rPr lang="en-US" b="0" i="0" dirty="0" err="1">
                <a:effectLst/>
                <a:latin typeface="Times New Roman" panose="02020603050405020304" pitchFamily="18" charset="0"/>
                <a:cs typeface="Times New Roman" panose="02020603050405020304" pitchFamily="18" charset="0"/>
              </a:rPr>
              <a:t>llows</a:t>
            </a:r>
            <a:r>
              <a:rPr lang="en-US" b="0" i="0" dirty="0">
                <a:effectLst/>
                <a:latin typeface="Times New Roman" panose="02020603050405020304" pitchFamily="18" charset="0"/>
                <a:cs typeface="Times New Roman" panose="02020603050405020304" pitchFamily="18" charset="0"/>
              </a:rPr>
              <a:t> the output of one layer to bypass intermediate layers and be added to the output of a later layer.</a:t>
            </a: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CH" dirty="0">
                <a:latin typeface="Times New Roman" panose="02020603050405020304" pitchFamily="18" charset="0"/>
                <a:cs typeface="Times New Roman" panose="02020603050405020304" pitchFamily="18" charset="0"/>
              </a:rPr>
              <a:t>M</a:t>
            </a:r>
            <a:r>
              <a:rPr lang="en-US" b="0" i="0" dirty="0">
                <a:effectLst/>
                <a:latin typeface="Times New Roman" panose="02020603050405020304" pitchFamily="18" charset="0"/>
                <a:cs typeface="Times New Roman" panose="02020603050405020304" pitchFamily="18" charset="0"/>
              </a:rPr>
              <a:t>asked multi-head attention </a:t>
            </a:r>
            <a:r>
              <a:rPr lang="en-CH" b="0" i="0" dirty="0">
                <a:effectLst/>
                <a:latin typeface="Times New Roman" panose="02020603050405020304" pitchFamily="18" charset="0"/>
                <a:cs typeface="Times New Roman" panose="02020603050405020304" pitchFamily="18" charset="0"/>
              </a:rPr>
              <a:t>output </a:t>
            </a:r>
            <a:r>
              <a:rPr lang="en-US" b="0" i="0" dirty="0">
                <a:effectLst/>
                <a:latin typeface="Times New Roman" panose="02020603050405020304" pitchFamily="18" charset="0"/>
                <a:cs typeface="Times New Roman" panose="02020603050405020304" pitchFamily="18" charset="0"/>
              </a:rPr>
              <a:t>and the feed-forward network is added to their respective inputs before being passed to the next layer or process.</a:t>
            </a: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Benefits:</a:t>
            </a:r>
            <a:endParaRPr lang="en-CH" b="1"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Mitigating Vanishing Gradients:</a:t>
            </a:r>
            <a:r>
              <a:rPr lang="en-US" b="0" i="0" dirty="0">
                <a:effectLst/>
                <a:latin typeface="Times New Roman" panose="02020603050405020304" pitchFamily="18" charset="0"/>
                <a:cs typeface="Times New Roman" panose="02020603050405020304" pitchFamily="18" charset="0"/>
              </a:rPr>
              <a:t> </a:t>
            </a:r>
            <a:r>
              <a:rPr lang="en-CH" b="0" i="0" dirty="0">
                <a:effectLst/>
                <a:latin typeface="Times New Roman" panose="02020603050405020304" pitchFamily="18" charset="0"/>
                <a:cs typeface="Times New Roman" panose="02020603050405020304" pitchFamily="18" charset="0"/>
              </a:rPr>
              <a:t> </a:t>
            </a:r>
            <a:r>
              <a:rPr lang="en-CH" dirty="0">
                <a:latin typeface="Times New Roman" panose="02020603050405020304" pitchFamily="18" charset="0"/>
                <a:cs typeface="Times New Roman" panose="02020603050405020304" pitchFamily="18" charset="0"/>
              </a:rPr>
              <a:t>G</a:t>
            </a:r>
            <a:r>
              <a:rPr lang="en-US" b="0" i="0" dirty="0" err="1">
                <a:effectLst/>
                <a:latin typeface="Times New Roman" panose="02020603050405020304" pitchFamily="18" charset="0"/>
                <a:cs typeface="Times New Roman" panose="02020603050405020304" pitchFamily="18" charset="0"/>
              </a:rPr>
              <a:t>radients</a:t>
            </a:r>
            <a:r>
              <a:rPr lang="en-US" b="0" i="0" dirty="0">
                <a:effectLst/>
                <a:latin typeface="Times New Roman" panose="02020603050405020304" pitchFamily="18" charset="0"/>
                <a:cs typeface="Times New Roman" panose="02020603050405020304" pitchFamily="18" charset="0"/>
              </a:rPr>
              <a:t> become increasingly small, impeding the learning process. Residual connections help alleviate this by allowing gradients to flow more directly through the network.</a:t>
            </a: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b="0" i="1"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Enhancing Learning:</a:t>
            </a:r>
            <a:r>
              <a:rPr lang="en-US" b="0" i="0" dirty="0">
                <a:effectLst/>
                <a:latin typeface="Times New Roman" panose="02020603050405020304" pitchFamily="18" charset="0"/>
                <a:cs typeface="Times New Roman" panose="02020603050405020304" pitchFamily="18" charset="0"/>
              </a:rPr>
              <a:t> By adding the input directly to the output, the network can preserve the original information, which makes learning easier and more efficient</a:t>
            </a:r>
            <a:r>
              <a:rPr lang="en-CH" b="0" i="0" dirty="0">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F(x) + x, where F(x) is the output from the network layers, and x is the original input. </a:t>
            </a:r>
          </a:p>
        </p:txBody>
      </p:sp>
    </p:spTree>
    <p:extLst>
      <p:ext uri="{BB962C8B-B14F-4D97-AF65-F5344CB8AC3E}">
        <p14:creationId xmlns:p14="http://schemas.microsoft.com/office/powerpoint/2010/main" val="291656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2B98-96BF-4A53-E4DA-0CBA4E3FFE57}"/>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4.5 Layer Normalization: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383D1E-6A3E-8BA2-0FA7-7EFF39890743}"/>
              </a:ext>
            </a:extLst>
          </p:cNvPr>
          <p:cNvSpPr txBox="1"/>
          <p:nvPr/>
        </p:nvSpPr>
        <p:spPr>
          <a:xfrm>
            <a:off x="838200" y="2017059"/>
            <a:ext cx="10322859" cy="4247317"/>
          </a:xfrm>
          <a:prstGeom prst="rect">
            <a:avLst/>
          </a:prstGeom>
          <a:noFill/>
        </p:spPr>
        <p:txBody>
          <a:bodyPr wrap="square" rtlCol="0">
            <a:spAutoFit/>
          </a:bodyPr>
          <a:lstStyle/>
          <a:p>
            <a:pPr marL="285750" indent="-285750" algn="l">
              <a:buFont typeface="Arial" panose="020B0604020202020204" pitchFamily="34" charset="0"/>
              <a:buChar char="•"/>
            </a:pPr>
            <a:r>
              <a:rPr lang="en-CH" b="0" i="0" dirty="0">
                <a:effectLst/>
                <a:latin typeface="Times New Roman" panose="02020603050405020304" pitchFamily="18" charset="0"/>
                <a:cs typeface="Times New Roman" panose="02020603050405020304" pitchFamily="18" charset="0"/>
              </a:rPr>
              <a:t>Technique </a:t>
            </a:r>
            <a:r>
              <a:rPr lang="en-US" b="0" i="0" dirty="0">
                <a:effectLst/>
                <a:latin typeface="Times New Roman" panose="02020603050405020304" pitchFamily="18" charset="0"/>
                <a:cs typeface="Times New Roman" panose="02020603050405020304" pitchFamily="18" charset="0"/>
              </a:rPr>
              <a:t>used to normalize the inputs across the features for each data sample individually. </a:t>
            </a: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computes the mean and variance used for normalization from all of the summed inputs to the neurons in a layer on a single training case.</a:t>
            </a: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Stable Training:</a:t>
            </a:r>
            <a:r>
              <a:rPr lang="en-US" b="0" i="0" dirty="0">
                <a:effectLst/>
                <a:latin typeface="Times New Roman" panose="02020603050405020304" pitchFamily="18" charset="0"/>
                <a:cs typeface="Times New Roman" panose="02020603050405020304" pitchFamily="18" charset="0"/>
              </a:rPr>
              <a:t> It helps in stabilizing the training process, as it ensures that the distribution of the inputs to a layer doesn't change much across different mini-batches, which is a problem known as internal covariate shift</a:t>
            </a:r>
            <a:r>
              <a:rPr lang="en-CH" b="0" i="0" dirty="0">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Faster Convergence:</a:t>
            </a:r>
            <a:r>
              <a:rPr lang="en-US" b="0" i="0" dirty="0">
                <a:effectLst/>
                <a:latin typeface="Times New Roman" panose="02020603050405020304" pitchFamily="18" charset="0"/>
                <a:cs typeface="Times New Roman" panose="02020603050405020304" pitchFamily="18" charset="0"/>
              </a:rPr>
              <a:t> By normalizing the input layer, the model often converges faster, as it prevents the network from getting into regions where the activation functions (like sigmoid or tanh) saturate and gradients vanish.</a:t>
            </a: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Reduced Sensitivity to Hyperparameter Settings:</a:t>
            </a:r>
            <a:r>
              <a:rPr lang="en-US" b="0" i="0" dirty="0">
                <a:effectLst/>
                <a:latin typeface="Times New Roman" panose="02020603050405020304" pitchFamily="18" charset="0"/>
                <a:cs typeface="Times New Roman" panose="02020603050405020304" pitchFamily="18" charset="0"/>
              </a:rPr>
              <a:t> Models with layer normalization tend to be less sensitive to the initialization of parameters and learning rate settings.</a:t>
            </a:r>
          </a:p>
        </p:txBody>
      </p:sp>
    </p:spTree>
    <p:extLst>
      <p:ext uri="{BB962C8B-B14F-4D97-AF65-F5344CB8AC3E}">
        <p14:creationId xmlns:p14="http://schemas.microsoft.com/office/powerpoint/2010/main" val="351748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4031-17CC-C4F6-3E38-1DAACCD62A1C}"/>
              </a:ext>
            </a:extLst>
          </p:cNvPr>
          <p:cNvSpPr>
            <a:spLocks noGrp="1"/>
          </p:cNvSpPr>
          <p:nvPr>
            <p:ph type="title"/>
          </p:nvPr>
        </p:nvSpPr>
        <p:spPr/>
        <p:txBody>
          <a:bodyPr/>
          <a:lstStyle/>
          <a:p>
            <a:r>
              <a:rPr lang="en-IN" i="0" dirty="0">
                <a:effectLst/>
                <a:latin typeface="Times New Roman" panose="02020603050405020304" pitchFamily="18" charset="0"/>
                <a:cs typeface="Times New Roman" panose="02020603050405020304" pitchFamily="18" charset="0"/>
              </a:rPr>
              <a:t>4.6 Feed-Forward Neural Network:</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2F8ED0-D87D-CFF3-4A2D-86D5AF63E290}"/>
              </a:ext>
            </a:extLst>
          </p:cNvPr>
          <p:cNvSpPr txBox="1"/>
          <p:nvPr/>
        </p:nvSpPr>
        <p:spPr>
          <a:xfrm>
            <a:off x="838200" y="1622612"/>
            <a:ext cx="10515600" cy="5078313"/>
          </a:xfrm>
          <a:prstGeom prst="rect">
            <a:avLst/>
          </a:prstGeom>
          <a:noFill/>
        </p:spPr>
        <p:txBody>
          <a:bodyPr wrap="square" rtlCol="0">
            <a:spAutoFit/>
          </a:bodyPr>
          <a:lstStyle/>
          <a:p>
            <a:pPr marL="285750" indent="-285750" algn="l">
              <a:buFont typeface="Arial" panose="020B0604020202020204" pitchFamily="34" charset="0"/>
              <a:buChar char="•"/>
            </a:pPr>
            <a:r>
              <a:rPr lang="en-CH" b="1"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Two Linear Transformations with a Non-Linearity:</a:t>
            </a:r>
            <a:endParaRPr lang="en-CH"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first linear layer expands the dimensionality of the input</a:t>
            </a:r>
            <a:endParaRPr lang="en-CH"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CH" b="0" i="0" dirty="0">
                <a:effectLst/>
                <a:latin typeface="Times New Roman" panose="02020603050405020304" pitchFamily="18" charset="0"/>
                <a:cs typeface="Times New Roman" panose="02020603050405020304" pitchFamily="18" charset="0"/>
              </a:rPr>
              <a:t>S</a:t>
            </a:r>
            <a:r>
              <a:rPr lang="en-US" b="0" i="0" dirty="0" err="1">
                <a:effectLst/>
                <a:latin typeface="Times New Roman" panose="02020603050405020304" pitchFamily="18" charset="0"/>
                <a:cs typeface="Times New Roman" panose="02020603050405020304" pitchFamily="18" charset="0"/>
              </a:rPr>
              <a:t>econd</a:t>
            </a:r>
            <a:r>
              <a:rPr lang="en-US" b="0" i="0" dirty="0">
                <a:effectLst/>
                <a:latin typeface="Times New Roman" panose="02020603050405020304" pitchFamily="18" charset="0"/>
                <a:cs typeface="Times New Roman" panose="02020603050405020304" pitchFamily="18" charset="0"/>
              </a:rPr>
              <a:t> one compresses it back to the original dimensionality.</a:t>
            </a:r>
          </a:p>
          <a:p>
            <a:pPr algn="l"/>
            <a:r>
              <a:rPr lang="en-US" b="1" i="0" dirty="0">
                <a:effectLst/>
                <a:latin typeface="Times New Roman" panose="02020603050405020304" pitchFamily="18" charset="0"/>
                <a:cs typeface="Times New Roman" panose="02020603050405020304" pitchFamily="18" charset="0"/>
              </a:rPr>
              <a:t>Activation Function</a:t>
            </a:r>
            <a:r>
              <a:rPr lang="en-CH" b="1" i="0" dirty="0">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non-linearity allows the network to capture more complex patterns in the data, which linear operations alone cannot.</a:t>
            </a:r>
            <a:endParaRPr lang="en-CH"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Processing Each Position Independently:</a:t>
            </a:r>
            <a:r>
              <a:rPr lang="en-US" b="0" i="0" dirty="0">
                <a:effectLst/>
                <a:latin typeface="Times New Roman" panose="02020603050405020304" pitchFamily="18" charset="0"/>
                <a:cs typeface="Times New Roman" panose="02020603050405020304" pitchFamily="18" charset="0"/>
              </a:rPr>
              <a:t> Unlike the self-attention mechanism that processes the entire sequence in a collective manner, the FFNN operates on each position independently. It means that for each token's embedding, the FFNN performs the same operation but does not consider other positions in the sequence during this step.</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Complex Representation Learning:</a:t>
            </a:r>
            <a:r>
              <a:rPr lang="en-US" b="0" i="0" dirty="0">
                <a:effectLst/>
                <a:latin typeface="Times New Roman" panose="02020603050405020304" pitchFamily="18" charset="0"/>
                <a:cs typeface="Times New Roman" panose="02020603050405020304" pitchFamily="18" charset="0"/>
              </a:rPr>
              <a:t> The FFNN further transforms the output of the self-attention layer, allowing the model to learn more complex representations. This is important for tasks like language modeling, where understanding nuanced patterns and relationships in the data is key.</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Contribution to Model’s Capacity:</a:t>
            </a:r>
            <a:r>
              <a:rPr lang="en-US" b="0" i="0" dirty="0">
                <a:effectLst/>
                <a:latin typeface="Times New Roman" panose="02020603050405020304" pitchFamily="18" charset="0"/>
                <a:cs typeface="Times New Roman" panose="02020603050405020304" pitchFamily="18" charset="0"/>
              </a:rPr>
              <a:t> The FFNN significantly contributes to the model's capacity (i.e., its ability to model complex phenomena) without increasing the dependencies between different positions in the sequence. This is vital for maintaining the parallelizability of the Transformer architecture.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984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57FA-915A-2871-3C75-5C89DFA077F6}"/>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4.7 Linear Layer:</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1576A4-F6E0-B383-6428-90C1B836F70C}"/>
              </a:ext>
            </a:extLst>
          </p:cNvPr>
          <p:cNvSpPr txBox="1"/>
          <p:nvPr/>
        </p:nvSpPr>
        <p:spPr>
          <a:xfrm>
            <a:off x="838200" y="2303929"/>
            <a:ext cx="9623612" cy="2308324"/>
          </a:xfrm>
          <a:prstGeom prst="rect">
            <a:avLst/>
          </a:prstGeom>
          <a:noFill/>
        </p:spPr>
        <p:txBody>
          <a:bodyPr wrap="square" rtlCol="0">
            <a:spAutoFit/>
          </a:bodyPr>
          <a:lstStyle/>
          <a:p>
            <a:pPr marL="285750" indent="-285750" algn="l">
              <a:buFont typeface="Arial" panose="020B0604020202020204" pitchFamily="34" charset="0"/>
              <a:buChar char="•"/>
            </a:pPr>
            <a:r>
              <a:rPr lang="en-CH" dirty="0">
                <a:latin typeface="Times New Roman" panose="02020603050405020304" pitchFamily="18" charset="0"/>
                <a:cs typeface="Times New Roman" panose="02020603050405020304" pitchFamily="18" charset="0"/>
              </a:rPr>
              <a:t>F</a:t>
            </a:r>
            <a:r>
              <a:rPr lang="en-US" b="0" i="0" dirty="0" err="1">
                <a:effectLst/>
                <a:latin typeface="Times New Roman" panose="02020603050405020304" pitchFamily="18" charset="0"/>
                <a:cs typeface="Times New Roman" panose="02020603050405020304" pitchFamily="18" charset="0"/>
              </a:rPr>
              <a:t>ully</a:t>
            </a:r>
            <a:r>
              <a:rPr lang="en-US" b="0" i="0" dirty="0">
                <a:effectLst/>
                <a:latin typeface="Times New Roman" panose="02020603050405020304" pitchFamily="18" charset="0"/>
                <a:cs typeface="Times New Roman" panose="02020603050405020304" pitchFamily="18" charset="0"/>
              </a:rPr>
              <a:t> connected neural network layer that maps the output of the decoder blocks to a different space. </a:t>
            </a:r>
            <a:endParaRPr lang="en-CH" b="0" i="0" dirty="0">
              <a:effectLst/>
              <a:latin typeface="Times New Roman" panose="02020603050405020304" pitchFamily="18" charset="0"/>
              <a:cs typeface="Times New Roman" panose="02020603050405020304" pitchFamily="18" charset="0"/>
            </a:endParaRPr>
          </a:p>
          <a:p>
            <a:pPr algn="l"/>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linear layer takes these vectors and transforms them into a new space, typically with dimensionality equal to the size of the model's vocabulary.</a:t>
            </a: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transformation is essential for preparing the decoder output for the final step in the model's output generation process.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09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7C00-A6B1-49CA-723A-53C326911ABE}"/>
              </a:ext>
            </a:extLst>
          </p:cNvPr>
          <p:cNvSpPr>
            <a:spLocks noGrp="1"/>
          </p:cNvSpPr>
          <p:nvPr>
            <p:ph type="title"/>
          </p:nvPr>
        </p:nvSpPr>
        <p:spPr/>
        <p:txBody>
          <a:bodyPr/>
          <a:lstStyle/>
          <a:p>
            <a:r>
              <a:rPr lang="en-IN" i="0" dirty="0">
                <a:effectLst/>
                <a:latin typeface="Times New Roman" panose="02020603050405020304" pitchFamily="18" charset="0"/>
                <a:cs typeface="Times New Roman" panose="02020603050405020304" pitchFamily="18" charset="0"/>
              </a:rPr>
              <a:t>4.8 </a:t>
            </a:r>
            <a:r>
              <a:rPr lang="en-IN" i="0" dirty="0" err="1">
                <a:effectLst/>
                <a:latin typeface="Times New Roman" panose="02020603050405020304" pitchFamily="18" charset="0"/>
                <a:cs typeface="Times New Roman" panose="02020603050405020304" pitchFamily="18" charset="0"/>
              </a:rPr>
              <a:t>Softmax</a:t>
            </a:r>
            <a:r>
              <a:rPr lang="en-IN" i="0" dirty="0">
                <a:effectLst/>
                <a:latin typeface="Times New Roman" panose="02020603050405020304" pitchFamily="18" charset="0"/>
                <a:cs typeface="Times New Roman" panose="02020603050405020304" pitchFamily="18" charset="0"/>
              </a:rPr>
              <a:t> Layer:</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5A0D65BE-91F5-7143-DB4E-7B21628D991B}"/>
              </a:ext>
            </a:extLst>
          </p:cNvPr>
          <p:cNvSpPr txBox="1">
            <a:spLocks/>
          </p:cNvSpPr>
          <p:nvPr/>
        </p:nvSpPr>
        <p:spPr>
          <a:xfrm>
            <a:off x="838200"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i="0" dirty="0">
                <a:effectLst/>
                <a:latin typeface="Times New Roman" panose="02020603050405020304" pitchFamily="18" charset="0"/>
                <a:cs typeface="Times New Roman" panose="02020603050405020304" pitchFamily="18" charset="0"/>
              </a:rPr>
              <a:t>4.9 Output Probabilities:</a:t>
            </a:r>
          </a:p>
        </p:txBody>
      </p:sp>
    </p:spTree>
    <p:extLst>
      <p:ext uri="{BB962C8B-B14F-4D97-AF65-F5344CB8AC3E}">
        <p14:creationId xmlns:p14="http://schemas.microsoft.com/office/powerpoint/2010/main" val="164145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83BB-A56C-E215-55B8-48E1E761905D}"/>
              </a:ext>
            </a:extLst>
          </p:cNvPr>
          <p:cNvSpPr>
            <a:spLocks noGrp="1"/>
          </p:cNvSpPr>
          <p:nvPr>
            <p:ph type="title"/>
          </p:nvPr>
        </p:nvSpPr>
        <p:spPr/>
        <p:txBody>
          <a:bodyPr/>
          <a:lstStyle/>
          <a:p>
            <a:r>
              <a:rPr lang="en-CH">
                <a:latin typeface="Times New Roman" panose="02020603050405020304" pitchFamily="18" charset="0"/>
                <a:cs typeface="Times New Roman" panose="02020603050405020304" pitchFamily="18" charset="0"/>
              </a:rPr>
              <a:t>Hyperparameters: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E8F638-4185-CD14-83EB-CFA4840311B0}"/>
              </a:ext>
            </a:extLst>
          </p:cNvPr>
          <p:cNvPicPr>
            <a:picLocks noChangeAspect="1"/>
          </p:cNvPicPr>
          <p:nvPr/>
        </p:nvPicPr>
        <p:blipFill>
          <a:blip r:embed="rId2"/>
          <a:stretch>
            <a:fillRect/>
          </a:stretch>
        </p:blipFill>
        <p:spPr>
          <a:xfrm>
            <a:off x="2614405" y="1762083"/>
            <a:ext cx="9164777" cy="3333834"/>
          </a:xfrm>
          <a:prstGeom prst="rect">
            <a:avLst/>
          </a:prstGeom>
        </p:spPr>
      </p:pic>
    </p:spTree>
    <p:extLst>
      <p:ext uri="{BB962C8B-B14F-4D97-AF65-F5344CB8AC3E}">
        <p14:creationId xmlns:p14="http://schemas.microsoft.com/office/powerpoint/2010/main" val="320753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8633-15C0-1391-8454-CF70AA4ACC1F}"/>
              </a:ext>
            </a:extLst>
          </p:cNvPr>
          <p:cNvSpPr>
            <a:spLocks noGrp="1"/>
          </p:cNvSpPr>
          <p:nvPr>
            <p:ph type="title"/>
          </p:nvPr>
        </p:nvSpPr>
        <p:spPr/>
        <p:txBody>
          <a:bodyPr/>
          <a:lstStyle/>
          <a:p>
            <a:r>
              <a:rPr lang="en-CH"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5F7690-855A-A58A-5D88-FC2343EA5575}"/>
              </a:ext>
            </a:extLst>
          </p:cNvPr>
          <p:cNvPicPr>
            <a:picLocks noChangeAspect="1"/>
          </p:cNvPicPr>
          <p:nvPr/>
        </p:nvPicPr>
        <p:blipFill>
          <a:blip r:embed="rId2"/>
          <a:stretch>
            <a:fillRect/>
          </a:stretch>
        </p:blipFill>
        <p:spPr>
          <a:xfrm>
            <a:off x="908248" y="2814919"/>
            <a:ext cx="5187752" cy="1854840"/>
          </a:xfrm>
          <a:prstGeom prst="rect">
            <a:avLst/>
          </a:prstGeom>
        </p:spPr>
      </p:pic>
      <p:pic>
        <p:nvPicPr>
          <p:cNvPr id="6" name="Picture 5">
            <a:extLst>
              <a:ext uri="{FF2B5EF4-FFF2-40B4-BE49-F238E27FC236}">
                <a16:creationId xmlns:a16="http://schemas.microsoft.com/office/drawing/2014/main" id="{3B05C9D9-2DA3-E8F4-D6A4-E817EA57DEEB}"/>
              </a:ext>
            </a:extLst>
          </p:cNvPr>
          <p:cNvPicPr>
            <a:picLocks noChangeAspect="1"/>
          </p:cNvPicPr>
          <p:nvPr/>
        </p:nvPicPr>
        <p:blipFill>
          <a:blip r:embed="rId3"/>
          <a:stretch>
            <a:fillRect/>
          </a:stretch>
        </p:blipFill>
        <p:spPr>
          <a:xfrm>
            <a:off x="824886" y="1690688"/>
            <a:ext cx="5354475" cy="511109"/>
          </a:xfrm>
          <a:prstGeom prst="rect">
            <a:avLst/>
          </a:prstGeom>
        </p:spPr>
      </p:pic>
    </p:spTree>
    <p:extLst>
      <p:ext uri="{BB962C8B-B14F-4D97-AF65-F5344CB8AC3E}">
        <p14:creationId xmlns:p14="http://schemas.microsoft.com/office/powerpoint/2010/main" val="208973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CB0D-A420-25B1-29FE-3424B26C0CBC}"/>
              </a:ext>
            </a:extLst>
          </p:cNvPr>
          <p:cNvSpPr>
            <a:spLocks noGrp="1"/>
          </p:cNvSpPr>
          <p:nvPr>
            <p:ph type="title"/>
          </p:nvPr>
        </p:nvSpPr>
        <p:spPr/>
        <p:txBody>
          <a:bodyPr>
            <a:normAutofit/>
          </a:bodyPr>
          <a:lstStyle/>
          <a:p>
            <a:r>
              <a:rPr lang="en-US" i="0" dirty="0">
                <a:effectLst/>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3BB62F-3259-56B6-4F69-6181C1CDC2F3}"/>
              </a:ext>
            </a:extLst>
          </p:cNvPr>
          <p:cNvSpPr txBox="1"/>
          <p:nvPr/>
        </p:nvSpPr>
        <p:spPr>
          <a:xfrm>
            <a:off x="1021976" y="1690688"/>
            <a:ext cx="10013577" cy="646331"/>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Implement a transformer-based, character-level language model (GPT-like) and train it on the Shakespeare dataset. In the end generate Shakespearean-like text given a seed string.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30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964D-91E2-C90D-A54B-3DA113FEA854}"/>
              </a:ext>
            </a:extLst>
          </p:cNvPr>
          <p:cNvSpPr>
            <a:spLocks noGrp="1"/>
          </p:cNvSpPr>
          <p:nvPr>
            <p:ph type="title"/>
          </p:nvPr>
        </p:nvSpPr>
        <p:spPr/>
        <p:txBody>
          <a:bodyPr/>
          <a:lstStyle/>
          <a:p>
            <a:r>
              <a:rPr lang="en-CH" dirty="0"/>
              <a:t>References:</a:t>
            </a:r>
            <a:endParaRPr lang="en-IN" dirty="0"/>
          </a:p>
        </p:txBody>
      </p:sp>
      <p:sp>
        <p:nvSpPr>
          <p:cNvPr id="3" name="TextBox 2">
            <a:extLst>
              <a:ext uri="{FF2B5EF4-FFF2-40B4-BE49-F238E27FC236}">
                <a16:creationId xmlns:a16="http://schemas.microsoft.com/office/drawing/2014/main" id="{F71F6AD7-FE3E-A0FD-68B5-D80185E2B787}"/>
              </a:ext>
            </a:extLst>
          </p:cNvPr>
          <p:cNvSpPr txBox="1"/>
          <p:nvPr/>
        </p:nvSpPr>
        <p:spPr>
          <a:xfrm>
            <a:off x="1084729" y="1792941"/>
            <a:ext cx="9771530" cy="3139321"/>
          </a:xfrm>
          <a:prstGeom prst="rect">
            <a:avLst/>
          </a:prstGeom>
          <a:noFill/>
        </p:spPr>
        <p:txBody>
          <a:bodyPr wrap="square" rtlCol="0">
            <a:spAutoFit/>
          </a:bodyPr>
          <a:lstStyle/>
          <a:p>
            <a:pPr algn="l"/>
            <a:endParaRPr lang="en-IN" b="1" i="0" dirty="0">
              <a:effectLst/>
              <a:latin typeface="-apple-system"/>
            </a:endParaRPr>
          </a:p>
          <a:p>
            <a:pPr algn="l">
              <a:buFont typeface="+mj-lt"/>
              <a:buAutoNum type="arabicPeriod"/>
            </a:pPr>
            <a:r>
              <a:rPr lang="en-IN" b="0" i="0" dirty="0">
                <a:effectLst/>
                <a:latin typeface="-apple-system"/>
              </a:rPr>
              <a:t>Prof. François Fleuret's Lectures on deep learning: </a:t>
            </a:r>
            <a:r>
              <a:rPr lang="en-IN" b="0" i="0" u="none" strike="noStrike" dirty="0">
                <a:effectLst/>
                <a:latin typeface="-apple-system"/>
                <a:hlinkClick r:id="rId2"/>
              </a:rPr>
              <a:t>https://fleuret.org/dlc/</a:t>
            </a:r>
            <a:endParaRPr lang="en-IN" b="0" i="0" dirty="0">
              <a:effectLst/>
              <a:latin typeface="-apple-system"/>
            </a:endParaRPr>
          </a:p>
          <a:p>
            <a:pPr algn="l">
              <a:buFont typeface="+mj-lt"/>
              <a:buAutoNum type="arabicPeriod"/>
            </a:pPr>
            <a:r>
              <a:rPr lang="en-IN" b="0" i="0" dirty="0">
                <a:effectLst/>
                <a:latin typeface="-apple-system"/>
              </a:rPr>
              <a:t>Sebastian </a:t>
            </a:r>
            <a:r>
              <a:rPr lang="en-IN" b="0" i="0" dirty="0" err="1">
                <a:effectLst/>
                <a:latin typeface="-apple-system"/>
              </a:rPr>
              <a:t>Raschka</a:t>
            </a:r>
            <a:r>
              <a:rPr lang="en-IN" b="0" i="0" dirty="0">
                <a:effectLst/>
                <a:latin typeface="-apple-system"/>
              </a:rPr>
              <a:t> Lecture: </a:t>
            </a:r>
            <a:r>
              <a:rPr lang="en-IN" b="0" i="0" u="none" strike="noStrike" dirty="0">
                <a:effectLst/>
                <a:latin typeface="-apple-system"/>
                <a:hlinkClick r:id="rId3"/>
              </a:rPr>
              <a:t>https://sebastianraschka.com/blog/2021/dl-course.html</a:t>
            </a:r>
            <a:endParaRPr lang="en-IN" b="0" i="0" dirty="0">
              <a:effectLst/>
              <a:latin typeface="-apple-system"/>
            </a:endParaRPr>
          </a:p>
          <a:p>
            <a:pPr algn="l">
              <a:buFont typeface="+mj-lt"/>
              <a:buAutoNum type="arabicPeriod"/>
            </a:pPr>
            <a:r>
              <a:rPr lang="en-IN" b="0" i="0" dirty="0">
                <a:effectLst/>
                <a:latin typeface="-apple-system"/>
              </a:rPr>
              <a:t>Lecture video on GPT by Andrej </a:t>
            </a:r>
            <a:r>
              <a:rPr lang="en-IN" b="0" i="0" dirty="0" err="1">
                <a:effectLst/>
                <a:latin typeface="-apple-system"/>
              </a:rPr>
              <a:t>Karpathy</a:t>
            </a:r>
            <a:r>
              <a:rPr lang="en-IN" b="0" i="0" dirty="0">
                <a:effectLst/>
                <a:latin typeface="-apple-system"/>
              </a:rPr>
              <a:t>: </a:t>
            </a:r>
            <a:r>
              <a:rPr lang="en-IN" b="0" i="0" u="none" strike="noStrike" dirty="0">
                <a:effectLst/>
                <a:latin typeface="-apple-system"/>
                <a:hlinkClick r:id="rId4"/>
              </a:rPr>
              <a:t>https://www.youtube.com/watch?v=kCc8FmEb1nY&amp;t=3786s</a:t>
            </a:r>
            <a:endParaRPr lang="en-IN" b="0" i="0" dirty="0">
              <a:effectLst/>
              <a:latin typeface="-apple-system"/>
            </a:endParaRPr>
          </a:p>
          <a:p>
            <a:pPr algn="l">
              <a:buFont typeface="+mj-lt"/>
              <a:buAutoNum type="arabicPeriod"/>
            </a:pPr>
            <a:r>
              <a:rPr lang="en-IN" b="0" i="0" dirty="0">
                <a:effectLst/>
                <a:latin typeface="-apple-system"/>
              </a:rPr>
              <a:t>Lecture video on transformers by Aladdin </a:t>
            </a:r>
            <a:r>
              <a:rPr lang="en-IN" b="0" i="0" dirty="0" err="1">
                <a:effectLst/>
                <a:latin typeface="-apple-system"/>
              </a:rPr>
              <a:t>Persson:</a:t>
            </a:r>
            <a:r>
              <a:rPr lang="en-IN" b="0" i="0" u="none" strike="noStrike" dirty="0" err="1">
                <a:effectLst/>
                <a:latin typeface="-apple-system"/>
                <a:hlinkClick r:id="rId5"/>
              </a:rPr>
              <a:t>https</a:t>
            </a:r>
            <a:r>
              <a:rPr lang="en-IN" b="0" i="0" u="none" strike="noStrike" dirty="0">
                <a:effectLst/>
                <a:latin typeface="-apple-system"/>
                <a:hlinkClick r:id="rId5"/>
              </a:rPr>
              <a:t>://www.youtube.com/watch?v=U0s0f995w14</a:t>
            </a:r>
            <a:endParaRPr lang="en-IN" b="0" i="0" dirty="0">
              <a:effectLst/>
              <a:latin typeface="-apple-system"/>
            </a:endParaRPr>
          </a:p>
          <a:p>
            <a:pPr algn="l">
              <a:buFont typeface="+mj-lt"/>
              <a:buAutoNum type="arabicPeriod"/>
            </a:pPr>
            <a:r>
              <a:rPr lang="en-IN" b="0" i="0" dirty="0">
                <a:effectLst/>
                <a:latin typeface="-apple-system"/>
              </a:rPr>
              <a:t>Lecture video by Sebastian </a:t>
            </a:r>
            <a:r>
              <a:rPr lang="en-IN" b="0" i="0" dirty="0" err="1">
                <a:effectLst/>
                <a:latin typeface="-apple-system"/>
              </a:rPr>
              <a:t>Raschka</a:t>
            </a:r>
            <a:r>
              <a:rPr lang="en-IN" b="0" i="0" dirty="0">
                <a:effectLst/>
                <a:latin typeface="-apple-system"/>
              </a:rPr>
              <a:t>: </a:t>
            </a:r>
            <a:r>
              <a:rPr lang="en-IN" b="0" i="0" u="none" strike="noStrike" dirty="0">
                <a:effectLst/>
                <a:latin typeface="-apple-system"/>
                <a:hlinkClick r:id="rId6"/>
              </a:rPr>
              <a:t>https://www.youtube.com/playlist?list=PLTKMiZHVd_2KJtIXOW0zFhFfBaJJilH51</a:t>
            </a:r>
            <a:endParaRPr lang="en-IN" b="0" i="0" dirty="0">
              <a:effectLst/>
              <a:latin typeface="-apple-system"/>
            </a:endParaRPr>
          </a:p>
          <a:p>
            <a:pPr algn="l">
              <a:buFont typeface="+mj-lt"/>
              <a:buAutoNum type="arabicPeriod"/>
            </a:pPr>
            <a:r>
              <a:rPr lang="en-IN" b="0" i="0" dirty="0" err="1">
                <a:effectLst/>
                <a:latin typeface="-apple-system"/>
              </a:rPr>
              <a:t>Github</a:t>
            </a:r>
            <a:r>
              <a:rPr lang="en-IN" b="0" i="0" dirty="0">
                <a:effectLst/>
                <a:latin typeface="-apple-system"/>
              </a:rPr>
              <a:t> Repo Andrej </a:t>
            </a:r>
            <a:r>
              <a:rPr lang="en-IN" b="0" i="0" dirty="0" err="1">
                <a:effectLst/>
                <a:latin typeface="-apple-system"/>
              </a:rPr>
              <a:t>Karpathy</a:t>
            </a:r>
            <a:r>
              <a:rPr lang="en-IN" b="0" i="0" dirty="0">
                <a:effectLst/>
                <a:latin typeface="-apple-system"/>
              </a:rPr>
              <a:t>: </a:t>
            </a:r>
            <a:r>
              <a:rPr lang="en-IN" b="0" i="0" u="none" strike="noStrike" dirty="0">
                <a:effectLst/>
                <a:latin typeface="-apple-system"/>
                <a:hlinkClick r:id="rId7"/>
              </a:rPr>
              <a:t>https://github.com/karpathy/ng-video-lecture</a:t>
            </a:r>
            <a:endParaRPr lang="en-IN" b="0" i="0" dirty="0">
              <a:effectLst/>
              <a:latin typeface="-apple-system"/>
            </a:endParaRPr>
          </a:p>
          <a:p>
            <a:pPr algn="l">
              <a:buFont typeface="+mj-lt"/>
              <a:buAutoNum type="arabicPeriod"/>
            </a:pPr>
            <a:r>
              <a:rPr lang="en-IN" b="0" i="0" u="none" strike="noStrike" dirty="0">
                <a:effectLst/>
                <a:latin typeface="-apple-system"/>
                <a:hlinkClick r:id="rId8"/>
              </a:rPr>
              <a:t>https://pytorch.org/tutorials/intermediate/seq2seq_translation_tutorial.html</a:t>
            </a:r>
            <a:endParaRPr lang="en-IN" b="0" i="0" dirty="0">
              <a:effectLst/>
              <a:latin typeface="-apple-system"/>
            </a:endParaRPr>
          </a:p>
          <a:p>
            <a:endParaRPr lang="en-IN" dirty="0"/>
          </a:p>
        </p:txBody>
      </p:sp>
    </p:spTree>
    <p:extLst>
      <p:ext uri="{BB962C8B-B14F-4D97-AF65-F5344CB8AC3E}">
        <p14:creationId xmlns:p14="http://schemas.microsoft.com/office/powerpoint/2010/main" val="114602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1460-4517-CE39-548F-660329E0DB2F}"/>
              </a:ext>
            </a:extLst>
          </p:cNvPr>
          <p:cNvSpPr>
            <a:spLocks noGrp="1"/>
          </p:cNvSpPr>
          <p:nvPr>
            <p:ph type="title"/>
          </p:nvPr>
        </p:nvSpPr>
        <p:spPr/>
        <p:txBody>
          <a:bodyPr>
            <a:normAutofit/>
          </a:bodyPr>
          <a:lstStyle/>
          <a:p>
            <a:r>
              <a:rPr lang="en-IN" i="0" dirty="0">
                <a:effectLst/>
                <a:latin typeface="Times New Roman" panose="02020603050405020304" pitchFamily="18" charset="0"/>
                <a:cs typeface="Times New Roman" panose="02020603050405020304" pitchFamily="18" charset="0"/>
              </a:rPr>
              <a:t>What is Transformer?</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791E23-E94E-732E-2F01-BB2BA45BF5E1}"/>
              </a:ext>
            </a:extLst>
          </p:cNvPr>
          <p:cNvSpPr txBox="1"/>
          <p:nvPr/>
        </p:nvSpPr>
        <p:spPr>
          <a:xfrm>
            <a:off x="838200" y="1990164"/>
            <a:ext cx="6508377" cy="2585323"/>
          </a:xfrm>
          <a:prstGeom prst="rect">
            <a:avLst/>
          </a:prstGeom>
          <a:noFill/>
        </p:spPr>
        <p:txBody>
          <a:bodyPr wrap="square" rtlCol="0">
            <a:spAutoFit/>
          </a:bodyPr>
          <a:lstStyle/>
          <a:p>
            <a:pPr marL="285750" indent="-285750" algn="l">
              <a:buFont typeface="Arial" panose="020B0604020202020204" pitchFamily="34" charset="0"/>
              <a:buChar char="•"/>
            </a:pPr>
            <a:r>
              <a:rPr lang="en-CH" dirty="0">
                <a:latin typeface="Times New Roman" panose="02020603050405020304" pitchFamily="18" charset="0"/>
                <a:cs typeface="Times New Roman" panose="02020603050405020304" pitchFamily="18" charset="0"/>
              </a:rPr>
              <a:t>N</a:t>
            </a:r>
            <a:r>
              <a:rPr lang="en-US" b="0" i="0" dirty="0" err="1">
                <a:effectLst/>
                <a:latin typeface="Times New Roman" panose="02020603050405020304" pitchFamily="18" charset="0"/>
                <a:cs typeface="Times New Roman" panose="02020603050405020304" pitchFamily="18" charset="0"/>
              </a:rPr>
              <a:t>eural</a:t>
            </a:r>
            <a:r>
              <a:rPr lang="en-US" b="0" i="0" dirty="0">
                <a:effectLst/>
                <a:latin typeface="Times New Roman" panose="02020603050405020304" pitchFamily="18" charset="0"/>
                <a:cs typeface="Times New Roman" panose="02020603050405020304" pitchFamily="18" charset="0"/>
              </a:rPr>
              <a:t> network architecture that on attention mechanisms.</a:t>
            </a: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Unlike RNNs and LSTMs, transformers process entire sequences of data simultaneously. </a:t>
            </a: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parallel processing significantly speeds up training.</a:t>
            </a:r>
            <a:endParaRPr lang="en-CH"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CH"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Transformers, as introduced in the influential paper "Attention Is All You Need"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948AEC-46D5-E0BF-5F31-F96BEC9D4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487" y="502666"/>
            <a:ext cx="4458086" cy="5852667"/>
          </a:xfrm>
          <a:prstGeom prst="rect">
            <a:avLst/>
          </a:prstGeom>
        </p:spPr>
      </p:pic>
    </p:spTree>
    <p:extLst>
      <p:ext uri="{BB962C8B-B14F-4D97-AF65-F5344CB8AC3E}">
        <p14:creationId xmlns:p14="http://schemas.microsoft.com/office/powerpoint/2010/main" val="310446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E8F8-55E0-11C2-556A-55DF6048F01C}"/>
              </a:ext>
            </a:extLst>
          </p:cNvPr>
          <p:cNvSpPr>
            <a:spLocks noGrp="1"/>
          </p:cNvSpPr>
          <p:nvPr>
            <p:ph type="title"/>
          </p:nvPr>
        </p:nvSpPr>
        <p:spPr/>
        <p:txBody>
          <a:bodyPr>
            <a:normAutofit/>
          </a:bodyPr>
          <a:lstStyle/>
          <a:p>
            <a:r>
              <a:rPr lang="en-US" sz="3600" i="0" dirty="0">
                <a:effectLst/>
                <a:latin typeface="Times New Roman" panose="02020603050405020304" pitchFamily="18" charset="0"/>
                <a:cs typeface="Times New Roman" panose="02020603050405020304" pitchFamily="18" charset="0"/>
              </a:rPr>
              <a:t>Decoder Only Transformer for Text Generation:</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6F7C7B-6F00-CB98-EE56-453561AE0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248" y="1280812"/>
            <a:ext cx="2713084" cy="5419784"/>
          </a:xfrm>
          <a:prstGeom prst="rect">
            <a:avLst/>
          </a:prstGeom>
        </p:spPr>
      </p:pic>
    </p:spTree>
    <p:extLst>
      <p:ext uri="{BB962C8B-B14F-4D97-AF65-F5344CB8AC3E}">
        <p14:creationId xmlns:p14="http://schemas.microsoft.com/office/powerpoint/2010/main" val="3958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7F9A-7677-96D4-320D-20E9096626AF}"/>
              </a:ext>
            </a:extLst>
          </p:cNvPr>
          <p:cNvSpPr>
            <a:spLocks noGrp="1"/>
          </p:cNvSpPr>
          <p:nvPr>
            <p:ph type="title"/>
          </p:nvPr>
        </p:nvSpPr>
        <p:spPr/>
        <p:txBody>
          <a:bodyPr/>
          <a:lstStyle/>
          <a:p>
            <a:r>
              <a:rPr lang="en-CH" dirty="0">
                <a:latin typeface="Times New Roman" panose="02020603050405020304" pitchFamily="18" charset="0"/>
                <a:cs typeface="Times New Roman" panose="02020603050405020304" pitchFamily="18" charset="0"/>
              </a:rPr>
              <a:t>1. I</a:t>
            </a:r>
            <a:r>
              <a:rPr lang="en-IN" dirty="0">
                <a:latin typeface="Times New Roman" panose="02020603050405020304" pitchFamily="18" charset="0"/>
                <a:cs typeface="Times New Roman" panose="02020603050405020304" pitchFamily="18" charset="0"/>
              </a:rPr>
              <a:t>n</a:t>
            </a:r>
            <a:r>
              <a:rPr lang="en-CH" dirty="0">
                <a:latin typeface="Times New Roman" panose="02020603050405020304" pitchFamily="18" charset="0"/>
                <a:cs typeface="Times New Roman" panose="02020603050405020304" pitchFamily="18" charset="0"/>
              </a:rPr>
              <a:t>put Data Tokenization</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37A7973D-86FF-8660-4FB8-1F5308541F08}"/>
              </a:ext>
            </a:extLst>
          </p:cNvPr>
          <p:cNvSpPr txBox="1">
            <a:spLocks/>
          </p:cNvSpPr>
          <p:nvPr/>
        </p:nvSpPr>
        <p:spPr>
          <a:xfrm>
            <a:off x="838200" y="18443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dirty="0">
                <a:latin typeface="Times New Roman" panose="02020603050405020304" pitchFamily="18" charset="0"/>
                <a:cs typeface="Times New Roman" panose="02020603050405020304" pitchFamily="18" charset="0"/>
              </a:rPr>
              <a:t>2. Embedding</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3ECB564-CC68-75F4-85CE-E0CA21A8B30E}"/>
              </a:ext>
            </a:extLst>
          </p:cNvPr>
          <p:cNvSpPr txBox="1">
            <a:spLocks/>
          </p:cNvSpPr>
          <p:nvPr/>
        </p:nvSpPr>
        <p:spPr>
          <a:xfrm>
            <a:off x="838200" y="33234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H">
                <a:latin typeface="Times New Roman" panose="02020603050405020304" pitchFamily="18" charset="0"/>
                <a:cs typeface="Times New Roman" panose="02020603050405020304" pitchFamily="18" charset="0"/>
              </a:rPr>
              <a:t>3. Positional Embedding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04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B6C0-0564-BA8F-8D7A-184AF4B253D3}"/>
              </a:ext>
            </a:extLst>
          </p:cNvPr>
          <p:cNvSpPr>
            <a:spLocks noGrp="1"/>
          </p:cNvSpPr>
          <p:nvPr>
            <p:ph type="title"/>
          </p:nvPr>
        </p:nvSpPr>
        <p:spPr/>
        <p:txBody>
          <a:bodyPr/>
          <a:lstStyle/>
          <a:p>
            <a:r>
              <a:rPr lang="en-CH" dirty="0">
                <a:latin typeface="Times New Roman" panose="02020603050405020304" pitchFamily="18" charset="0"/>
                <a:cs typeface="Times New Roman" panose="02020603050405020304" pitchFamily="18" charset="0"/>
              </a:rPr>
              <a:t>4. Decoder Block</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00A55B-918A-878C-0BD1-8841BA895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880" y="194029"/>
            <a:ext cx="3238781" cy="6469941"/>
          </a:xfrm>
          <a:prstGeom prst="rect">
            <a:avLst/>
          </a:prstGeom>
        </p:spPr>
      </p:pic>
    </p:spTree>
    <p:extLst>
      <p:ext uri="{BB962C8B-B14F-4D97-AF65-F5344CB8AC3E}">
        <p14:creationId xmlns:p14="http://schemas.microsoft.com/office/powerpoint/2010/main" val="356210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F827-A041-EDC7-E2EE-AB7763EFA8D0}"/>
              </a:ext>
            </a:extLst>
          </p:cNvPr>
          <p:cNvSpPr>
            <a:spLocks noGrp="1"/>
          </p:cNvSpPr>
          <p:nvPr>
            <p:ph type="title"/>
          </p:nvPr>
        </p:nvSpPr>
        <p:spPr/>
        <p:txBody>
          <a:bodyPr/>
          <a:lstStyle/>
          <a:p>
            <a:r>
              <a:rPr lang="en-CH" dirty="0">
                <a:latin typeface="Times New Roman" panose="02020603050405020304" pitchFamily="18" charset="0"/>
                <a:cs typeface="Times New Roman" panose="02020603050405020304" pitchFamily="18" charset="0"/>
              </a:rPr>
              <a:t>4.1. Attention Mechanism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42D362-1E77-B7A8-E85D-D580D49AF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473" y="1844999"/>
            <a:ext cx="4701947" cy="3741744"/>
          </a:xfrm>
          <a:prstGeom prst="rect">
            <a:avLst/>
          </a:prstGeom>
        </p:spPr>
      </p:pic>
    </p:spTree>
    <p:extLst>
      <p:ext uri="{BB962C8B-B14F-4D97-AF65-F5344CB8AC3E}">
        <p14:creationId xmlns:p14="http://schemas.microsoft.com/office/powerpoint/2010/main" val="204887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4EEB4C-73AD-63C3-A391-84671FD2F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03928"/>
            <a:ext cx="3627434" cy="4290432"/>
          </a:xfrm>
          <a:prstGeom prst="rect">
            <a:avLst/>
          </a:prstGeom>
        </p:spPr>
      </p:pic>
      <p:pic>
        <p:nvPicPr>
          <p:cNvPr id="6" name="Picture 5">
            <a:extLst>
              <a:ext uri="{FF2B5EF4-FFF2-40B4-BE49-F238E27FC236}">
                <a16:creationId xmlns:a16="http://schemas.microsoft.com/office/drawing/2014/main" id="{D6276692-10C2-BFB3-68E1-085F8F752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515" y="1903928"/>
            <a:ext cx="6927563" cy="4290432"/>
          </a:xfrm>
          <a:prstGeom prst="rect">
            <a:avLst/>
          </a:prstGeom>
        </p:spPr>
      </p:pic>
    </p:spTree>
    <p:extLst>
      <p:ext uri="{BB962C8B-B14F-4D97-AF65-F5344CB8AC3E}">
        <p14:creationId xmlns:p14="http://schemas.microsoft.com/office/powerpoint/2010/main" val="12491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4821C6-0DC6-525F-BA1F-FB12642C4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55" y="35774"/>
            <a:ext cx="6439458" cy="3162574"/>
          </a:xfrm>
          <a:prstGeom prst="rect">
            <a:avLst/>
          </a:prstGeom>
        </p:spPr>
      </p:pic>
      <p:pic>
        <p:nvPicPr>
          <p:cNvPr id="4" name="Picture 3">
            <a:extLst>
              <a:ext uri="{FF2B5EF4-FFF2-40B4-BE49-F238E27FC236}">
                <a16:creationId xmlns:a16="http://schemas.microsoft.com/office/drawing/2014/main" id="{13AD274C-ECC7-B5D8-35B3-F218BEFB6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232" y="1702465"/>
            <a:ext cx="4648603" cy="1310754"/>
          </a:xfrm>
          <a:prstGeom prst="rect">
            <a:avLst/>
          </a:prstGeom>
        </p:spPr>
      </p:pic>
      <p:pic>
        <p:nvPicPr>
          <p:cNvPr id="5" name="Picture 4">
            <a:extLst>
              <a:ext uri="{FF2B5EF4-FFF2-40B4-BE49-F238E27FC236}">
                <a16:creationId xmlns:a16="http://schemas.microsoft.com/office/drawing/2014/main" id="{D4DE4189-0074-1A6B-B293-665296D29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861" y="3726816"/>
            <a:ext cx="5067739" cy="670618"/>
          </a:xfrm>
          <a:prstGeom prst="rect">
            <a:avLst/>
          </a:prstGeom>
        </p:spPr>
      </p:pic>
      <p:pic>
        <p:nvPicPr>
          <p:cNvPr id="6" name="Picture 5">
            <a:extLst>
              <a:ext uri="{FF2B5EF4-FFF2-40B4-BE49-F238E27FC236}">
                <a16:creationId xmlns:a16="http://schemas.microsoft.com/office/drawing/2014/main" id="{037A1F10-F041-15C9-76FA-4C83F2FEE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2542" y="4741253"/>
            <a:ext cx="6439458" cy="1958510"/>
          </a:xfrm>
          <a:prstGeom prst="rect">
            <a:avLst/>
          </a:prstGeom>
        </p:spPr>
      </p:pic>
    </p:spTree>
    <p:extLst>
      <p:ext uri="{BB962C8B-B14F-4D97-AF65-F5344CB8AC3E}">
        <p14:creationId xmlns:p14="http://schemas.microsoft.com/office/powerpoint/2010/main" val="175210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843</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Times New Roman</vt:lpstr>
      <vt:lpstr>Office Theme</vt:lpstr>
      <vt:lpstr> Language Model Transformer </vt:lpstr>
      <vt:lpstr>Objective</vt:lpstr>
      <vt:lpstr>What is Transformer?</vt:lpstr>
      <vt:lpstr>Decoder Only Transformer for Text Generation:</vt:lpstr>
      <vt:lpstr>1. Input Data Tokenization</vt:lpstr>
      <vt:lpstr>4. Decoder Block</vt:lpstr>
      <vt:lpstr>4.1. Attention Mechanism</vt:lpstr>
      <vt:lpstr>PowerPoint Presentation</vt:lpstr>
      <vt:lpstr>PowerPoint Presentation</vt:lpstr>
      <vt:lpstr>4.2 Multi Head Attention</vt:lpstr>
      <vt:lpstr>4.2 Multi Head Attention</vt:lpstr>
      <vt:lpstr>4.3 Masked Multi Head Attention</vt:lpstr>
      <vt:lpstr>4.4 Residual/Skip Connection</vt:lpstr>
      <vt:lpstr>4.5 Layer Normalization:</vt:lpstr>
      <vt:lpstr>4.6 Feed-Forward Neural Network:</vt:lpstr>
      <vt:lpstr>4.7 Linear Layer:</vt:lpstr>
      <vt:lpstr>4.8 Softmax Layer:</vt:lpstr>
      <vt:lpstr>Hyperparameters: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Model Transformer </dc:title>
  <dc:creator>Shashi Saini</dc:creator>
  <cp:lastModifiedBy>Shashi Saini</cp:lastModifiedBy>
  <cp:revision>3</cp:revision>
  <dcterms:created xsi:type="dcterms:W3CDTF">2023-12-19T02:54:25Z</dcterms:created>
  <dcterms:modified xsi:type="dcterms:W3CDTF">2023-12-19T03:36:25Z</dcterms:modified>
</cp:coreProperties>
</file>