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0"/>
  </p:notesMasterIdLst>
  <p:sldIdLst>
    <p:sldId id="264" r:id="rId2"/>
    <p:sldId id="261" r:id="rId3"/>
    <p:sldId id="269" r:id="rId4"/>
    <p:sldId id="278" r:id="rId5"/>
    <p:sldId id="260" r:id="rId6"/>
    <p:sldId id="262" r:id="rId7"/>
    <p:sldId id="268" r:id="rId8"/>
    <p:sldId id="256" r:id="rId9"/>
    <p:sldId id="265" r:id="rId10"/>
    <p:sldId id="267" r:id="rId11"/>
    <p:sldId id="266" r:id="rId12"/>
    <p:sldId id="259" r:id="rId13"/>
    <p:sldId id="272" r:id="rId14"/>
    <p:sldId id="273" r:id="rId15"/>
    <p:sldId id="274" r:id="rId16"/>
    <p:sldId id="277" r:id="rId17"/>
    <p:sldId id="271" r:id="rId18"/>
    <p:sldId id="279" r:id="rId19"/>
  </p:sldIdLst>
  <p:sldSz cx="9144000" cy="6858000" type="screen4x3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4335"/>
    <a:srgbClr val="FA3C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3322" autoAdjust="0"/>
  </p:normalViewPr>
  <p:slideViewPr>
    <p:cSldViewPr>
      <p:cViewPr>
        <p:scale>
          <a:sx n="90" d="100"/>
          <a:sy n="90" d="100"/>
        </p:scale>
        <p:origin x="-414" y="5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CD935-7049-40FF-977F-2EDA138311BF}" type="datetimeFigureOut">
              <a:rPr lang="en-US" smtClean="0"/>
              <a:pPr/>
              <a:t>5/9/2012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471CB-6E7B-4735-9A01-1BE6DF0A588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2637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C06AD6-0155-40B9-9328-F505A79FBDE8}" type="slidenum">
              <a:rPr lang="en-AU" smtClean="0">
                <a:latin typeface="Arial" pitchFamily="34" charset="0"/>
                <a:cs typeface="Arial" pitchFamily="34" charset="0"/>
              </a:rPr>
              <a:pPr/>
              <a:t>12</a:t>
            </a:fld>
            <a:endParaRPr lang="en-AU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363" name="Slide Number Placeholder 7"/>
          <p:cNvSpPr txBox="1">
            <a:spLocks noGrp="1" noChangeArrowheads="1"/>
          </p:cNvSpPr>
          <p:nvPr/>
        </p:nvSpPr>
        <p:spPr bwMode="auto">
          <a:xfrm>
            <a:off x="3855838" y="9440646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87" tIns="45843" rIns="91687" bIns="45843" anchor="b"/>
          <a:lstStyle/>
          <a:p>
            <a:pPr algn="r" defTabSz="917575"/>
            <a:fld id="{9411BFAF-814F-4828-89D1-2E9FD3E20810}" type="slidenum">
              <a:rPr lang="en-AU" sz="1200"/>
              <a:pPr algn="r" defTabSz="917575"/>
              <a:t>12</a:t>
            </a:fld>
            <a:endParaRPr lang="en-AU" sz="1200"/>
          </a:p>
        </p:txBody>
      </p:sp>
      <p:sp>
        <p:nvSpPr>
          <p:cNvPr id="15364" name="Rectangle 7"/>
          <p:cNvSpPr txBox="1">
            <a:spLocks noGrp="1" noChangeArrowheads="1"/>
          </p:cNvSpPr>
          <p:nvPr/>
        </p:nvSpPr>
        <p:spPr bwMode="auto">
          <a:xfrm>
            <a:off x="3855838" y="9440646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86" tIns="45843" rIns="91686" bIns="45843" anchor="b"/>
          <a:lstStyle/>
          <a:p>
            <a:pPr algn="r" defTabSz="917575" eaLnBrk="0" hangingPunct="0"/>
            <a:fld id="{E202B49C-9EE2-4502-A291-753954F73EDD}" type="slidenum">
              <a:rPr lang="en-AU" sz="1200"/>
              <a:pPr algn="r" defTabSz="917575" eaLnBrk="0" hangingPunct="0"/>
              <a:t>12</a:t>
            </a:fld>
            <a:endParaRPr lang="en-AU" sz="1200"/>
          </a:p>
        </p:txBody>
      </p:sp>
      <p:sp>
        <p:nvSpPr>
          <p:cNvPr id="153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686" tIns="45843" rIns="91686" bIns="45843"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7366-442D-44D6-9AFD-4A93138CF922}" type="datetimeFigureOut">
              <a:rPr lang="en-US" smtClean="0"/>
              <a:pPr/>
              <a:t>5/9/2012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CACA-BFF5-4233-8392-6130C962E56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7366-442D-44D6-9AFD-4A93138CF922}" type="datetimeFigureOut">
              <a:rPr lang="en-US" smtClean="0"/>
              <a:pPr/>
              <a:t>5/9/2012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CACA-BFF5-4233-8392-6130C962E56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7366-442D-44D6-9AFD-4A93138CF922}" type="datetimeFigureOut">
              <a:rPr lang="en-US" smtClean="0"/>
              <a:pPr/>
              <a:t>5/9/2012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CACA-BFF5-4233-8392-6130C962E56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7366-442D-44D6-9AFD-4A93138CF922}" type="datetimeFigureOut">
              <a:rPr lang="en-US" smtClean="0"/>
              <a:pPr/>
              <a:t>5/9/2012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CACA-BFF5-4233-8392-6130C962E56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7366-442D-44D6-9AFD-4A93138CF922}" type="datetimeFigureOut">
              <a:rPr lang="en-US" smtClean="0"/>
              <a:pPr/>
              <a:t>5/9/2012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CACA-BFF5-4233-8392-6130C962E56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7366-442D-44D6-9AFD-4A93138CF922}" type="datetimeFigureOut">
              <a:rPr lang="en-US" smtClean="0"/>
              <a:pPr/>
              <a:t>5/9/2012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CACA-BFF5-4233-8392-6130C962E56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7366-442D-44D6-9AFD-4A93138CF922}" type="datetimeFigureOut">
              <a:rPr lang="en-US" smtClean="0"/>
              <a:pPr/>
              <a:t>5/9/2012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CACA-BFF5-4233-8392-6130C962E56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7366-442D-44D6-9AFD-4A93138CF922}" type="datetimeFigureOut">
              <a:rPr lang="en-US" smtClean="0"/>
              <a:pPr/>
              <a:t>5/9/2012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CACA-BFF5-4233-8392-6130C962E56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7366-442D-44D6-9AFD-4A93138CF922}" type="datetimeFigureOut">
              <a:rPr lang="en-US" smtClean="0"/>
              <a:pPr/>
              <a:t>5/9/2012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CACA-BFF5-4233-8392-6130C962E56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7366-442D-44D6-9AFD-4A93138CF922}" type="datetimeFigureOut">
              <a:rPr lang="en-US" smtClean="0"/>
              <a:pPr/>
              <a:t>5/9/2012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CACA-BFF5-4233-8392-6130C962E56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7366-442D-44D6-9AFD-4A93138CF922}" type="datetimeFigureOut">
              <a:rPr lang="en-US" smtClean="0"/>
              <a:pPr/>
              <a:t>5/9/2012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CACA-BFF5-4233-8392-6130C962E56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C7366-442D-44D6-9AFD-4A93138CF922}" type="datetimeFigureOut">
              <a:rPr lang="en-US" smtClean="0"/>
              <a:pPr/>
              <a:t>5/9/2012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8CACA-BFF5-4233-8392-6130C962E56A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jpeg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jpe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5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3.jpeg"/><Relationship Id="rId7" Type="http://schemas.openxmlformats.org/officeDocument/2006/relationships/image" Target="../media/image18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5.jpeg"/><Relationship Id="rId4" Type="http://schemas.openxmlformats.org/officeDocument/2006/relationships/image" Target="../media/image12.jpeg"/><Relationship Id="rId9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1285860"/>
            <a:ext cx="8201028" cy="1470025"/>
          </a:xfrm>
          <a:solidFill>
            <a:srgbClr val="FFC000"/>
          </a:solidFill>
        </p:spPr>
        <p:txBody>
          <a:bodyPr>
            <a:noAutofit/>
          </a:bodyPr>
          <a:lstStyle/>
          <a:p>
            <a:r>
              <a:rPr lang="en-AU" sz="4000" dirty="0" smtClean="0"/>
              <a:t>High Level Operational Support Model</a:t>
            </a:r>
            <a:br>
              <a:rPr lang="en-AU" sz="4000" dirty="0" smtClean="0"/>
            </a:br>
            <a:r>
              <a:rPr lang="en-AU" sz="4000" dirty="0" smtClean="0"/>
              <a:t>TB982 – Optus Digital Agency (ODA)</a:t>
            </a:r>
            <a:endParaRPr lang="en-AU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52" y="3286124"/>
            <a:ext cx="6400800" cy="1752600"/>
          </a:xfrm>
        </p:spPr>
        <p:txBody>
          <a:bodyPr/>
          <a:lstStyle/>
          <a:p>
            <a:r>
              <a:rPr lang="en-AU" dirty="0" smtClean="0"/>
              <a:t>Prepared by: Dante Lorredo</a:t>
            </a:r>
          </a:p>
          <a:p>
            <a:r>
              <a:rPr lang="en-AU" dirty="0" smtClean="0"/>
              <a:t>Date: 1st May 2012</a:t>
            </a:r>
          </a:p>
          <a:p>
            <a:r>
              <a:rPr lang="en-AU" dirty="0" smtClean="0"/>
              <a:t>V0.3 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28596" y="285728"/>
            <a:ext cx="8229600" cy="214314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ODA - SLA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642918"/>
            <a:ext cx="8715436" cy="6099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28596" y="285728"/>
            <a:ext cx="8229600" cy="214314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ODA - SLA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7" y="642918"/>
            <a:ext cx="8501123" cy="600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/>
          </p:cNvSpPr>
          <p:nvPr/>
        </p:nvSpPr>
        <p:spPr bwMode="auto">
          <a:xfrm>
            <a:off x="428625" y="142852"/>
            <a:ext cx="8250238" cy="622323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AU" sz="2000" b="1" dirty="0">
                <a:solidFill>
                  <a:srgbClr val="000000"/>
                </a:solidFill>
                <a:latin typeface="OptusDINCond-Regular" pitchFamily="34" charset="0"/>
              </a:rPr>
              <a:t>Project </a:t>
            </a:r>
            <a:r>
              <a:rPr lang="en-AU" sz="2000" b="1" dirty="0" smtClean="0">
                <a:solidFill>
                  <a:srgbClr val="000000"/>
                </a:solidFill>
                <a:latin typeface="OptusDINCond-Regular" pitchFamily="34" charset="0"/>
              </a:rPr>
              <a:t>ODA </a:t>
            </a:r>
            <a:r>
              <a:rPr lang="en-AU" sz="2000" b="1" dirty="0">
                <a:solidFill>
                  <a:srgbClr val="000000"/>
                </a:solidFill>
                <a:latin typeface="OptusDINCond-Regular" pitchFamily="34" charset="0"/>
              </a:rPr>
              <a:t>: </a:t>
            </a:r>
            <a:r>
              <a:rPr lang="en-AU" sz="2000" b="1" dirty="0" smtClean="0">
                <a:solidFill>
                  <a:srgbClr val="000000"/>
                </a:solidFill>
                <a:latin typeface="OptusDINCond-Regular" pitchFamily="34" charset="0"/>
              </a:rPr>
              <a:t>Key </a:t>
            </a:r>
            <a:r>
              <a:rPr lang="en-AU" sz="2000" b="1" dirty="0" err="1" smtClean="0">
                <a:solidFill>
                  <a:srgbClr val="000000"/>
                </a:solidFill>
                <a:latin typeface="OptusDINCond-Regular" pitchFamily="34" charset="0"/>
              </a:rPr>
              <a:t>Txn</a:t>
            </a:r>
            <a:r>
              <a:rPr lang="en-AU" sz="2000" b="1" dirty="0" smtClean="0">
                <a:solidFill>
                  <a:srgbClr val="000000"/>
                </a:solidFill>
                <a:latin typeface="OptusDINCond-Regular" pitchFamily="34" charset="0"/>
              </a:rPr>
              <a:t> Workflow </a:t>
            </a:r>
            <a:r>
              <a:rPr lang="en-AU" sz="2000" b="1" dirty="0">
                <a:solidFill>
                  <a:srgbClr val="000000"/>
                </a:solidFill>
                <a:latin typeface="OptusDINCond-Regular" pitchFamily="34" charset="0"/>
              </a:rPr>
              <a:t>and Systems</a:t>
            </a:r>
          </a:p>
        </p:txBody>
      </p:sp>
      <p:sp>
        <p:nvSpPr>
          <p:cNvPr id="18484" name="Slide Number Placeholder 1"/>
          <p:cNvSpPr txBox="1">
            <a:spLocks noGrp="1"/>
          </p:cNvSpPr>
          <p:nvPr/>
        </p:nvSpPr>
        <p:spPr bwMode="auto">
          <a:xfrm>
            <a:off x="7010400" y="6521450"/>
            <a:ext cx="2133600" cy="2809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F9AFE748-8577-4195-9992-9665EADE8AFB}" type="slidenum">
              <a:rPr lang="en-AU" sz="1000">
                <a:latin typeface="Arial" charset="0"/>
                <a:cs typeface="+mn-cs"/>
              </a:rPr>
              <a:pPr algn="r">
                <a:defRPr/>
              </a:pPr>
              <a:t>12</a:t>
            </a:fld>
            <a:endParaRPr lang="en-AU" sz="1000" dirty="0">
              <a:latin typeface="Arial" charset="0"/>
              <a:cs typeface="+mn-cs"/>
            </a:endParaRPr>
          </a:p>
        </p:txBody>
      </p:sp>
      <p:cxnSp>
        <p:nvCxnSpPr>
          <p:cNvPr id="7174" name="Straight Connector 77"/>
          <p:cNvCxnSpPr>
            <a:cxnSpLocks noChangeShapeType="1"/>
          </p:cNvCxnSpPr>
          <p:nvPr/>
        </p:nvCxnSpPr>
        <p:spPr bwMode="auto">
          <a:xfrm rot="10800000">
            <a:off x="1000100" y="2643182"/>
            <a:ext cx="571504" cy="17859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79" name="Straight Connector 77"/>
          <p:cNvCxnSpPr>
            <a:cxnSpLocks noChangeShapeType="1"/>
          </p:cNvCxnSpPr>
          <p:nvPr/>
        </p:nvCxnSpPr>
        <p:spPr bwMode="auto">
          <a:xfrm rot="5400000">
            <a:off x="1893075" y="2250273"/>
            <a:ext cx="107157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7187" name="Picture 12" descr="View Detail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1928802"/>
            <a:ext cx="50006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" name="Rectangle 13"/>
          <p:cNvSpPr>
            <a:spLocks noChangeArrowheads="1"/>
          </p:cNvSpPr>
          <p:nvPr/>
        </p:nvSpPr>
        <p:spPr bwMode="auto">
          <a:xfrm>
            <a:off x="1214414" y="1785926"/>
            <a:ext cx="857256" cy="571504"/>
          </a:xfrm>
          <a:prstGeom prst="rect">
            <a:avLst/>
          </a:prstGeom>
          <a:solidFill>
            <a:srgbClr val="FFC000">
              <a:alpha val="50000"/>
            </a:srgbClr>
          </a:solidFill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36000" tIns="36000" rIns="36000" bIns="36000" anchor="ctr"/>
          <a:lstStyle/>
          <a:p>
            <a:pPr algn="ctr" eaLnBrk="0" hangingPunct="0">
              <a:defRPr/>
            </a:pPr>
            <a:r>
              <a:rPr lang="en-AU" sz="1000" b="1" dirty="0" smtClean="0">
                <a:cs typeface="Arial" charset="0"/>
              </a:rPr>
              <a:t>SODA Quote</a:t>
            </a:r>
          </a:p>
          <a:p>
            <a:pPr algn="ctr" eaLnBrk="0" hangingPunct="0">
              <a:defRPr/>
            </a:pPr>
            <a:r>
              <a:rPr lang="en-AU" sz="1000" b="1" dirty="0" smtClean="0">
                <a:latin typeface="+mn-lt"/>
                <a:cs typeface="Arial" charset="0"/>
              </a:rPr>
              <a:t>External Facing Website</a:t>
            </a:r>
            <a:endParaRPr lang="en-AU" sz="1000" dirty="0">
              <a:latin typeface="+mn-lt"/>
              <a:cs typeface="Arial" charset="0"/>
            </a:endParaRPr>
          </a:p>
        </p:txBody>
      </p:sp>
      <p:cxnSp>
        <p:nvCxnSpPr>
          <p:cNvPr id="7200" name="Straight Connector 77"/>
          <p:cNvCxnSpPr>
            <a:cxnSpLocks noChangeShapeType="1"/>
          </p:cNvCxnSpPr>
          <p:nvPr/>
        </p:nvCxnSpPr>
        <p:spPr bwMode="auto">
          <a:xfrm>
            <a:off x="714348" y="2214554"/>
            <a:ext cx="500066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43" name="TextBox 35"/>
          <p:cNvSpPr txBox="1">
            <a:spLocks noChangeArrowheads="1"/>
          </p:cNvSpPr>
          <p:nvPr/>
        </p:nvSpPr>
        <p:spPr bwMode="auto">
          <a:xfrm>
            <a:off x="4572000" y="1071546"/>
            <a:ext cx="1214438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AU" sz="1100" dirty="0" smtClean="0">
                <a:latin typeface="+mn-lt"/>
                <a:cs typeface="Arial" charset="0"/>
              </a:rPr>
              <a:t>Sales &amp;Provisioning Team</a:t>
            </a:r>
            <a:endParaRPr lang="en-AU" sz="1100" dirty="0">
              <a:latin typeface="+mn-lt"/>
              <a:cs typeface="Arial" charset="0"/>
            </a:endParaRPr>
          </a:p>
        </p:txBody>
      </p:sp>
      <p:sp>
        <p:nvSpPr>
          <p:cNvPr id="7227" name="Rectangle 13"/>
          <p:cNvSpPr>
            <a:spLocks noChangeArrowheads="1"/>
          </p:cNvSpPr>
          <p:nvPr/>
        </p:nvSpPr>
        <p:spPr bwMode="auto">
          <a:xfrm>
            <a:off x="3500430" y="2000240"/>
            <a:ext cx="857256" cy="428628"/>
          </a:xfrm>
          <a:prstGeom prst="rect">
            <a:avLst/>
          </a:prstGeom>
          <a:solidFill>
            <a:srgbClr val="00B050">
              <a:alpha val="70000"/>
            </a:srgbClr>
          </a:solidFill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36000" tIns="36000" rIns="36000" bIns="36000" anchor="ctr"/>
          <a:lstStyle/>
          <a:p>
            <a:pPr algn="ctr" eaLnBrk="0" hangingPunct="0"/>
            <a:r>
              <a:rPr lang="en-AU" sz="900" b="1" dirty="0" smtClean="0"/>
              <a:t>SOS </a:t>
            </a:r>
            <a:endParaRPr lang="en-AU" sz="900" b="1" dirty="0"/>
          </a:p>
        </p:txBody>
      </p:sp>
      <p:sp>
        <p:nvSpPr>
          <p:cNvPr id="7228" name="Rectangle 13"/>
          <p:cNvSpPr>
            <a:spLocks noChangeArrowheads="1"/>
          </p:cNvSpPr>
          <p:nvPr/>
        </p:nvSpPr>
        <p:spPr bwMode="auto">
          <a:xfrm>
            <a:off x="4572000" y="2071678"/>
            <a:ext cx="641350" cy="285750"/>
          </a:xfrm>
          <a:prstGeom prst="rect">
            <a:avLst/>
          </a:prstGeom>
          <a:solidFill>
            <a:srgbClr val="00B050">
              <a:alpha val="70000"/>
            </a:srgbClr>
          </a:solidFill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36000" tIns="36000" rIns="36000" bIns="36000" anchor="ctr"/>
          <a:lstStyle/>
          <a:p>
            <a:pPr algn="ctr" eaLnBrk="0" hangingPunct="0"/>
            <a:r>
              <a:rPr lang="en-AU" sz="900" b="1" dirty="0"/>
              <a:t>Arbor</a:t>
            </a:r>
            <a:r>
              <a:rPr lang="en-AU" sz="900" dirty="0"/>
              <a:t> </a:t>
            </a:r>
            <a:r>
              <a:rPr lang="en-AU" sz="900" dirty="0" smtClean="0"/>
              <a:t> </a:t>
            </a:r>
            <a:endParaRPr lang="en-AU" sz="900" dirty="0"/>
          </a:p>
        </p:txBody>
      </p:sp>
      <p:sp>
        <p:nvSpPr>
          <p:cNvPr id="7229" name="Rectangle 13"/>
          <p:cNvSpPr>
            <a:spLocks noChangeArrowheads="1"/>
          </p:cNvSpPr>
          <p:nvPr/>
        </p:nvSpPr>
        <p:spPr bwMode="auto">
          <a:xfrm>
            <a:off x="3500430" y="3071810"/>
            <a:ext cx="857256" cy="428628"/>
          </a:xfrm>
          <a:prstGeom prst="rect">
            <a:avLst/>
          </a:prstGeom>
          <a:solidFill>
            <a:srgbClr val="00B050">
              <a:alpha val="70000"/>
            </a:srgbClr>
          </a:solidFill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36000" tIns="36000" rIns="36000" bIns="36000" anchor="ctr"/>
          <a:lstStyle/>
          <a:p>
            <a:pPr algn="ctr" eaLnBrk="0" hangingPunct="0"/>
            <a:r>
              <a:rPr lang="en-AU" sz="900" b="1" dirty="0"/>
              <a:t>OPOM </a:t>
            </a:r>
            <a:r>
              <a:rPr lang="en-AU" sz="900" b="1" dirty="0" smtClean="0"/>
              <a:t> </a:t>
            </a:r>
            <a:endParaRPr lang="en-AU" sz="900" b="1" dirty="0"/>
          </a:p>
        </p:txBody>
      </p:sp>
      <p:cxnSp>
        <p:nvCxnSpPr>
          <p:cNvPr id="7236" name="Straight Connector 28"/>
          <p:cNvCxnSpPr>
            <a:cxnSpLocks noChangeShapeType="1"/>
          </p:cNvCxnSpPr>
          <p:nvPr/>
        </p:nvCxnSpPr>
        <p:spPr bwMode="auto">
          <a:xfrm rot="5400000">
            <a:off x="5715009" y="2643182"/>
            <a:ext cx="571505" cy="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48" name="Picture 32" descr="See Similar Imag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0496" y="1071546"/>
            <a:ext cx="48101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49" name="Picture 32" descr="See Similar Imag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6116" y="1071546"/>
            <a:ext cx="48101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50" name="Picture 32" descr="See Similar Imag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43174" y="1071546"/>
            <a:ext cx="48101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51" name="Picture 32" descr="See Similar Imag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28794" y="1071546"/>
            <a:ext cx="48101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" name="Rounded Rectangle 34"/>
          <p:cNvSpPr>
            <a:spLocks noChangeArrowheads="1"/>
          </p:cNvSpPr>
          <p:nvPr/>
        </p:nvSpPr>
        <p:spPr bwMode="auto">
          <a:xfrm rot="-5400000">
            <a:off x="3394069" y="-679481"/>
            <a:ext cx="569912" cy="4071966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tx1"/>
            </a:solidFill>
            <a:prstDash val="sysDash"/>
            <a:round/>
            <a:headEnd/>
            <a:tailEnd type="triangle" w="med" len="med"/>
          </a:ln>
        </p:spPr>
        <p:txBody>
          <a:bodyPr vert="eaVert" lIns="36000" tIns="36000" rIns="36000" bIns="36000" anchor="ctr"/>
          <a:lstStyle/>
          <a:p>
            <a:pPr eaLnBrk="0" hangingPunct="0">
              <a:defRPr/>
            </a:pPr>
            <a:endParaRPr lang="en-US" sz="1000">
              <a:latin typeface="+mn-lt"/>
              <a:cs typeface="Arial" charset="0"/>
            </a:endParaRPr>
          </a:p>
        </p:txBody>
      </p:sp>
      <p:sp>
        <p:nvSpPr>
          <p:cNvPr id="276" name="Oval 275"/>
          <p:cNvSpPr/>
          <p:nvPr/>
        </p:nvSpPr>
        <p:spPr bwMode="auto">
          <a:xfrm>
            <a:off x="928662" y="1928802"/>
            <a:ext cx="214312" cy="2143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36000" tIns="36000" rIns="36000" bIns="36000" anchor="ctr"/>
          <a:lstStyle/>
          <a:p>
            <a:pPr algn="ctr" eaLnBrk="0" hangingPunct="0">
              <a:defRPr/>
            </a:pPr>
            <a:r>
              <a:rPr lang="en-AU" sz="1400" dirty="0">
                <a:latin typeface="+mn-lt"/>
                <a:cs typeface="Arial" charset="0"/>
              </a:rPr>
              <a:t>1</a:t>
            </a:r>
          </a:p>
        </p:txBody>
      </p:sp>
      <p:sp>
        <p:nvSpPr>
          <p:cNvPr id="277" name="Oval 276"/>
          <p:cNvSpPr/>
          <p:nvPr/>
        </p:nvSpPr>
        <p:spPr bwMode="auto">
          <a:xfrm>
            <a:off x="6572264" y="1500174"/>
            <a:ext cx="214313" cy="2143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36000" tIns="36000" rIns="36000" bIns="36000" anchor="ctr"/>
          <a:lstStyle/>
          <a:p>
            <a:pPr algn="ctr" eaLnBrk="0" hangingPunct="0">
              <a:defRPr/>
            </a:pPr>
            <a:r>
              <a:rPr lang="en-AU" sz="1400" dirty="0">
                <a:cs typeface="Arial" charset="0"/>
              </a:rPr>
              <a:t>2</a:t>
            </a:r>
          </a:p>
        </p:txBody>
      </p:sp>
      <p:sp>
        <p:nvSpPr>
          <p:cNvPr id="278" name="Oval 277"/>
          <p:cNvSpPr/>
          <p:nvPr/>
        </p:nvSpPr>
        <p:spPr bwMode="auto">
          <a:xfrm>
            <a:off x="6572264" y="1857364"/>
            <a:ext cx="214313" cy="21431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36000" tIns="36000" rIns="36000" bIns="36000" anchor="ctr"/>
          <a:lstStyle/>
          <a:p>
            <a:pPr algn="ctr" eaLnBrk="0" hangingPunct="0">
              <a:defRPr/>
            </a:pPr>
            <a:r>
              <a:rPr lang="en-AU" sz="1400" dirty="0">
                <a:cs typeface="Arial" charset="0"/>
              </a:rPr>
              <a:t>3</a:t>
            </a:r>
          </a:p>
        </p:txBody>
      </p:sp>
      <p:sp>
        <p:nvSpPr>
          <p:cNvPr id="279" name="Oval 278"/>
          <p:cNvSpPr/>
          <p:nvPr/>
        </p:nvSpPr>
        <p:spPr bwMode="auto">
          <a:xfrm>
            <a:off x="6572264" y="2500306"/>
            <a:ext cx="214313" cy="21431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36000" tIns="36000" rIns="36000" bIns="36000" anchor="ctr"/>
          <a:lstStyle/>
          <a:p>
            <a:pPr algn="ctr" eaLnBrk="0" hangingPunct="0">
              <a:defRPr/>
            </a:pPr>
            <a:r>
              <a:rPr lang="en-AU" sz="1400" dirty="0">
                <a:cs typeface="Arial" charset="0"/>
              </a:rPr>
              <a:t>5</a:t>
            </a:r>
          </a:p>
        </p:txBody>
      </p:sp>
      <p:sp>
        <p:nvSpPr>
          <p:cNvPr id="280" name="Oval 279"/>
          <p:cNvSpPr/>
          <p:nvPr/>
        </p:nvSpPr>
        <p:spPr bwMode="auto">
          <a:xfrm>
            <a:off x="6572264" y="1071546"/>
            <a:ext cx="214313" cy="21431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36000" tIns="36000" rIns="36000" bIns="36000" anchor="ctr"/>
          <a:lstStyle/>
          <a:p>
            <a:pPr algn="ctr" eaLnBrk="0" hangingPunct="0">
              <a:defRPr/>
            </a:pPr>
            <a:r>
              <a:rPr lang="en-AU" sz="1400" dirty="0">
                <a:cs typeface="Arial" charset="0"/>
              </a:rPr>
              <a:t>1</a:t>
            </a:r>
          </a:p>
        </p:txBody>
      </p:sp>
      <p:sp>
        <p:nvSpPr>
          <p:cNvPr id="282" name="Oval 281"/>
          <p:cNvSpPr/>
          <p:nvPr/>
        </p:nvSpPr>
        <p:spPr bwMode="auto">
          <a:xfrm>
            <a:off x="3000364" y="2357430"/>
            <a:ext cx="214313" cy="2143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36000" tIns="36000" rIns="36000" bIns="36000" anchor="ctr"/>
          <a:lstStyle/>
          <a:p>
            <a:pPr algn="ctr" eaLnBrk="0" hangingPunct="0">
              <a:defRPr/>
            </a:pPr>
            <a:r>
              <a:rPr lang="en-AU" sz="1400" dirty="0" smtClean="0">
                <a:cs typeface="Arial" charset="0"/>
              </a:rPr>
              <a:t>4</a:t>
            </a:r>
            <a:endParaRPr lang="en-AU" sz="1400" dirty="0">
              <a:cs typeface="Arial" charset="0"/>
            </a:endParaRPr>
          </a:p>
        </p:txBody>
      </p:sp>
      <p:sp>
        <p:nvSpPr>
          <p:cNvPr id="106" name="Oval 105"/>
          <p:cNvSpPr/>
          <p:nvPr/>
        </p:nvSpPr>
        <p:spPr bwMode="auto">
          <a:xfrm>
            <a:off x="6572264" y="2214554"/>
            <a:ext cx="214313" cy="21431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36000" tIns="36000" rIns="36000" bIns="36000" anchor="ctr"/>
          <a:lstStyle/>
          <a:p>
            <a:pPr algn="ctr" eaLnBrk="0" hangingPunct="0">
              <a:defRPr/>
            </a:pPr>
            <a:r>
              <a:rPr lang="en-AU" sz="1400" dirty="0">
                <a:cs typeface="Arial" charset="0"/>
              </a:rPr>
              <a:t>4</a:t>
            </a:r>
          </a:p>
        </p:txBody>
      </p:sp>
      <p:sp>
        <p:nvSpPr>
          <p:cNvPr id="7273" name="Line 117"/>
          <p:cNvSpPr>
            <a:spLocks noChangeShapeType="1"/>
          </p:cNvSpPr>
          <p:nvPr/>
        </p:nvSpPr>
        <p:spPr bwMode="auto">
          <a:xfrm flipV="1">
            <a:off x="3286116" y="1857364"/>
            <a:ext cx="0" cy="1285884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7317" name="Line 157"/>
          <p:cNvSpPr>
            <a:spLocks noChangeShapeType="1"/>
          </p:cNvSpPr>
          <p:nvPr/>
        </p:nvSpPr>
        <p:spPr bwMode="auto">
          <a:xfrm>
            <a:off x="7092950" y="3068638"/>
            <a:ext cx="0" cy="1655762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endParaRPr lang="en-AU"/>
          </a:p>
        </p:txBody>
      </p:sp>
      <p:sp>
        <p:nvSpPr>
          <p:cNvPr id="7318" name="Line 158"/>
          <p:cNvSpPr>
            <a:spLocks noChangeShapeType="1"/>
          </p:cNvSpPr>
          <p:nvPr/>
        </p:nvSpPr>
        <p:spPr bwMode="auto">
          <a:xfrm>
            <a:off x="7092950" y="3068638"/>
            <a:ext cx="0" cy="1655762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endParaRPr lang="en-AU"/>
          </a:p>
        </p:txBody>
      </p:sp>
      <p:sp>
        <p:nvSpPr>
          <p:cNvPr id="7326" name="Line 166"/>
          <p:cNvSpPr>
            <a:spLocks noChangeShapeType="1"/>
          </p:cNvSpPr>
          <p:nvPr/>
        </p:nvSpPr>
        <p:spPr bwMode="auto">
          <a:xfrm>
            <a:off x="4284663" y="3213100"/>
            <a:ext cx="2159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endParaRPr lang="en-AU"/>
          </a:p>
        </p:txBody>
      </p:sp>
      <p:sp>
        <p:nvSpPr>
          <p:cNvPr id="168" name="Rectangle 13"/>
          <p:cNvSpPr>
            <a:spLocks noChangeArrowheads="1"/>
          </p:cNvSpPr>
          <p:nvPr/>
        </p:nvSpPr>
        <p:spPr bwMode="auto">
          <a:xfrm>
            <a:off x="1571604" y="2714620"/>
            <a:ext cx="1428760" cy="571504"/>
          </a:xfrm>
          <a:prstGeom prst="rect">
            <a:avLst/>
          </a:prstGeom>
          <a:solidFill>
            <a:srgbClr val="FFC000">
              <a:alpha val="50000"/>
            </a:srgbClr>
          </a:solidFill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36000" tIns="36000" rIns="36000" bIns="36000" anchor="ctr"/>
          <a:lstStyle/>
          <a:p>
            <a:pPr algn="ctr" eaLnBrk="0" hangingPunct="0">
              <a:defRPr/>
            </a:pPr>
            <a:endParaRPr lang="en-AU" sz="1000" b="1" dirty="0" smtClean="0">
              <a:latin typeface="+mn-lt"/>
              <a:cs typeface="Arial" charset="0"/>
            </a:endParaRPr>
          </a:p>
          <a:p>
            <a:pPr algn="ctr" eaLnBrk="0" hangingPunct="0">
              <a:defRPr/>
            </a:pPr>
            <a:r>
              <a:rPr lang="en-AU" sz="1000" b="1" dirty="0" smtClean="0">
                <a:cs typeface="Arial" charset="0"/>
              </a:rPr>
              <a:t>SODA Quote/Order</a:t>
            </a:r>
          </a:p>
          <a:p>
            <a:pPr algn="ctr" eaLnBrk="0" hangingPunct="0">
              <a:defRPr/>
            </a:pPr>
            <a:r>
              <a:rPr lang="en-AU" sz="1000" b="1" dirty="0" smtClean="0">
                <a:latin typeface="+mn-lt"/>
                <a:cs typeface="Arial" charset="0"/>
              </a:rPr>
              <a:t>Internal  Facing Website</a:t>
            </a:r>
            <a:endParaRPr lang="en-AU" sz="1000" dirty="0">
              <a:latin typeface="+mn-lt"/>
              <a:cs typeface="Arial" charset="0"/>
            </a:endParaRPr>
          </a:p>
        </p:txBody>
      </p:sp>
      <p:cxnSp>
        <p:nvCxnSpPr>
          <p:cNvPr id="169" name="Straight Connector 77"/>
          <p:cNvCxnSpPr>
            <a:cxnSpLocks noChangeShapeType="1"/>
          </p:cNvCxnSpPr>
          <p:nvPr/>
        </p:nvCxnSpPr>
        <p:spPr bwMode="auto">
          <a:xfrm rot="16200000" flipH="1">
            <a:off x="1500166" y="2500307"/>
            <a:ext cx="285754" cy="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78" name="Straight Connector 77"/>
          <p:cNvCxnSpPr>
            <a:cxnSpLocks noChangeShapeType="1"/>
            <a:stCxn id="7227" idx="2"/>
            <a:endCxn id="7229" idx="0"/>
          </p:cNvCxnSpPr>
          <p:nvPr/>
        </p:nvCxnSpPr>
        <p:spPr bwMode="auto">
          <a:xfrm rot="5400000">
            <a:off x="3607587" y="2750339"/>
            <a:ext cx="642942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79" name="Straight Connector 77"/>
          <p:cNvCxnSpPr>
            <a:cxnSpLocks noChangeShapeType="1"/>
          </p:cNvCxnSpPr>
          <p:nvPr/>
        </p:nvCxnSpPr>
        <p:spPr bwMode="auto">
          <a:xfrm rot="10800000" flipV="1">
            <a:off x="1000100" y="2928934"/>
            <a:ext cx="571504" cy="17859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2" name="Straight Connector 77"/>
          <p:cNvCxnSpPr>
            <a:cxnSpLocks noChangeShapeType="1"/>
          </p:cNvCxnSpPr>
          <p:nvPr/>
        </p:nvCxnSpPr>
        <p:spPr bwMode="auto">
          <a:xfrm rot="5400000">
            <a:off x="3714744" y="1857364"/>
            <a:ext cx="428629" cy="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84" name="Rectangle 13"/>
          <p:cNvSpPr>
            <a:spLocks noChangeArrowheads="1"/>
          </p:cNvSpPr>
          <p:nvPr/>
        </p:nvSpPr>
        <p:spPr bwMode="auto">
          <a:xfrm>
            <a:off x="3428992" y="3857628"/>
            <a:ext cx="1000132" cy="428628"/>
          </a:xfrm>
          <a:prstGeom prst="rect">
            <a:avLst/>
          </a:prstGeom>
          <a:solidFill>
            <a:srgbClr val="00B050">
              <a:alpha val="70000"/>
            </a:srgbClr>
          </a:solidFill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36000" tIns="36000" rIns="36000" bIns="36000" anchor="ctr"/>
          <a:lstStyle/>
          <a:p>
            <a:pPr algn="ctr" eaLnBrk="0" hangingPunct="0"/>
            <a:r>
              <a:rPr lang="en-AU" sz="900" b="1" dirty="0" smtClean="0"/>
              <a:t>MTS  </a:t>
            </a:r>
            <a:endParaRPr lang="en-AU" sz="900" b="1" dirty="0"/>
          </a:p>
        </p:txBody>
      </p:sp>
      <p:sp>
        <p:nvSpPr>
          <p:cNvPr id="185" name="Rectangle 13"/>
          <p:cNvSpPr>
            <a:spLocks noChangeArrowheads="1"/>
          </p:cNvSpPr>
          <p:nvPr/>
        </p:nvSpPr>
        <p:spPr bwMode="auto">
          <a:xfrm>
            <a:off x="1571604" y="3714752"/>
            <a:ext cx="1428760" cy="428628"/>
          </a:xfrm>
          <a:prstGeom prst="rect">
            <a:avLst/>
          </a:prstGeom>
          <a:solidFill>
            <a:srgbClr val="FFC000">
              <a:alpha val="50000"/>
            </a:srgbClr>
          </a:solidFill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36000" tIns="36000" rIns="36000" bIns="36000" anchor="ctr"/>
          <a:lstStyle/>
          <a:p>
            <a:pPr algn="ctr" eaLnBrk="0" hangingPunct="0">
              <a:defRPr/>
            </a:pPr>
            <a:endParaRPr lang="en-AU" sz="1000" b="1" dirty="0" smtClean="0">
              <a:latin typeface="+mn-lt"/>
              <a:cs typeface="Arial" charset="0"/>
            </a:endParaRPr>
          </a:p>
          <a:p>
            <a:pPr algn="ctr" eaLnBrk="0" hangingPunct="0">
              <a:defRPr/>
            </a:pPr>
            <a:r>
              <a:rPr lang="en-AU" sz="1000" b="1" dirty="0" err="1" smtClean="0">
                <a:cs typeface="Arial" charset="0"/>
              </a:rPr>
              <a:t>iProcess</a:t>
            </a:r>
            <a:endParaRPr lang="en-AU" sz="1000" b="1" dirty="0" smtClean="0">
              <a:cs typeface="Arial" charset="0"/>
            </a:endParaRPr>
          </a:p>
          <a:p>
            <a:pPr algn="ctr" eaLnBrk="0" hangingPunct="0">
              <a:defRPr/>
            </a:pPr>
            <a:endParaRPr lang="en-AU" sz="1000" dirty="0">
              <a:latin typeface="+mn-lt"/>
              <a:cs typeface="Arial" charset="0"/>
            </a:endParaRPr>
          </a:p>
        </p:txBody>
      </p:sp>
      <p:cxnSp>
        <p:nvCxnSpPr>
          <p:cNvPr id="198" name="Straight Connector 77"/>
          <p:cNvCxnSpPr>
            <a:cxnSpLocks noChangeShapeType="1"/>
          </p:cNvCxnSpPr>
          <p:nvPr/>
        </p:nvCxnSpPr>
        <p:spPr bwMode="auto">
          <a:xfrm rot="5400000">
            <a:off x="1928794" y="3500438"/>
            <a:ext cx="428628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99" name="Rectangle 13"/>
          <p:cNvSpPr>
            <a:spLocks noChangeArrowheads="1"/>
          </p:cNvSpPr>
          <p:nvPr/>
        </p:nvSpPr>
        <p:spPr bwMode="auto">
          <a:xfrm>
            <a:off x="1571604" y="4500570"/>
            <a:ext cx="1428760" cy="357190"/>
          </a:xfrm>
          <a:prstGeom prst="rect">
            <a:avLst/>
          </a:prstGeom>
          <a:solidFill>
            <a:srgbClr val="FFC000">
              <a:alpha val="50000"/>
            </a:srgbClr>
          </a:solidFill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36000" tIns="36000" rIns="36000" bIns="36000" anchor="ctr"/>
          <a:lstStyle/>
          <a:p>
            <a:pPr algn="ctr" eaLnBrk="0" hangingPunct="0">
              <a:defRPr/>
            </a:pPr>
            <a:endParaRPr lang="en-AU" sz="1000" b="1" dirty="0" smtClean="0">
              <a:latin typeface="+mn-lt"/>
              <a:cs typeface="Arial" charset="0"/>
            </a:endParaRPr>
          </a:p>
          <a:p>
            <a:pPr algn="ctr" eaLnBrk="0" hangingPunct="0">
              <a:defRPr/>
            </a:pPr>
            <a:r>
              <a:rPr lang="en-AU" sz="1000" b="1" dirty="0" smtClean="0">
                <a:cs typeface="Arial" charset="0"/>
              </a:rPr>
              <a:t>TSA</a:t>
            </a:r>
          </a:p>
          <a:p>
            <a:pPr algn="ctr" eaLnBrk="0" hangingPunct="0">
              <a:defRPr/>
            </a:pPr>
            <a:endParaRPr lang="en-AU" sz="1000" dirty="0">
              <a:latin typeface="+mn-lt"/>
              <a:cs typeface="Arial" charset="0"/>
            </a:endParaRPr>
          </a:p>
        </p:txBody>
      </p:sp>
      <p:sp>
        <p:nvSpPr>
          <p:cNvPr id="225" name="Rectangle 13"/>
          <p:cNvSpPr>
            <a:spLocks noChangeArrowheads="1"/>
          </p:cNvSpPr>
          <p:nvPr/>
        </p:nvSpPr>
        <p:spPr bwMode="auto">
          <a:xfrm>
            <a:off x="214282" y="3000372"/>
            <a:ext cx="785818" cy="357190"/>
          </a:xfrm>
          <a:prstGeom prst="rect">
            <a:avLst/>
          </a:prstGeom>
          <a:solidFill>
            <a:srgbClr val="00B050">
              <a:alpha val="50000"/>
            </a:srgbClr>
          </a:solidFill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36000" tIns="36000" rIns="36000" bIns="36000" anchor="ctr"/>
          <a:lstStyle/>
          <a:p>
            <a:pPr algn="ctr" eaLnBrk="0" hangingPunct="0">
              <a:defRPr/>
            </a:pPr>
            <a:endParaRPr lang="en-AU" sz="1000" b="1" dirty="0" smtClean="0">
              <a:latin typeface="+mn-lt"/>
              <a:cs typeface="Arial" charset="0"/>
            </a:endParaRPr>
          </a:p>
          <a:p>
            <a:pPr algn="ctr" eaLnBrk="0" hangingPunct="0">
              <a:defRPr/>
            </a:pPr>
            <a:r>
              <a:rPr lang="en-AU" sz="1000" b="1" dirty="0" smtClean="0">
                <a:cs typeface="Arial" charset="0"/>
              </a:rPr>
              <a:t>Melbourne IT</a:t>
            </a:r>
          </a:p>
          <a:p>
            <a:pPr algn="ctr" eaLnBrk="0" hangingPunct="0">
              <a:defRPr/>
            </a:pPr>
            <a:endParaRPr lang="en-AU" sz="1000" dirty="0">
              <a:latin typeface="+mn-lt"/>
              <a:cs typeface="Arial" charset="0"/>
            </a:endParaRPr>
          </a:p>
        </p:txBody>
      </p:sp>
      <p:sp>
        <p:nvSpPr>
          <p:cNvPr id="226" name="Rectangle 13"/>
          <p:cNvSpPr>
            <a:spLocks noChangeArrowheads="1"/>
          </p:cNvSpPr>
          <p:nvPr/>
        </p:nvSpPr>
        <p:spPr bwMode="auto">
          <a:xfrm>
            <a:off x="214282" y="2571744"/>
            <a:ext cx="785818" cy="357190"/>
          </a:xfrm>
          <a:prstGeom prst="rect">
            <a:avLst/>
          </a:prstGeom>
          <a:solidFill>
            <a:srgbClr val="00B050">
              <a:alpha val="50000"/>
            </a:srgbClr>
          </a:solidFill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36000" tIns="36000" rIns="36000" bIns="36000" anchor="ctr"/>
          <a:lstStyle/>
          <a:p>
            <a:pPr algn="ctr" eaLnBrk="0" hangingPunct="0">
              <a:defRPr/>
            </a:pPr>
            <a:r>
              <a:rPr lang="en-AU" sz="1000" b="1" dirty="0" smtClean="0">
                <a:cs typeface="Arial" charset="0"/>
              </a:rPr>
              <a:t>ABN Registry</a:t>
            </a:r>
            <a:endParaRPr lang="en-AU" sz="1000" dirty="0">
              <a:latin typeface="+mn-lt"/>
              <a:cs typeface="Arial" charset="0"/>
            </a:endParaRPr>
          </a:p>
        </p:txBody>
      </p:sp>
      <p:sp>
        <p:nvSpPr>
          <p:cNvPr id="229" name="Line 116"/>
          <p:cNvSpPr>
            <a:spLocks noChangeShapeType="1"/>
          </p:cNvSpPr>
          <p:nvPr/>
        </p:nvSpPr>
        <p:spPr bwMode="auto">
          <a:xfrm flipH="1">
            <a:off x="3286116" y="1857364"/>
            <a:ext cx="500066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cxnSp>
        <p:nvCxnSpPr>
          <p:cNvPr id="244" name="Straight Connector 77"/>
          <p:cNvCxnSpPr>
            <a:cxnSpLocks noChangeShapeType="1"/>
            <a:stCxn id="7229" idx="2"/>
          </p:cNvCxnSpPr>
          <p:nvPr/>
        </p:nvCxnSpPr>
        <p:spPr bwMode="auto">
          <a:xfrm rot="5400000">
            <a:off x="3714744" y="3714752"/>
            <a:ext cx="428628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48" name="Rectangle 13"/>
          <p:cNvSpPr>
            <a:spLocks noChangeArrowheads="1"/>
          </p:cNvSpPr>
          <p:nvPr/>
        </p:nvSpPr>
        <p:spPr bwMode="auto">
          <a:xfrm>
            <a:off x="5429256" y="1928802"/>
            <a:ext cx="785818" cy="428628"/>
          </a:xfrm>
          <a:prstGeom prst="rect">
            <a:avLst/>
          </a:prstGeom>
          <a:solidFill>
            <a:srgbClr val="FD4335">
              <a:alpha val="69804"/>
            </a:srgbClr>
          </a:solidFill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36000" tIns="36000" rIns="36000" bIns="36000" anchor="ctr"/>
          <a:lstStyle/>
          <a:p>
            <a:pPr algn="ctr" eaLnBrk="0" hangingPunct="0"/>
            <a:r>
              <a:rPr lang="en-AU" sz="900" b="1" dirty="0" err="1" smtClean="0"/>
              <a:t>Vertica</a:t>
            </a:r>
            <a:r>
              <a:rPr lang="en-AU" sz="900" b="1" dirty="0" smtClean="0"/>
              <a:t> extract file  </a:t>
            </a:r>
            <a:endParaRPr lang="en-AU" sz="900" b="1" dirty="0"/>
          </a:p>
        </p:txBody>
      </p:sp>
      <p:sp>
        <p:nvSpPr>
          <p:cNvPr id="249" name="Rectangle 13"/>
          <p:cNvSpPr>
            <a:spLocks noChangeArrowheads="1"/>
          </p:cNvSpPr>
          <p:nvPr/>
        </p:nvSpPr>
        <p:spPr bwMode="auto">
          <a:xfrm>
            <a:off x="3428992" y="4857760"/>
            <a:ext cx="1000132" cy="428628"/>
          </a:xfrm>
          <a:prstGeom prst="rect">
            <a:avLst/>
          </a:prstGeom>
          <a:solidFill>
            <a:srgbClr val="FD4335">
              <a:alpha val="69804"/>
            </a:srgbClr>
          </a:solidFill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36000" tIns="36000" rIns="36000" bIns="36000" anchor="ctr"/>
          <a:lstStyle/>
          <a:p>
            <a:pPr algn="ctr" eaLnBrk="0" hangingPunct="0"/>
            <a:r>
              <a:rPr lang="en-AU" sz="900" b="1" dirty="0" smtClean="0"/>
              <a:t>DCS  </a:t>
            </a:r>
            <a:endParaRPr lang="en-AU" sz="900" b="1" dirty="0"/>
          </a:p>
        </p:txBody>
      </p:sp>
      <p:sp>
        <p:nvSpPr>
          <p:cNvPr id="250" name="Rectangle 13"/>
          <p:cNvSpPr>
            <a:spLocks noChangeArrowheads="1"/>
          </p:cNvSpPr>
          <p:nvPr/>
        </p:nvSpPr>
        <p:spPr bwMode="auto">
          <a:xfrm>
            <a:off x="1714480" y="5357826"/>
            <a:ext cx="1357322" cy="428628"/>
          </a:xfrm>
          <a:prstGeom prst="rect">
            <a:avLst/>
          </a:prstGeom>
          <a:solidFill>
            <a:srgbClr val="FFC000">
              <a:alpha val="50000"/>
            </a:srgbClr>
          </a:solidFill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36000" tIns="36000" rIns="36000" bIns="36000" anchor="ctr"/>
          <a:lstStyle/>
          <a:p>
            <a:pPr algn="ctr" eaLnBrk="0" hangingPunct="0">
              <a:defRPr/>
            </a:pPr>
            <a:endParaRPr lang="en-AU" sz="1000" b="1" dirty="0" smtClean="0">
              <a:latin typeface="+mn-lt"/>
              <a:cs typeface="Arial" charset="0"/>
            </a:endParaRPr>
          </a:p>
          <a:p>
            <a:pPr algn="ctr" eaLnBrk="0" hangingPunct="0">
              <a:defRPr/>
            </a:pPr>
            <a:r>
              <a:rPr lang="en-AU" sz="1000" b="1" dirty="0" smtClean="0">
                <a:cs typeface="Arial" charset="0"/>
              </a:rPr>
              <a:t>Customer SEO</a:t>
            </a:r>
          </a:p>
          <a:p>
            <a:pPr algn="ctr" eaLnBrk="0" hangingPunct="0">
              <a:defRPr/>
            </a:pPr>
            <a:r>
              <a:rPr lang="en-AU" sz="1000" b="1" dirty="0" smtClean="0">
                <a:cs typeface="Arial" charset="0"/>
              </a:rPr>
              <a:t>Website</a:t>
            </a:r>
          </a:p>
          <a:p>
            <a:pPr algn="ctr" eaLnBrk="0" hangingPunct="0">
              <a:defRPr/>
            </a:pPr>
            <a:endParaRPr lang="en-AU" sz="1000" dirty="0">
              <a:latin typeface="+mn-lt"/>
              <a:cs typeface="Arial" charset="0"/>
            </a:endParaRPr>
          </a:p>
        </p:txBody>
      </p:sp>
      <p:sp>
        <p:nvSpPr>
          <p:cNvPr id="251" name="Rectangle 13"/>
          <p:cNvSpPr>
            <a:spLocks noChangeArrowheads="1"/>
          </p:cNvSpPr>
          <p:nvPr/>
        </p:nvSpPr>
        <p:spPr bwMode="auto">
          <a:xfrm>
            <a:off x="3428992" y="5500702"/>
            <a:ext cx="1000132" cy="428628"/>
          </a:xfrm>
          <a:prstGeom prst="rect">
            <a:avLst/>
          </a:prstGeom>
          <a:solidFill>
            <a:srgbClr val="FA3CDF">
              <a:alpha val="49804"/>
            </a:srgbClr>
          </a:solidFill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36000" tIns="36000" rIns="36000" bIns="36000" anchor="ctr"/>
          <a:lstStyle/>
          <a:p>
            <a:pPr algn="ctr" eaLnBrk="0" hangingPunct="0">
              <a:defRPr/>
            </a:pPr>
            <a:endParaRPr lang="en-AU" sz="1000" b="1" dirty="0" smtClean="0">
              <a:latin typeface="+mn-lt"/>
              <a:cs typeface="Arial" charset="0"/>
            </a:endParaRPr>
          </a:p>
          <a:p>
            <a:pPr algn="ctr" eaLnBrk="0" hangingPunct="0">
              <a:defRPr/>
            </a:pPr>
            <a:r>
              <a:rPr lang="en-AU" sz="1000" b="1" dirty="0" smtClean="0">
                <a:cs typeface="Arial" charset="0"/>
              </a:rPr>
              <a:t>Google</a:t>
            </a:r>
          </a:p>
          <a:p>
            <a:pPr algn="ctr" eaLnBrk="0" hangingPunct="0">
              <a:defRPr/>
            </a:pPr>
            <a:endParaRPr lang="en-AU" sz="1000" dirty="0">
              <a:latin typeface="+mn-lt"/>
              <a:cs typeface="Arial" charset="0"/>
            </a:endParaRPr>
          </a:p>
        </p:txBody>
      </p:sp>
      <p:sp>
        <p:nvSpPr>
          <p:cNvPr id="252" name="Rectangle 13"/>
          <p:cNvSpPr>
            <a:spLocks noChangeArrowheads="1"/>
          </p:cNvSpPr>
          <p:nvPr/>
        </p:nvSpPr>
        <p:spPr bwMode="auto">
          <a:xfrm>
            <a:off x="1643042" y="6000768"/>
            <a:ext cx="1357322" cy="428628"/>
          </a:xfrm>
          <a:prstGeom prst="rect">
            <a:avLst/>
          </a:prstGeom>
          <a:solidFill>
            <a:srgbClr val="FA3CDF">
              <a:alpha val="49804"/>
            </a:srgbClr>
          </a:solidFill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36000" tIns="36000" rIns="36000" bIns="36000" anchor="ctr"/>
          <a:lstStyle/>
          <a:p>
            <a:pPr algn="ctr" eaLnBrk="0" hangingPunct="0">
              <a:defRPr/>
            </a:pPr>
            <a:endParaRPr lang="en-AU" sz="1000" b="1" dirty="0" smtClean="0">
              <a:cs typeface="Arial" charset="0"/>
            </a:endParaRPr>
          </a:p>
          <a:p>
            <a:pPr algn="ctr" eaLnBrk="0" hangingPunct="0">
              <a:defRPr/>
            </a:pPr>
            <a:r>
              <a:rPr lang="en-AU" sz="1000" b="1" dirty="0" err="1" smtClean="0">
                <a:cs typeface="Arial" charset="0"/>
              </a:rPr>
              <a:t>SaaS</a:t>
            </a:r>
            <a:r>
              <a:rPr lang="en-AU" sz="1000" b="1" dirty="0" smtClean="0">
                <a:cs typeface="Arial" charset="0"/>
              </a:rPr>
              <a:t> Connect</a:t>
            </a:r>
          </a:p>
          <a:p>
            <a:pPr algn="ctr" eaLnBrk="0" hangingPunct="0">
              <a:defRPr/>
            </a:pPr>
            <a:endParaRPr lang="en-AU" sz="1000" b="1" dirty="0">
              <a:cs typeface="Arial" charset="0"/>
            </a:endParaRPr>
          </a:p>
        </p:txBody>
      </p:sp>
      <p:pic>
        <p:nvPicPr>
          <p:cNvPr id="253" name="Picture 12" descr="View Detail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5857892"/>
            <a:ext cx="50006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5" name="Rectangle 13"/>
          <p:cNvSpPr>
            <a:spLocks noChangeArrowheads="1"/>
          </p:cNvSpPr>
          <p:nvPr/>
        </p:nvSpPr>
        <p:spPr bwMode="auto">
          <a:xfrm>
            <a:off x="4786314" y="4857760"/>
            <a:ext cx="1000132" cy="428628"/>
          </a:xfrm>
          <a:prstGeom prst="rect">
            <a:avLst/>
          </a:prstGeom>
          <a:solidFill>
            <a:srgbClr val="FD4335">
              <a:alpha val="69804"/>
            </a:srgbClr>
          </a:solidFill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36000" tIns="36000" rIns="36000" bIns="36000" anchor="ctr"/>
          <a:lstStyle/>
          <a:p>
            <a:pPr algn="ctr" eaLnBrk="0" hangingPunct="0"/>
            <a:r>
              <a:rPr lang="en-AU" sz="900" b="1" dirty="0" smtClean="0"/>
              <a:t>IDW  </a:t>
            </a:r>
            <a:endParaRPr lang="en-AU" sz="900" b="1" dirty="0"/>
          </a:p>
        </p:txBody>
      </p:sp>
      <p:cxnSp>
        <p:nvCxnSpPr>
          <p:cNvPr id="292" name="Straight Connector 77"/>
          <p:cNvCxnSpPr>
            <a:cxnSpLocks noChangeShapeType="1"/>
            <a:stCxn id="185" idx="1"/>
            <a:endCxn id="225" idx="2"/>
          </p:cNvCxnSpPr>
          <p:nvPr/>
        </p:nvCxnSpPr>
        <p:spPr bwMode="auto">
          <a:xfrm rot="10800000">
            <a:off x="607192" y="3357562"/>
            <a:ext cx="964413" cy="571504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08" name="Straight Arrow Connector 307"/>
          <p:cNvCxnSpPr>
            <a:stCxn id="249" idx="3"/>
            <a:endCxn id="255" idx="1"/>
          </p:cNvCxnSpPr>
          <p:nvPr/>
        </p:nvCxnSpPr>
        <p:spPr>
          <a:xfrm>
            <a:off x="4429124" y="5072074"/>
            <a:ext cx="35719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/>
          <p:nvPr/>
        </p:nvCxnSpPr>
        <p:spPr>
          <a:xfrm rot="10800000">
            <a:off x="3000364" y="2928934"/>
            <a:ext cx="3000396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77"/>
          <p:cNvCxnSpPr>
            <a:cxnSpLocks noChangeShapeType="1"/>
          </p:cNvCxnSpPr>
          <p:nvPr/>
        </p:nvCxnSpPr>
        <p:spPr bwMode="auto">
          <a:xfrm rot="5400000">
            <a:off x="1893075" y="5107793"/>
            <a:ext cx="500066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17" name="Straight Connector 77"/>
          <p:cNvCxnSpPr>
            <a:cxnSpLocks noChangeShapeType="1"/>
          </p:cNvCxnSpPr>
          <p:nvPr/>
        </p:nvCxnSpPr>
        <p:spPr bwMode="auto">
          <a:xfrm>
            <a:off x="642910" y="6072206"/>
            <a:ext cx="1000132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21" name="Straight Connector 77"/>
          <p:cNvCxnSpPr>
            <a:cxnSpLocks noChangeShapeType="1"/>
          </p:cNvCxnSpPr>
          <p:nvPr/>
        </p:nvCxnSpPr>
        <p:spPr bwMode="auto">
          <a:xfrm>
            <a:off x="1214414" y="4643446"/>
            <a:ext cx="357190" cy="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41" name="Straight Connector 77"/>
          <p:cNvCxnSpPr>
            <a:cxnSpLocks noChangeShapeType="1"/>
          </p:cNvCxnSpPr>
          <p:nvPr/>
        </p:nvCxnSpPr>
        <p:spPr bwMode="auto">
          <a:xfrm rot="5400000" flipH="1" flipV="1">
            <a:off x="2035951" y="5893611"/>
            <a:ext cx="214314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51" name="Straight Connector 350"/>
          <p:cNvCxnSpPr/>
          <p:nvPr/>
        </p:nvCxnSpPr>
        <p:spPr>
          <a:xfrm flipV="1">
            <a:off x="857224" y="1500174"/>
            <a:ext cx="4" cy="678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/>
          <p:cNvCxnSpPr/>
          <p:nvPr/>
        </p:nvCxnSpPr>
        <p:spPr>
          <a:xfrm>
            <a:off x="857224" y="1500174"/>
            <a:ext cx="71438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Oval 360"/>
          <p:cNvSpPr/>
          <p:nvPr/>
        </p:nvSpPr>
        <p:spPr bwMode="auto">
          <a:xfrm>
            <a:off x="1643042" y="3357562"/>
            <a:ext cx="214312" cy="2143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36000" tIns="36000" rIns="36000" bIns="36000" anchor="ctr"/>
          <a:lstStyle/>
          <a:p>
            <a:pPr algn="ctr" eaLnBrk="0" hangingPunct="0">
              <a:defRPr/>
            </a:pPr>
            <a:r>
              <a:rPr lang="en-AU" sz="1400" dirty="0" smtClean="0">
                <a:cs typeface="Arial" charset="0"/>
              </a:rPr>
              <a:t>5</a:t>
            </a:r>
            <a:endParaRPr lang="en-AU" sz="1400" dirty="0">
              <a:cs typeface="Arial" charset="0"/>
            </a:endParaRPr>
          </a:p>
        </p:txBody>
      </p:sp>
      <p:sp>
        <p:nvSpPr>
          <p:cNvPr id="362" name="Oval 361"/>
          <p:cNvSpPr/>
          <p:nvPr/>
        </p:nvSpPr>
        <p:spPr bwMode="auto">
          <a:xfrm>
            <a:off x="3143240" y="3786190"/>
            <a:ext cx="214312" cy="2143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36000" tIns="36000" rIns="36000" bIns="36000" anchor="ctr"/>
          <a:lstStyle/>
          <a:p>
            <a:pPr algn="ctr" eaLnBrk="0" hangingPunct="0">
              <a:defRPr/>
            </a:pPr>
            <a:r>
              <a:rPr lang="en-AU" sz="1400" dirty="0" smtClean="0">
                <a:cs typeface="Arial" charset="0"/>
              </a:rPr>
              <a:t>6</a:t>
            </a:r>
            <a:endParaRPr lang="en-AU" sz="1400" dirty="0">
              <a:cs typeface="Arial" charset="0"/>
            </a:endParaRPr>
          </a:p>
        </p:txBody>
      </p:sp>
      <p:sp>
        <p:nvSpPr>
          <p:cNvPr id="363" name="Oval 362"/>
          <p:cNvSpPr/>
          <p:nvPr/>
        </p:nvSpPr>
        <p:spPr bwMode="auto">
          <a:xfrm>
            <a:off x="2143108" y="4214818"/>
            <a:ext cx="214312" cy="2143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36000" tIns="36000" rIns="36000" bIns="36000" anchor="ctr"/>
          <a:lstStyle/>
          <a:p>
            <a:pPr algn="ctr" eaLnBrk="0" hangingPunct="0">
              <a:defRPr/>
            </a:pPr>
            <a:r>
              <a:rPr lang="en-AU" sz="1400" dirty="0" smtClean="0">
                <a:cs typeface="Arial" charset="0"/>
              </a:rPr>
              <a:t>7</a:t>
            </a:r>
            <a:endParaRPr lang="en-AU" sz="1400" dirty="0">
              <a:cs typeface="Arial" charset="0"/>
            </a:endParaRPr>
          </a:p>
        </p:txBody>
      </p:sp>
      <p:sp>
        <p:nvSpPr>
          <p:cNvPr id="364" name="Oval 363"/>
          <p:cNvSpPr/>
          <p:nvPr/>
        </p:nvSpPr>
        <p:spPr bwMode="auto">
          <a:xfrm>
            <a:off x="928662" y="4000504"/>
            <a:ext cx="214312" cy="2143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36000" tIns="36000" rIns="36000" bIns="36000" anchor="ctr"/>
          <a:lstStyle/>
          <a:p>
            <a:pPr algn="ctr" eaLnBrk="0" hangingPunct="0">
              <a:defRPr/>
            </a:pPr>
            <a:r>
              <a:rPr lang="en-AU" sz="1400" dirty="0" smtClean="0">
                <a:cs typeface="Arial" charset="0"/>
              </a:rPr>
              <a:t>8</a:t>
            </a:r>
            <a:endParaRPr lang="en-AU" sz="1400" dirty="0">
              <a:cs typeface="Arial" charset="0"/>
            </a:endParaRPr>
          </a:p>
        </p:txBody>
      </p:sp>
      <p:cxnSp>
        <p:nvCxnSpPr>
          <p:cNvPr id="368" name="Straight Connector 77"/>
          <p:cNvCxnSpPr>
            <a:cxnSpLocks noChangeShapeType="1"/>
          </p:cNvCxnSpPr>
          <p:nvPr/>
        </p:nvCxnSpPr>
        <p:spPr bwMode="auto">
          <a:xfrm rot="5400000" flipH="1" flipV="1">
            <a:off x="4500562" y="2786058"/>
            <a:ext cx="857256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70" name="Straight Connector 77"/>
          <p:cNvCxnSpPr>
            <a:cxnSpLocks noChangeShapeType="1"/>
          </p:cNvCxnSpPr>
          <p:nvPr/>
        </p:nvCxnSpPr>
        <p:spPr bwMode="auto">
          <a:xfrm flipV="1">
            <a:off x="5214942" y="2214554"/>
            <a:ext cx="214314" cy="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72" name="Straight Connector 371"/>
          <p:cNvCxnSpPr/>
          <p:nvPr/>
        </p:nvCxnSpPr>
        <p:spPr>
          <a:xfrm>
            <a:off x="2143108" y="3571876"/>
            <a:ext cx="328614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/>
          <p:nvPr/>
        </p:nvCxnSpPr>
        <p:spPr>
          <a:xfrm rot="5400000">
            <a:off x="892943" y="5107793"/>
            <a:ext cx="92869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Arrow Connector 377"/>
          <p:cNvCxnSpPr/>
          <p:nvPr/>
        </p:nvCxnSpPr>
        <p:spPr>
          <a:xfrm rot="5400000">
            <a:off x="4786314" y="4214818"/>
            <a:ext cx="1285884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/>
          <p:cNvCxnSpPr/>
          <p:nvPr/>
        </p:nvCxnSpPr>
        <p:spPr>
          <a:xfrm rot="5400000" flipH="1" flipV="1">
            <a:off x="1035819" y="4321975"/>
            <a:ext cx="64294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77"/>
          <p:cNvCxnSpPr>
            <a:cxnSpLocks noChangeShapeType="1"/>
          </p:cNvCxnSpPr>
          <p:nvPr/>
        </p:nvCxnSpPr>
        <p:spPr bwMode="auto">
          <a:xfrm>
            <a:off x="1357290" y="4000504"/>
            <a:ext cx="214314" cy="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19" name="Straight Connector 118"/>
          <p:cNvCxnSpPr/>
          <p:nvPr/>
        </p:nvCxnSpPr>
        <p:spPr>
          <a:xfrm rot="5400000">
            <a:off x="3571868" y="3714752"/>
            <a:ext cx="5429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5400000">
            <a:off x="3643306" y="3714752"/>
            <a:ext cx="5429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6858016" y="1000108"/>
            <a:ext cx="2005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/>
              <a:t>Customer request quote externally</a:t>
            </a:r>
            <a:endParaRPr lang="en-AU" sz="1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942756" y="1357298"/>
            <a:ext cx="2201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/>
              <a:t>Customer request quote/order via CSR</a:t>
            </a:r>
          </a:p>
          <a:p>
            <a:r>
              <a:rPr lang="en-AU" sz="1000" dirty="0" smtClean="0"/>
              <a:t>CSR can retrieve customer quote</a:t>
            </a:r>
            <a:endParaRPr lang="en-AU" sz="1000" dirty="0"/>
          </a:p>
        </p:txBody>
      </p:sp>
      <p:sp>
        <p:nvSpPr>
          <p:cNvPr id="126" name="Oval 125"/>
          <p:cNvSpPr/>
          <p:nvPr/>
        </p:nvSpPr>
        <p:spPr bwMode="auto">
          <a:xfrm>
            <a:off x="2143108" y="1714488"/>
            <a:ext cx="214312" cy="2143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36000" tIns="36000" rIns="36000" bIns="36000" anchor="ctr"/>
          <a:lstStyle/>
          <a:p>
            <a:pPr algn="ctr" eaLnBrk="0" hangingPunct="0">
              <a:defRPr/>
            </a:pPr>
            <a:r>
              <a:rPr lang="en-AU" sz="1400" dirty="0" smtClean="0">
                <a:cs typeface="Arial" charset="0"/>
              </a:rPr>
              <a:t>2</a:t>
            </a:r>
            <a:endParaRPr lang="en-AU" sz="1400" dirty="0">
              <a:cs typeface="Arial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4000496" y="1714488"/>
            <a:ext cx="214313" cy="2143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36000" tIns="36000" rIns="36000" bIns="36000" anchor="ctr"/>
          <a:lstStyle/>
          <a:p>
            <a:pPr algn="ctr" eaLnBrk="0" hangingPunct="0">
              <a:defRPr/>
            </a:pPr>
            <a:r>
              <a:rPr lang="en-AU" sz="1400" dirty="0" smtClean="0">
                <a:cs typeface="Arial" charset="0"/>
              </a:rPr>
              <a:t>3</a:t>
            </a:r>
            <a:endParaRPr lang="en-AU" sz="1400" dirty="0">
              <a:cs typeface="Arial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929454" y="1785926"/>
            <a:ext cx="21451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/>
              <a:t>CSR provision order in SOS Arbor  and</a:t>
            </a:r>
          </a:p>
          <a:p>
            <a:r>
              <a:rPr lang="en-AU" sz="1000" dirty="0" smtClean="0"/>
              <a:t>Order details send to OPOM &amp; MTS</a:t>
            </a:r>
            <a:endParaRPr lang="en-AU" sz="1000" dirty="0"/>
          </a:p>
        </p:txBody>
      </p:sp>
      <p:sp>
        <p:nvSpPr>
          <p:cNvPr id="129" name="TextBox 128"/>
          <p:cNvSpPr txBox="1"/>
          <p:nvPr/>
        </p:nvSpPr>
        <p:spPr>
          <a:xfrm>
            <a:off x="6929454" y="2143116"/>
            <a:ext cx="2085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/>
              <a:t>CSR cut and paste order details from</a:t>
            </a:r>
          </a:p>
          <a:p>
            <a:r>
              <a:rPr lang="en-AU" sz="1000" dirty="0" smtClean="0"/>
              <a:t> SOS to SODA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858016" y="2500306"/>
            <a:ext cx="20842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/>
              <a:t>  SODA passes the order to </a:t>
            </a:r>
            <a:r>
              <a:rPr lang="en-AU" sz="1000" dirty="0" err="1" smtClean="0"/>
              <a:t>iProcess</a:t>
            </a:r>
            <a:endParaRPr lang="en-AU" sz="1000" dirty="0"/>
          </a:p>
        </p:txBody>
      </p:sp>
      <p:sp>
        <p:nvSpPr>
          <p:cNvPr id="131" name="Oval 130"/>
          <p:cNvSpPr/>
          <p:nvPr/>
        </p:nvSpPr>
        <p:spPr bwMode="auto">
          <a:xfrm>
            <a:off x="6572264" y="2786058"/>
            <a:ext cx="214313" cy="21431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36000" tIns="36000" rIns="36000" bIns="36000" anchor="ctr"/>
          <a:lstStyle/>
          <a:p>
            <a:pPr algn="ctr" eaLnBrk="0" hangingPunct="0">
              <a:defRPr/>
            </a:pPr>
            <a:r>
              <a:rPr lang="en-AU" sz="1400" dirty="0" smtClean="0">
                <a:cs typeface="Arial" charset="0"/>
              </a:rPr>
              <a:t>6</a:t>
            </a:r>
            <a:endParaRPr lang="en-AU" sz="1400" dirty="0">
              <a:cs typeface="Arial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858016" y="2714620"/>
            <a:ext cx="2376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smtClean="0"/>
              <a:t> </a:t>
            </a:r>
            <a:r>
              <a:rPr lang="en-AU" sz="1000" dirty="0" err="1" smtClean="0"/>
              <a:t>iProcess</a:t>
            </a:r>
            <a:r>
              <a:rPr lang="en-AU" sz="1000" dirty="0" smtClean="0"/>
              <a:t> verifies SOS order details from</a:t>
            </a:r>
          </a:p>
          <a:p>
            <a:r>
              <a:rPr lang="en-AU" sz="1000" dirty="0" smtClean="0"/>
              <a:t>MTS</a:t>
            </a:r>
            <a:endParaRPr lang="en-AU" sz="1000" dirty="0"/>
          </a:p>
        </p:txBody>
      </p:sp>
      <p:sp>
        <p:nvSpPr>
          <p:cNvPr id="133" name="Oval 132"/>
          <p:cNvSpPr/>
          <p:nvPr/>
        </p:nvSpPr>
        <p:spPr bwMode="auto">
          <a:xfrm>
            <a:off x="6572264" y="3071810"/>
            <a:ext cx="214313" cy="21431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36000" tIns="36000" rIns="36000" bIns="36000" anchor="ctr"/>
          <a:lstStyle/>
          <a:p>
            <a:pPr algn="ctr" eaLnBrk="0" hangingPunct="0">
              <a:defRPr/>
            </a:pPr>
            <a:r>
              <a:rPr lang="en-AU" sz="1400" dirty="0" smtClean="0">
                <a:cs typeface="Arial" charset="0"/>
              </a:rPr>
              <a:t>7</a:t>
            </a:r>
            <a:endParaRPr lang="en-AU" sz="1400" dirty="0">
              <a:cs typeface="Arial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46576" y="3429000"/>
            <a:ext cx="2297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smtClean="0"/>
              <a:t> TSA Deploy Call back confirmation to SODA</a:t>
            </a:r>
            <a:endParaRPr lang="en-AU" sz="1000" dirty="0"/>
          </a:p>
        </p:txBody>
      </p:sp>
      <p:cxnSp>
        <p:nvCxnSpPr>
          <p:cNvPr id="136" name="Straight Arrow Connector 135"/>
          <p:cNvCxnSpPr>
            <a:stCxn id="250" idx="1"/>
          </p:cNvCxnSpPr>
          <p:nvPr/>
        </p:nvCxnSpPr>
        <p:spPr>
          <a:xfrm rot="10800000">
            <a:off x="1357290" y="5572140"/>
            <a:ext cx="35719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/>
          <p:cNvSpPr/>
          <p:nvPr/>
        </p:nvSpPr>
        <p:spPr bwMode="auto">
          <a:xfrm>
            <a:off x="6572264" y="3429000"/>
            <a:ext cx="214313" cy="21431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36000" tIns="36000" rIns="36000" bIns="36000" anchor="ctr"/>
          <a:lstStyle/>
          <a:p>
            <a:pPr algn="ctr" eaLnBrk="0" hangingPunct="0">
              <a:defRPr/>
            </a:pPr>
            <a:r>
              <a:rPr lang="en-AU" sz="1400" dirty="0" smtClean="0">
                <a:cs typeface="Arial" charset="0"/>
              </a:rPr>
              <a:t>8</a:t>
            </a:r>
            <a:endParaRPr lang="en-AU" sz="1400" dirty="0">
              <a:cs typeface="Arial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858016" y="3714752"/>
            <a:ext cx="2129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/>
              <a:t>Customer log-in through SAS connect</a:t>
            </a:r>
          </a:p>
          <a:p>
            <a:r>
              <a:rPr lang="en-AU" sz="1000" dirty="0" smtClean="0"/>
              <a:t>To  update website </a:t>
            </a:r>
            <a:endParaRPr lang="en-AU" sz="1000" dirty="0"/>
          </a:p>
        </p:txBody>
      </p:sp>
      <p:sp>
        <p:nvSpPr>
          <p:cNvPr id="142" name="Oval 141"/>
          <p:cNvSpPr/>
          <p:nvPr/>
        </p:nvSpPr>
        <p:spPr bwMode="auto">
          <a:xfrm>
            <a:off x="6572264" y="3786190"/>
            <a:ext cx="214313" cy="21431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36000" tIns="36000" rIns="36000" bIns="36000" anchor="ctr"/>
          <a:lstStyle/>
          <a:p>
            <a:pPr algn="ctr" eaLnBrk="0" hangingPunct="0">
              <a:defRPr/>
            </a:pPr>
            <a:r>
              <a:rPr lang="en-AU" sz="1400" dirty="0" smtClean="0">
                <a:cs typeface="Arial" charset="0"/>
              </a:rPr>
              <a:t>9</a:t>
            </a:r>
            <a:endParaRPr lang="en-AU" sz="1400" dirty="0">
              <a:cs typeface="Arial" charset="0"/>
            </a:endParaRPr>
          </a:p>
        </p:txBody>
      </p:sp>
      <p:sp>
        <p:nvSpPr>
          <p:cNvPr id="144" name="Oval 143"/>
          <p:cNvSpPr/>
          <p:nvPr/>
        </p:nvSpPr>
        <p:spPr bwMode="auto">
          <a:xfrm>
            <a:off x="1071538" y="6143644"/>
            <a:ext cx="285752" cy="21431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36000" tIns="36000" rIns="36000" bIns="36000" anchor="ctr"/>
          <a:lstStyle/>
          <a:p>
            <a:pPr algn="ctr" eaLnBrk="0" hangingPunct="0">
              <a:defRPr/>
            </a:pPr>
            <a:r>
              <a:rPr lang="en-AU" sz="1400" dirty="0" smtClean="0">
                <a:cs typeface="Arial" charset="0"/>
              </a:rPr>
              <a:t>9</a:t>
            </a:r>
            <a:endParaRPr lang="en-AU" sz="1400" dirty="0">
              <a:cs typeface="Arial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929454" y="4071942"/>
            <a:ext cx="22252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/>
              <a:t>Customer calls </a:t>
            </a:r>
            <a:r>
              <a:rPr lang="en-AU" sz="1000" dirty="0" err="1" smtClean="0"/>
              <a:t>extrract</a:t>
            </a:r>
            <a:r>
              <a:rPr lang="en-AU" sz="1000" dirty="0" smtClean="0"/>
              <a:t> </a:t>
            </a:r>
            <a:r>
              <a:rPr lang="en-AU" sz="1000" dirty="0" err="1" smtClean="0"/>
              <a:t>edfrom</a:t>
            </a:r>
            <a:r>
              <a:rPr lang="en-AU" sz="1000" dirty="0" smtClean="0"/>
              <a:t> </a:t>
            </a:r>
            <a:r>
              <a:rPr lang="en-AU" sz="1000" dirty="0" err="1" smtClean="0"/>
              <a:t>Vertica</a:t>
            </a:r>
            <a:r>
              <a:rPr lang="en-AU" sz="1000" dirty="0" smtClean="0"/>
              <a:t> </a:t>
            </a:r>
          </a:p>
          <a:p>
            <a:r>
              <a:rPr lang="en-AU" sz="1000" dirty="0" smtClean="0"/>
              <a:t>Sends to SODA to be displayed in</a:t>
            </a:r>
          </a:p>
          <a:p>
            <a:r>
              <a:rPr lang="en-AU" sz="1000" dirty="0" smtClean="0"/>
              <a:t> </a:t>
            </a:r>
            <a:r>
              <a:rPr lang="en-AU" sz="1000" dirty="0" err="1" smtClean="0"/>
              <a:t>Websitedashboard</a:t>
            </a:r>
            <a:r>
              <a:rPr lang="en-AU" sz="1000" dirty="0" smtClean="0"/>
              <a:t> </a:t>
            </a:r>
            <a:endParaRPr lang="en-AU" sz="1000" dirty="0"/>
          </a:p>
        </p:txBody>
      </p:sp>
      <p:sp>
        <p:nvSpPr>
          <p:cNvPr id="149" name="Oval 148"/>
          <p:cNvSpPr/>
          <p:nvPr/>
        </p:nvSpPr>
        <p:spPr bwMode="auto">
          <a:xfrm>
            <a:off x="6500826" y="4214818"/>
            <a:ext cx="357190" cy="21431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36000" tIns="36000" rIns="36000" bIns="36000" anchor="ctr"/>
          <a:lstStyle/>
          <a:p>
            <a:pPr algn="ctr" eaLnBrk="0" hangingPunct="0">
              <a:defRPr/>
            </a:pPr>
            <a:r>
              <a:rPr lang="en-AU" sz="1000" dirty="0" smtClean="0">
                <a:cs typeface="Arial" charset="0"/>
              </a:rPr>
              <a:t>10</a:t>
            </a:r>
            <a:endParaRPr lang="en-AU" sz="1000" dirty="0">
              <a:cs typeface="Arial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846576" y="4602114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smtClean="0"/>
              <a:t>Customer Statistical info for reporting sends via DCS to IDW  </a:t>
            </a:r>
            <a:endParaRPr lang="en-AU" sz="1000" dirty="0"/>
          </a:p>
        </p:txBody>
      </p:sp>
      <p:cxnSp>
        <p:nvCxnSpPr>
          <p:cNvPr id="186" name="Straight Connector 185"/>
          <p:cNvCxnSpPr/>
          <p:nvPr/>
        </p:nvCxnSpPr>
        <p:spPr>
          <a:xfrm rot="5400000" flipH="1" flipV="1">
            <a:off x="1071538" y="5786454"/>
            <a:ext cx="5715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0364" y="4786322"/>
            <a:ext cx="428628" cy="215902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stCxn id="199" idx="2"/>
          </p:cNvCxnSpPr>
          <p:nvPr/>
        </p:nvCxnSpPr>
        <p:spPr>
          <a:xfrm rot="16200000" flipH="1">
            <a:off x="2536017" y="4607727"/>
            <a:ext cx="642942" cy="1143008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 rot="5400000">
            <a:off x="1893869" y="4321181"/>
            <a:ext cx="357190" cy="158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Oval 240"/>
          <p:cNvSpPr/>
          <p:nvPr/>
        </p:nvSpPr>
        <p:spPr bwMode="auto">
          <a:xfrm>
            <a:off x="4929190" y="1785926"/>
            <a:ext cx="357190" cy="21431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36000" tIns="36000" rIns="36000" bIns="36000" anchor="ctr"/>
          <a:lstStyle/>
          <a:p>
            <a:pPr algn="ctr" eaLnBrk="0" hangingPunct="0">
              <a:defRPr/>
            </a:pPr>
            <a:r>
              <a:rPr lang="en-AU" sz="1000" dirty="0" smtClean="0">
                <a:cs typeface="Arial" charset="0"/>
              </a:rPr>
              <a:t>10</a:t>
            </a:r>
            <a:endParaRPr lang="en-AU" sz="1000" dirty="0">
              <a:cs typeface="Arial" charset="0"/>
            </a:endParaRPr>
          </a:p>
        </p:txBody>
      </p:sp>
      <p:cxnSp>
        <p:nvCxnSpPr>
          <p:cNvPr id="259" name="Straight Connector 258"/>
          <p:cNvCxnSpPr/>
          <p:nvPr/>
        </p:nvCxnSpPr>
        <p:spPr>
          <a:xfrm>
            <a:off x="6383095" y="5291385"/>
            <a:ext cx="278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Line 116"/>
          <p:cNvSpPr>
            <a:spLocks noChangeShapeType="1"/>
          </p:cNvSpPr>
          <p:nvPr/>
        </p:nvSpPr>
        <p:spPr bwMode="auto">
          <a:xfrm flipH="1">
            <a:off x="6500826" y="5429264"/>
            <a:ext cx="500066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264" name="TextBox 263"/>
          <p:cNvSpPr txBox="1"/>
          <p:nvPr/>
        </p:nvSpPr>
        <p:spPr>
          <a:xfrm>
            <a:off x="7143768" y="5286388"/>
            <a:ext cx="1223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Manual  Update </a:t>
            </a:r>
            <a:endParaRPr lang="en-AU" sz="1200" dirty="0"/>
          </a:p>
        </p:txBody>
      </p:sp>
      <p:sp>
        <p:nvSpPr>
          <p:cNvPr id="265" name="Rectangle 13"/>
          <p:cNvSpPr>
            <a:spLocks noChangeArrowheads="1"/>
          </p:cNvSpPr>
          <p:nvPr/>
        </p:nvSpPr>
        <p:spPr bwMode="auto">
          <a:xfrm>
            <a:off x="6429388" y="5572140"/>
            <a:ext cx="571504" cy="142876"/>
          </a:xfrm>
          <a:prstGeom prst="rect">
            <a:avLst/>
          </a:prstGeom>
          <a:solidFill>
            <a:srgbClr val="FFC000">
              <a:alpha val="50000"/>
            </a:srgbClr>
          </a:solidFill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36000" tIns="36000" rIns="36000" bIns="36000" anchor="ctr"/>
          <a:lstStyle/>
          <a:p>
            <a:pPr algn="ctr" eaLnBrk="0" hangingPunct="0">
              <a:defRPr/>
            </a:pPr>
            <a:endParaRPr lang="en-AU" sz="1000" b="1" dirty="0" smtClean="0">
              <a:latin typeface="+mn-lt"/>
              <a:cs typeface="Arial" charset="0"/>
            </a:endParaRPr>
          </a:p>
          <a:p>
            <a:pPr algn="ctr" eaLnBrk="0" hangingPunct="0">
              <a:defRPr/>
            </a:pPr>
            <a:endParaRPr lang="en-AU" sz="1000" dirty="0">
              <a:latin typeface="+mn-lt"/>
              <a:cs typeface="Arial" charset="0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7143768" y="5500702"/>
            <a:ext cx="1256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New applications</a:t>
            </a:r>
            <a:endParaRPr lang="en-AU" sz="1200" dirty="0"/>
          </a:p>
        </p:txBody>
      </p:sp>
      <p:sp>
        <p:nvSpPr>
          <p:cNvPr id="267" name="Rectangle 13"/>
          <p:cNvSpPr>
            <a:spLocks noChangeArrowheads="1"/>
          </p:cNvSpPr>
          <p:nvPr/>
        </p:nvSpPr>
        <p:spPr bwMode="auto">
          <a:xfrm>
            <a:off x="6429388" y="5786454"/>
            <a:ext cx="571504" cy="142876"/>
          </a:xfrm>
          <a:prstGeom prst="rect">
            <a:avLst/>
          </a:prstGeom>
          <a:solidFill>
            <a:srgbClr val="00B050">
              <a:alpha val="50000"/>
            </a:srgbClr>
          </a:solidFill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36000" tIns="36000" rIns="36000" bIns="36000" anchor="ctr"/>
          <a:lstStyle/>
          <a:p>
            <a:pPr algn="ctr" eaLnBrk="0" hangingPunct="0">
              <a:defRPr/>
            </a:pPr>
            <a:endParaRPr lang="en-AU" sz="1000" b="1" dirty="0" smtClean="0">
              <a:latin typeface="+mn-lt"/>
              <a:cs typeface="Arial" charset="0"/>
            </a:endParaRPr>
          </a:p>
          <a:p>
            <a:pPr algn="ctr" eaLnBrk="0" hangingPunct="0">
              <a:defRPr/>
            </a:pPr>
            <a:endParaRPr lang="en-AU" sz="1000" dirty="0">
              <a:latin typeface="+mn-lt"/>
              <a:cs typeface="Arial" charset="0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7143768" y="5715016"/>
            <a:ext cx="12647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BAU – No change</a:t>
            </a:r>
            <a:endParaRPr lang="en-AU" sz="1200" dirty="0"/>
          </a:p>
        </p:txBody>
      </p:sp>
      <p:sp>
        <p:nvSpPr>
          <p:cNvPr id="269" name="Rectangle 13"/>
          <p:cNvSpPr>
            <a:spLocks noChangeArrowheads="1"/>
          </p:cNvSpPr>
          <p:nvPr/>
        </p:nvSpPr>
        <p:spPr bwMode="auto">
          <a:xfrm>
            <a:off x="6429388" y="6000768"/>
            <a:ext cx="571504" cy="142876"/>
          </a:xfrm>
          <a:prstGeom prst="rect">
            <a:avLst/>
          </a:prstGeom>
          <a:solidFill>
            <a:srgbClr val="FD4335">
              <a:alpha val="69804"/>
            </a:srgbClr>
          </a:solidFill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36000" tIns="36000" rIns="36000" bIns="36000" anchor="ctr"/>
          <a:lstStyle/>
          <a:p>
            <a:pPr algn="ctr" eaLnBrk="0" hangingPunct="0">
              <a:defRPr/>
            </a:pPr>
            <a:endParaRPr lang="en-AU" sz="900" b="1" dirty="0" smtClean="0"/>
          </a:p>
          <a:p>
            <a:pPr algn="ctr" eaLnBrk="0" hangingPunct="0">
              <a:defRPr/>
            </a:pPr>
            <a:endParaRPr lang="en-AU" sz="900" b="1" dirty="0" smtClean="0"/>
          </a:p>
        </p:txBody>
      </p:sp>
      <p:sp>
        <p:nvSpPr>
          <p:cNvPr id="270" name="Rectangle 13"/>
          <p:cNvSpPr>
            <a:spLocks noChangeArrowheads="1"/>
          </p:cNvSpPr>
          <p:nvPr/>
        </p:nvSpPr>
        <p:spPr bwMode="auto">
          <a:xfrm>
            <a:off x="6429388" y="6215082"/>
            <a:ext cx="571504" cy="142876"/>
          </a:xfrm>
          <a:prstGeom prst="rect">
            <a:avLst/>
          </a:prstGeom>
          <a:solidFill>
            <a:srgbClr val="FA3CDF">
              <a:alpha val="49804"/>
            </a:srgbClr>
          </a:solidFill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36000" tIns="36000" rIns="36000" bIns="36000" anchor="ctr"/>
          <a:lstStyle/>
          <a:p>
            <a:pPr algn="ctr" eaLnBrk="0" hangingPunct="0">
              <a:defRPr/>
            </a:pPr>
            <a:endParaRPr lang="en-AU" sz="1000" b="1" dirty="0" smtClean="0">
              <a:cs typeface="Arial" charset="0"/>
            </a:endParaRPr>
          </a:p>
          <a:p>
            <a:pPr algn="ctr" eaLnBrk="0" hangingPunct="0">
              <a:defRPr/>
            </a:pPr>
            <a:endParaRPr lang="en-AU" sz="1000" b="1" dirty="0">
              <a:cs typeface="Arial" charset="0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7143768" y="5929330"/>
            <a:ext cx="15382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Reporting – IC update</a:t>
            </a:r>
            <a:endParaRPr lang="en-AU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7143768" y="6143644"/>
            <a:ext cx="1338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Non Optus change</a:t>
            </a:r>
            <a:endParaRPr lang="en-AU" sz="1200" dirty="0"/>
          </a:p>
        </p:txBody>
      </p:sp>
      <p:cxnSp>
        <p:nvCxnSpPr>
          <p:cNvPr id="111" name="Straight Connector 77"/>
          <p:cNvCxnSpPr>
            <a:cxnSpLocks noChangeShapeType="1"/>
          </p:cNvCxnSpPr>
          <p:nvPr/>
        </p:nvCxnSpPr>
        <p:spPr bwMode="auto">
          <a:xfrm rot="10800000">
            <a:off x="3000364" y="3143248"/>
            <a:ext cx="28575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sysDot"/>
            <a:round/>
            <a:headEnd/>
            <a:tailEnd type="arrow" w="med" len="med"/>
          </a:ln>
        </p:spPr>
      </p:cxnSp>
      <p:cxnSp>
        <p:nvCxnSpPr>
          <p:cNvPr id="113" name="Straight Connector 112"/>
          <p:cNvCxnSpPr/>
          <p:nvPr/>
        </p:nvCxnSpPr>
        <p:spPr>
          <a:xfrm>
            <a:off x="4357686" y="3214686"/>
            <a:ext cx="5715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5400000">
            <a:off x="464315" y="3893347"/>
            <a:ext cx="150019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77"/>
          <p:cNvCxnSpPr>
            <a:cxnSpLocks noChangeShapeType="1"/>
          </p:cNvCxnSpPr>
          <p:nvPr/>
        </p:nvCxnSpPr>
        <p:spPr bwMode="auto">
          <a:xfrm>
            <a:off x="1214414" y="3143248"/>
            <a:ext cx="357190" cy="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72" name="Oval 171"/>
          <p:cNvSpPr/>
          <p:nvPr/>
        </p:nvSpPr>
        <p:spPr bwMode="auto">
          <a:xfrm>
            <a:off x="6500826" y="4661444"/>
            <a:ext cx="357190" cy="21431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36000" tIns="36000" rIns="36000" bIns="36000" anchor="ctr"/>
          <a:lstStyle/>
          <a:p>
            <a:pPr algn="ctr" eaLnBrk="0" hangingPunct="0">
              <a:defRPr/>
            </a:pPr>
            <a:r>
              <a:rPr lang="en-AU" sz="1000" dirty="0" smtClean="0">
                <a:cs typeface="Arial" charset="0"/>
              </a:rPr>
              <a:t>11</a:t>
            </a:r>
            <a:endParaRPr lang="en-AU" sz="1000" dirty="0">
              <a:cs typeface="Arial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6929454" y="3071810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err="1" smtClean="0"/>
              <a:t>iProcess</a:t>
            </a:r>
            <a:r>
              <a:rPr lang="en-AU" sz="1000" dirty="0" smtClean="0"/>
              <a:t> sends deploy website request</a:t>
            </a:r>
          </a:p>
          <a:p>
            <a:r>
              <a:rPr lang="en-AU" sz="1000" dirty="0" smtClean="0"/>
              <a:t> to TSA</a:t>
            </a:r>
            <a:endParaRPr lang="en-AU" sz="1000" dirty="0"/>
          </a:p>
        </p:txBody>
      </p:sp>
      <p:sp>
        <p:nvSpPr>
          <p:cNvPr id="174" name="Oval 173"/>
          <p:cNvSpPr/>
          <p:nvPr/>
        </p:nvSpPr>
        <p:spPr bwMode="auto">
          <a:xfrm>
            <a:off x="3143240" y="4572008"/>
            <a:ext cx="357190" cy="21431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36000" tIns="36000" rIns="36000" bIns="36000" anchor="ctr"/>
          <a:lstStyle/>
          <a:p>
            <a:pPr algn="ctr" eaLnBrk="0" hangingPunct="0">
              <a:defRPr/>
            </a:pPr>
            <a:r>
              <a:rPr lang="en-AU" sz="1000" dirty="0" smtClean="0">
                <a:cs typeface="Arial" charset="0"/>
              </a:rPr>
              <a:t>11</a:t>
            </a:r>
            <a:endParaRPr lang="en-AU" sz="1000" dirty="0">
              <a:cs typeface="Arial" charset="0"/>
            </a:endParaRPr>
          </a:p>
        </p:txBody>
      </p:sp>
      <p:cxnSp>
        <p:nvCxnSpPr>
          <p:cNvPr id="118" name="Straight Arrow Connector 117"/>
          <p:cNvCxnSpPr>
            <a:endCxn id="184" idx="1"/>
          </p:cNvCxnSpPr>
          <p:nvPr/>
        </p:nvCxnSpPr>
        <p:spPr>
          <a:xfrm>
            <a:off x="3000364" y="4071942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 bwMode="auto">
          <a:xfrm>
            <a:off x="2945592" y="5043556"/>
            <a:ext cx="357190" cy="21431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36000" tIns="36000" rIns="36000" bIns="36000" anchor="ctr"/>
          <a:lstStyle/>
          <a:p>
            <a:pPr algn="ctr" eaLnBrk="0" hangingPunct="0">
              <a:defRPr/>
            </a:pPr>
            <a:r>
              <a:rPr lang="en-AU" sz="1000" dirty="0" smtClean="0">
                <a:cs typeface="Arial" charset="0"/>
              </a:rPr>
              <a:t>12</a:t>
            </a:r>
            <a:endParaRPr lang="en-AU" sz="1000" dirty="0">
              <a:cs typeface="Arial" charset="0"/>
            </a:endParaRPr>
          </a:p>
        </p:txBody>
      </p:sp>
      <p:sp>
        <p:nvSpPr>
          <p:cNvPr id="116" name="Oval 115"/>
          <p:cNvSpPr/>
          <p:nvPr/>
        </p:nvSpPr>
        <p:spPr bwMode="auto">
          <a:xfrm>
            <a:off x="6474631" y="4989718"/>
            <a:ext cx="357190" cy="21431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36000" tIns="36000" rIns="36000" bIns="36000" anchor="ctr"/>
          <a:lstStyle/>
          <a:p>
            <a:pPr algn="ctr" eaLnBrk="0" hangingPunct="0">
              <a:defRPr/>
            </a:pPr>
            <a:r>
              <a:rPr lang="en-AU" sz="1000" dirty="0" smtClean="0">
                <a:cs typeface="Arial" charset="0"/>
              </a:rPr>
              <a:t>11</a:t>
            </a:r>
            <a:endParaRPr lang="en-AU" sz="1000" dirty="0">
              <a:cs typeface="Arial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870539" y="4953165"/>
            <a:ext cx="20717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smtClean="0"/>
              <a:t>TSA Interface  with Google </a:t>
            </a:r>
            <a:endParaRPr lang="en-AU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AU" sz="2000" b="1" dirty="0" smtClean="0">
                <a:solidFill>
                  <a:srgbClr val="000000"/>
                </a:solidFill>
                <a:latin typeface="OptusDINCond-Regular" pitchFamily="34" charset="0"/>
                <a:ea typeface="+mn-ea"/>
                <a:cs typeface="+mn-cs"/>
              </a:rPr>
              <a:t>SODA Quote Interface</a:t>
            </a:r>
            <a:endParaRPr lang="en-AU" sz="2000" b="1" dirty="0">
              <a:solidFill>
                <a:srgbClr val="000000"/>
              </a:solidFill>
              <a:latin typeface="OptusDINCond-Regular" pitchFamily="34" charset="0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42910" y="4786322"/>
            <a:ext cx="219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 </a:t>
            </a:r>
            <a:endParaRPr lang="en-AU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6715140" y="1643050"/>
            <a:ext cx="171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Customer Usage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14744" y="3143248"/>
            <a:ext cx="78581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/>
              <a:t>SODA Quote</a:t>
            </a:r>
            <a:endParaRPr lang="en-AU" sz="1000" dirty="0"/>
          </a:p>
        </p:txBody>
      </p:sp>
      <p:sp>
        <p:nvSpPr>
          <p:cNvPr id="15" name="Rectangle 14"/>
          <p:cNvSpPr/>
          <p:nvPr/>
        </p:nvSpPr>
        <p:spPr>
          <a:xfrm>
            <a:off x="5357818" y="3429000"/>
            <a:ext cx="92869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/>
              <a:t>SODA  &amp; </a:t>
            </a:r>
            <a:r>
              <a:rPr lang="en-AU" sz="1000" dirty="0" err="1" smtClean="0"/>
              <a:t>iProcess</a:t>
            </a:r>
            <a:r>
              <a:rPr lang="en-AU" sz="1000" dirty="0" smtClean="0"/>
              <a:t> Database</a:t>
            </a:r>
            <a:endParaRPr lang="en-AU" sz="1000" dirty="0"/>
          </a:p>
        </p:txBody>
      </p:sp>
      <p:cxnSp>
        <p:nvCxnSpPr>
          <p:cNvPr id="35" name="Straight Arrow Connector 34"/>
          <p:cNvCxnSpPr>
            <a:stCxn id="14" idx="3"/>
            <a:endCxn id="202" idx="2"/>
          </p:cNvCxnSpPr>
          <p:nvPr/>
        </p:nvCxnSpPr>
        <p:spPr>
          <a:xfrm flipV="1">
            <a:off x="4500562" y="2285992"/>
            <a:ext cx="1285884" cy="10358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2"/>
            <a:endCxn id="38" idx="0"/>
          </p:cNvCxnSpPr>
          <p:nvPr/>
        </p:nvCxnSpPr>
        <p:spPr>
          <a:xfrm rot="5400000">
            <a:off x="3143240" y="4464851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714744" y="5429264"/>
            <a:ext cx="78581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/>
              <a:t>SMTP Server</a:t>
            </a:r>
            <a:endParaRPr lang="en-AU" sz="1000" dirty="0"/>
          </a:p>
        </p:txBody>
      </p:sp>
      <p:pic>
        <p:nvPicPr>
          <p:cNvPr id="41" name="Picture 18" descr="http://t3.gstatic.com/images?q=tbn:ANd9GcSK7ofTGoI7h_BA6cUSe-td28vUpbM_h7M4BdjFCVu5VI5GDgDzMmKoqHd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4357694"/>
            <a:ext cx="1500198" cy="857256"/>
          </a:xfrm>
          <a:prstGeom prst="rect">
            <a:avLst/>
          </a:prstGeom>
          <a:noFill/>
        </p:spPr>
      </p:pic>
      <p:cxnSp>
        <p:nvCxnSpPr>
          <p:cNvPr id="43" name="Straight Arrow Connector 42"/>
          <p:cNvCxnSpPr/>
          <p:nvPr/>
        </p:nvCxnSpPr>
        <p:spPr>
          <a:xfrm rot="10800000">
            <a:off x="1857356" y="5072076"/>
            <a:ext cx="1714512" cy="428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12" descr="View Detail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3000372"/>
            <a:ext cx="642942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1" name="Straight Arrow Connector 60"/>
          <p:cNvCxnSpPr>
            <a:endCxn id="44" idx="2"/>
          </p:cNvCxnSpPr>
          <p:nvPr/>
        </p:nvCxnSpPr>
        <p:spPr>
          <a:xfrm rot="16200000" flipV="1">
            <a:off x="696489" y="3839768"/>
            <a:ext cx="857256" cy="464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73" idx="1"/>
          </p:cNvCxnSpPr>
          <p:nvPr/>
        </p:nvCxnSpPr>
        <p:spPr>
          <a:xfrm>
            <a:off x="928662" y="3286124"/>
            <a:ext cx="428628" cy="35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214414" y="4643446"/>
            <a:ext cx="1140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 smtClean="0"/>
              <a:t>Email notification</a:t>
            </a:r>
            <a:endParaRPr lang="en-AU" sz="1050" dirty="0"/>
          </a:p>
        </p:txBody>
      </p:sp>
      <p:pic>
        <p:nvPicPr>
          <p:cNvPr id="73" name="Picture 8" descr="http://t3.gstatic.com/images?q=tbn:ANd9GcQA-_Ikw9j2HVPQYsAH1dDVrmh62G5WkyfCYz6iXGMnNUXO_MP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7290" y="3143248"/>
            <a:ext cx="857256" cy="357166"/>
          </a:xfrm>
          <a:prstGeom prst="rect">
            <a:avLst/>
          </a:prstGeom>
          <a:noFill/>
        </p:spPr>
      </p:pic>
      <p:cxnSp>
        <p:nvCxnSpPr>
          <p:cNvPr id="81" name="Straight Arrow Connector 80"/>
          <p:cNvCxnSpPr>
            <a:stCxn id="73" idx="3"/>
          </p:cNvCxnSpPr>
          <p:nvPr/>
        </p:nvCxnSpPr>
        <p:spPr>
          <a:xfrm>
            <a:off x="2214546" y="3321831"/>
            <a:ext cx="1428760" cy="357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1500166" y="3357562"/>
            <a:ext cx="6429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AU" sz="900" b="1" dirty="0" smtClean="0">
                <a:cs typeface="Arial" charset="0"/>
              </a:rPr>
              <a:t>customer</a:t>
            </a:r>
          </a:p>
          <a:p>
            <a:pPr algn="ctr" eaLnBrk="0" hangingPunct="0">
              <a:defRPr/>
            </a:pPr>
            <a:r>
              <a:rPr lang="en-AU" sz="900" b="1" dirty="0" smtClean="0">
                <a:cs typeface="Arial" charset="0"/>
              </a:rPr>
              <a:t>Web browser</a:t>
            </a:r>
            <a:endParaRPr lang="en-AU" sz="900" dirty="0">
              <a:cs typeface="Arial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714744" y="2357430"/>
            <a:ext cx="78581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/>
              <a:t>WAM Site Minder</a:t>
            </a:r>
            <a:endParaRPr lang="en-AU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000364" y="2071678"/>
            <a:ext cx="18966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 smtClean="0"/>
              <a:t>https://myoptus.com.au/quote</a:t>
            </a:r>
            <a:endParaRPr lang="en-AU" sz="1050" dirty="0"/>
          </a:p>
        </p:txBody>
      </p:sp>
      <p:pic>
        <p:nvPicPr>
          <p:cNvPr id="109" name="Picture 32" descr="See Similar Image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9058" y="1142984"/>
            <a:ext cx="571504" cy="552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4" name="Straight Arrow Connector 133"/>
          <p:cNvCxnSpPr>
            <a:stCxn id="109" idx="2"/>
          </p:cNvCxnSpPr>
          <p:nvPr/>
        </p:nvCxnSpPr>
        <p:spPr>
          <a:xfrm rot="5400000">
            <a:off x="4026689" y="1883556"/>
            <a:ext cx="37624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06" idx="2"/>
            <a:endCxn id="14" idx="0"/>
          </p:cNvCxnSpPr>
          <p:nvPr/>
        </p:nvCxnSpPr>
        <p:spPr>
          <a:xfrm rot="5400000">
            <a:off x="3893339" y="292893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5357818" y="1785926"/>
            <a:ext cx="85725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 smtClean="0"/>
              <a:t>TSA Front </a:t>
            </a:r>
            <a:r>
              <a:rPr lang="en-AU" sz="1050" dirty="0" err="1" smtClean="0"/>
              <a:t>Jboss</a:t>
            </a:r>
            <a:endParaRPr lang="en-AU" sz="1050" dirty="0"/>
          </a:p>
        </p:txBody>
      </p:sp>
      <p:cxnSp>
        <p:nvCxnSpPr>
          <p:cNvPr id="211" name="Straight Arrow Connector 210"/>
          <p:cNvCxnSpPr>
            <a:stCxn id="14" idx="2"/>
            <a:endCxn id="15" idx="1"/>
          </p:cNvCxnSpPr>
          <p:nvPr/>
        </p:nvCxnSpPr>
        <p:spPr>
          <a:xfrm rot="16200000" flipH="1">
            <a:off x="4643438" y="2964652"/>
            <a:ext cx="178595" cy="1250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214414" y="2857496"/>
            <a:ext cx="1646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/>
              <a:t>www.obtusbusiness.com.au</a:t>
            </a:r>
            <a:endParaRPr lang="en-AU" sz="1000" dirty="0"/>
          </a:p>
        </p:txBody>
      </p:sp>
      <p:sp>
        <p:nvSpPr>
          <p:cNvPr id="63" name="Down Arrow 62"/>
          <p:cNvSpPr/>
          <p:nvPr/>
        </p:nvSpPr>
        <p:spPr>
          <a:xfrm>
            <a:off x="2714612" y="2357430"/>
            <a:ext cx="571504" cy="29289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AU" sz="1000" b="1" dirty="0" smtClean="0"/>
              <a:t>Choc </a:t>
            </a:r>
          </a:p>
          <a:p>
            <a:pPr algn="ctr"/>
            <a:endParaRPr lang="en-AU" sz="1000" b="1" dirty="0" smtClean="0"/>
          </a:p>
          <a:p>
            <a:pPr algn="ctr"/>
            <a:r>
              <a:rPr lang="en-AU" sz="1000" b="1" dirty="0" err="1" smtClean="0"/>
              <a:t>Rever</a:t>
            </a:r>
            <a:r>
              <a:rPr lang="en-AU" sz="1000" b="1" dirty="0" smtClean="0"/>
              <a:t> s</a:t>
            </a:r>
          </a:p>
          <a:p>
            <a:pPr algn="ctr"/>
            <a:r>
              <a:rPr lang="en-AU" sz="1000" b="1" dirty="0" smtClean="0"/>
              <a:t>e</a:t>
            </a:r>
          </a:p>
          <a:p>
            <a:pPr algn="ctr"/>
            <a:r>
              <a:rPr lang="en-AU" sz="1000" b="1" dirty="0" smtClean="0"/>
              <a:t> Proxy</a:t>
            </a:r>
            <a:endParaRPr lang="en-AU" sz="10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143240" y="300037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/>
              <a:t>TCP 80</a:t>
            </a:r>
            <a:endParaRPr lang="en-AU" sz="1000" dirty="0"/>
          </a:p>
        </p:txBody>
      </p:sp>
      <p:sp>
        <p:nvSpPr>
          <p:cNvPr id="71" name="Rectangle 70"/>
          <p:cNvSpPr/>
          <p:nvPr/>
        </p:nvSpPr>
        <p:spPr>
          <a:xfrm>
            <a:off x="4500562" y="3786190"/>
            <a:ext cx="6735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/>
              <a:t>TCP 1831</a:t>
            </a:r>
            <a:endParaRPr lang="en-AU" sz="1000" dirty="0"/>
          </a:p>
        </p:txBody>
      </p:sp>
      <p:sp>
        <p:nvSpPr>
          <p:cNvPr id="93" name="Rectangle 92"/>
          <p:cNvSpPr/>
          <p:nvPr/>
        </p:nvSpPr>
        <p:spPr>
          <a:xfrm>
            <a:off x="4857752" y="2357430"/>
            <a:ext cx="74732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/>
              <a:t>https 8443</a:t>
            </a:r>
            <a:endParaRPr lang="en-AU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tangle 160"/>
          <p:cNvSpPr/>
          <p:nvPr/>
        </p:nvSpPr>
        <p:spPr>
          <a:xfrm>
            <a:off x="7387152" y="2276872"/>
            <a:ext cx="857256" cy="50006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 smtClean="0"/>
              <a:t>Web Site Hosting</a:t>
            </a:r>
            <a:endParaRPr lang="en-AU" sz="10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AU" sz="2000" b="1" dirty="0" smtClean="0">
                <a:solidFill>
                  <a:srgbClr val="000000"/>
                </a:solidFill>
                <a:latin typeface="OptusDINCond-Regular" pitchFamily="34" charset="0"/>
                <a:ea typeface="+mn-ea"/>
                <a:cs typeface="+mn-cs"/>
              </a:rPr>
              <a:t>SODA Quote/ Order  - SEO</a:t>
            </a:r>
            <a:endParaRPr lang="en-AU" sz="2000" b="1" dirty="0">
              <a:solidFill>
                <a:srgbClr val="000000"/>
              </a:solidFill>
              <a:latin typeface="OptusDINCond-Regular" pitchFamily="34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00892" y="3286124"/>
            <a:ext cx="13573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smtClean="0">
                <a:solidFill>
                  <a:schemeClr val="bg1"/>
                </a:solidFill>
              </a:rPr>
              <a:t>Customer</a:t>
            </a:r>
            <a:endParaRPr lang="en-AU" dirty="0"/>
          </a:p>
        </p:txBody>
      </p:sp>
      <p:sp>
        <p:nvSpPr>
          <p:cNvPr id="39" name="TextBox 38"/>
          <p:cNvSpPr txBox="1"/>
          <p:nvPr/>
        </p:nvSpPr>
        <p:spPr>
          <a:xfrm>
            <a:off x="642910" y="4786322"/>
            <a:ext cx="219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 </a:t>
            </a:r>
            <a:endParaRPr lang="en-AU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6715140" y="1643050"/>
            <a:ext cx="171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Customer Usage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28198" y="2748569"/>
            <a:ext cx="92869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/>
              <a:t>SODA Quote/Order</a:t>
            </a:r>
            <a:endParaRPr lang="en-AU" sz="1000" dirty="0"/>
          </a:p>
        </p:txBody>
      </p:sp>
      <p:sp>
        <p:nvSpPr>
          <p:cNvPr id="17" name="Rectangle 16"/>
          <p:cNvSpPr/>
          <p:nvPr/>
        </p:nvSpPr>
        <p:spPr>
          <a:xfrm>
            <a:off x="3563888" y="5000636"/>
            <a:ext cx="1264915" cy="4445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/>
              <a:t>Melbourne </a:t>
            </a:r>
            <a:r>
              <a:rPr lang="en-AU" sz="1050" dirty="0" smtClean="0"/>
              <a:t>IT</a:t>
            </a:r>
          </a:p>
          <a:p>
            <a:pPr algn="ctr"/>
            <a:r>
              <a:rPr lang="en-AU" sz="1050" dirty="0" smtClean="0"/>
              <a:t>Domain Registry</a:t>
            </a:r>
            <a:endParaRPr lang="en-AU" sz="1050" dirty="0"/>
          </a:p>
        </p:txBody>
      </p:sp>
      <p:sp>
        <p:nvSpPr>
          <p:cNvPr id="32" name="Rectangle 31"/>
          <p:cNvSpPr/>
          <p:nvPr/>
        </p:nvSpPr>
        <p:spPr>
          <a:xfrm>
            <a:off x="2555776" y="5000636"/>
            <a:ext cx="949882" cy="4445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/>
              <a:t>ABN Registry</a:t>
            </a:r>
          </a:p>
        </p:txBody>
      </p:sp>
      <p:pic>
        <p:nvPicPr>
          <p:cNvPr id="44" name="Picture 12" descr="View Detail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786058"/>
            <a:ext cx="642942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1" name="Straight Arrow Connector 60"/>
          <p:cNvCxnSpPr>
            <a:stCxn id="41" idx="0"/>
            <a:endCxn id="44" idx="3"/>
          </p:cNvCxnSpPr>
          <p:nvPr/>
        </p:nvCxnSpPr>
        <p:spPr>
          <a:xfrm flipH="1" flipV="1">
            <a:off x="1285852" y="3107529"/>
            <a:ext cx="1239905" cy="681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775658" y="3789040"/>
            <a:ext cx="1500198" cy="857256"/>
            <a:chOff x="1285852" y="4230664"/>
            <a:chExt cx="1500198" cy="857256"/>
          </a:xfrm>
        </p:grpSpPr>
        <p:pic>
          <p:nvPicPr>
            <p:cNvPr id="41" name="Picture 18" descr="http://t3.gstatic.com/images?q=tbn:ANd9GcSK7ofTGoI7h_BA6cUSe-td28vUpbM_h7M4BdjFCVu5VI5GDgDzMmKoqHd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85852" y="4230664"/>
              <a:ext cx="1500198" cy="857256"/>
            </a:xfrm>
            <a:prstGeom prst="rect">
              <a:avLst/>
            </a:prstGeom>
            <a:noFill/>
          </p:spPr>
        </p:pic>
        <p:sp>
          <p:nvSpPr>
            <p:cNvPr id="66" name="TextBox 65"/>
            <p:cNvSpPr txBox="1"/>
            <p:nvPr/>
          </p:nvSpPr>
          <p:spPr>
            <a:xfrm>
              <a:off x="1465923" y="4532406"/>
              <a:ext cx="114005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50" dirty="0" smtClean="0"/>
                <a:t>Email notification</a:t>
              </a:r>
              <a:endParaRPr lang="en-AU" sz="1050" dirty="0"/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2942093" y="2138350"/>
            <a:ext cx="18966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 smtClean="0"/>
              <a:t>https://myoptus.com.au/quote</a:t>
            </a:r>
            <a:endParaRPr lang="en-AU" sz="1050" dirty="0"/>
          </a:p>
        </p:txBody>
      </p:sp>
      <p:pic>
        <p:nvPicPr>
          <p:cNvPr id="109" name="Picture 32" descr="See Similar Imag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06420" y="1124744"/>
            <a:ext cx="571504" cy="552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4" name="Straight Arrow Connector 133"/>
          <p:cNvCxnSpPr>
            <a:stCxn id="128" idx="2"/>
            <a:endCxn id="108" idx="0"/>
          </p:cNvCxnSpPr>
          <p:nvPr/>
        </p:nvCxnSpPr>
        <p:spPr>
          <a:xfrm>
            <a:off x="3888130" y="1935697"/>
            <a:ext cx="2300" cy="202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08" idx="2"/>
            <a:endCxn id="14" idx="0"/>
          </p:cNvCxnSpPr>
          <p:nvPr/>
        </p:nvCxnSpPr>
        <p:spPr>
          <a:xfrm>
            <a:off x="3890430" y="2392266"/>
            <a:ext cx="2115" cy="3563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6155775" y="2473334"/>
            <a:ext cx="857256" cy="50006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 smtClean="0"/>
              <a:t>TSA</a:t>
            </a:r>
            <a:endParaRPr lang="en-AU" sz="1050" dirty="0"/>
          </a:p>
        </p:txBody>
      </p:sp>
      <p:sp>
        <p:nvSpPr>
          <p:cNvPr id="87" name="Rectangle 86"/>
          <p:cNvSpPr/>
          <p:nvPr/>
        </p:nvSpPr>
        <p:spPr>
          <a:xfrm>
            <a:off x="5226912" y="3212976"/>
            <a:ext cx="857256" cy="460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 smtClean="0"/>
              <a:t>iProcess</a:t>
            </a:r>
            <a:endParaRPr lang="en-AU" sz="1000" dirty="0" smtClean="0"/>
          </a:p>
          <a:p>
            <a:pPr algn="ctr"/>
            <a:r>
              <a:rPr lang="en-AU" sz="1000" dirty="0" smtClean="0"/>
              <a:t>Workflow </a:t>
            </a:r>
            <a:endParaRPr lang="en-AU" sz="1000" dirty="0"/>
          </a:p>
        </p:txBody>
      </p:sp>
      <p:cxnSp>
        <p:nvCxnSpPr>
          <p:cNvPr id="192" name="Straight Arrow Connector 191"/>
          <p:cNvCxnSpPr>
            <a:stCxn id="202" idx="2"/>
            <a:endCxn id="87" idx="3"/>
          </p:cNvCxnSpPr>
          <p:nvPr/>
        </p:nvCxnSpPr>
        <p:spPr>
          <a:xfrm flipH="1">
            <a:off x="6084168" y="2973400"/>
            <a:ext cx="500235" cy="469923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4" idx="3"/>
            <a:endCxn id="202" idx="1"/>
          </p:cNvCxnSpPr>
          <p:nvPr/>
        </p:nvCxnSpPr>
        <p:spPr>
          <a:xfrm flipV="1">
            <a:off x="4356892" y="2723367"/>
            <a:ext cx="1798883" cy="239516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4" idx="2"/>
            <a:endCxn id="41" idx="0"/>
          </p:cNvCxnSpPr>
          <p:nvPr/>
        </p:nvCxnSpPr>
        <p:spPr>
          <a:xfrm flipH="1">
            <a:off x="2525757" y="3177197"/>
            <a:ext cx="1366788" cy="611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14" idx="2"/>
            <a:endCxn id="17" idx="0"/>
          </p:cNvCxnSpPr>
          <p:nvPr/>
        </p:nvCxnSpPr>
        <p:spPr>
          <a:xfrm>
            <a:off x="3892545" y="3177197"/>
            <a:ext cx="303801" cy="1823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4" idx="2"/>
            <a:endCxn id="32" idx="0"/>
          </p:cNvCxnSpPr>
          <p:nvPr/>
        </p:nvCxnSpPr>
        <p:spPr>
          <a:xfrm flipH="1">
            <a:off x="3030717" y="3177197"/>
            <a:ext cx="861828" cy="1823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87" idx="2"/>
            <a:endCxn id="63" idx="0"/>
          </p:cNvCxnSpPr>
          <p:nvPr/>
        </p:nvCxnSpPr>
        <p:spPr>
          <a:xfrm>
            <a:off x="5655540" y="3673670"/>
            <a:ext cx="338307" cy="67102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569479" y="5229200"/>
            <a:ext cx="857256" cy="50006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 smtClean="0"/>
              <a:t>SOS OPOM</a:t>
            </a:r>
            <a:endParaRPr lang="en-AU" sz="1050" dirty="0"/>
          </a:p>
        </p:txBody>
      </p:sp>
      <p:sp>
        <p:nvSpPr>
          <p:cNvPr id="60" name="Rectangle 59"/>
          <p:cNvSpPr/>
          <p:nvPr/>
        </p:nvSpPr>
        <p:spPr>
          <a:xfrm>
            <a:off x="5570503" y="6034570"/>
            <a:ext cx="857256" cy="50006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/>
              <a:t>Arbor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565219" y="4344698"/>
            <a:ext cx="857256" cy="50006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/>
              <a:t>MTS</a:t>
            </a:r>
          </a:p>
        </p:txBody>
      </p:sp>
      <p:cxnSp>
        <p:nvCxnSpPr>
          <p:cNvPr id="68" name="Straight Arrow Connector 67"/>
          <p:cNvCxnSpPr>
            <a:stCxn id="59" idx="2"/>
            <a:endCxn id="60" idx="0"/>
          </p:cNvCxnSpPr>
          <p:nvPr/>
        </p:nvCxnSpPr>
        <p:spPr>
          <a:xfrm>
            <a:off x="5998107" y="5729266"/>
            <a:ext cx="1024" cy="305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9" idx="0"/>
            <a:endCxn id="63" idx="2"/>
          </p:cNvCxnSpPr>
          <p:nvPr/>
        </p:nvCxnSpPr>
        <p:spPr>
          <a:xfrm flipH="1" flipV="1">
            <a:off x="5993847" y="4844764"/>
            <a:ext cx="4260" cy="3844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4" idx="3"/>
            <a:endCxn id="87" idx="1"/>
          </p:cNvCxnSpPr>
          <p:nvPr/>
        </p:nvCxnSpPr>
        <p:spPr>
          <a:xfrm>
            <a:off x="4356892" y="2962883"/>
            <a:ext cx="870020" cy="480440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6319325" y="1322865"/>
            <a:ext cx="857256" cy="5000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/>
              <a:t>Google </a:t>
            </a:r>
          </a:p>
        </p:txBody>
      </p:sp>
      <p:sp>
        <p:nvSpPr>
          <p:cNvPr id="94" name="Rectangle 93"/>
          <p:cNvSpPr/>
          <p:nvPr/>
        </p:nvSpPr>
        <p:spPr>
          <a:xfrm>
            <a:off x="5183387" y="1327030"/>
            <a:ext cx="857256" cy="5000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 smtClean="0"/>
              <a:t>NCS </a:t>
            </a:r>
            <a:endParaRPr lang="en-AU" sz="1050" dirty="0"/>
          </a:p>
        </p:txBody>
      </p:sp>
      <p:cxnSp>
        <p:nvCxnSpPr>
          <p:cNvPr id="95" name="Straight Arrow Connector 94"/>
          <p:cNvCxnSpPr>
            <a:stCxn id="94" idx="2"/>
            <a:endCxn id="202" idx="0"/>
          </p:cNvCxnSpPr>
          <p:nvPr/>
        </p:nvCxnSpPr>
        <p:spPr>
          <a:xfrm>
            <a:off x="5612015" y="1827096"/>
            <a:ext cx="972388" cy="64623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2" idx="2"/>
            <a:endCxn id="202" idx="0"/>
          </p:cNvCxnSpPr>
          <p:nvPr/>
        </p:nvCxnSpPr>
        <p:spPr>
          <a:xfrm flipH="1">
            <a:off x="6584403" y="1822931"/>
            <a:ext cx="163550" cy="650403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44" idx="3"/>
          </p:cNvCxnSpPr>
          <p:nvPr/>
        </p:nvCxnSpPr>
        <p:spPr>
          <a:xfrm flipV="1">
            <a:off x="1285852" y="2962883"/>
            <a:ext cx="2121158" cy="144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95536" y="3560475"/>
            <a:ext cx="1047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Joe the Plumber</a:t>
            </a:r>
            <a:endParaRPr lang="en-AU" sz="1000" b="1" dirty="0"/>
          </a:p>
        </p:txBody>
      </p:sp>
      <p:cxnSp>
        <p:nvCxnSpPr>
          <p:cNvPr id="115" name="Straight Arrow Connector 114"/>
          <p:cNvCxnSpPr>
            <a:stCxn id="87" idx="0"/>
            <a:endCxn id="94" idx="2"/>
          </p:cNvCxnSpPr>
          <p:nvPr/>
        </p:nvCxnSpPr>
        <p:spPr>
          <a:xfrm flipH="1" flipV="1">
            <a:off x="5612015" y="1827096"/>
            <a:ext cx="43525" cy="1385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3520882" y="1689476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Optus CSR</a:t>
            </a:r>
            <a:endParaRPr lang="en-AU" sz="1000" b="1" dirty="0"/>
          </a:p>
        </p:txBody>
      </p:sp>
      <p:grpSp>
        <p:nvGrpSpPr>
          <p:cNvPr id="75" name="Group 74"/>
          <p:cNvGrpSpPr/>
          <p:nvPr/>
        </p:nvGrpSpPr>
        <p:grpSpPr>
          <a:xfrm>
            <a:off x="71287" y="4594682"/>
            <a:ext cx="1692401" cy="2218694"/>
            <a:chOff x="6881860" y="4088916"/>
            <a:chExt cx="1794596" cy="2631547"/>
          </a:xfrm>
        </p:grpSpPr>
        <p:sp>
          <p:nvSpPr>
            <p:cNvPr id="139" name="Rectangle 138"/>
            <p:cNvSpPr/>
            <p:nvPr/>
          </p:nvSpPr>
          <p:spPr>
            <a:xfrm>
              <a:off x="7167042" y="5072644"/>
              <a:ext cx="1264915" cy="44458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50" dirty="0" smtClean="0"/>
                <a:t>External Interface</a:t>
              </a:r>
              <a:endParaRPr lang="en-AU" sz="1050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7167041" y="5589240"/>
              <a:ext cx="1264915" cy="43204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50" dirty="0" err="1" smtClean="0"/>
                <a:t>Config</a:t>
              </a:r>
              <a:r>
                <a:rPr lang="en-AU" sz="1050" dirty="0" smtClean="0"/>
                <a:t> Change</a:t>
              </a:r>
              <a:endParaRPr lang="en-AU" sz="1050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7176580" y="6093296"/>
              <a:ext cx="1255377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 smtClean="0"/>
                <a:t>Optus Deliverable</a:t>
              </a:r>
              <a:endParaRPr lang="en-AU" sz="1000" dirty="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7167042" y="4500570"/>
              <a:ext cx="1264914" cy="500066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50" dirty="0" smtClean="0"/>
                <a:t>Vendor Deliverable</a:t>
              </a:r>
              <a:endParaRPr lang="en-AU" sz="1050" dirty="0"/>
            </a:p>
          </p:txBody>
        </p:sp>
        <p:sp>
          <p:nvSpPr>
            <p:cNvPr id="74" name="Double Bracket 73"/>
            <p:cNvSpPr/>
            <p:nvPr/>
          </p:nvSpPr>
          <p:spPr>
            <a:xfrm>
              <a:off x="6881860" y="4088916"/>
              <a:ext cx="1794596" cy="2631547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7717564" y="4287966"/>
            <a:ext cx="124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 b="1" dirty="0" smtClean="0"/>
              <a:t>Public Customer looking for a Plumber</a:t>
            </a:r>
            <a:endParaRPr lang="en-AU" sz="1000" b="1" dirty="0"/>
          </a:p>
        </p:txBody>
      </p:sp>
      <p:cxnSp>
        <p:nvCxnSpPr>
          <p:cNvPr id="148" name="Straight Arrow Connector 147"/>
          <p:cNvCxnSpPr>
            <a:stCxn id="10" idx="3"/>
            <a:endCxn id="150" idx="2"/>
          </p:cNvCxnSpPr>
          <p:nvPr/>
        </p:nvCxnSpPr>
        <p:spPr>
          <a:xfrm flipH="1" flipV="1">
            <a:off x="7736932" y="2848946"/>
            <a:ext cx="621282" cy="560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7308304" y="2348880"/>
            <a:ext cx="857256" cy="50006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 smtClean="0"/>
              <a:t>Web Site Hosting</a:t>
            </a:r>
            <a:endParaRPr lang="en-AU" sz="1050" dirty="0"/>
          </a:p>
        </p:txBody>
      </p:sp>
      <p:cxnSp>
        <p:nvCxnSpPr>
          <p:cNvPr id="152" name="Straight Arrow Connector 151"/>
          <p:cNvCxnSpPr>
            <a:stCxn id="202" idx="3"/>
            <a:endCxn id="150" idx="1"/>
          </p:cNvCxnSpPr>
          <p:nvPr/>
        </p:nvCxnSpPr>
        <p:spPr>
          <a:xfrm flipV="1">
            <a:off x="7013031" y="2598913"/>
            <a:ext cx="295273" cy="1244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2" name="Picture 8" descr="http://t2.gstatic.com/images?q=tbn:ANd9GcQba4BVlGags0LKL8BI76Qo-zJvNfQaFUUvS1YhQVvoEaO4nVIw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12398" y="3430710"/>
            <a:ext cx="857256" cy="85725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173" name="Picture 32" descr="See Similar Imag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77264" y="5217220"/>
            <a:ext cx="571504" cy="552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" name="TextBox 173"/>
          <p:cNvSpPr txBox="1"/>
          <p:nvPr/>
        </p:nvSpPr>
        <p:spPr>
          <a:xfrm>
            <a:off x="6685774" y="5815176"/>
            <a:ext cx="11544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Optus Retail Store</a:t>
            </a:r>
            <a:endParaRPr lang="en-AU" sz="1000" b="1" dirty="0"/>
          </a:p>
        </p:txBody>
      </p:sp>
      <p:cxnSp>
        <p:nvCxnSpPr>
          <p:cNvPr id="175" name="Straight Arrow Connector 174"/>
          <p:cNvCxnSpPr>
            <a:stCxn id="173" idx="1"/>
            <a:endCxn id="59" idx="3"/>
          </p:cNvCxnSpPr>
          <p:nvPr/>
        </p:nvCxnSpPr>
        <p:spPr>
          <a:xfrm flipH="1" flipV="1">
            <a:off x="6426735" y="5479233"/>
            <a:ext cx="550529" cy="142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8" name="Picture 8" descr="http://t2.gstatic.com/images?q=tbn:ANd9GcQba4BVlGags0LKL8BI76Qo-zJvNfQaFUUvS1YhQVvoEaO4nVI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643050"/>
            <a:ext cx="1571636" cy="157163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AU" sz="2000" b="1" dirty="0" smtClean="0">
                <a:solidFill>
                  <a:srgbClr val="000000"/>
                </a:solidFill>
                <a:latin typeface="OptusDINCond-Regular" pitchFamily="34" charset="0"/>
                <a:ea typeface="+mn-ea"/>
                <a:cs typeface="+mn-cs"/>
              </a:rPr>
              <a:t>Public  Customer Interface to  the  Website </a:t>
            </a:r>
            <a:endParaRPr lang="en-AU" sz="2000" b="1" dirty="0">
              <a:solidFill>
                <a:srgbClr val="000000"/>
              </a:solidFill>
              <a:latin typeface="OptusDINCond-Regular" pitchFamily="34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00892" y="3286124"/>
            <a:ext cx="13573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smtClean="0">
                <a:solidFill>
                  <a:schemeClr val="bg1"/>
                </a:solidFill>
              </a:rPr>
              <a:t>Customer</a:t>
            </a:r>
            <a:endParaRPr lang="en-AU" dirty="0"/>
          </a:p>
        </p:txBody>
      </p:sp>
      <p:sp>
        <p:nvSpPr>
          <p:cNvPr id="39" name="TextBox 38"/>
          <p:cNvSpPr txBox="1"/>
          <p:nvPr/>
        </p:nvSpPr>
        <p:spPr>
          <a:xfrm>
            <a:off x="642910" y="4786322"/>
            <a:ext cx="219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 </a:t>
            </a:r>
            <a:endParaRPr lang="en-AU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6715140" y="1643050"/>
            <a:ext cx="171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Customer Usage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30722" name="Picture 2" descr="http://t0.gstatic.com/images?q=tbn:ANd9GcSyEAk5yKCZtHqSmG6OQlPjb713Vg1YL1UnYxTFn5d991PBMrdYYdH_XQ4j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4810" y="1571612"/>
            <a:ext cx="1643074" cy="1143008"/>
          </a:xfrm>
          <a:prstGeom prst="rect">
            <a:avLst/>
          </a:prstGeom>
          <a:noFill/>
        </p:spPr>
      </p:pic>
      <p:pic>
        <p:nvPicPr>
          <p:cNvPr id="45" name="Picture 8" descr="http://t3.gstatic.com/images?q=tbn:ANd9GcQA-_Ikw9j2HVPQYsAH1dDVrmh62G5WkyfCYz6iXGMnNUXO_MP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1714488"/>
            <a:ext cx="857256" cy="357190"/>
          </a:xfrm>
          <a:prstGeom prst="rect">
            <a:avLst/>
          </a:prstGeom>
          <a:noFill/>
        </p:spPr>
      </p:pic>
      <p:sp>
        <p:nvSpPr>
          <p:cNvPr id="48" name="TextBox 47"/>
          <p:cNvSpPr txBox="1"/>
          <p:nvPr/>
        </p:nvSpPr>
        <p:spPr>
          <a:xfrm>
            <a:off x="714348" y="1357298"/>
            <a:ext cx="10807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b="1" dirty="0" smtClean="0"/>
              <a:t>Public customer</a:t>
            </a:r>
            <a:endParaRPr lang="en-AU" sz="1050" b="1" dirty="0"/>
          </a:p>
        </p:txBody>
      </p:sp>
      <p:sp>
        <p:nvSpPr>
          <p:cNvPr id="30730" name="AutoShape 10" descr="data:image/jpeg;base64,/9j/4AAQSkZJRgABAQAAAQABAAD/2wCEAAkGBhQSERMUExMVFRUUFhgYFxgUGRccHhgdFxgWHRciHB4YHiYfGhovGhYUHy8gJyksLDgtGB4xNTAsNSYyMCkBCQoKDgwOGg8PGiwkHyUsKi8pKSosKTQsKiksKi0sLDU1KTIuLCksLCwsLywxLC4sNSwqMCk1LCwpKSwsNTUtKv/AABEIAGYAZgMBIgACEQEDEQH/xAAcAAABBQEBAQAAAAAAAAAAAAAAAwQFBgcCAQj/xABHEAACAQMBAwgFBwoEBwEAAAABAgMABBEhBRIxBgcTIkFRYYEyUnGRoRQjcpKxssEkM0JTYnOCoqPCFRbR8TRDVIOTw+EI/8QAGgEAAgMBAQAAAAAAAAAAAAAAAQIAAwQFBv/EACgRAAICAQMCBgIDAAAAAAAAAAABAhEDBCExEkETMlFhkfCBoQUUIv/aAAwDAQACEQMRAD8A3GiiioQiNsbXkjliiijR3lWRsySFFURmMHgjEk9IO7hTQvfnjJax/RjlkP8AMyD4Vzt1sXtr+5uR8bc/gacLeEeI7jV8IWrFbGx2dcN6d9L/ANqOFPtVj8a5PJxD6c1zJ9KeQA+SFRUjHdK3A4PcfwNds+ONN0+wLIo8k7bisZRvXR5Ff6wbNdrs64j/ADN25Hq3CrKPeN1/5jUj0le9JU6QWMU2xdx/nbZJR61tJr9SXd+8aVTlnb5AlZ4GOmLhGjH1mG4fI053xQxBGDqD2GleNB6h/BcK6hkYMp4FSCD5jSlKrMvJq2J3lj6JvWgLRH+mRnzr1LK5j/NXbN+zcIsg+sm4/wATSPGxrLLRVS2nyymswvyq2UhshWt5AckYz1ZApXj3mik6WEttFFFAhWOUzYu7T6Fx9kNJNLXvKxsXVp9C4+yKmTS1sxeUR8i7S13FtNl0PWHcfwPZTBpaSaWraAT0d4reicH1W/A9tdGbHGq00tKybWkSJWVyCHx36buca0rRCzRRu3BT56fbTlLI9pA9lUk8srgfpjzVf9KbTcrrg/8ANI+iAPwpWpMhovQooyfeTUTtHlhBCCFPSN3Jw8zw+2s12lt3Temm075G0+JxUMdtyTI7WsLyqgJaVgUiXdGTlmxn2DWkcUvMwl5srhr++Ak9FYZCAOC9eEDHx1opDmcdpXeV/S+TRZ9rksfuiiqcj/1sMjVKKKYbZ25Dax9JPIEXgM8WPcoGrHwFIk26QW6K/wAs2xc2n0Lj7Iqi2lrza8t3tCSKSCBbeOMSAPdk7zdJu69EnWX0e09vClIeQN4wy1+i57EtkI97NmtsEoRqTS++1lTlfCG7S0k0tdXHJDaMedx7a5A7OtE34rUOdokSdFMjwzfq5RgnxUjquPEGrVT4dk6vUkGlpHaM3zA/eH7lItLTfa035OP3h+5QYRvyG5DybQtzKdoXMZG4MLuEZaNGPEd7Yx4VaI+ZOE46W9vpO8CREB9yZ+NJcxUubKUDslQf0Yq0ZvEny0rn2/UsKts/mx2ZbHe+To78d6cmQ/1CfsplzrXwj2bMEBUdG6jTdGqMBgeY7Kue8BqAB4//AGsv56tohrdEVgd5lBxrxkjH4mpRCT5nLfEVw3jEg/hjz/dXtSXNVDizdvXnkI9gCr/aaKM/MwIsPKDbiWkDSuC2oVEX0pHbRFUd5OlU6PZcon+U3uGuGHUUapApx1Y86Fh2vxJpfaO3oH2uEnlVUs1HRqcnemlBJbQH0YxjXgX8aS25yjWcoVUrugg5I7cd3nWvFikqVcrd/f2UTmn3JWC9BZQTgEgE91WE3A6RFXUFSdOzGACfDiKo+w4enmCbwA4nXXA448avkMEasd0KGI178f6aVXniouhsbckLAVHbd5Pw3kRjnTeHFSNGQ9hU8Val7faaO7IpJK5zocaHBweBp3WfeLvhluzRi20bGW0nNvMd7QtFJ+tQd/c40BHn20htQ/k4/en7laRzi7D+UWbsg+dt/noj25QZZf4l3hjvxWZXcwe1RhwZ8jzSt8Z9cer5K1s6Jb/8/wB0fkdzgE4uBw8IkHE6Vpjux4sF9nWPxwPtrJeYacJZ3RJAHyjtP7C1pfytm1RGYeseqvvbj5A1iSLDqdlzw3iO1zvfD0R7qzLnXuS89pHng0Zx4b7H/wBdaGLdj6UmPCIf3uPsWsq5wCo2koXOEUZyxY6QyMTliTn55PhVlcANa5uYd3Ztv+0Hf68jsPgRRUhyVt+jsrVPVhjH8goqh8jGFbSuj/iNzIf+qmHkrsg+AFTK3lRfKSxMV/eIf17uPZL1x94+6k4pCBXrseNTxxa9EcGeRxm17mn8hS8kE6oArb2kpHDeUAgduQBnj+kKef5cu4mUQTAp3ydhIO9gYOnDTPHHdUhyGRBYw7nauW+kT1s+NT1edzZnHLJJbX3+Dq48acItkVsgzphLho84AQJva7o6xJPb4e00ve7YSEM0odVXGW3SRrw1XPs/3GVr606RcZ3SCGVh+iw4HxHYR2gkVmnOXtybfFuzJugBmWPPHJ3d4nUnGuMDiONTT4f7OSvkOXJ4MLNLtbyOaMOjB0YcR4jt7tDwNYUqgWm6DkJPIq47kZ1XywBSVnyklgt7mFThZwMnJG7j0se1eqfCizi3bGMHtYt9YE/jWuekenT35ar4K8WfxXx2H/MVKFtbk4UET+kQMjqL2nhwrRf8S389GrzHtKcB7XYhR76zjmMtFa2uGKKx+UYG8M4wi8AernXjjNXbb/L6zsh8/OC44RR9d/qrovngVgiqVmpktHZzP6TpEO6Mb7fWYBR5KayDlYmdpTKCzY6UZc5J0gh1PtienO0ueq6uSyWEKwIBl5psMUHrHPUQcdCGJ4AZqN5Pq9xcxuxZhJJFGrP6cm9OXd27t55HIXsGB2ZI6rexD6Mtot1FX1VA9wxRStFZxjLudvYG5JHeqOqQIp/DX5tj4ZJU+1apSJX0DdWqSo0cihkcFWU8CDoQayLb3JOTZzlgrS2ZOjr1nh8HHEr3N79ePf8A43WpR8Kf4OVrNM2+uP5I3Zu1poM9FIyb3EA6Hy4Z8atvN5ygkM7QyM7iXLAsxO6y5J494PwFRVhZRzKGiZXB7VOf9qlNk2ZgmSRf0Tr4g+kPdW3UvFkxyjW7X77GXD1wnF3saQa+ftoBjJIWO82+2W7zk5Nbftu8AgfBBLqQP4hjPswc1kxtumk6C0Tp5e3HoR+Mj8B7ONc/+LksSlOX2jZrU5uMYlWmg6R1iH6WreCjj7+FT9+uIQBw3sD6tT+1ubxrKETozTNj8p09p3kHYozgr3DPYagL5sxDGoLD7KTPqVnlceEaNPh8KNPko9vbX9vC8ET/ADUjl2EUm4SSANTppgDTWmVvyflz/wANH7ZpC3wRgD5g1dFQngCfYKf2uwJpOCEDvfQfHX3VieGJpsr/APlqVOj+VNvAgSRxqEWMZ4HcTTPtAPhV35LbDPyi0Zh1mmDqO5IlZmY+e4PMd9Lx7PCugkLXM4AEcSAaAcMjsUes2BV65NcnmhLTTENO4wd30Y1zncTv11Ldp8AKRtQjXcEb7k+KKKKzDhXhFFFQhWNq83FnM5kVGgkOpe3Yxk+0Dqn24zUeeb2caJtO4A7mSNj7yKKK0R1GWKpSKnig92haLmyiY5ubi5uf2XkKof4Y8H41adn7NigQRwxpGg4KgAHwooqueWc/MxowjHhDkisx5U2kezJekC70E5O6g4xvoWAzpuHOfA57KKKEG09hxHZG3GuSFgiUE/rH3R/IjVZbfkdO+s9wEHq2wwf/ACPk+4CiimlOQKLDsvYkNspWGMJnUnUsx72Y5Zj7TT6iiqghRRRUIf/Z"/>
          <p:cNvSpPr>
            <a:spLocks noChangeAspect="1" noChangeArrowheads="1"/>
          </p:cNvSpPr>
          <p:nvPr/>
        </p:nvSpPr>
        <p:spPr bwMode="auto">
          <a:xfrm>
            <a:off x="63500" y="-465138"/>
            <a:ext cx="971550" cy="9715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0732" name="AutoShape 12" descr="data:image/jpeg;base64,/9j/4AAQSkZJRgABAQAAAQABAAD/2wCEAAkGBhQSERMUExMVFRUUFhgYFxgUGRccHhgdFxgWHRciHB4YHiYfGhovGhYUHy8gJyksLDgtGB4xNTAsNSYyMCkBCQoKDgwOGg8PGiwkHyUsKi8pKSosKTQsKiksKi0sLDU1KTIuLCksLCwsLywxLC4sNSwqMCk1LCwpKSwsNTUtKv/AABEIAGYAZgMBIgACEQEDEQH/xAAcAAABBQEBAQAAAAAAAAAAAAAAAwQFBgcCAQj/xABHEAACAQMBAwgFBwoEBwEAAAABAgMABBEhBRIxBgcTIkFRYYEyUnGRoRQjcpKxssEkM0JTYnOCoqPCFRbR8TRDVIOTw+EI/8QAGgEAAgMBAQAAAAAAAAAAAAAAAQIAAwQFBv/EACgRAAICAQMCBgIDAAAAAAAAAAABAhEDBCExEkETMlFhkfCBoQUUIv/aAAwDAQACEQMRAD8A3GiiioQiNsbXkjliiijR3lWRsySFFURmMHgjEk9IO7hTQvfnjJax/RjlkP8AMyD4Vzt1sXtr+5uR8bc/gacLeEeI7jV8IWrFbGx2dcN6d9L/ANqOFPtVj8a5PJxD6c1zJ9KeQA+SFRUjHdK3A4PcfwNds+ONN0+wLIo8k7bisZRvXR5Ff6wbNdrs64j/ADN25Hq3CrKPeN1/5jUj0le9JU6QWMU2xdx/nbZJR61tJr9SXd+8aVTlnb5AlZ4GOmLhGjH1mG4fI053xQxBGDqD2GleNB6h/BcK6hkYMp4FSCD5jSlKrMvJq2J3lj6JvWgLRH+mRnzr1LK5j/NXbN+zcIsg+sm4/wATSPGxrLLRVS2nyymswvyq2UhshWt5AckYz1ZApXj3mik6WEttFFFAhWOUzYu7T6Fx9kNJNLXvKxsXVp9C4+yKmTS1sxeUR8i7S13FtNl0PWHcfwPZTBpaSaWraAT0d4reicH1W/A9tdGbHGq00tKybWkSJWVyCHx36buca0rRCzRRu3BT56fbTlLI9pA9lUk8srgfpjzVf9KbTcrrg/8ANI+iAPwpWpMhovQooyfeTUTtHlhBCCFPSN3Jw8zw+2s12lt3Temm075G0+JxUMdtyTI7WsLyqgJaVgUiXdGTlmxn2DWkcUvMwl5srhr++Ak9FYZCAOC9eEDHx1opDmcdpXeV/S+TRZ9rksfuiiqcj/1sMjVKKKYbZ25Dax9JPIEXgM8WPcoGrHwFIk26QW6K/wAs2xc2n0Lj7Iqi2lrza8t3tCSKSCBbeOMSAPdk7zdJu69EnWX0e09vClIeQN4wy1+i57EtkI97NmtsEoRqTS++1lTlfCG7S0k0tdXHJDaMedx7a5A7OtE34rUOdokSdFMjwzfq5RgnxUjquPEGrVT4dk6vUkGlpHaM3zA/eH7lItLTfa035OP3h+5QYRvyG5DybQtzKdoXMZG4MLuEZaNGPEd7Yx4VaI+ZOE46W9vpO8CREB9yZ+NJcxUubKUDslQf0Yq0ZvEny0rn2/UsKts/mx2ZbHe+To78d6cmQ/1CfsplzrXwj2bMEBUdG6jTdGqMBgeY7Kue8BqAB4//AGsv56tohrdEVgd5lBxrxkjH4mpRCT5nLfEVw3jEg/hjz/dXtSXNVDizdvXnkI9gCr/aaKM/MwIsPKDbiWkDSuC2oVEX0pHbRFUd5OlU6PZcon+U3uGuGHUUapApx1Y86Fh2vxJpfaO3oH2uEnlVUs1HRqcnemlBJbQH0YxjXgX8aS25yjWcoVUrugg5I7cd3nWvFikqVcrd/f2UTmn3JWC9BZQTgEgE91WE3A6RFXUFSdOzGACfDiKo+w4enmCbwA4nXXA448avkMEasd0KGI178f6aVXniouhsbckLAVHbd5Pw3kRjnTeHFSNGQ9hU8Val7faaO7IpJK5zocaHBweBp3WfeLvhluzRi20bGW0nNvMd7QtFJ+tQd/c40BHn20htQ/k4/en7laRzi7D+UWbsg+dt/noj25QZZf4l3hjvxWZXcwe1RhwZ8jzSt8Z9cer5K1s6Jb/8/wB0fkdzgE4uBw8IkHE6Vpjux4sF9nWPxwPtrJeYacJZ3RJAHyjtP7C1pfytm1RGYeseqvvbj5A1iSLDqdlzw3iO1zvfD0R7qzLnXuS89pHng0Zx4b7H/wBdaGLdj6UmPCIf3uPsWsq5wCo2koXOEUZyxY6QyMTliTn55PhVlcANa5uYd3Ztv+0Hf68jsPgRRUhyVt+jsrVPVhjH8goqh8jGFbSuj/iNzIf+qmHkrsg+AFTK3lRfKSxMV/eIf17uPZL1x94+6k4pCBXrseNTxxa9EcGeRxm17mn8hS8kE6oArb2kpHDeUAgduQBnj+kKef5cu4mUQTAp3ydhIO9gYOnDTPHHdUhyGRBYw7nauW+kT1s+NT1edzZnHLJJbX3+Dq48acItkVsgzphLho84AQJva7o6xJPb4e00ve7YSEM0odVXGW3SRrw1XPs/3GVr606RcZ3SCGVh+iw4HxHYR2gkVmnOXtybfFuzJugBmWPPHJ3d4nUnGuMDiONTT4f7OSvkOXJ4MLNLtbyOaMOjB0YcR4jt7tDwNYUqgWm6DkJPIq47kZ1XywBSVnyklgt7mFThZwMnJG7j0se1eqfCizi3bGMHtYt9YE/jWuekenT35ar4K8WfxXx2H/MVKFtbk4UET+kQMjqL2nhwrRf8S389GrzHtKcB7XYhR76zjmMtFa2uGKKx+UYG8M4wi8AernXjjNXbb/L6zsh8/OC44RR9d/qrovngVgiqVmpktHZzP6TpEO6Mb7fWYBR5KayDlYmdpTKCzY6UZc5J0gh1PtienO0ueq6uSyWEKwIBl5psMUHrHPUQcdCGJ4AZqN5Pq9xcxuxZhJJFGrP6cm9OXd27t55HIXsGB2ZI6rexD6Mtot1FX1VA9wxRStFZxjLudvYG5JHeqOqQIp/DX5tj4ZJU+1apSJX0DdWqSo0cihkcFWU8CDoQayLb3JOTZzlgrS2ZOjr1nh8HHEr3N79ePf8A43WpR8Kf4OVrNM2+uP5I3Zu1poM9FIyb3EA6Hy4Z8atvN5ygkM7QyM7iXLAsxO6y5J494PwFRVhZRzKGiZXB7VOf9qlNk2ZgmSRf0Tr4g+kPdW3UvFkxyjW7X77GXD1wnF3saQa+ftoBjJIWO82+2W7zk5Nbftu8AgfBBLqQP4hjPswc1kxtumk6C0Tp5e3HoR+Mj8B7ONc/+LksSlOX2jZrU5uMYlWmg6R1iH6WreCjj7+FT9+uIQBw3sD6tT+1ubxrKETozTNj8p09p3kHYozgr3DPYagL5sxDGoLD7KTPqVnlceEaNPh8KNPko9vbX9vC8ET/ADUjl2EUm4SSANTppgDTWmVvyflz/wANH7ZpC3wRgD5g1dFQngCfYKf2uwJpOCEDvfQfHX3VieGJpsr/APlqVOj+VNvAgSRxqEWMZ4HcTTPtAPhV35LbDPyi0Zh1mmDqO5IlZmY+e4PMd9Lx7PCugkLXM4AEcSAaAcMjsUes2BV65NcnmhLTTENO4wd30Y1zncTv11Ldp8AKRtQjXcEb7k+KKKKzDhXhFFFQhWNq83FnM5kVGgkOpe3Yxk+0Dqn24zUeeb2caJtO4A7mSNj7yKKK0R1GWKpSKnig92haLmyiY5ubi5uf2XkKof4Y8H41adn7NigQRwxpGg4KgAHwooqueWc/MxowjHhDkisx5U2kezJekC70E5O6g4xvoWAzpuHOfA57KKKEG09hxHZG3GuSFgiUE/rH3R/IjVZbfkdO+s9wEHq2wwf/ACPk+4CiimlOQKLDsvYkNspWGMJnUnUsx72Y5Zj7TT6iiqghRRRUIf/Z"/>
          <p:cNvSpPr>
            <a:spLocks noChangeAspect="1" noChangeArrowheads="1"/>
          </p:cNvSpPr>
          <p:nvPr/>
        </p:nvSpPr>
        <p:spPr bwMode="auto">
          <a:xfrm>
            <a:off x="63500" y="-465138"/>
            <a:ext cx="971550" cy="9715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0734" name="AutoShape 14" descr="data:image/jpeg;base64,/9j/4AAQSkZJRgABAQAAAQABAAD/2wCEAAkGBhQSERMUExMVFRUUFhgYFxgUGRccHhgdFxgWHRciHB4YHiYfGhovGhYUHy8gJyksLDgtGB4xNTAsNSYyMCkBCQoKDgwOGg8PGiwkHyUsKi8pKSosKTQsKiksKi0sLDU1KTIuLCksLCwsLywxLC4sNSwqMCk1LCwpKSwsNTUtKv/AABEIAGYAZgMBIgACEQEDEQH/xAAcAAABBQEBAQAAAAAAAAAAAAAAAwQFBgcCAQj/xABHEAACAQMBAwgFBwoEBwEAAAABAgMABBEhBRIxBgcTIkFRYYEyUnGRoRQjcpKxssEkM0JTYnOCoqPCFRbR8TRDVIOTw+EI/8QAGgEAAgMBAQAAAAAAAAAAAAAAAQIAAwQFBv/EACgRAAICAQMCBgIDAAAAAAAAAAABAhEDBCExEkETMlFhkfCBoQUUIv/aAAwDAQACEQMRAD8A3GiiioQiNsbXkjliiijR3lWRsySFFURmMHgjEk9IO7hTQvfnjJax/RjlkP8AMyD4Vzt1sXtr+5uR8bc/gacLeEeI7jV8IWrFbGx2dcN6d9L/ANqOFPtVj8a5PJxD6c1zJ9KeQA+SFRUjHdK3A4PcfwNds+ONN0+wLIo8k7bisZRvXR5Ff6wbNdrs64j/ADN25Hq3CrKPeN1/5jUj0le9JU6QWMU2xdx/nbZJR61tJr9SXd+8aVTlnb5AlZ4GOmLhGjH1mG4fI053xQxBGDqD2GleNB6h/BcK6hkYMp4FSCD5jSlKrMvJq2J3lj6JvWgLRH+mRnzr1LK5j/NXbN+zcIsg+sm4/wATSPGxrLLRVS2nyymswvyq2UhshWt5AckYz1ZApXj3mik6WEttFFFAhWOUzYu7T6Fx9kNJNLXvKxsXVp9C4+yKmTS1sxeUR8i7S13FtNl0PWHcfwPZTBpaSaWraAT0d4reicH1W/A9tdGbHGq00tKybWkSJWVyCHx36buca0rRCzRRu3BT56fbTlLI9pA9lUk8srgfpjzVf9KbTcrrg/8ANI+iAPwpWpMhovQooyfeTUTtHlhBCCFPSN3Jw8zw+2s12lt3Temm075G0+JxUMdtyTI7WsLyqgJaVgUiXdGTlmxn2DWkcUvMwl5srhr++Ak9FYZCAOC9eEDHx1opDmcdpXeV/S+TRZ9rksfuiiqcj/1sMjVKKKYbZ25Dax9JPIEXgM8WPcoGrHwFIk26QW6K/wAs2xc2n0Lj7Iqi2lrza8t3tCSKSCBbeOMSAPdk7zdJu69EnWX0e09vClIeQN4wy1+i57EtkI97NmtsEoRqTS++1lTlfCG7S0k0tdXHJDaMedx7a5A7OtE34rUOdokSdFMjwzfq5RgnxUjquPEGrVT4dk6vUkGlpHaM3zA/eH7lItLTfa035OP3h+5QYRvyG5DybQtzKdoXMZG4MLuEZaNGPEd7Yx4VaI+ZOE46W9vpO8CREB9yZ+NJcxUubKUDslQf0Yq0ZvEny0rn2/UsKts/mx2ZbHe+To78d6cmQ/1CfsplzrXwj2bMEBUdG6jTdGqMBgeY7Kue8BqAB4//AGsv56tohrdEVgd5lBxrxkjH4mpRCT5nLfEVw3jEg/hjz/dXtSXNVDizdvXnkI9gCr/aaKM/MwIsPKDbiWkDSuC2oVEX0pHbRFUd5OlU6PZcon+U3uGuGHUUapApx1Y86Fh2vxJpfaO3oH2uEnlVUs1HRqcnemlBJbQH0YxjXgX8aS25yjWcoVUrugg5I7cd3nWvFikqVcrd/f2UTmn3JWC9BZQTgEgE91WE3A6RFXUFSdOzGACfDiKo+w4enmCbwA4nXXA448avkMEasd0KGI178f6aVXniouhsbckLAVHbd5Pw3kRjnTeHFSNGQ9hU8Val7faaO7IpJK5zocaHBweBp3WfeLvhluzRi20bGW0nNvMd7QtFJ+tQd/c40BHn20htQ/k4/en7laRzi7D+UWbsg+dt/noj25QZZf4l3hjvxWZXcwe1RhwZ8jzSt8Z9cer5K1s6Jb/8/wB0fkdzgE4uBw8IkHE6Vpjux4sF9nWPxwPtrJeYacJZ3RJAHyjtP7C1pfytm1RGYeseqvvbj5A1iSLDqdlzw3iO1zvfD0R7qzLnXuS89pHng0Zx4b7H/wBdaGLdj6UmPCIf3uPsWsq5wCo2koXOEUZyxY6QyMTliTn55PhVlcANa5uYd3Ztv+0Hf68jsPgRRUhyVt+jsrVPVhjH8goqh8jGFbSuj/iNzIf+qmHkrsg+AFTK3lRfKSxMV/eIf17uPZL1x94+6k4pCBXrseNTxxa9EcGeRxm17mn8hS8kE6oArb2kpHDeUAgduQBnj+kKef5cu4mUQTAp3ydhIO9gYOnDTPHHdUhyGRBYw7nauW+kT1s+NT1edzZnHLJJbX3+Dq48acItkVsgzphLho84AQJva7o6xJPb4e00ve7YSEM0odVXGW3SRrw1XPs/3GVr606RcZ3SCGVh+iw4HxHYR2gkVmnOXtybfFuzJugBmWPPHJ3d4nUnGuMDiONTT4f7OSvkOXJ4MLNLtbyOaMOjB0YcR4jt7tDwNYUqgWm6DkJPIq47kZ1XywBSVnyklgt7mFThZwMnJG7j0se1eqfCizi3bGMHtYt9YE/jWuekenT35ar4K8WfxXx2H/MVKFtbk4UET+kQMjqL2nhwrRf8S389GrzHtKcB7XYhR76zjmMtFa2uGKKx+UYG8M4wi8AernXjjNXbb/L6zsh8/OC44RR9d/qrovngVgiqVmpktHZzP6TpEO6Mb7fWYBR5KayDlYmdpTKCzY6UZc5J0gh1PtienO0ueq6uSyWEKwIBl5psMUHrHPUQcdCGJ4AZqN5Pq9xcxuxZhJJFGrP6cm9OXd27t55HIXsGB2ZI6rexD6Mtot1FX1VA9wxRStFZxjLudvYG5JHeqOqQIp/DX5tj4ZJU+1apSJX0DdWqSo0cihkcFWU8CDoQayLb3JOTZzlgrS2ZOjr1nh8HHEr3N79ePf8A43WpR8Kf4OVrNM2+uP5I3Zu1poM9FIyb3EA6Hy4Z8atvN5ygkM7QyM7iXLAsxO6y5J494PwFRVhZRzKGiZXB7VOf9qlNk2ZgmSRf0Tr4g+kPdW3UvFkxyjW7X77GXD1wnF3saQa+ftoBjJIWO82+2W7zk5Nbftu8AgfBBLqQP4hjPswc1kxtumk6C0Tp5e3HoR+Mj8B7ONc/+LksSlOX2jZrU5uMYlWmg6R1iH6WreCjj7+FT9+uIQBw3sD6tT+1ubxrKETozTNj8p09p3kHYozgr3DPYagL5sxDGoLD7KTPqVnlceEaNPh8KNPko9vbX9vC8ET/ADUjl2EUm4SSANTppgDTWmVvyflz/wANH7ZpC3wRgD5g1dFQngCfYKf2uwJpOCEDvfQfHX3VieGJpsr/APlqVOj+VNvAgSRxqEWMZ4HcTTPtAPhV35LbDPyi0Zh1mmDqO5IlZmY+e4PMd9Lx7PCugkLXM4AEcSAaAcMjsUes2BV65NcnmhLTTENO4wd30Y1zncTv11Ldp8AKRtQjXcEb7k+KKKKzDhXhFFFQhWNq83FnM5kVGgkOpe3Yxk+0Dqn24zUeeb2caJtO4A7mSNj7yKKK0R1GWKpSKnig92haLmyiY5ubi5uf2XkKof4Y8H41adn7NigQRwxpGg4KgAHwooqueWc/MxowjHhDkisx5U2kezJekC70E5O6g4xvoWAzpuHOfA57KKKEG09hxHZG3GuSFgiUE/rH3R/IjVZbfkdO+s9wEHq2wwf/ACPk+4CiimlOQKLDsvYkNspWGMJnUnUsx72Y5Zj7TT6iiqghRRRUIf/Z"/>
          <p:cNvSpPr>
            <a:spLocks noChangeAspect="1" noChangeArrowheads="1"/>
          </p:cNvSpPr>
          <p:nvPr/>
        </p:nvSpPr>
        <p:spPr bwMode="auto">
          <a:xfrm>
            <a:off x="63500" y="-465138"/>
            <a:ext cx="971550" cy="9715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30738" name="Picture 18" descr="http://t0.gstatic.com/images?q=tbn:ANd9GcRoF4_syQupAbjR7bKhG7MseRSLQg6uD-Eb7IoUCcht_TVvAokseQ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86446" y="1714488"/>
            <a:ext cx="571504" cy="928694"/>
          </a:xfrm>
          <a:prstGeom prst="rect">
            <a:avLst/>
          </a:prstGeom>
          <a:noFill/>
        </p:spPr>
      </p:pic>
      <p:pic>
        <p:nvPicPr>
          <p:cNvPr id="30740" name="Picture 20" descr="http://t0.gstatic.com/images?q=tbn:ANd9GcRoF4_syQupAbjR7bKhG7MseRSLQg6uD-Eb7IoUCcht_TVvAokseQ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14744" y="1571612"/>
            <a:ext cx="528638" cy="1000132"/>
          </a:xfrm>
          <a:prstGeom prst="rect">
            <a:avLst/>
          </a:prstGeom>
          <a:noFill/>
        </p:spPr>
      </p:pic>
      <p:sp>
        <p:nvSpPr>
          <p:cNvPr id="56" name="TextBox 55"/>
          <p:cNvSpPr txBox="1"/>
          <p:nvPr/>
        </p:nvSpPr>
        <p:spPr>
          <a:xfrm>
            <a:off x="4143372" y="1285860"/>
            <a:ext cx="1858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TSA Customer </a:t>
            </a:r>
            <a:r>
              <a:rPr lang="en-AU" sz="1200" b="1" dirty="0" err="1" smtClean="0"/>
              <a:t>Webservers</a:t>
            </a:r>
            <a:endParaRPr lang="en-AU" sz="1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286248" y="2500306"/>
            <a:ext cx="1080745" cy="24622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AU" sz="1000" b="1" dirty="0" smtClean="0">
                <a:solidFill>
                  <a:schemeClr val="bg1"/>
                </a:solidFill>
              </a:rPr>
              <a:t>Tel No: 999-8888</a:t>
            </a:r>
            <a:endParaRPr lang="en-AU" sz="1000" b="1" dirty="0">
              <a:solidFill>
                <a:schemeClr val="bg1"/>
              </a:solidFill>
            </a:endParaRPr>
          </a:p>
        </p:txBody>
      </p:sp>
      <p:cxnSp>
        <p:nvCxnSpPr>
          <p:cNvPr id="72" name="Straight Arrow Connector 71"/>
          <p:cNvCxnSpPr>
            <a:endCxn id="30740" idx="1"/>
          </p:cNvCxnSpPr>
          <p:nvPr/>
        </p:nvCxnSpPr>
        <p:spPr>
          <a:xfrm>
            <a:off x="2143108" y="2071678"/>
            <a:ext cx="15716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57" idx="2"/>
          </p:cNvCxnSpPr>
          <p:nvPr/>
        </p:nvCxnSpPr>
        <p:spPr>
          <a:xfrm rot="16200000" flipH="1">
            <a:off x="5568320" y="2004828"/>
            <a:ext cx="293376" cy="177677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2" name="Picture 22" descr="http://t3.gstatic.com/images?q=tbn:ANd9GcTOYH9WbRFUVMr2d6o6j6yeG9Ft-ciLAvhY776k-P8ucqrx_BF_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72264" y="2214554"/>
            <a:ext cx="1785950" cy="1500198"/>
          </a:xfrm>
          <a:prstGeom prst="rect">
            <a:avLst/>
          </a:prstGeom>
          <a:noFill/>
        </p:spPr>
      </p:pic>
      <p:sp>
        <p:nvSpPr>
          <p:cNvPr id="79" name="TextBox 78"/>
          <p:cNvSpPr txBox="1"/>
          <p:nvPr/>
        </p:nvSpPr>
        <p:spPr>
          <a:xfrm>
            <a:off x="5214942" y="2786058"/>
            <a:ext cx="1460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/>
              <a:t>Manual call redirection</a:t>
            </a:r>
          </a:p>
          <a:p>
            <a:r>
              <a:rPr lang="en-AU" sz="1000" dirty="0" smtClean="0"/>
              <a:t>to business preferred no</a:t>
            </a:r>
            <a:endParaRPr lang="en-AU" sz="1000" dirty="0"/>
          </a:p>
        </p:txBody>
      </p:sp>
      <p:cxnSp>
        <p:nvCxnSpPr>
          <p:cNvPr id="81" name="Straight Arrow Connector 80"/>
          <p:cNvCxnSpPr>
            <a:stCxn id="30740" idx="2"/>
          </p:cNvCxnSpPr>
          <p:nvPr/>
        </p:nvCxnSpPr>
        <p:spPr>
          <a:xfrm rot="16200000" flipH="1">
            <a:off x="2988856" y="3561951"/>
            <a:ext cx="2001057" cy="206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3428992" y="3429000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TSA Logs public customer hits on the website</a:t>
            </a:r>
            <a:endParaRPr lang="en-AU" sz="1400" dirty="0"/>
          </a:p>
        </p:txBody>
      </p:sp>
      <p:pic>
        <p:nvPicPr>
          <p:cNvPr id="30744" name="Picture 24" descr="http://t2.gstatic.com/images?q=tbn:ANd9GcQ4i6IGH2HQTXoRHO6Yam88aeZEkRJBQsb_Wm1SNdNRZ4AS1wxszUrUTQBb2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86248" y="4143380"/>
            <a:ext cx="971550" cy="828675"/>
          </a:xfrm>
          <a:prstGeom prst="rect">
            <a:avLst/>
          </a:prstGeom>
          <a:noFill/>
        </p:spPr>
      </p:pic>
      <p:pic>
        <p:nvPicPr>
          <p:cNvPr id="89" name="Picture 24" descr="http://t2.gstatic.com/images?q=tbn:ANd9GcQ4i6IGH2HQTXoRHO6Yam88aeZEkRJBQsb_Wm1SNdNRZ4AS1wxszUrUTQBb2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86248" y="5143512"/>
            <a:ext cx="971550" cy="857256"/>
          </a:xfrm>
          <a:prstGeom prst="rect">
            <a:avLst/>
          </a:prstGeom>
          <a:noFill/>
        </p:spPr>
      </p:pic>
      <p:sp>
        <p:nvSpPr>
          <p:cNvPr id="95" name="TextBox 94"/>
          <p:cNvSpPr txBox="1"/>
          <p:nvPr/>
        </p:nvSpPr>
        <p:spPr>
          <a:xfrm>
            <a:off x="5214942" y="4500570"/>
            <a:ext cx="718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/>
              <a:t>TSA Pixel1</a:t>
            </a:r>
            <a:endParaRPr lang="en-AU" sz="1000" dirty="0"/>
          </a:p>
        </p:txBody>
      </p:sp>
      <p:sp>
        <p:nvSpPr>
          <p:cNvPr id="96" name="TextBox 95"/>
          <p:cNvSpPr txBox="1"/>
          <p:nvPr/>
        </p:nvSpPr>
        <p:spPr>
          <a:xfrm>
            <a:off x="5214942" y="5500702"/>
            <a:ext cx="718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/>
              <a:t>TSA Pixel2</a:t>
            </a:r>
            <a:endParaRPr lang="en-AU" sz="1000" dirty="0"/>
          </a:p>
        </p:txBody>
      </p:sp>
      <p:sp>
        <p:nvSpPr>
          <p:cNvPr id="97" name="Down Arrow 96"/>
          <p:cNvSpPr/>
          <p:nvPr/>
        </p:nvSpPr>
        <p:spPr>
          <a:xfrm>
            <a:off x="2928926" y="2786058"/>
            <a:ext cx="428628" cy="3429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AU" sz="1000" dirty="0" smtClean="0"/>
              <a:t>Optus  Mascot  Reverse  proxy</a:t>
            </a:r>
            <a:endParaRPr lang="en-AU" sz="1000" dirty="0"/>
          </a:p>
        </p:txBody>
      </p:sp>
      <p:cxnSp>
        <p:nvCxnSpPr>
          <p:cNvPr id="131" name="Straight Arrow Connector 130"/>
          <p:cNvCxnSpPr>
            <a:endCxn id="30744" idx="1"/>
          </p:cNvCxnSpPr>
          <p:nvPr/>
        </p:nvCxnSpPr>
        <p:spPr>
          <a:xfrm flipV="1">
            <a:off x="1357290" y="4557718"/>
            <a:ext cx="2928958" cy="14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rot="5400000">
            <a:off x="3535355" y="5036355"/>
            <a:ext cx="92948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1357290" y="5500702"/>
            <a:ext cx="300039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1500166" y="4357694"/>
            <a:ext cx="1236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/>
              <a:t>External </a:t>
            </a:r>
            <a:r>
              <a:rPr lang="en-AU" sz="1000" dirty="0" err="1" smtClean="0"/>
              <a:t>ip</a:t>
            </a:r>
            <a:r>
              <a:rPr lang="en-AU" sz="1000" dirty="0" smtClean="0"/>
              <a:t> address1</a:t>
            </a:r>
            <a:endParaRPr lang="en-AU" sz="1000" dirty="0"/>
          </a:p>
        </p:txBody>
      </p:sp>
      <p:sp>
        <p:nvSpPr>
          <p:cNvPr id="145" name="TextBox 144"/>
          <p:cNvSpPr txBox="1"/>
          <p:nvPr/>
        </p:nvSpPr>
        <p:spPr>
          <a:xfrm>
            <a:off x="1571604" y="5143512"/>
            <a:ext cx="1236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/>
              <a:t>External </a:t>
            </a:r>
            <a:r>
              <a:rPr lang="en-AU" sz="1000" dirty="0" err="1" smtClean="0"/>
              <a:t>ip</a:t>
            </a:r>
            <a:r>
              <a:rPr lang="en-AU" sz="1000" dirty="0" smtClean="0"/>
              <a:t> address1</a:t>
            </a:r>
            <a:endParaRPr lang="en-AU" sz="1000" dirty="0"/>
          </a:p>
        </p:txBody>
      </p:sp>
      <p:cxnSp>
        <p:nvCxnSpPr>
          <p:cNvPr id="36" name="Straight Arrow Connector 35"/>
          <p:cNvCxnSpPr>
            <a:endCxn id="30728" idx="3"/>
          </p:cNvCxnSpPr>
          <p:nvPr/>
        </p:nvCxnSpPr>
        <p:spPr>
          <a:xfrm rot="10800000">
            <a:off x="2143108" y="2428868"/>
            <a:ext cx="15001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0800000">
            <a:off x="3214678" y="3000372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escription: cid:image001.jpg@01CC5C57.8B5586D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5140" y="1464454"/>
            <a:ext cx="1857388" cy="1000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01" name="Rounded Rectangle 100"/>
          <p:cNvSpPr/>
          <p:nvPr/>
        </p:nvSpPr>
        <p:spPr>
          <a:xfrm>
            <a:off x="2571736" y="2714620"/>
            <a:ext cx="3071834" cy="3143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762" y="330122"/>
            <a:ext cx="8229600" cy="796908"/>
          </a:xfr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AU" sz="2000" b="1" dirty="0" smtClean="0">
                <a:solidFill>
                  <a:srgbClr val="000000"/>
                </a:solidFill>
                <a:latin typeface="OptusDINCond-Regular" pitchFamily="34" charset="0"/>
                <a:ea typeface="+mn-ea"/>
                <a:cs typeface="+mn-cs"/>
              </a:rPr>
              <a:t> Self Serve UI  and NCS  </a:t>
            </a:r>
            <a:r>
              <a:rPr lang="en-AU" sz="2000" b="1" dirty="0" err="1" smtClean="0">
                <a:solidFill>
                  <a:srgbClr val="000000"/>
                </a:solidFill>
                <a:latin typeface="OptusDINCond-Regular" pitchFamily="34" charset="0"/>
                <a:ea typeface="+mn-ea"/>
                <a:cs typeface="+mn-cs"/>
              </a:rPr>
              <a:t>SaaS</a:t>
            </a:r>
            <a:r>
              <a:rPr lang="en-AU" sz="2000" b="1" dirty="0" smtClean="0">
                <a:solidFill>
                  <a:srgbClr val="000000"/>
                </a:solidFill>
                <a:latin typeface="OptusDINCond-Regular" pitchFamily="34" charset="0"/>
                <a:ea typeface="+mn-ea"/>
                <a:cs typeface="+mn-cs"/>
              </a:rPr>
              <a:t> Connect Integration</a:t>
            </a:r>
            <a:endParaRPr lang="en-AU" sz="2000" b="1" dirty="0">
              <a:solidFill>
                <a:srgbClr val="000000"/>
              </a:solidFill>
              <a:latin typeface="OptusDINCond-Regular" pitchFamily="34" charset="0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42910" y="4786322"/>
            <a:ext cx="219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 </a:t>
            </a:r>
            <a:endParaRPr lang="en-AU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6715140" y="1643050"/>
            <a:ext cx="171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Customer Usage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30730" name="AutoShape 10" descr="data:image/jpeg;base64,/9j/4AAQSkZJRgABAQAAAQABAAD/2wCEAAkGBhQSERMUExMVFRUUFhgYFxgUGRccHhgdFxgWHRciHB4YHiYfGhovGhYUHy8gJyksLDgtGB4xNTAsNSYyMCkBCQoKDgwOGg8PGiwkHyUsKi8pKSosKTQsKiksKi0sLDU1KTIuLCksLCwsLywxLC4sNSwqMCk1LCwpKSwsNTUtKv/AABEIAGYAZgMBIgACEQEDEQH/xAAcAAABBQEBAQAAAAAAAAAAAAAAAwQFBgcCAQj/xABHEAACAQMBAwgFBwoEBwEAAAABAgMABBEhBRIxBgcTIkFRYYEyUnGRoRQjcpKxssEkM0JTYnOCoqPCFRbR8TRDVIOTw+EI/8QAGgEAAgMBAQAAAAAAAAAAAAAAAQIAAwQFBv/EACgRAAICAQMCBgIDAAAAAAAAAAABAhEDBCExEkETMlFhkfCBoQUUIv/aAAwDAQACEQMRAD8A3GiiioQiNsbXkjliiijR3lWRsySFFURmMHgjEk9IO7hTQvfnjJax/RjlkP8AMyD4Vzt1sXtr+5uR8bc/gacLeEeI7jV8IWrFbGx2dcN6d9L/ANqOFPtVj8a5PJxD6c1zJ9KeQA+SFRUjHdK3A4PcfwNds+ONN0+wLIo8k7bisZRvXR5Ff6wbNdrs64j/ADN25Hq3CrKPeN1/5jUj0le9JU6QWMU2xdx/nbZJR61tJr9SXd+8aVTlnb5AlZ4GOmLhGjH1mG4fI053xQxBGDqD2GleNB6h/BcK6hkYMp4FSCD5jSlKrMvJq2J3lj6JvWgLRH+mRnzr1LK5j/NXbN+zcIsg+sm4/wATSPGxrLLRVS2nyymswvyq2UhshWt5AckYz1ZApXj3mik6WEttFFFAhWOUzYu7T6Fx9kNJNLXvKxsXVp9C4+yKmTS1sxeUR8i7S13FtNl0PWHcfwPZTBpaSaWraAT0d4reicH1W/A9tdGbHGq00tKybWkSJWVyCHx36buca0rRCzRRu3BT56fbTlLI9pA9lUk8srgfpjzVf9KbTcrrg/8ANI+iAPwpWpMhovQooyfeTUTtHlhBCCFPSN3Jw8zw+2s12lt3Temm075G0+JxUMdtyTI7WsLyqgJaVgUiXdGTlmxn2DWkcUvMwl5srhr++Ak9FYZCAOC9eEDHx1opDmcdpXeV/S+TRZ9rksfuiiqcj/1sMjVKKKYbZ25Dax9JPIEXgM8WPcoGrHwFIk26QW6K/wAs2xc2n0Lj7Iqi2lrza8t3tCSKSCBbeOMSAPdk7zdJu69EnWX0e09vClIeQN4wy1+i57EtkI97NmtsEoRqTS++1lTlfCG7S0k0tdXHJDaMedx7a5A7OtE34rUOdokSdFMjwzfq5RgnxUjquPEGrVT4dk6vUkGlpHaM3zA/eH7lItLTfa035OP3h+5QYRvyG5DybQtzKdoXMZG4MLuEZaNGPEd7Yx4VaI+ZOE46W9vpO8CREB9yZ+NJcxUubKUDslQf0Yq0ZvEny0rn2/UsKts/mx2ZbHe+To78d6cmQ/1CfsplzrXwj2bMEBUdG6jTdGqMBgeY7Kue8BqAB4//AGsv56tohrdEVgd5lBxrxkjH4mpRCT5nLfEVw3jEg/hjz/dXtSXNVDizdvXnkI9gCr/aaKM/MwIsPKDbiWkDSuC2oVEX0pHbRFUd5OlU6PZcon+U3uGuGHUUapApx1Y86Fh2vxJpfaO3oH2uEnlVUs1HRqcnemlBJbQH0YxjXgX8aS25yjWcoVUrugg5I7cd3nWvFikqVcrd/f2UTmn3JWC9BZQTgEgE91WE3A6RFXUFSdOzGACfDiKo+w4enmCbwA4nXXA448avkMEasd0KGI178f6aVXniouhsbckLAVHbd5Pw3kRjnTeHFSNGQ9hU8Val7faaO7IpJK5zocaHBweBp3WfeLvhluzRi20bGW0nNvMd7QtFJ+tQd/c40BHn20htQ/k4/en7laRzi7D+UWbsg+dt/noj25QZZf4l3hjvxWZXcwe1RhwZ8jzSt8Z9cer5K1s6Jb/8/wB0fkdzgE4uBw8IkHE6Vpjux4sF9nWPxwPtrJeYacJZ3RJAHyjtP7C1pfytm1RGYeseqvvbj5A1iSLDqdlzw3iO1zvfD0R7qzLnXuS89pHng0Zx4b7H/wBdaGLdj6UmPCIf3uPsWsq5wCo2koXOEUZyxY6QyMTliTn55PhVlcANa5uYd3Ztv+0Hf68jsPgRRUhyVt+jsrVPVhjH8goqh8jGFbSuj/iNzIf+qmHkrsg+AFTK3lRfKSxMV/eIf17uPZL1x94+6k4pCBXrseNTxxa9EcGeRxm17mn8hS8kE6oArb2kpHDeUAgduQBnj+kKef5cu4mUQTAp3ydhIO9gYOnDTPHHdUhyGRBYw7nauW+kT1s+NT1edzZnHLJJbX3+Dq48acItkVsgzphLho84AQJva7o6xJPb4e00ve7YSEM0odVXGW3SRrw1XPs/3GVr606RcZ3SCGVh+iw4HxHYR2gkVmnOXtybfFuzJugBmWPPHJ3d4nUnGuMDiONTT4f7OSvkOXJ4MLNLtbyOaMOjB0YcR4jt7tDwNYUqgWm6DkJPIq47kZ1XywBSVnyklgt7mFThZwMnJG7j0se1eqfCizi3bGMHtYt9YE/jWuekenT35ar4K8WfxXx2H/MVKFtbk4UET+kQMjqL2nhwrRf8S389GrzHtKcB7XYhR76zjmMtFa2uGKKx+UYG8M4wi8AernXjjNXbb/L6zsh8/OC44RR9d/qrovngVgiqVmpktHZzP6TpEO6Mb7fWYBR5KayDlYmdpTKCzY6UZc5J0gh1PtienO0ueq6uSyWEKwIBl5psMUHrHPUQcdCGJ4AZqN5Pq9xcxuxZhJJFGrP6cm9OXd27t55HIXsGB2ZI6rexD6Mtot1FX1VA9wxRStFZxjLudvYG5JHeqOqQIp/DX5tj4ZJU+1apSJX0DdWqSo0cihkcFWU8CDoQayLb3JOTZzlgrS2ZOjr1nh8HHEr3N79ePf8A43WpR8Kf4OVrNM2+uP5I3Zu1poM9FIyb3EA6Hy4Z8atvN5ygkM7QyM7iXLAsxO6y5J494PwFRVhZRzKGiZXB7VOf9qlNk2ZgmSRf0Tr4g+kPdW3UvFkxyjW7X77GXD1wnF3saQa+ftoBjJIWO82+2W7zk5Nbftu8AgfBBLqQP4hjPswc1kxtumk6C0Tp5e3HoR+Mj8B7ONc/+LksSlOX2jZrU5uMYlWmg6R1iH6WreCjj7+FT9+uIQBw3sD6tT+1ubxrKETozTNj8p09p3kHYozgr3DPYagL5sxDGoLD7KTPqVnlceEaNPh8KNPko9vbX9vC8ET/ADUjl2EUm4SSANTppgDTWmVvyflz/wANH7ZpC3wRgD5g1dFQngCfYKf2uwJpOCEDvfQfHX3VieGJpsr/APlqVOj+VNvAgSRxqEWMZ4HcTTPtAPhV35LbDPyi0Zh1mmDqO5IlZmY+e4PMd9Lx7PCugkLXM4AEcSAaAcMjsUes2BV65NcnmhLTTENO4wd30Y1zncTv11Ldp8AKRtQjXcEb7k+KKKKzDhXhFFFQhWNq83FnM5kVGgkOpe3Yxk+0Dqn24zUeeb2caJtO4A7mSNj7yKKK0R1GWKpSKnig92haLmyiY5ubi5uf2XkKof4Y8H41adn7NigQRwxpGg4KgAHwooqueWc/MxowjHhDkisx5U2kezJekC70E5O6g4xvoWAzpuHOfA57KKKEG09hxHZG3GuSFgiUE/rH3R/IjVZbfkdO+s9wEHq2wwf/ACPk+4CiimlOQKLDsvYkNspWGMJnUnUsx72Y5Zj7TT6iiqghRRRUIf/Z"/>
          <p:cNvSpPr>
            <a:spLocks noChangeAspect="1" noChangeArrowheads="1"/>
          </p:cNvSpPr>
          <p:nvPr/>
        </p:nvSpPr>
        <p:spPr bwMode="auto">
          <a:xfrm>
            <a:off x="63500" y="-465138"/>
            <a:ext cx="971550" cy="9715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0732" name="AutoShape 12" descr="data:image/jpeg;base64,/9j/4AAQSkZJRgABAQAAAQABAAD/2wCEAAkGBhQSERMUExMVFRUUFhgYFxgUGRccHhgdFxgWHRciHB4YHiYfGhovGhYUHy8gJyksLDgtGB4xNTAsNSYyMCkBCQoKDgwOGg8PGiwkHyUsKi8pKSosKTQsKiksKi0sLDU1KTIuLCksLCwsLywxLC4sNSwqMCk1LCwpKSwsNTUtKv/AABEIAGYAZgMBIgACEQEDEQH/xAAcAAABBQEBAQAAAAAAAAAAAAAAAwQFBgcCAQj/xABHEAACAQMBAwgFBwoEBwEAAAABAgMABBEhBRIxBgcTIkFRYYEyUnGRoRQjcpKxssEkM0JTYnOCoqPCFRbR8TRDVIOTw+EI/8QAGgEAAgMBAQAAAAAAAAAAAAAAAQIAAwQFBv/EACgRAAICAQMCBgIDAAAAAAAAAAABAhEDBCExEkETMlFhkfCBoQUUIv/aAAwDAQACEQMRAD8A3GiiioQiNsbXkjliiijR3lWRsySFFURmMHgjEk9IO7hTQvfnjJax/RjlkP8AMyD4Vzt1sXtr+5uR8bc/gacLeEeI7jV8IWrFbGx2dcN6d9L/ANqOFPtVj8a5PJxD6c1zJ9KeQA+SFRUjHdK3A4PcfwNds+ONN0+wLIo8k7bisZRvXR5Ff6wbNdrs64j/ADN25Hq3CrKPeN1/5jUj0le9JU6QWMU2xdx/nbZJR61tJr9SXd+8aVTlnb5AlZ4GOmLhGjH1mG4fI053xQxBGDqD2GleNB6h/BcK6hkYMp4FSCD5jSlKrMvJq2J3lj6JvWgLRH+mRnzr1LK5j/NXbN+zcIsg+sm4/wATSPGxrLLRVS2nyymswvyq2UhshWt5AckYz1ZApXj3mik6WEttFFFAhWOUzYu7T6Fx9kNJNLXvKxsXVp9C4+yKmTS1sxeUR8i7S13FtNl0PWHcfwPZTBpaSaWraAT0d4reicH1W/A9tdGbHGq00tKybWkSJWVyCHx36buca0rRCzRRu3BT56fbTlLI9pA9lUk8srgfpjzVf9KbTcrrg/8ANI+iAPwpWpMhovQooyfeTUTtHlhBCCFPSN3Jw8zw+2s12lt3Temm075G0+JxUMdtyTI7WsLyqgJaVgUiXdGTlmxn2DWkcUvMwl5srhr++Ak9FYZCAOC9eEDHx1opDmcdpXeV/S+TRZ9rksfuiiqcj/1sMjVKKKYbZ25Dax9JPIEXgM8WPcoGrHwFIk26QW6K/wAs2xc2n0Lj7Iqi2lrza8t3tCSKSCBbeOMSAPdk7zdJu69EnWX0e09vClIeQN4wy1+i57EtkI97NmtsEoRqTS++1lTlfCG7S0k0tdXHJDaMedx7a5A7OtE34rUOdokSdFMjwzfq5RgnxUjquPEGrVT4dk6vUkGlpHaM3zA/eH7lItLTfa035OP3h+5QYRvyG5DybQtzKdoXMZG4MLuEZaNGPEd7Yx4VaI+ZOE46W9vpO8CREB9yZ+NJcxUubKUDslQf0Yq0ZvEny0rn2/UsKts/mx2ZbHe+To78d6cmQ/1CfsplzrXwj2bMEBUdG6jTdGqMBgeY7Kue8BqAB4//AGsv56tohrdEVgd5lBxrxkjH4mpRCT5nLfEVw3jEg/hjz/dXtSXNVDizdvXnkI9gCr/aaKM/MwIsPKDbiWkDSuC2oVEX0pHbRFUd5OlU6PZcon+U3uGuGHUUapApx1Y86Fh2vxJpfaO3oH2uEnlVUs1HRqcnemlBJbQH0YxjXgX8aS25yjWcoVUrugg5I7cd3nWvFikqVcrd/f2UTmn3JWC9BZQTgEgE91WE3A6RFXUFSdOzGACfDiKo+w4enmCbwA4nXXA448avkMEasd0KGI178f6aVXniouhsbckLAVHbd5Pw3kRjnTeHFSNGQ9hU8Val7faaO7IpJK5zocaHBweBp3WfeLvhluzRi20bGW0nNvMd7QtFJ+tQd/c40BHn20htQ/k4/en7laRzi7D+UWbsg+dt/noj25QZZf4l3hjvxWZXcwe1RhwZ8jzSt8Z9cer5K1s6Jb/8/wB0fkdzgE4uBw8IkHE6Vpjux4sF9nWPxwPtrJeYacJZ3RJAHyjtP7C1pfytm1RGYeseqvvbj5A1iSLDqdlzw3iO1zvfD0R7qzLnXuS89pHng0Zx4b7H/wBdaGLdj6UmPCIf3uPsWsq5wCo2koXOEUZyxY6QyMTliTn55PhVlcANa5uYd3Ztv+0Hf68jsPgRRUhyVt+jsrVPVhjH8goqh8jGFbSuj/iNzIf+qmHkrsg+AFTK3lRfKSxMV/eIf17uPZL1x94+6k4pCBXrseNTxxa9EcGeRxm17mn8hS8kE6oArb2kpHDeUAgduQBnj+kKef5cu4mUQTAp3ydhIO9gYOnDTPHHdUhyGRBYw7nauW+kT1s+NT1edzZnHLJJbX3+Dq48acItkVsgzphLho84AQJva7o6xJPb4e00ve7YSEM0odVXGW3SRrw1XPs/3GVr606RcZ3SCGVh+iw4HxHYR2gkVmnOXtybfFuzJugBmWPPHJ3d4nUnGuMDiONTT4f7OSvkOXJ4MLNLtbyOaMOjB0YcR4jt7tDwNYUqgWm6DkJPIq47kZ1XywBSVnyklgt7mFThZwMnJG7j0se1eqfCizi3bGMHtYt9YE/jWuekenT35ar4K8WfxXx2H/MVKFtbk4UET+kQMjqL2nhwrRf8S389GrzHtKcB7XYhR76zjmMtFa2uGKKx+UYG8M4wi8AernXjjNXbb/L6zsh8/OC44RR9d/qrovngVgiqVmpktHZzP6TpEO6Mb7fWYBR5KayDlYmdpTKCzY6UZc5J0gh1PtienO0ueq6uSyWEKwIBl5psMUHrHPUQcdCGJ4AZqN5Pq9xcxuxZhJJFGrP6cm9OXd27t55HIXsGB2ZI6rexD6Mtot1FX1VA9wxRStFZxjLudvYG5JHeqOqQIp/DX5tj4ZJU+1apSJX0DdWqSo0cihkcFWU8CDoQayLb3JOTZzlgrS2ZOjr1nh8HHEr3N79ePf8A43WpR8Kf4OVrNM2+uP5I3Zu1poM9FIyb3EA6Hy4Z8atvN5ygkM7QyM7iXLAsxO6y5J494PwFRVhZRzKGiZXB7VOf9qlNk2ZgmSRf0Tr4g+kPdW3UvFkxyjW7X77GXD1wnF3saQa+ftoBjJIWO82+2W7zk5Nbftu8AgfBBLqQP4hjPswc1kxtumk6C0Tp5e3HoR+Mj8B7ONc/+LksSlOX2jZrU5uMYlWmg6R1iH6WreCjj7+FT9+uIQBw3sD6tT+1ubxrKETozTNj8p09p3kHYozgr3DPYagL5sxDGoLD7KTPqVnlceEaNPh8KNPko9vbX9vC8ET/ADUjl2EUm4SSANTppgDTWmVvyflz/wANH7ZpC3wRgD5g1dFQngCfYKf2uwJpOCEDvfQfHX3VieGJpsr/APlqVOj+VNvAgSRxqEWMZ4HcTTPtAPhV35LbDPyi0Zh1mmDqO5IlZmY+e4PMd9Lx7PCugkLXM4AEcSAaAcMjsUes2BV65NcnmhLTTENO4wd30Y1zncTv11Ldp8AKRtQjXcEb7k+KKKKzDhXhFFFQhWNq83FnM5kVGgkOpe3Yxk+0Dqn24zUeeb2caJtO4A7mSNj7yKKK0R1GWKpSKnig92haLmyiY5ubi5uf2XkKof4Y8H41adn7NigQRwxpGg4KgAHwooqueWc/MxowjHhDkisx5U2kezJekC70E5O6g4xvoWAzpuHOfA57KKKEG09hxHZG3GuSFgiUE/rH3R/IjVZbfkdO+s9wEHq2wwf/ACPk+4CiimlOQKLDsvYkNspWGMJnUnUsx72Y5Zj7TT6iiqghRRRUIf/Z"/>
          <p:cNvSpPr>
            <a:spLocks noChangeAspect="1" noChangeArrowheads="1"/>
          </p:cNvSpPr>
          <p:nvPr/>
        </p:nvSpPr>
        <p:spPr bwMode="auto">
          <a:xfrm>
            <a:off x="63500" y="-465138"/>
            <a:ext cx="971550" cy="9715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0734" name="AutoShape 14" descr="data:image/jpeg;base64,/9j/4AAQSkZJRgABAQAAAQABAAD/2wCEAAkGBhQSERMUExMVFRUUFhgYFxgUGRccHhgdFxgWHRciHB4YHiYfGhovGhYUHy8gJyksLDgtGB4xNTAsNSYyMCkBCQoKDgwOGg8PGiwkHyUsKi8pKSosKTQsKiksKi0sLDU1KTIuLCksLCwsLywxLC4sNSwqMCk1LCwpKSwsNTUtKv/AABEIAGYAZgMBIgACEQEDEQH/xAAcAAABBQEBAQAAAAAAAAAAAAAAAwQFBgcCAQj/xABHEAACAQMBAwgFBwoEBwEAAAABAgMABBEhBRIxBgcTIkFRYYEyUnGRoRQjcpKxssEkM0JTYnOCoqPCFRbR8TRDVIOTw+EI/8QAGgEAAgMBAQAAAAAAAAAAAAAAAQIAAwQFBv/EACgRAAICAQMCBgIDAAAAAAAAAAABAhEDBCExEkETMlFhkfCBoQUUIv/aAAwDAQACEQMRAD8A3GiiioQiNsbXkjliiijR3lWRsySFFURmMHgjEk9IO7hTQvfnjJax/RjlkP8AMyD4Vzt1sXtr+5uR8bc/gacLeEeI7jV8IWrFbGx2dcN6d9L/ANqOFPtVj8a5PJxD6c1zJ9KeQA+SFRUjHdK3A4PcfwNds+ONN0+wLIo8k7bisZRvXR5Ff6wbNdrs64j/ADN25Hq3CrKPeN1/5jUj0le9JU6QWMU2xdx/nbZJR61tJr9SXd+8aVTlnb5AlZ4GOmLhGjH1mG4fI053xQxBGDqD2GleNB6h/BcK6hkYMp4FSCD5jSlKrMvJq2J3lj6JvWgLRH+mRnzr1LK5j/NXbN+zcIsg+sm4/wATSPGxrLLRVS2nyymswvyq2UhshWt5AckYz1ZApXj3mik6WEttFFFAhWOUzYu7T6Fx9kNJNLXvKxsXVp9C4+yKmTS1sxeUR8i7S13FtNl0PWHcfwPZTBpaSaWraAT0d4reicH1W/A9tdGbHGq00tKybWkSJWVyCHx36buca0rRCzRRu3BT56fbTlLI9pA9lUk8srgfpjzVf9KbTcrrg/8ANI+iAPwpWpMhovQooyfeTUTtHlhBCCFPSN3Jw8zw+2s12lt3Temm075G0+JxUMdtyTI7WsLyqgJaVgUiXdGTlmxn2DWkcUvMwl5srhr++Ak9FYZCAOC9eEDHx1opDmcdpXeV/S+TRZ9rksfuiiqcj/1sMjVKKKYbZ25Dax9JPIEXgM8WPcoGrHwFIk26QW6K/wAs2xc2n0Lj7Iqi2lrza8t3tCSKSCBbeOMSAPdk7zdJu69EnWX0e09vClIeQN4wy1+i57EtkI97NmtsEoRqTS++1lTlfCG7S0k0tdXHJDaMedx7a5A7OtE34rUOdokSdFMjwzfq5RgnxUjquPEGrVT4dk6vUkGlpHaM3zA/eH7lItLTfa035OP3h+5QYRvyG5DybQtzKdoXMZG4MLuEZaNGPEd7Yx4VaI+ZOE46W9vpO8CREB9yZ+NJcxUubKUDslQf0Yq0ZvEny0rn2/UsKts/mx2ZbHe+To78d6cmQ/1CfsplzrXwj2bMEBUdG6jTdGqMBgeY7Kue8BqAB4//AGsv56tohrdEVgd5lBxrxkjH4mpRCT5nLfEVw3jEg/hjz/dXtSXNVDizdvXnkI9gCr/aaKM/MwIsPKDbiWkDSuC2oVEX0pHbRFUd5OlU6PZcon+U3uGuGHUUapApx1Y86Fh2vxJpfaO3oH2uEnlVUs1HRqcnemlBJbQH0YxjXgX8aS25yjWcoVUrugg5I7cd3nWvFikqVcrd/f2UTmn3JWC9BZQTgEgE91WE3A6RFXUFSdOzGACfDiKo+w4enmCbwA4nXXA448avkMEasd0KGI178f6aVXniouhsbckLAVHbd5Pw3kRjnTeHFSNGQ9hU8Val7faaO7IpJK5zocaHBweBp3WfeLvhluzRi20bGW0nNvMd7QtFJ+tQd/c40BHn20htQ/k4/en7laRzi7D+UWbsg+dt/noj25QZZf4l3hjvxWZXcwe1RhwZ8jzSt8Z9cer5K1s6Jb/8/wB0fkdzgE4uBw8IkHE6Vpjux4sF9nWPxwPtrJeYacJZ3RJAHyjtP7C1pfytm1RGYeseqvvbj5A1iSLDqdlzw3iO1zvfD0R7qzLnXuS89pHng0Zx4b7H/wBdaGLdj6UmPCIf3uPsWsq5wCo2koXOEUZyxY6QyMTliTn55PhVlcANa5uYd3Ztv+0Hf68jsPgRRUhyVt+jsrVPVhjH8goqh8jGFbSuj/iNzIf+qmHkrsg+AFTK3lRfKSxMV/eIf17uPZL1x94+6k4pCBXrseNTxxa9EcGeRxm17mn8hS8kE6oArb2kpHDeUAgduQBnj+kKef5cu4mUQTAp3ydhIO9gYOnDTPHHdUhyGRBYw7nauW+kT1s+NT1edzZnHLJJbX3+Dq48acItkVsgzphLho84AQJva7o6xJPb4e00ve7YSEM0odVXGW3SRrw1XPs/3GVr606RcZ3SCGVh+iw4HxHYR2gkVmnOXtybfFuzJugBmWPPHJ3d4nUnGuMDiONTT4f7OSvkOXJ4MLNLtbyOaMOjB0YcR4jt7tDwNYUqgWm6DkJPIq47kZ1XywBSVnyklgt7mFThZwMnJG7j0se1eqfCizi3bGMHtYt9YE/jWuekenT35ar4K8WfxXx2H/MVKFtbk4UET+kQMjqL2nhwrRf8S389GrzHtKcB7XYhR76zjmMtFa2uGKKx+UYG8M4wi8AernXjjNXbb/L6zsh8/OC44RR9d/qrovngVgiqVmpktHZzP6TpEO6Mb7fWYBR5KayDlYmdpTKCzY6UZc5J0gh1PtienO0ueq6uSyWEKwIBl5psMUHrHPUQcdCGJ4AZqN5Pq9xcxuxZhJJFGrP6cm9OXd27t55HIXsGB2ZI6rexD6Mtot1FX1VA9wxRStFZxjLudvYG5JHeqOqQIp/DX5tj4ZJU+1apSJX0DdWqSo0cihkcFWU8CDoQayLb3JOTZzlgrS2ZOjr1nh8HHEr3N79ePf8A43WpR8Kf4OVrNM2+uP5I3Zu1poM9FIyb3EA6Hy4Z8atvN5ygkM7QyM7iXLAsxO6y5J494PwFRVhZRzKGiZXB7VOf9qlNk2ZgmSRf0Tr4g+kPdW3UvFkxyjW7X77GXD1wnF3saQa+ftoBjJIWO82+2W7zk5Nbftu8AgfBBLqQP4hjPswc1kxtumk6C0Tp5e3HoR+Mj8B7ONc/+LksSlOX2jZrU5uMYlWmg6R1iH6WreCjj7+FT9+uIQBw3sD6tT+1ubxrKETozTNj8p09p3kHYozgr3DPYagL5sxDGoLD7KTPqVnlceEaNPh8KNPko9vbX9vC8ET/ADUjl2EUm4SSANTppgDTWmVvyflz/wANH7ZpC3wRgD5g1dFQngCfYKf2uwJpOCEDvfQfHX3VieGJpsr/APlqVOj+VNvAgSRxqEWMZ4HcTTPtAPhV35LbDPyi0Zh1mmDqO5IlZmY+e4PMd9Lx7PCugkLXM4AEcSAaAcMjsUes2BV65NcnmhLTTENO4wd30Y1zncTv11Ldp8AKRtQjXcEb7k+KKKKzDhXhFFFQhWNq83FnM5kVGgkOpe3Yxk+0Dqn24zUeeb2caJtO4A7mSNj7yKKK0R1GWKpSKnig92haLmyiY5ubi5uf2XkKof4Y8H41adn7NigQRwxpGg4KgAHwooqueWc/MxowjHhDkisx5U2kezJekC70E5O6g4xvoWAzpuHOfA57KKKEG09hxHZG3GuSFgiUE/rH3R/IjVZbfkdO+s9wEHq2wwf/ACPk+4CiimlOQKLDsvYkNspWGMJnUnUsx72Y5Zj7TT6iiqghRRRUIf/Z"/>
          <p:cNvSpPr>
            <a:spLocks noChangeAspect="1" noChangeArrowheads="1"/>
          </p:cNvSpPr>
          <p:nvPr/>
        </p:nvSpPr>
        <p:spPr bwMode="auto">
          <a:xfrm>
            <a:off x="63500" y="-465138"/>
            <a:ext cx="971550" cy="9715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30738" name="Picture 18" descr="http://t0.gstatic.com/images?q=tbn:ANd9GcRoF4_syQupAbjR7bKhG7MseRSLQg6uD-Eb7IoUCcht_TVvAokse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3143248"/>
            <a:ext cx="571504" cy="785818"/>
          </a:xfrm>
          <a:prstGeom prst="rect">
            <a:avLst/>
          </a:prstGeom>
          <a:noFill/>
        </p:spPr>
      </p:pic>
      <p:pic>
        <p:nvPicPr>
          <p:cNvPr id="30740" name="Picture 20" descr="http://t0.gstatic.com/images?q=tbn:ANd9GcRoF4_syQupAbjR7bKhG7MseRSLQg6uD-Eb7IoUCcht_TVvAokse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6181" y="3178967"/>
            <a:ext cx="499305" cy="751687"/>
          </a:xfrm>
          <a:prstGeom prst="rect">
            <a:avLst/>
          </a:prstGeom>
          <a:noFill/>
        </p:spPr>
      </p:pic>
      <p:sp>
        <p:nvSpPr>
          <p:cNvPr id="56" name="TextBox 55"/>
          <p:cNvSpPr txBox="1"/>
          <p:nvPr/>
        </p:nvSpPr>
        <p:spPr>
          <a:xfrm>
            <a:off x="4071934" y="2643182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Customer</a:t>
            </a:r>
          </a:p>
          <a:p>
            <a:r>
              <a:rPr lang="en-AU" sz="12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AU" sz="12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Webservers</a:t>
            </a:r>
            <a:endParaRPr lang="en-AU" sz="12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82202" y="1127030"/>
            <a:ext cx="896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err="1" smtClean="0"/>
              <a:t>SaaS</a:t>
            </a:r>
            <a:r>
              <a:rPr lang="en-AU" sz="1000" b="1" dirty="0" smtClean="0"/>
              <a:t> Connect</a:t>
            </a:r>
            <a:endParaRPr lang="en-AU" sz="1000" b="1" dirty="0"/>
          </a:p>
        </p:txBody>
      </p:sp>
      <p:sp>
        <p:nvSpPr>
          <p:cNvPr id="38" name="Down Arrow 37"/>
          <p:cNvSpPr/>
          <p:nvPr/>
        </p:nvSpPr>
        <p:spPr>
          <a:xfrm>
            <a:off x="1714480" y="1857364"/>
            <a:ext cx="500066" cy="3500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AU" sz="1000" b="1" dirty="0" smtClean="0"/>
              <a:t>ODA Mascot revere Proxy</a:t>
            </a:r>
            <a:endParaRPr lang="en-AU" sz="1000" b="1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5786446" y="4070354"/>
            <a:ext cx="99440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Down Arrow 65"/>
          <p:cNvSpPr/>
          <p:nvPr/>
        </p:nvSpPr>
        <p:spPr>
          <a:xfrm flipH="1" flipV="1">
            <a:off x="5948893" y="2650320"/>
            <a:ext cx="428628" cy="32147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AU" sz="1000" b="1" dirty="0" smtClean="0"/>
              <a:t>ODA Mascot forward  Proxy</a:t>
            </a:r>
            <a:endParaRPr lang="en-AU" sz="1000" b="1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1383847" y="1768420"/>
            <a:ext cx="337237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2" descr="http://t0.gstatic.com/images?q=tbn:ANd9GcSyEAk5yKCZtHqSmG6OQlPjb713Vg1YL1UnYxTFn5d991PBMrdYYdH_XQ4j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4810" y="3071810"/>
            <a:ext cx="1071570" cy="1071570"/>
          </a:xfrm>
          <a:prstGeom prst="rect">
            <a:avLst/>
          </a:prstGeom>
          <a:noFill/>
        </p:spPr>
      </p:pic>
      <p:cxnSp>
        <p:nvCxnSpPr>
          <p:cNvPr id="100" name="Straight Arrow Connector 99"/>
          <p:cNvCxnSpPr/>
          <p:nvPr/>
        </p:nvCxnSpPr>
        <p:spPr>
          <a:xfrm>
            <a:off x="2016159" y="2701246"/>
            <a:ext cx="50006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2525191" y="2525339"/>
            <a:ext cx="1057542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Self Serve UI</a:t>
            </a:r>
            <a:endParaRPr lang="en-US" sz="12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pic>
        <p:nvPicPr>
          <p:cNvPr id="108" name="Picture 20" descr="http://t0.gstatic.com/images?q=tbn:ANd9GcRoF4_syQupAbjR7bKhG7MseRSLQg6uD-Eb7IoUCcht_TVvAokse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8727" y="2849798"/>
            <a:ext cx="428628" cy="500066"/>
          </a:xfrm>
          <a:prstGeom prst="rect">
            <a:avLst/>
          </a:prstGeom>
          <a:noFill/>
        </p:spPr>
      </p:pic>
      <p:pic>
        <p:nvPicPr>
          <p:cNvPr id="109" name="Picture 20" descr="http://t0.gstatic.com/images?q=tbn:ANd9GcRoF4_syQupAbjR7bKhG7MseRSLQg6uD-Eb7IoUCcht_TVvAokse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802" y="2928934"/>
            <a:ext cx="385762" cy="500066"/>
          </a:xfrm>
          <a:prstGeom prst="rect">
            <a:avLst/>
          </a:prstGeom>
          <a:noFill/>
        </p:spPr>
      </p:pic>
      <p:sp>
        <p:nvSpPr>
          <p:cNvPr id="111" name="TextBox 110"/>
          <p:cNvSpPr txBox="1"/>
          <p:nvPr/>
        </p:nvSpPr>
        <p:spPr>
          <a:xfrm>
            <a:off x="3181480" y="2863654"/>
            <a:ext cx="8402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>
                <a:solidFill>
                  <a:srgbClr val="C00000"/>
                </a:solidFill>
              </a:rPr>
              <a:t>Front </a:t>
            </a:r>
            <a:r>
              <a:rPr lang="en-AU" sz="1100" b="1" dirty="0" err="1" smtClean="0">
                <a:solidFill>
                  <a:srgbClr val="C00000"/>
                </a:solidFill>
              </a:rPr>
              <a:t>Jboss</a:t>
            </a:r>
            <a:endParaRPr lang="en-AU" sz="1100" b="1" dirty="0">
              <a:solidFill>
                <a:srgbClr val="C00000"/>
              </a:solidFill>
            </a:endParaRPr>
          </a:p>
        </p:txBody>
      </p:sp>
      <p:pic>
        <p:nvPicPr>
          <p:cNvPr id="32" name="Picture 24" descr="http://t2.gstatic.com/images?q=tbn:ANd9GcQ4i6IGH2HQTXoRHO6Yam88aeZEkRJBQsb_Wm1SNdNRZ4AS1wxszUrUTQBb2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47905" y="4424755"/>
            <a:ext cx="357190" cy="500066"/>
          </a:xfrm>
          <a:prstGeom prst="rect">
            <a:avLst/>
          </a:prstGeom>
          <a:noFill/>
        </p:spPr>
      </p:pic>
      <p:cxnSp>
        <p:nvCxnSpPr>
          <p:cNvPr id="36" name="Straight Arrow Connector 35"/>
          <p:cNvCxnSpPr/>
          <p:nvPr/>
        </p:nvCxnSpPr>
        <p:spPr>
          <a:xfrm rot="5400000">
            <a:off x="4321967" y="2893215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24" descr="http://t2.gstatic.com/images?q=tbn:ANd9GcQ4i6IGH2HQTXoRHO6Yam88aeZEkRJBQsb_Wm1SNdNRZ4AS1wxszUrUTQBb2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43239" y="4318293"/>
            <a:ext cx="392909" cy="539467"/>
          </a:xfrm>
          <a:prstGeom prst="rect">
            <a:avLst/>
          </a:prstGeom>
          <a:noFill/>
        </p:spPr>
      </p:pic>
      <p:pic>
        <p:nvPicPr>
          <p:cNvPr id="42" name="Picture 24" descr="http://t2.gstatic.com/images?q=tbn:ANd9GcQ4i6IGH2HQTXoRHO6Yam88aeZEkRJBQsb_Wm1SNdNRZ4AS1wxszUrUTQBb2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18109" y="4357694"/>
            <a:ext cx="418300" cy="500066"/>
          </a:xfrm>
          <a:prstGeom prst="rect">
            <a:avLst/>
          </a:prstGeom>
          <a:noFill/>
        </p:spPr>
      </p:pic>
      <p:pic>
        <p:nvPicPr>
          <p:cNvPr id="43" name="Picture 24" descr="http://t2.gstatic.com/images?q=tbn:ANd9GcQ4i6IGH2HQTXoRHO6Yam88aeZEkRJBQsb_Wm1SNdNRZ4AS1wxszUrUTQBb2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79783" y="4357694"/>
            <a:ext cx="357190" cy="428628"/>
          </a:xfrm>
          <a:prstGeom prst="rect">
            <a:avLst/>
          </a:prstGeom>
          <a:noFill/>
        </p:spPr>
      </p:pic>
      <p:pic>
        <p:nvPicPr>
          <p:cNvPr id="44" name="Picture 24" descr="http://t2.gstatic.com/images?q=tbn:ANd9GcQ4i6IGH2HQTXoRHO6Yam88aeZEkRJBQsb_Wm1SNdNRZ4AS1wxszUrUTQBb2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56090" y="5050052"/>
            <a:ext cx="347656" cy="428628"/>
          </a:xfrm>
          <a:prstGeom prst="rect">
            <a:avLst/>
          </a:prstGeom>
          <a:noFill/>
        </p:spPr>
      </p:pic>
      <p:pic>
        <p:nvPicPr>
          <p:cNvPr id="45" name="Picture 24" descr="http://t2.gstatic.com/images?q=tbn:ANd9GcQ4i6IGH2HQTXoRHO6Yam88aeZEkRJBQsb_Wm1SNdNRZ4AS1wxszUrUTQBb2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5000636"/>
            <a:ext cx="347656" cy="428628"/>
          </a:xfrm>
          <a:prstGeom prst="rect">
            <a:avLst/>
          </a:prstGeom>
          <a:noFill/>
        </p:spPr>
      </p:pic>
      <p:cxnSp>
        <p:nvCxnSpPr>
          <p:cNvPr id="48" name="Straight Arrow Connector 47"/>
          <p:cNvCxnSpPr/>
          <p:nvPr/>
        </p:nvCxnSpPr>
        <p:spPr>
          <a:xfrm rot="5400000">
            <a:off x="4358480" y="4214024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616528" y="4474733"/>
            <a:ext cx="962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/>
              <a:t>Acct DB</a:t>
            </a:r>
          </a:p>
          <a:p>
            <a:r>
              <a:rPr lang="en-AU" sz="1000" dirty="0" smtClean="0"/>
              <a:t>Warehouse DB</a:t>
            </a:r>
            <a:endParaRPr lang="en-AU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2786050" y="4857760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/>
              <a:t>Pixel Servers</a:t>
            </a:r>
            <a:endParaRPr lang="en-AU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3853716" y="5474707"/>
            <a:ext cx="9428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/>
              <a:t>TSA back </a:t>
            </a:r>
            <a:r>
              <a:rPr lang="en-AU" sz="1000" dirty="0" err="1" smtClean="0"/>
              <a:t>jboss</a:t>
            </a:r>
            <a:endParaRPr lang="en-AU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4786314" y="5137560"/>
            <a:ext cx="76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/>
              <a:t>TSA </a:t>
            </a:r>
            <a:r>
              <a:rPr lang="en-AU" sz="1000" dirty="0" err="1" smtClean="0"/>
              <a:t>Admax</a:t>
            </a:r>
            <a:endParaRPr lang="en-AU" sz="1000" dirty="0" smtClean="0"/>
          </a:p>
          <a:p>
            <a:r>
              <a:rPr lang="en-AU" sz="1000" dirty="0" smtClean="0"/>
              <a:t>Bid Budget</a:t>
            </a:r>
            <a:endParaRPr lang="en-AU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285720" y="2571744"/>
            <a:ext cx="1386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solidFill>
                  <a:srgbClr val="FF0000"/>
                </a:solidFill>
              </a:rPr>
              <a:t>Business Customer</a:t>
            </a:r>
            <a:endParaRPr lang="en-AU" sz="1200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53961" y="2127126"/>
            <a:ext cx="428628" cy="39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 descr="http://t1.gstatic.com/images?q=tbn:ANd9GcS0vAe6NNsj3sKhdIt7iuPVoLCDf4JX6kShtekOqVOS0QOPCorKPpxHP5gZ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4282" y="1357298"/>
            <a:ext cx="1285884" cy="1252532"/>
          </a:xfrm>
          <a:prstGeom prst="rect">
            <a:avLst/>
          </a:prstGeom>
          <a:noFill/>
        </p:spPr>
      </p:pic>
      <p:sp>
        <p:nvSpPr>
          <p:cNvPr id="83" name="Rectangle 82"/>
          <p:cNvSpPr/>
          <p:nvPr/>
        </p:nvSpPr>
        <p:spPr>
          <a:xfrm>
            <a:off x="714348" y="1516092"/>
            <a:ext cx="364333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50" dirty="0" smtClean="0">
                <a:solidFill>
                  <a:srgbClr val="FF0000"/>
                </a:solidFill>
              </a:rPr>
              <a:t>                         http://www.optusofficeapps.com.au</a:t>
            </a:r>
            <a:endParaRPr lang="en-AU" sz="1050" dirty="0">
              <a:solidFill>
                <a:srgbClr val="FF0000"/>
              </a:solidFill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2285984" y="4071942"/>
            <a:ext cx="214313" cy="21431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36000" tIns="36000" rIns="36000" bIns="36000" anchor="ctr"/>
          <a:lstStyle/>
          <a:p>
            <a:pPr algn="ctr" eaLnBrk="0" hangingPunct="0">
              <a:defRPr/>
            </a:pPr>
            <a:r>
              <a:rPr lang="en-AU" sz="1400" dirty="0" smtClean="0">
                <a:cs typeface="Arial" charset="0"/>
              </a:rPr>
              <a:t>6</a:t>
            </a:r>
            <a:endParaRPr lang="en-AU" sz="1400" dirty="0">
              <a:cs typeface="Arial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2143108" y="1857364"/>
            <a:ext cx="214313" cy="21431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36000" tIns="36000" rIns="36000" bIns="36000" anchor="ctr"/>
          <a:lstStyle/>
          <a:p>
            <a:pPr algn="ctr" eaLnBrk="0" hangingPunct="0">
              <a:defRPr/>
            </a:pPr>
            <a:r>
              <a:rPr lang="en-AU" sz="1400" dirty="0">
                <a:cs typeface="Arial" charset="0"/>
              </a:rPr>
              <a:t>1</a:t>
            </a:r>
          </a:p>
        </p:txBody>
      </p:sp>
      <p:sp>
        <p:nvSpPr>
          <p:cNvPr id="75" name="Oval 74"/>
          <p:cNvSpPr/>
          <p:nvPr/>
        </p:nvSpPr>
        <p:spPr bwMode="auto">
          <a:xfrm>
            <a:off x="4845793" y="1142985"/>
            <a:ext cx="214313" cy="21431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36000" tIns="36000" rIns="36000" bIns="36000" anchor="ctr"/>
          <a:lstStyle/>
          <a:p>
            <a:pPr algn="ctr" eaLnBrk="0" hangingPunct="0">
              <a:defRPr/>
            </a:pPr>
            <a:r>
              <a:rPr lang="en-AU" sz="1400" dirty="0" smtClean="0">
                <a:cs typeface="Arial" charset="0"/>
              </a:rPr>
              <a:t>2</a:t>
            </a:r>
            <a:endParaRPr lang="en-AU" sz="1400" dirty="0">
              <a:cs typeface="Arial" charset="0"/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3940748" y="1985935"/>
            <a:ext cx="214313" cy="21431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36000" tIns="36000" rIns="36000" bIns="36000" anchor="ctr"/>
          <a:lstStyle/>
          <a:p>
            <a:pPr algn="ctr" eaLnBrk="0" hangingPunct="0">
              <a:defRPr/>
            </a:pPr>
            <a:r>
              <a:rPr lang="en-AU" sz="1400" dirty="0" smtClean="0">
                <a:cs typeface="Arial" charset="0"/>
              </a:rPr>
              <a:t>3</a:t>
            </a:r>
            <a:endParaRPr lang="en-AU" sz="1400" dirty="0">
              <a:cs typeface="Arial" charset="0"/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6750859" y="2218366"/>
            <a:ext cx="214313" cy="21431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36000" tIns="36000" rIns="36000" bIns="36000" anchor="ctr"/>
          <a:lstStyle/>
          <a:p>
            <a:pPr algn="ctr" eaLnBrk="0" hangingPunct="0">
              <a:defRPr/>
            </a:pPr>
            <a:r>
              <a:rPr lang="en-AU" sz="1400" dirty="0" smtClean="0">
                <a:cs typeface="Arial" charset="0"/>
              </a:rPr>
              <a:t>4</a:t>
            </a:r>
            <a:endParaRPr lang="en-AU" sz="1400" dirty="0">
              <a:cs typeface="Arial" charset="0"/>
            </a:endParaRPr>
          </a:p>
        </p:txBody>
      </p:sp>
      <p:sp>
        <p:nvSpPr>
          <p:cNvPr id="80" name="Oval 79"/>
          <p:cNvSpPr/>
          <p:nvPr/>
        </p:nvSpPr>
        <p:spPr bwMode="auto">
          <a:xfrm>
            <a:off x="6572264" y="4429132"/>
            <a:ext cx="214313" cy="21431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36000" tIns="36000" rIns="36000" bIns="36000" anchor="ctr"/>
          <a:lstStyle/>
          <a:p>
            <a:pPr algn="ctr" eaLnBrk="0" hangingPunct="0">
              <a:defRPr/>
            </a:pPr>
            <a:r>
              <a:rPr lang="en-AU" sz="1400" dirty="0">
                <a:cs typeface="Arial" charset="0"/>
              </a:rPr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786578" y="4500570"/>
            <a:ext cx="1762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User access Office  Apps URL</a:t>
            </a:r>
            <a:endParaRPr lang="en-AU" sz="1000" b="1" dirty="0"/>
          </a:p>
        </p:txBody>
      </p:sp>
      <p:sp>
        <p:nvSpPr>
          <p:cNvPr id="82" name="Oval 81"/>
          <p:cNvSpPr/>
          <p:nvPr/>
        </p:nvSpPr>
        <p:spPr bwMode="auto">
          <a:xfrm>
            <a:off x="6572264" y="5072074"/>
            <a:ext cx="214313" cy="21431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36000" tIns="36000" rIns="36000" bIns="36000" anchor="ctr"/>
          <a:lstStyle/>
          <a:p>
            <a:pPr algn="ctr" eaLnBrk="0" hangingPunct="0">
              <a:defRPr/>
            </a:pPr>
            <a:r>
              <a:rPr lang="en-AU" sz="1400" dirty="0" smtClean="0">
                <a:cs typeface="Arial" charset="0"/>
              </a:rPr>
              <a:t>3</a:t>
            </a:r>
            <a:endParaRPr lang="en-AU" sz="1400" dirty="0">
              <a:cs typeface="Arial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780853" y="500063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User  directed to Self Serve - </a:t>
            </a:r>
          </a:p>
          <a:p>
            <a:r>
              <a:rPr lang="en-AU" sz="1000" b="1" dirty="0" smtClean="0"/>
              <a:t>www.odass.sit.optusnet.com.au</a:t>
            </a:r>
            <a:endParaRPr lang="en-AU" sz="1000" b="1" dirty="0"/>
          </a:p>
        </p:txBody>
      </p:sp>
      <p:sp>
        <p:nvSpPr>
          <p:cNvPr id="85" name="Oval 84"/>
          <p:cNvSpPr/>
          <p:nvPr/>
        </p:nvSpPr>
        <p:spPr bwMode="auto">
          <a:xfrm>
            <a:off x="6572264" y="5429264"/>
            <a:ext cx="214313" cy="21431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36000" tIns="36000" rIns="36000" bIns="36000" anchor="ctr"/>
          <a:lstStyle/>
          <a:p>
            <a:pPr algn="ctr" eaLnBrk="0" hangingPunct="0">
              <a:defRPr/>
            </a:pPr>
            <a:r>
              <a:rPr lang="en-AU" sz="1400" dirty="0" smtClean="0">
                <a:cs typeface="Arial" charset="0"/>
              </a:rPr>
              <a:t>4</a:t>
            </a:r>
            <a:endParaRPr lang="en-AU" sz="1400" dirty="0">
              <a:cs typeface="Arial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786578" y="5429264"/>
            <a:ext cx="2465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TSA sends authentication request to </a:t>
            </a:r>
          </a:p>
          <a:p>
            <a:r>
              <a:rPr lang="en-AU" sz="1000" b="1" dirty="0" err="1" smtClean="0"/>
              <a:t>SaaS</a:t>
            </a:r>
            <a:r>
              <a:rPr lang="en-AU" sz="1000" b="1" dirty="0" smtClean="0"/>
              <a:t> connect and sends confirmation back </a:t>
            </a:r>
            <a:endParaRPr lang="en-AU" sz="1000" b="1" dirty="0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2352314" y="2710243"/>
            <a:ext cx="40826" cy="3216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2214546" y="5929330"/>
            <a:ext cx="857256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 err="1" smtClean="0"/>
              <a:t>iProcess</a:t>
            </a:r>
            <a:endParaRPr lang="en-AU" sz="1050" dirty="0"/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3286116" y="3429000"/>
            <a:ext cx="500066" cy="2857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 bwMode="auto">
          <a:xfrm>
            <a:off x="3357554" y="3571876"/>
            <a:ext cx="214313" cy="21431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36000" tIns="36000" rIns="36000" bIns="36000" anchor="ctr"/>
          <a:lstStyle/>
          <a:p>
            <a:pPr algn="ctr" eaLnBrk="0" hangingPunct="0">
              <a:defRPr/>
            </a:pPr>
            <a:r>
              <a:rPr lang="en-AU" sz="1400" dirty="0" smtClean="0">
                <a:cs typeface="Arial" charset="0"/>
              </a:rPr>
              <a:t>5</a:t>
            </a:r>
            <a:endParaRPr lang="en-AU" sz="1400" dirty="0">
              <a:cs typeface="Arial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2357818" y="3215480"/>
            <a:ext cx="429026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 bwMode="auto">
          <a:xfrm>
            <a:off x="6572264" y="5786454"/>
            <a:ext cx="214313" cy="21431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36000" tIns="36000" rIns="36000" bIns="36000" anchor="ctr"/>
          <a:lstStyle/>
          <a:p>
            <a:pPr algn="ctr" eaLnBrk="0" hangingPunct="0">
              <a:defRPr/>
            </a:pPr>
            <a:r>
              <a:rPr lang="en-AU" sz="1400" dirty="0" smtClean="0">
                <a:cs typeface="Arial" charset="0"/>
              </a:rPr>
              <a:t>5</a:t>
            </a:r>
            <a:endParaRPr lang="en-AU" sz="1400" dirty="0">
              <a:cs typeface="Arial" charset="0"/>
            </a:endParaRPr>
          </a:p>
        </p:txBody>
      </p:sp>
      <p:sp>
        <p:nvSpPr>
          <p:cNvPr id="114" name="Oval 113"/>
          <p:cNvSpPr/>
          <p:nvPr/>
        </p:nvSpPr>
        <p:spPr bwMode="auto">
          <a:xfrm>
            <a:off x="6572264" y="6215083"/>
            <a:ext cx="214313" cy="21431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36000" tIns="36000" rIns="36000" bIns="36000" anchor="ctr"/>
          <a:lstStyle/>
          <a:p>
            <a:pPr algn="ctr" eaLnBrk="0" hangingPunct="0">
              <a:defRPr/>
            </a:pPr>
            <a:r>
              <a:rPr lang="en-AU" sz="1400" dirty="0" smtClean="0">
                <a:cs typeface="Arial" charset="0"/>
              </a:rPr>
              <a:t>6</a:t>
            </a:r>
            <a:endParaRPr lang="en-AU" sz="1400" dirty="0">
              <a:cs typeface="Arial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858016" y="5800712"/>
            <a:ext cx="2162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TSA validates confirmation and allow</a:t>
            </a:r>
          </a:p>
          <a:p>
            <a:r>
              <a:rPr lang="en-AU" sz="1000" b="1" dirty="0" smtClean="0"/>
              <a:t>User to access Self serve</a:t>
            </a:r>
            <a:endParaRPr lang="en-AU" sz="10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6858016" y="6072206"/>
            <a:ext cx="20938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sz="1000" b="1" dirty="0" smtClean="0"/>
          </a:p>
          <a:p>
            <a:r>
              <a:rPr lang="en-AU" sz="1000" b="1" dirty="0" smtClean="0"/>
              <a:t>Customer Website updates request </a:t>
            </a:r>
          </a:p>
          <a:p>
            <a:r>
              <a:rPr lang="en-AU" sz="1000" b="1" dirty="0" smtClean="0"/>
              <a:t>sends to </a:t>
            </a:r>
            <a:r>
              <a:rPr lang="en-AU" sz="1000" b="1" dirty="0" err="1" smtClean="0"/>
              <a:t>iProcess</a:t>
            </a:r>
            <a:r>
              <a:rPr lang="en-AU" sz="1000" b="1" dirty="0" smtClean="0"/>
              <a:t> </a:t>
            </a:r>
            <a:endParaRPr lang="en-AU" sz="1000" b="1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31169" y="1269942"/>
            <a:ext cx="1857813" cy="1000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2" name="Oval 61"/>
          <p:cNvSpPr/>
          <p:nvPr/>
        </p:nvSpPr>
        <p:spPr bwMode="auto">
          <a:xfrm>
            <a:off x="6572264" y="4714884"/>
            <a:ext cx="214313" cy="21431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36000" tIns="36000" rIns="36000" bIns="36000" anchor="ctr"/>
          <a:lstStyle/>
          <a:p>
            <a:pPr algn="ctr" eaLnBrk="0" hangingPunct="0">
              <a:defRPr/>
            </a:pPr>
            <a:r>
              <a:rPr lang="en-AU" sz="1400" dirty="0" smtClean="0">
                <a:cs typeface="Arial" charset="0"/>
              </a:rPr>
              <a:t>2</a:t>
            </a:r>
            <a:endParaRPr lang="en-AU" sz="1400" dirty="0">
              <a:cs typeface="Arial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774634" y="4714884"/>
            <a:ext cx="15119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User clicks on ODA Icon </a:t>
            </a:r>
            <a:endParaRPr lang="en-AU" sz="1000" b="1" dirty="0"/>
          </a:p>
        </p:txBody>
      </p:sp>
      <p:sp>
        <p:nvSpPr>
          <p:cNvPr id="73" name="Rectangle 72"/>
          <p:cNvSpPr/>
          <p:nvPr/>
        </p:nvSpPr>
        <p:spPr>
          <a:xfrm>
            <a:off x="2246347" y="2180491"/>
            <a:ext cx="22860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dirty="0" smtClean="0">
                <a:solidFill>
                  <a:srgbClr val="FF0000"/>
                </a:solidFill>
              </a:rPr>
              <a:t>http://www.odass.sit.optusnet.com.au</a:t>
            </a:r>
            <a:endParaRPr lang="en-AU" sz="1000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2571736" y="4179098"/>
            <a:ext cx="30718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t1.gstatic.com/images?q=tbn:ANd9GcSa1Yo2E--ftDwUkp_FvTVtVM7d-zRCRmUTe1_zbW928LDYSZRqQlLOsgU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350" y="3396505"/>
            <a:ext cx="1514475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/>
          <p:cNvCxnSpPr/>
          <p:nvPr/>
        </p:nvCxnSpPr>
        <p:spPr>
          <a:xfrm flipH="1">
            <a:off x="2143108" y="2426712"/>
            <a:ext cx="463152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AU" sz="2000" b="1" dirty="0" smtClean="0">
                <a:solidFill>
                  <a:srgbClr val="000000"/>
                </a:solidFill>
                <a:latin typeface="OptusDINCond-Regular" pitchFamily="34" charset="0"/>
                <a:ea typeface="+mn-ea"/>
                <a:cs typeface="+mn-cs"/>
              </a:rPr>
              <a:t>OLAP to SODA Interface</a:t>
            </a:r>
            <a:endParaRPr lang="en-AU" sz="2000" b="1" dirty="0">
              <a:solidFill>
                <a:srgbClr val="000000"/>
              </a:solidFill>
              <a:latin typeface="OptusDINCond-Regular" pitchFamily="34" charset="0"/>
              <a:ea typeface="+mn-ea"/>
              <a:cs typeface="+mn-cs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071546"/>
            <a:ext cx="54483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6" name="Picture 4" descr="http://t2.gstatic.com/images?q=tbn:ANd9GcStHpuHURk8Yzq8BqjmTgKHKfCdWT4Ymg8DRzCKpJwbP1ODz2o8M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702" y="1428736"/>
            <a:ext cx="1862165" cy="1400172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000628" y="3571876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/>
              <a:t>Daily</a:t>
            </a:r>
            <a:endParaRPr lang="en-AU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7000892" y="3286124"/>
            <a:ext cx="13573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smtClean="0">
                <a:solidFill>
                  <a:schemeClr val="bg1"/>
                </a:solidFill>
              </a:rPr>
              <a:t>Customer</a:t>
            </a:r>
            <a:endParaRPr lang="en-AU" dirty="0"/>
          </a:p>
        </p:txBody>
      </p:sp>
      <p:sp>
        <p:nvSpPr>
          <p:cNvPr id="12" name="Rectangle 11"/>
          <p:cNvSpPr/>
          <p:nvPr/>
        </p:nvSpPr>
        <p:spPr>
          <a:xfrm>
            <a:off x="7429520" y="4143380"/>
            <a:ext cx="64294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 smtClean="0"/>
              <a:t>iProcess</a:t>
            </a:r>
            <a:endParaRPr lang="en-AU" sz="1000" dirty="0"/>
          </a:p>
        </p:txBody>
      </p:sp>
      <p:sp>
        <p:nvSpPr>
          <p:cNvPr id="13" name="Rectangle 12"/>
          <p:cNvSpPr/>
          <p:nvPr/>
        </p:nvSpPr>
        <p:spPr>
          <a:xfrm>
            <a:off x="7429520" y="3500438"/>
            <a:ext cx="64294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/>
              <a:t>TSA</a:t>
            </a:r>
            <a:endParaRPr lang="en-AU" sz="1000" dirty="0"/>
          </a:p>
        </p:txBody>
      </p:sp>
      <p:cxnSp>
        <p:nvCxnSpPr>
          <p:cNvPr id="26" name="Straight Arrow Connector 25"/>
          <p:cNvCxnSpPr>
            <a:endCxn id="12" idx="1"/>
          </p:cNvCxnSpPr>
          <p:nvPr/>
        </p:nvCxnSpPr>
        <p:spPr>
          <a:xfrm flipV="1">
            <a:off x="5929322" y="4250537"/>
            <a:ext cx="150019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0"/>
            <a:endCxn id="13" idx="2"/>
          </p:cNvCxnSpPr>
          <p:nvPr/>
        </p:nvCxnSpPr>
        <p:spPr>
          <a:xfrm rot="5400000" flipH="1" flipV="1">
            <a:off x="7536677" y="392906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 flipH="1" flipV="1">
            <a:off x="7363553" y="3209215"/>
            <a:ext cx="703440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2910" y="4786322"/>
            <a:ext cx="8459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Customer Usage info (number of calls and  relevant dates generated from the website are extracted from </a:t>
            </a:r>
            <a:r>
              <a:rPr lang="en-AU" sz="1200" dirty="0" err="1" smtClean="0"/>
              <a:t>Vetica</a:t>
            </a:r>
            <a:r>
              <a:rPr lang="en-AU" sz="1200" dirty="0" smtClean="0"/>
              <a:t> and send to SODA</a:t>
            </a:r>
          </a:p>
          <a:p>
            <a:r>
              <a:rPr lang="en-AU" sz="1200" dirty="0" smtClean="0"/>
              <a:t>SODA sends usage info to TSA via </a:t>
            </a:r>
            <a:r>
              <a:rPr lang="en-AU" sz="1200" dirty="0" err="1" smtClean="0"/>
              <a:t>iProcess</a:t>
            </a:r>
            <a:r>
              <a:rPr lang="en-AU" sz="1200" dirty="0" smtClean="0"/>
              <a:t> to be displayed onto the Customer Website dashboard .</a:t>
            </a:r>
          </a:p>
          <a:p>
            <a:r>
              <a:rPr lang="en-AU" sz="1200" dirty="0" smtClean="0"/>
              <a:t> </a:t>
            </a:r>
            <a:endParaRPr lang="en-AU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6715140" y="1643050"/>
            <a:ext cx="171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Customer Usage</a:t>
            </a:r>
            <a:endParaRPr lang="en-A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AU" sz="2000" b="1" dirty="0" smtClean="0">
                <a:solidFill>
                  <a:srgbClr val="000000"/>
                </a:solidFill>
                <a:latin typeface="OptusDINCond-Regular" pitchFamily="34" charset="0"/>
                <a:ea typeface="+mn-ea"/>
                <a:cs typeface="+mn-cs"/>
              </a:rPr>
              <a:t> Why the need for BETA Release Production</a:t>
            </a:r>
            <a:endParaRPr lang="en-AU" sz="2000" b="1" dirty="0">
              <a:solidFill>
                <a:srgbClr val="000000"/>
              </a:solidFill>
              <a:latin typeface="OptusDINCond-Regular" pitchFamily="34" charset="0"/>
              <a:ea typeface="+mn-ea"/>
              <a:cs typeface="+mn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24671"/>
              </p:ext>
            </p:extLst>
          </p:nvPr>
        </p:nvGraphicFramePr>
        <p:xfrm>
          <a:off x="1259632" y="908720"/>
          <a:ext cx="6048672" cy="5522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8672"/>
              </a:tblGrid>
              <a:tr h="3600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AU" sz="1200" dirty="0" smtClean="0"/>
                        <a:t>Following the ODM methodology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AU" sz="120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AU" sz="1200" dirty="0" smtClean="0"/>
                        <a:t>his is a greenfield application. Some testing scenarios can only be executed in a real production environment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AU" sz="1200" dirty="0" smtClean="0"/>
                        <a:t>Test outcomes will be used to finalise T&amp;C’s and system </a:t>
                      </a:r>
                      <a:r>
                        <a:rPr lang="en-AU" sz="1200" dirty="0" err="1" smtClean="0"/>
                        <a:t>config</a:t>
                      </a:r>
                      <a:r>
                        <a:rPr lang="en-AU" sz="1200" dirty="0" smtClean="0"/>
                        <a:t>  prior to commercial launch. E.g. the actual time to complete E2E Website deployment in the real world (system to be configured with the average delay time)</a:t>
                      </a:r>
                    </a:p>
                  </a:txBody>
                  <a:tcPr/>
                </a:tc>
              </a:tr>
              <a:tr h="1013088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Infrastructure  Shakedown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AU" sz="1200" dirty="0" smtClean="0"/>
                        <a:t>E2E Connectivity – current complexity requires considerable amount of  testing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AU" sz="1200" dirty="0" smtClean="0"/>
                        <a:t>User Access Configuration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AU" sz="1200" dirty="0" smtClean="0"/>
                        <a:t>Proxy /HA Configuration</a:t>
                      </a:r>
                      <a:endParaRPr lang="en-AU" sz="1200" dirty="0"/>
                    </a:p>
                  </a:txBody>
                  <a:tcPr/>
                </a:tc>
              </a:tr>
              <a:tr h="1212304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Business  - Service Assurance Exception scenarios  for  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AU" sz="1200" dirty="0" smtClean="0"/>
                        <a:t>Customer Provisioning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AU" sz="1200" dirty="0" smtClean="0"/>
                        <a:t>Billing Provisioning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AU" sz="1200" dirty="0" smtClean="0"/>
                        <a:t>Browser Compatibility (Mobile &amp; Desktop)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AU" sz="1200" dirty="0" err="1" smtClean="0"/>
                        <a:t>VoiP</a:t>
                      </a:r>
                      <a:r>
                        <a:rPr lang="en-AU" sz="1200" dirty="0" smtClean="0"/>
                        <a:t> Diversion</a:t>
                      </a:r>
                      <a:endParaRPr lang="en-AU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Website Deployment in Production </a:t>
                      </a:r>
                    </a:p>
                    <a:p>
                      <a:r>
                        <a:rPr lang="en-AU" sz="1200" dirty="0" smtClean="0"/>
                        <a:t>Order provisioning from SODA </a:t>
                      </a:r>
                      <a:r>
                        <a:rPr lang="en-AU" sz="1200" dirty="0" smtClean="0">
                          <a:sym typeface="Wingdings" pitchFamily="2" charset="2"/>
                        </a:rPr>
                        <a:t> </a:t>
                      </a:r>
                      <a:r>
                        <a:rPr lang="en-AU" sz="1200" dirty="0" err="1" smtClean="0">
                          <a:sym typeface="Wingdings" pitchFamily="2" charset="2"/>
                        </a:rPr>
                        <a:t>iProcess</a:t>
                      </a:r>
                      <a:r>
                        <a:rPr lang="en-AU" sz="1200" dirty="0" smtClean="0">
                          <a:sym typeface="Wingdings" pitchFamily="2" charset="2"/>
                        </a:rPr>
                        <a:t> TSA  </a:t>
                      </a:r>
                      <a:r>
                        <a:rPr lang="en-AU" sz="1200" dirty="0" err="1" smtClean="0">
                          <a:sym typeface="Wingdings" pitchFamily="2" charset="2"/>
                        </a:rPr>
                        <a:t>iProcess</a:t>
                      </a:r>
                      <a:r>
                        <a:rPr lang="en-AU" sz="1200" dirty="0" smtClean="0">
                          <a:sym typeface="Wingdings" pitchFamily="2" charset="2"/>
                        </a:rPr>
                        <a:t> </a:t>
                      </a:r>
                    </a:p>
                    <a:p>
                      <a:r>
                        <a:rPr lang="en-AU" sz="1200" dirty="0" smtClean="0">
                          <a:sym typeface="Wingdings" pitchFamily="2" charset="2"/>
                        </a:rPr>
                        <a:t>Monitor actual time to  reserve/create and propagate DNS  in the internet</a:t>
                      </a:r>
                      <a:endParaRPr lang="en-AU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DNS reservation &amp; dynamic creation (Melbourne IT)</a:t>
                      </a:r>
                      <a:endParaRPr lang="en-AU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 err="1" smtClean="0"/>
                        <a:t>iProcess</a:t>
                      </a:r>
                      <a:r>
                        <a:rPr lang="en-AU" sz="1200" dirty="0" smtClean="0"/>
                        <a:t> to </a:t>
                      </a:r>
                      <a:r>
                        <a:rPr lang="en-AU" sz="1200" dirty="0" err="1" smtClean="0"/>
                        <a:t>SaaS</a:t>
                      </a:r>
                      <a:r>
                        <a:rPr lang="en-AU" sz="1200" dirty="0" smtClean="0"/>
                        <a:t> Connect  -</a:t>
                      </a:r>
                    </a:p>
                    <a:p>
                      <a:r>
                        <a:rPr lang="en-AU" sz="1200" dirty="0" smtClean="0"/>
                        <a:t>Customer Login, Customer ID, Package Creation</a:t>
                      </a:r>
                      <a:endParaRPr lang="en-AU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TSA to </a:t>
                      </a:r>
                      <a:r>
                        <a:rPr lang="en-AU" sz="1200" dirty="0" err="1" smtClean="0"/>
                        <a:t>SaaS</a:t>
                      </a:r>
                      <a:r>
                        <a:rPr lang="en-AU" sz="1200" dirty="0" smtClean="0"/>
                        <a:t> Connect </a:t>
                      </a:r>
                    </a:p>
                    <a:p>
                      <a:r>
                        <a:rPr lang="en-AU" sz="1200" dirty="0" smtClean="0"/>
                        <a:t>Self Serve UI</a:t>
                      </a:r>
                      <a:endParaRPr lang="en-AU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805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785818"/>
          </a:xfrm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z="4000" dirty="0" smtClean="0"/>
              <a:t>Optus Digital Agency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286280"/>
          </a:xfr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n-AU" sz="2600" dirty="0" smtClean="0"/>
              <a:t>Objective:  The Optus Digital Agency (ODA) project is an SMB initiative to provide a range of digital advertising solutions to Optus SMB customers.  The goal and vision is to create a one-stop shop for SMB customers to purchase online advertising (presence and relevance) tools and services for the SMB to generate cost effective sales leads via the web.  </a:t>
            </a:r>
          </a:p>
          <a:p>
            <a:endParaRPr lang="en-AU" sz="2600" dirty="0" smtClean="0"/>
          </a:p>
          <a:p>
            <a:r>
              <a:rPr lang="en-AU" sz="2600" dirty="0" smtClean="0"/>
              <a:t>Target RFS Dates:</a:t>
            </a:r>
          </a:p>
          <a:p>
            <a:pPr lvl="1"/>
            <a:r>
              <a:rPr lang="en-AU" sz="2200" dirty="0" smtClean="0"/>
              <a:t>Phase1 -  SEO (BETA Release      )            9</a:t>
            </a:r>
            <a:r>
              <a:rPr lang="en-AU" sz="2200" baseline="30000" dirty="0" smtClean="0"/>
              <a:t>th</a:t>
            </a:r>
            <a:r>
              <a:rPr lang="en-AU" sz="2200" dirty="0" smtClean="0"/>
              <a:t>  May 2012</a:t>
            </a:r>
          </a:p>
          <a:p>
            <a:pPr lvl="1"/>
            <a:r>
              <a:rPr lang="en-AU" sz="2200" dirty="0" smtClean="0"/>
              <a:t>BRT :  SEO                                                   10</a:t>
            </a:r>
            <a:r>
              <a:rPr lang="en-AU" sz="2200" baseline="30000" dirty="0" smtClean="0"/>
              <a:t>th</a:t>
            </a:r>
            <a:r>
              <a:rPr lang="en-AU" sz="2200" dirty="0" smtClean="0"/>
              <a:t> May – 22</a:t>
            </a:r>
            <a:r>
              <a:rPr lang="en-AU" sz="2200" baseline="30000" dirty="0" smtClean="0"/>
              <a:t>nd</a:t>
            </a:r>
            <a:r>
              <a:rPr lang="en-AU" sz="2200" dirty="0" smtClean="0"/>
              <a:t> May 2012</a:t>
            </a:r>
          </a:p>
          <a:p>
            <a:pPr lvl="1"/>
            <a:r>
              <a:rPr lang="en-AU" sz="2200" dirty="0" smtClean="0"/>
              <a:t>Phase2 -  SEO Downgrade/Upgrade:     16</a:t>
            </a:r>
            <a:r>
              <a:rPr lang="en-AU" sz="2200" baseline="30000" dirty="0" smtClean="0"/>
              <a:t>th</a:t>
            </a:r>
            <a:r>
              <a:rPr lang="en-AU" sz="2200" dirty="0" smtClean="0"/>
              <a:t> May 2012</a:t>
            </a:r>
          </a:p>
          <a:p>
            <a:pPr lvl="1"/>
            <a:r>
              <a:rPr lang="en-AU" sz="2200" dirty="0" smtClean="0"/>
              <a:t>Commercial Launch SEO:                         23</a:t>
            </a:r>
            <a:r>
              <a:rPr lang="en-AU" sz="2200" baseline="30000" dirty="0" smtClean="0"/>
              <a:t>nd</a:t>
            </a:r>
            <a:r>
              <a:rPr lang="en-AU" sz="2200" dirty="0" smtClean="0"/>
              <a:t> May 2012</a:t>
            </a:r>
          </a:p>
          <a:p>
            <a:pPr lvl="1"/>
            <a:r>
              <a:rPr lang="en-AU" sz="2200" dirty="0" smtClean="0"/>
              <a:t>Phase3 -  SEM </a:t>
            </a:r>
            <a:r>
              <a:rPr lang="en-AU" sz="2200" dirty="0" err="1" smtClean="0"/>
              <a:t>Downgarde</a:t>
            </a:r>
            <a:r>
              <a:rPr lang="en-AU" sz="2200" dirty="0" smtClean="0"/>
              <a:t>/Upgrade:    25</a:t>
            </a:r>
            <a:r>
              <a:rPr lang="en-AU" sz="2200" baseline="30000" dirty="0" smtClean="0"/>
              <a:t>th </a:t>
            </a:r>
            <a:r>
              <a:rPr lang="en-AU" sz="2200" dirty="0" smtClean="0"/>
              <a:t>Jun   2012</a:t>
            </a:r>
          </a:p>
          <a:p>
            <a:pPr lvl="1"/>
            <a:r>
              <a:rPr lang="en-AU" sz="2200" dirty="0" smtClean="0"/>
              <a:t>BRT: SEM                                                    26</a:t>
            </a:r>
            <a:r>
              <a:rPr lang="en-AU" sz="2200" baseline="30000" dirty="0" smtClean="0"/>
              <a:t>th</a:t>
            </a:r>
            <a:r>
              <a:rPr lang="en-AU" sz="2200" dirty="0" smtClean="0"/>
              <a:t> Jun – 9</a:t>
            </a:r>
            <a:r>
              <a:rPr lang="en-AU" sz="2200" baseline="30000" dirty="0" smtClean="0"/>
              <a:t>th</a:t>
            </a:r>
            <a:r>
              <a:rPr lang="en-AU" sz="2200" dirty="0" smtClean="0"/>
              <a:t> July 2012</a:t>
            </a:r>
          </a:p>
          <a:p>
            <a:pPr lvl="1"/>
            <a:r>
              <a:rPr lang="en-AU" sz="2200" dirty="0" smtClean="0"/>
              <a:t>Commercial Launch SEM:                        10</a:t>
            </a:r>
            <a:r>
              <a:rPr lang="en-AU" sz="2200" baseline="30000" dirty="0" smtClean="0"/>
              <a:t>th</a:t>
            </a:r>
            <a:r>
              <a:rPr lang="en-AU" sz="2200" dirty="0" smtClean="0"/>
              <a:t> July   2012     </a:t>
            </a:r>
          </a:p>
          <a:p>
            <a:pPr lvl="1"/>
            <a:endParaRPr lang="en-AU" sz="2200" dirty="0" smtClean="0"/>
          </a:p>
          <a:p>
            <a:endParaRPr lang="en-A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  <a:solidFill>
            <a:srgbClr val="FFC000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AU" sz="4000" dirty="0" smtClean="0"/>
              <a:t>Key functions by Delivery Phase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579020"/>
              </p:ext>
            </p:extLst>
          </p:nvPr>
        </p:nvGraphicFramePr>
        <p:xfrm>
          <a:off x="539552" y="1124744"/>
          <a:ext cx="8424936" cy="538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3237"/>
                <a:gridCol w="2698442"/>
                <a:gridCol w="2743257"/>
              </a:tblGrid>
              <a:tr h="413808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Release1 – 9</a:t>
                      </a:r>
                      <a:r>
                        <a:rPr lang="en-AU" sz="1400" baseline="30000" dirty="0" smtClean="0"/>
                        <a:t>th</a:t>
                      </a:r>
                      <a:r>
                        <a:rPr lang="en-AU" sz="1400" dirty="0" smtClean="0"/>
                        <a:t> May (BETA)</a:t>
                      </a:r>
                    </a:p>
                    <a:p>
                      <a:r>
                        <a:rPr lang="en-AU" sz="1400" dirty="0" smtClean="0"/>
                        <a:t>BRT – starts 11</a:t>
                      </a:r>
                      <a:r>
                        <a:rPr lang="en-AU" sz="1400" baseline="30000" dirty="0" smtClean="0"/>
                        <a:t>th</a:t>
                      </a:r>
                      <a:r>
                        <a:rPr lang="en-AU" sz="1400" dirty="0" smtClean="0"/>
                        <a:t> May 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Release2 – 16</a:t>
                      </a:r>
                      <a:r>
                        <a:rPr lang="en-AU" sz="1400" baseline="30000" dirty="0" smtClean="0"/>
                        <a:t>th</a:t>
                      </a:r>
                      <a:r>
                        <a:rPr lang="en-AU" sz="1400" dirty="0" smtClean="0"/>
                        <a:t> May</a:t>
                      </a:r>
                    </a:p>
                    <a:p>
                      <a:r>
                        <a:rPr lang="en-AU" sz="1200" dirty="0" smtClean="0"/>
                        <a:t>SEO Commercial Launch – 23</a:t>
                      </a:r>
                      <a:r>
                        <a:rPr lang="en-AU" sz="1200" baseline="30000" dirty="0" smtClean="0"/>
                        <a:t>rd</a:t>
                      </a:r>
                      <a:r>
                        <a:rPr lang="en-AU" sz="1200" dirty="0" smtClean="0"/>
                        <a:t> May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Release3 – 26</a:t>
                      </a:r>
                      <a:r>
                        <a:rPr lang="en-AU" sz="1400" baseline="30000" dirty="0" smtClean="0"/>
                        <a:t>th</a:t>
                      </a:r>
                      <a:r>
                        <a:rPr lang="en-AU" sz="1400" dirty="0" smtClean="0"/>
                        <a:t> Jun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SEO Commercial Launch – 10th Jul</a:t>
                      </a:r>
                      <a:endParaRPr lang="en-AU" sz="1400" dirty="0" smtClean="0"/>
                    </a:p>
                  </a:txBody>
                  <a:tcPr/>
                </a:tc>
              </a:tr>
              <a:tr h="320350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SODA Quote –</a:t>
                      </a:r>
                      <a:r>
                        <a:rPr lang="en-AU" sz="1200" dirty="0" smtClean="0"/>
                        <a:t>SEO (deferred to later release)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SODA  Quote – SEO/downgrade/upgrade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SODA  Quote – SEO/SEM downgrade/upgrade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SODA Order - SEO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SODA  Order -  SEO downgrade/upgrade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SODA  Order -  SEO/SEM downgrade/upgrade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 err="1" smtClean="0"/>
                        <a:t>iProcess</a:t>
                      </a:r>
                      <a:r>
                        <a:rPr lang="en-AU" sz="1200" dirty="0" smtClean="0"/>
                        <a:t> - SEO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iProcess</a:t>
                      </a: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SEO downgrade/upgrade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iProcess</a:t>
                      </a: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SEO/SEM downgrade/upgrade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TSA 1.1 &amp; 1.2 – SEO site deployment)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TSA1.1 &amp; 1.2 – SEO  downgrade/upgrade site 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TSA 1.3 – SEO /SEM downgrade/upgrade site deployment</a:t>
                      </a:r>
                    </a:p>
                  </a:txBody>
                  <a:tcPr/>
                </a:tc>
              </a:tr>
              <a:tr h="366102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TSA – NCS interface (</a:t>
                      </a:r>
                      <a:r>
                        <a:rPr lang="en-AU" sz="1200" dirty="0" err="1" smtClean="0"/>
                        <a:t>SaaS</a:t>
                      </a:r>
                      <a:r>
                        <a:rPr lang="en-AU" sz="1200" dirty="0" smtClean="0"/>
                        <a:t> Connect)</a:t>
                      </a:r>
                    </a:p>
                    <a:p>
                      <a:r>
                        <a:rPr lang="en-AU" sz="1200" dirty="0" err="1" smtClean="0"/>
                        <a:t>iProcess</a:t>
                      </a:r>
                      <a:r>
                        <a:rPr lang="en-AU" sz="1200" dirty="0" smtClean="0"/>
                        <a:t> – NCS interface (</a:t>
                      </a:r>
                      <a:r>
                        <a:rPr lang="en-AU" sz="1200" dirty="0" err="1" smtClean="0"/>
                        <a:t>Saas</a:t>
                      </a:r>
                      <a:r>
                        <a:rPr lang="en-AU" sz="1200" dirty="0" smtClean="0"/>
                        <a:t> Connect)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TSA Reporting files extract to DCS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Soda </a:t>
                      </a:r>
                      <a:r>
                        <a:rPr lang="en-AU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Txn</a:t>
                      </a: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Log back up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Self Serve UI log-in –user creation and authentication, website update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Vertica</a:t>
                      </a: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SODA Call </a:t>
                      </a: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Report </a:t>
                      </a: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Extract</a:t>
                      </a:r>
                    </a:p>
                    <a:p>
                      <a:pPr marL="0" algn="l" defTabSz="914400" rtl="0" eaLnBrk="1" latinLnBrk="0" hangingPunct="1"/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SODA to forward report to TSA</a:t>
                      </a:r>
                      <a:endParaRPr lang="en-AU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iProcess</a:t>
                      </a: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Txn</a:t>
                      </a: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Log back up</a:t>
                      </a:r>
                    </a:p>
                    <a:p>
                      <a:pPr marL="0" algn="l" defTabSz="914400" rtl="0" eaLnBrk="1" latinLnBrk="0" hangingPunct="1"/>
                      <a:endParaRPr lang="en-AU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WAM Site Minder Configuration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DCS - IDW Reporting files  in to SRD</a:t>
                      </a:r>
                    </a:p>
                    <a:p>
                      <a:pPr marL="0" algn="l" defTabSz="914400" rtl="0" eaLnBrk="1" latinLnBrk="0" hangingPunct="1"/>
                      <a:endParaRPr lang="en-AU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Proxy &amp; Load Balancing Final Solution including DB replication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SODA to Melbourne </a:t>
                      </a:r>
                      <a:r>
                        <a:rPr lang="en-AU" sz="1200" dirty="0" smtClean="0"/>
                        <a:t>IT </a:t>
                      </a:r>
                    </a:p>
                    <a:p>
                      <a:r>
                        <a:rPr lang="en-AU" sz="1200" dirty="0" smtClean="0"/>
                        <a:t>SODA ABN Registry</a:t>
                      </a:r>
                    </a:p>
                    <a:p>
                      <a:r>
                        <a:rPr lang="en-AU" sz="1200" dirty="0" err="1" smtClean="0"/>
                        <a:t>iProcess</a:t>
                      </a:r>
                      <a:r>
                        <a:rPr lang="en-AU" sz="1200" dirty="0" smtClean="0"/>
                        <a:t> to Melbourne IT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AU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Performance Test  Result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Mascot Proxy </a:t>
                      </a:r>
                      <a:r>
                        <a:rPr lang="en-AU" sz="1200" dirty="0" smtClean="0"/>
                        <a:t>Interim Solution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SODA – customer email notification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TSA customer email notification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Rebuild of </a:t>
                      </a:r>
                      <a:r>
                        <a:rPr lang="en-AU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Admax</a:t>
                      </a: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servers in </a:t>
                      </a: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Tier 2</a:t>
                      </a:r>
                      <a:endParaRPr lang="en-AU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/>
          </p:cNvSpPr>
          <p:nvPr/>
        </p:nvSpPr>
        <p:spPr bwMode="auto">
          <a:xfrm>
            <a:off x="428625" y="142852"/>
            <a:ext cx="8250238" cy="622323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AU" sz="2000" b="1" dirty="0">
                <a:solidFill>
                  <a:srgbClr val="000000"/>
                </a:solidFill>
                <a:latin typeface="OptusDINCond-Regular" pitchFamily="34" charset="0"/>
              </a:rPr>
              <a:t>Project </a:t>
            </a:r>
            <a:r>
              <a:rPr lang="en-AU" sz="2000" b="1" dirty="0" smtClean="0">
                <a:solidFill>
                  <a:srgbClr val="000000"/>
                </a:solidFill>
                <a:latin typeface="OptusDINCond-Regular" pitchFamily="34" charset="0"/>
              </a:rPr>
              <a:t>ODA </a:t>
            </a:r>
            <a:r>
              <a:rPr lang="en-AU" sz="2000" b="1" dirty="0">
                <a:solidFill>
                  <a:srgbClr val="000000"/>
                </a:solidFill>
                <a:latin typeface="OptusDINCond-Regular" pitchFamily="34" charset="0"/>
              </a:rPr>
              <a:t>: </a:t>
            </a:r>
            <a:r>
              <a:rPr lang="en-AU" sz="2000" b="1" dirty="0" smtClean="0">
                <a:solidFill>
                  <a:srgbClr val="000000"/>
                </a:solidFill>
                <a:latin typeface="OptusDINCond-Regular" pitchFamily="34" charset="0"/>
              </a:rPr>
              <a:t>Business </a:t>
            </a:r>
            <a:r>
              <a:rPr lang="en-AU" sz="2000" b="1" dirty="0" err="1" smtClean="0">
                <a:solidFill>
                  <a:srgbClr val="000000"/>
                </a:solidFill>
                <a:latin typeface="OptusDINCond-Regular" pitchFamily="34" charset="0"/>
              </a:rPr>
              <a:t>Txn</a:t>
            </a:r>
            <a:r>
              <a:rPr lang="en-AU" sz="2000" b="1" dirty="0" smtClean="0">
                <a:solidFill>
                  <a:srgbClr val="000000"/>
                </a:solidFill>
                <a:latin typeface="OptusDINCond-Regular" pitchFamily="34" charset="0"/>
              </a:rPr>
              <a:t> Flow Flow</a:t>
            </a:r>
            <a:endParaRPr lang="en-AU" sz="2000" b="1" dirty="0">
              <a:solidFill>
                <a:srgbClr val="000000"/>
              </a:solidFill>
              <a:latin typeface="OptusDINCond-Regular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817562"/>
            <a:ext cx="7851278" cy="5059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0231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35"/>
          <p:cNvSpPr txBox="1">
            <a:spLocks noChangeArrowheads="1"/>
          </p:cNvSpPr>
          <p:nvPr/>
        </p:nvSpPr>
        <p:spPr bwMode="auto">
          <a:xfrm>
            <a:off x="2700338" y="2852738"/>
            <a:ext cx="857250" cy="4889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AU" sz="1300" b="1" dirty="0">
                <a:latin typeface="OptusDINCond-Regular" pitchFamily="34" charset="0"/>
              </a:rPr>
              <a:t>Tech support</a:t>
            </a:r>
          </a:p>
        </p:txBody>
      </p:sp>
      <p:sp>
        <p:nvSpPr>
          <p:cNvPr id="4099" name="TextBox 35"/>
          <p:cNvSpPr txBox="1">
            <a:spLocks noChangeArrowheads="1"/>
          </p:cNvSpPr>
          <p:nvPr/>
        </p:nvSpPr>
        <p:spPr bwMode="auto">
          <a:xfrm>
            <a:off x="4000500" y="3429000"/>
            <a:ext cx="1184275" cy="4889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AU" sz="1300" b="1">
                <a:latin typeface="OptusDINCond-Regular" pitchFamily="34" charset="0"/>
              </a:rPr>
              <a:t>Internet</a:t>
            </a:r>
          </a:p>
          <a:p>
            <a:pPr algn="ctr" eaLnBrk="0" hangingPunct="0"/>
            <a:r>
              <a:rPr lang="en-AU" sz="1300" b="1">
                <a:latin typeface="OptusDINCond-Regular" pitchFamily="34" charset="0"/>
              </a:rPr>
              <a:t>Connectivity</a:t>
            </a:r>
          </a:p>
        </p:txBody>
      </p:sp>
      <p:sp>
        <p:nvSpPr>
          <p:cNvPr id="4100" name="Title 1"/>
          <p:cNvSpPr>
            <a:spLocks/>
          </p:cNvSpPr>
          <p:nvPr/>
        </p:nvSpPr>
        <p:spPr bwMode="auto">
          <a:xfrm>
            <a:off x="428596" y="142852"/>
            <a:ext cx="8250237" cy="642941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AU" sz="2800" b="1" dirty="0">
                <a:solidFill>
                  <a:srgbClr val="000000"/>
                </a:solidFill>
                <a:latin typeface="OptusDINCond-Regular" pitchFamily="34" charset="0"/>
              </a:rPr>
              <a:t>Project ODA : Customer Support Flows and Systems</a:t>
            </a:r>
          </a:p>
        </p:txBody>
      </p:sp>
      <p:pic>
        <p:nvPicPr>
          <p:cNvPr id="4101" name="Picture 4" descr="See Similar Imag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32" y="4572008"/>
            <a:ext cx="865188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Rectangle 16"/>
          <p:cNvSpPr>
            <a:spLocks noChangeArrowheads="1"/>
          </p:cNvSpPr>
          <p:nvPr/>
        </p:nvSpPr>
        <p:spPr bwMode="auto">
          <a:xfrm>
            <a:off x="5286380" y="1071546"/>
            <a:ext cx="1368425" cy="433387"/>
          </a:xfrm>
          <a:prstGeom prst="rect">
            <a:avLst/>
          </a:prstGeom>
          <a:solidFill>
            <a:srgbClr val="92D050"/>
          </a:solidFill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36000" tIns="36000" rIns="36000" bIns="36000" anchor="ctr"/>
          <a:lstStyle/>
          <a:p>
            <a:pPr algn="ctr" eaLnBrk="0" hangingPunct="0"/>
            <a:r>
              <a:rPr lang="en-AU" sz="1400" b="1" dirty="0">
                <a:latin typeface="OptusDINCond-Regular" pitchFamily="34" charset="0"/>
              </a:rPr>
              <a:t>QK Ticketing System</a:t>
            </a:r>
          </a:p>
        </p:txBody>
      </p:sp>
      <p:sp>
        <p:nvSpPr>
          <p:cNvPr id="4103" name="Diamond 121"/>
          <p:cNvSpPr>
            <a:spLocks noChangeArrowheads="1"/>
          </p:cNvSpPr>
          <p:nvPr/>
        </p:nvSpPr>
        <p:spPr bwMode="auto">
          <a:xfrm>
            <a:off x="2484438" y="3503613"/>
            <a:ext cx="285750" cy="285750"/>
          </a:xfrm>
          <a:prstGeom prst="diamond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36000" tIns="36000" rIns="36000" bIns="36000" anchor="ctr"/>
          <a:lstStyle/>
          <a:p>
            <a:pPr eaLnBrk="0" hangingPunct="0"/>
            <a:endParaRPr lang="en-US"/>
          </a:p>
        </p:txBody>
      </p:sp>
      <p:cxnSp>
        <p:nvCxnSpPr>
          <p:cNvPr id="4104" name="Straight Connector 132"/>
          <p:cNvCxnSpPr>
            <a:cxnSpLocks noChangeShapeType="1"/>
          </p:cNvCxnSpPr>
          <p:nvPr/>
        </p:nvCxnSpPr>
        <p:spPr bwMode="auto">
          <a:xfrm>
            <a:off x="2627313" y="3068638"/>
            <a:ext cx="10810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105" name="Straight Connector 133"/>
          <p:cNvCxnSpPr>
            <a:cxnSpLocks noChangeShapeType="1"/>
            <a:stCxn id="4101" idx="3"/>
            <a:endCxn id="55" idx="1"/>
          </p:cNvCxnSpPr>
          <p:nvPr/>
        </p:nvCxnSpPr>
        <p:spPr bwMode="auto">
          <a:xfrm flipV="1">
            <a:off x="2865420" y="5000635"/>
            <a:ext cx="563572" cy="396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106" name="Straight Connector 137"/>
          <p:cNvCxnSpPr>
            <a:cxnSpLocks noChangeShapeType="1"/>
          </p:cNvCxnSpPr>
          <p:nvPr/>
        </p:nvCxnSpPr>
        <p:spPr bwMode="auto">
          <a:xfrm rot="5400000">
            <a:off x="2411413" y="3284538"/>
            <a:ext cx="4318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07" name="Straight Connector 141"/>
          <p:cNvCxnSpPr>
            <a:cxnSpLocks noChangeShapeType="1"/>
            <a:endCxn id="89" idx="3"/>
          </p:cNvCxnSpPr>
          <p:nvPr/>
        </p:nvCxnSpPr>
        <p:spPr bwMode="auto">
          <a:xfrm rot="10800000">
            <a:off x="6438906" y="6069824"/>
            <a:ext cx="1347807" cy="2382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4108" name="TextBox 35"/>
          <p:cNvSpPr txBox="1">
            <a:spLocks noChangeArrowheads="1"/>
          </p:cNvSpPr>
          <p:nvPr/>
        </p:nvSpPr>
        <p:spPr bwMode="auto">
          <a:xfrm>
            <a:off x="5357818" y="3786190"/>
            <a:ext cx="107156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AU" sz="1100" b="1" dirty="0">
                <a:latin typeface="OptusDINCond-Regular" pitchFamily="34" charset="0"/>
              </a:rPr>
              <a:t>Optus IPS</a:t>
            </a:r>
          </a:p>
        </p:txBody>
      </p:sp>
      <p:pic>
        <p:nvPicPr>
          <p:cNvPr id="4110" name="Picture 32" descr="See Similar Imag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2516188"/>
            <a:ext cx="912812" cy="91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11" name="TextBox 35"/>
          <p:cNvSpPr txBox="1">
            <a:spLocks noChangeArrowheads="1"/>
          </p:cNvSpPr>
          <p:nvPr/>
        </p:nvSpPr>
        <p:spPr bwMode="auto">
          <a:xfrm>
            <a:off x="395288" y="3429000"/>
            <a:ext cx="8572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AU" sz="1100" b="1" dirty="0">
                <a:latin typeface="OptusDINCond-Regular" pitchFamily="34" charset="0"/>
              </a:rPr>
              <a:t>Customer</a:t>
            </a:r>
          </a:p>
        </p:txBody>
      </p:sp>
      <p:sp>
        <p:nvSpPr>
          <p:cNvPr id="4112" name="Diamond 121"/>
          <p:cNvSpPr>
            <a:spLocks noChangeArrowheads="1"/>
          </p:cNvSpPr>
          <p:nvPr/>
        </p:nvSpPr>
        <p:spPr bwMode="auto">
          <a:xfrm>
            <a:off x="1476375" y="2997200"/>
            <a:ext cx="285750" cy="285750"/>
          </a:xfrm>
          <a:prstGeom prst="diamond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36000" tIns="36000" rIns="36000" bIns="36000" anchor="ctr"/>
          <a:lstStyle/>
          <a:p>
            <a:pPr eaLnBrk="0" hangingPunct="0"/>
            <a:endParaRPr lang="en-US"/>
          </a:p>
        </p:txBody>
      </p:sp>
      <p:cxnSp>
        <p:nvCxnSpPr>
          <p:cNvPr id="4113" name="Straight Connector 132"/>
          <p:cNvCxnSpPr>
            <a:cxnSpLocks noChangeShapeType="1"/>
          </p:cNvCxnSpPr>
          <p:nvPr/>
        </p:nvCxnSpPr>
        <p:spPr bwMode="auto">
          <a:xfrm>
            <a:off x="1571604" y="1142984"/>
            <a:ext cx="36734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114" name="Straight Connector 141"/>
          <p:cNvCxnSpPr>
            <a:cxnSpLocks noChangeShapeType="1"/>
            <a:endCxn id="4112" idx="0"/>
          </p:cNvCxnSpPr>
          <p:nvPr/>
        </p:nvCxnSpPr>
        <p:spPr bwMode="auto">
          <a:xfrm rot="16200000" flipH="1">
            <a:off x="680215" y="2058165"/>
            <a:ext cx="1854216" cy="23854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15" name="Straight Connector 132"/>
          <p:cNvCxnSpPr>
            <a:cxnSpLocks noChangeShapeType="1"/>
          </p:cNvCxnSpPr>
          <p:nvPr/>
        </p:nvCxnSpPr>
        <p:spPr bwMode="auto">
          <a:xfrm>
            <a:off x="1619250" y="3644900"/>
            <a:ext cx="86518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116" name="Straight Connector 141"/>
          <p:cNvCxnSpPr>
            <a:cxnSpLocks noChangeShapeType="1"/>
          </p:cNvCxnSpPr>
          <p:nvPr/>
        </p:nvCxnSpPr>
        <p:spPr bwMode="auto">
          <a:xfrm rot="16200000" flipH="1">
            <a:off x="1431914" y="3432186"/>
            <a:ext cx="398464" cy="23792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17" name="Straight Connector 132"/>
          <p:cNvCxnSpPr>
            <a:cxnSpLocks noChangeShapeType="1"/>
          </p:cNvCxnSpPr>
          <p:nvPr/>
        </p:nvCxnSpPr>
        <p:spPr bwMode="auto">
          <a:xfrm>
            <a:off x="3857625" y="3643313"/>
            <a:ext cx="15494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118" name="Straight Connector 133"/>
          <p:cNvCxnSpPr>
            <a:cxnSpLocks noChangeShapeType="1"/>
          </p:cNvCxnSpPr>
          <p:nvPr/>
        </p:nvCxnSpPr>
        <p:spPr bwMode="auto">
          <a:xfrm>
            <a:off x="3857620" y="2357430"/>
            <a:ext cx="1655763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119" name="Straight Connector 137"/>
          <p:cNvCxnSpPr>
            <a:cxnSpLocks noChangeShapeType="1"/>
          </p:cNvCxnSpPr>
          <p:nvPr/>
        </p:nvCxnSpPr>
        <p:spPr bwMode="auto">
          <a:xfrm rot="16200000" flipH="1">
            <a:off x="3639343" y="3425032"/>
            <a:ext cx="430213" cy="635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20" name="Straight Connector 141"/>
          <p:cNvCxnSpPr>
            <a:cxnSpLocks noChangeShapeType="1"/>
          </p:cNvCxnSpPr>
          <p:nvPr/>
        </p:nvCxnSpPr>
        <p:spPr bwMode="auto">
          <a:xfrm rot="5400000">
            <a:off x="3571077" y="2637631"/>
            <a:ext cx="566745" cy="6343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121" name="TextBox 35"/>
          <p:cNvSpPr txBox="1">
            <a:spLocks noChangeArrowheads="1"/>
          </p:cNvSpPr>
          <p:nvPr/>
        </p:nvSpPr>
        <p:spPr bwMode="auto">
          <a:xfrm>
            <a:off x="3929058" y="1928802"/>
            <a:ext cx="1289050" cy="49244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AU" sz="1300" b="1" dirty="0" err="1">
                <a:latin typeface="OptusDINCond-Regular" pitchFamily="34" charset="0"/>
              </a:rPr>
              <a:t>OfficeApps</a:t>
            </a:r>
            <a:r>
              <a:rPr lang="en-AU" sz="1300" b="1" dirty="0">
                <a:latin typeface="OptusDINCond-Regular" pitchFamily="34" charset="0"/>
              </a:rPr>
              <a:t> </a:t>
            </a:r>
            <a:endParaRPr lang="en-AU" sz="1300" b="1" dirty="0" smtClean="0">
              <a:latin typeface="OptusDINCond-Regular" pitchFamily="34" charset="0"/>
            </a:endParaRPr>
          </a:p>
          <a:p>
            <a:pPr algn="ctr" eaLnBrk="0" hangingPunct="0"/>
            <a:r>
              <a:rPr lang="en-AU" sz="1300" b="1" dirty="0" smtClean="0">
                <a:latin typeface="OptusDINCond-Regular" pitchFamily="34" charset="0"/>
              </a:rPr>
              <a:t>Support</a:t>
            </a:r>
            <a:endParaRPr lang="en-AU" sz="1300" b="1" dirty="0">
              <a:latin typeface="OptusDINCond-Regular" pitchFamily="34" charset="0"/>
            </a:endParaRPr>
          </a:p>
        </p:txBody>
      </p:sp>
      <p:sp>
        <p:nvSpPr>
          <p:cNvPr id="4122" name="Diamond 121"/>
          <p:cNvSpPr>
            <a:spLocks noChangeArrowheads="1"/>
          </p:cNvSpPr>
          <p:nvPr/>
        </p:nvSpPr>
        <p:spPr bwMode="auto">
          <a:xfrm>
            <a:off x="3708400" y="2925763"/>
            <a:ext cx="285750" cy="285750"/>
          </a:xfrm>
          <a:prstGeom prst="diamond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36000" tIns="36000" rIns="36000" bIns="36000" anchor="ctr"/>
          <a:lstStyle/>
          <a:p>
            <a:pPr eaLnBrk="0" hangingPunct="0"/>
            <a:endParaRPr lang="en-US"/>
          </a:p>
        </p:txBody>
      </p:sp>
      <p:pic>
        <p:nvPicPr>
          <p:cNvPr id="4123" name="Picture 4" descr="See Similar Imag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7818" y="3000372"/>
            <a:ext cx="865187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25" name="TextBox 35"/>
          <p:cNvSpPr txBox="1">
            <a:spLocks noChangeArrowheads="1"/>
          </p:cNvSpPr>
          <p:nvPr/>
        </p:nvSpPr>
        <p:spPr bwMode="auto">
          <a:xfrm>
            <a:off x="5429256" y="2643182"/>
            <a:ext cx="107156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AU" sz="1100" b="1" dirty="0">
                <a:latin typeface="OptusDINCond-Regular" pitchFamily="34" charset="0"/>
              </a:rPr>
              <a:t>QK Tech Support</a:t>
            </a:r>
          </a:p>
        </p:txBody>
      </p:sp>
      <p:pic>
        <p:nvPicPr>
          <p:cNvPr id="4126" name="Picture 4" descr="See Similar Imag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94" y="1785926"/>
            <a:ext cx="865187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127" name="Straight Connector 133"/>
          <p:cNvCxnSpPr>
            <a:cxnSpLocks noChangeShapeType="1"/>
          </p:cNvCxnSpPr>
          <p:nvPr/>
        </p:nvCxnSpPr>
        <p:spPr bwMode="auto">
          <a:xfrm rot="5400000">
            <a:off x="5782478" y="1647018"/>
            <a:ext cx="300037" cy="635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4128" name="Rectangle 16"/>
          <p:cNvSpPr>
            <a:spLocks noChangeArrowheads="1"/>
          </p:cNvSpPr>
          <p:nvPr/>
        </p:nvSpPr>
        <p:spPr bwMode="auto">
          <a:xfrm>
            <a:off x="7500958" y="2786058"/>
            <a:ext cx="1152525" cy="4238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36000" tIns="36000" rIns="36000" bIns="36000" anchor="ctr"/>
          <a:lstStyle/>
          <a:p>
            <a:pPr algn="ctr" eaLnBrk="0" hangingPunct="0"/>
            <a:r>
              <a:rPr lang="en-AU" sz="1000" dirty="0" smtClean="0">
                <a:latin typeface="OptusDINCond-Regular" pitchFamily="34" charset="0"/>
              </a:rPr>
              <a:t>Melbourne IT</a:t>
            </a:r>
            <a:endParaRPr lang="en-AU" sz="1000" dirty="0">
              <a:latin typeface="OptusDINCond-Regular" pitchFamily="34" charset="0"/>
            </a:endParaRPr>
          </a:p>
          <a:p>
            <a:pPr algn="ctr" eaLnBrk="0" hangingPunct="0"/>
            <a:r>
              <a:rPr lang="en-AU" sz="1000" dirty="0">
                <a:latin typeface="OptusDINCond-Regular" pitchFamily="34" charset="0"/>
              </a:rPr>
              <a:t>Partner Control</a:t>
            </a:r>
          </a:p>
        </p:txBody>
      </p:sp>
      <p:sp>
        <p:nvSpPr>
          <p:cNvPr id="4129" name="Rectangle 18"/>
          <p:cNvSpPr>
            <a:spLocks noChangeArrowheads="1"/>
          </p:cNvSpPr>
          <p:nvPr/>
        </p:nvSpPr>
        <p:spPr bwMode="auto">
          <a:xfrm>
            <a:off x="7500958" y="1000108"/>
            <a:ext cx="1152525" cy="4238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36000" tIns="36000" rIns="36000" bIns="36000" anchor="ctr"/>
          <a:lstStyle/>
          <a:p>
            <a:pPr algn="ctr" eaLnBrk="0" hangingPunct="0"/>
            <a:r>
              <a:rPr lang="en-AU" sz="1000" dirty="0">
                <a:latin typeface="OptusDINCond-Regular" pitchFamily="34" charset="0"/>
              </a:rPr>
              <a:t>  Google</a:t>
            </a:r>
          </a:p>
          <a:p>
            <a:pPr algn="ctr" eaLnBrk="0" hangingPunct="0"/>
            <a:r>
              <a:rPr lang="en-AU" sz="1000" dirty="0">
                <a:latin typeface="OptusDINCond-Regular" pitchFamily="34" charset="0"/>
              </a:rPr>
              <a:t>Ticketing</a:t>
            </a:r>
          </a:p>
        </p:txBody>
      </p:sp>
      <p:sp>
        <p:nvSpPr>
          <p:cNvPr id="4130" name="Rectangle 18"/>
          <p:cNvSpPr>
            <a:spLocks noChangeArrowheads="1"/>
          </p:cNvSpPr>
          <p:nvPr/>
        </p:nvSpPr>
        <p:spPr bwMode="auto">
          <a:xfrm>
            <a:off x="7500958" y="1571612"/>
            <a:ext cx="1152525" cy="4238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36000" tIns="36000" rIns="36000" bIns="36000" anchor="ctr"/>
          <a:lstStyle/>
          <a:p>
            <a:pPr algn="ctr" eaLnBrk="0" hangingPunct="0"/>
            <a:r>
              <a:rPr lang="en-AU" sz="1000" dirty="0">
                <a:latin typeface="OptusDINCond-Regular" pitchFamily="34" charset="0"/>
              </a:rPr>
              <a:t>NCS</a:t>
            </a:r>
          </a:p>
          <a:p>
            <a:pPr algn="ctr" eaLnBrk="0" hangingPunct="0"/>
            <a:r>
              <a:rPr lang="en-AU" sz="1000" dirty="0">
                <a:latin typeface="OptusDINCond-Regular" pitchFamily="34" charset="0"/>
              </a:rPr>
              <a:t>Ticketing</a:t>
            </a:r>
          </a:p>
        </p:txBody>
      </p:sp>
      <p:sp>
        <p:nvSpPr>
          <p:cNvPr id="4131" name="Rectangle 18"/>
          <p:cNvSpPr>
            <a:spLocks noChangeArrowheads="1"/>
          </p:cNvSpPr>
          <p:nvPr/>
        </p:nvSpPr>
        <p:spPr bwMode="auto">
          <a:xfrm>
            <a:off x="7500958" y="2143116"/>
            <a:ext cx="1152525" cy="4238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36000" tIns="36000" rIns="36000" bIns="36000" anchor="ctr"/>
          <a:lstStyle/>
          <a:p>
            <a:pPr algn="ctr" eaLnBrk="0" hangingPunct="0"/>
            <a:r>
              <a:rPr lang="en-AU" sz="1000" dirty="0">
                <a:latin typeface="OptusDINCond-Regular" pitchFamily="34" charset="0"/>
              </a:rPr>
              <a:t>F-Secure</a:t>
            </a:r>
          </a:p>
          <a:p>
            <a:pPr algn="ctr" eaLnBrk="0" hangingPunct="0"/>
            <a:r>
              <a:rPr lang="en-AU" sz="1000" dirty="0">
                <a:latin typeface="OptusDINCond-Regular" pitchFamily="34" charset="0"/>
              </a:rPr>
              <a:t>Ticketing</a:t>
            </a:r>
          </a:p>
        </p:txBody>
      </p:sp>
      <p:sp>
        <p:nvSpPr>
          <p:cNvPr id="4132" name="TextBox 35"/>
          <p:cNvSpPr txBox="1">
            <a:spLocks noChangeArrowheads="1"/>
          </p:cNvSpPr>
          <p:nvPr/>
        </p:nvSpPr>
        <p:spPr bwMode="auto">
          <a:xfrm>
            <a:off x="1547813" y="3429000"/>
            <a:ext cx="857250" cy="4889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AU" sz="1300" b="1" dirty="0">
                <a:latin typeface="OptusDINCond-Regular" pitchFamily="34" charset="0"/>
              </a:rPr>
              <a:t>Phone</a:t>
            </a:r>
          </a:p>
          <a:p>
            <a:pPr algn="ctr" eaLnBrk="0" hangingPunct="0"/>
            <a:r>
              <a:rPr lang="en-AU" sz="1300" b="1" dirty="0">
                <a:latin typeface="OptusDINCond-Regular" pitchFamily="34" charset="0"/>
              </a:rPr>
              <a:t>133343</a:t>
            </a:r>
          </a:p>
        </p:txBody>
      </p:sp>
      <p:sp>
        <p:nvSpPr>
          <p:cNvPr id="4133" name="TextBox 35"/>
          <p:cNvSpPr txBox="1">
            <a:spLocks noChangeArrowheads="1"/>
          </p:cNvSpPr>
          <p:nvPr/>
        </p:nvSpPr>
        <p:spPr bwMode="auto">
          <a:xfrm>
            <a:off x="1714480" y="857232"/>
            <a:ext cx="2736850" cy="4889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AU" sz="1300" b="1" dirty="0">
                <a:latin typeface="OptusDINCond-Regular" pitchFamily="34" charset="0"/>
              </a:rPr>
              <a:t>Desktop Support Client /</a:t>
            </a:r>
          </a:p>
          <a:p>
            <a:pPr algn="ctr" eaLnBrk="0" hangingPunct="0"/>
            <a:r>
              <a:rPr lang="en-AU" sz="1300" b="1" dirty="0">
                <a:latin typeface="OptusDINCond-Regular" pitchFamily="34" charset="0"/>
              </a:rPr>
              <a:t>Web Form</a:t>
            </a:r>
          </a:p>
        </p:txBody>
      </p:sp>
      <p:cxnSp>
        <p:nvCxnSpPr>
          <p:cNvPr id="4134" name="Straight Connector 133"/>
          <p:cNvCxnSpPr>
            <a:cxnSpLocks noChangeShapeType="1"/>
          </p:cNvCxnSpPr>
          <p:nvPr/>
        </p:nvCxnSpPr>
        <p:spPr bwMode="auto">
          <a:xfrm flipV="1">
            <a:off x="1214414" y="3141663"/>
            <a:ext cx="261961" cy="1585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135" name="Rectangle 16"/>
          <p:cNvSpPr>
            <a:spLocks noChangeArrowheads="1"/>
          </p:cNvSpPr>
          <p:nvPr/>
        </p:nvSpPr>
        <p:spPr bwMode="auto">
          <a:xfrm>
            <a:off x="7072330" y="3428999"/>
            <a:ext cx="1152525" cy="357191"/>
          </a:xfrm>
          <a:prstGeom prst="rect">
            <a:avLst/>
          </a:prstGeom>
          <a:solidFill>
            <a:srgbClr val="92D050"/>
          </a:solidFill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36000" tIns="36000" rIns="36000" bIns="36000" anchor="ctr"/>
          <a:lstStyle/>
          <a:p>
            <a:pPr algn="ctr" eaLnBrk="0" hangingPunct="0"/>
            <a:r>
              <a:rPr lang="en-AU" sz="1400" b="1">
                <a:latin typeface="OptusDINCond-Regular" pitchFamily="34" charset="0"/>
              </a:rPr>
              <a:t>IFMS</a:t>
            </a:r>
          </a:p>
        </p:txBody>
      </p:sp>
      <p:cxnSp>
        <p:nvCxnSpPr>
          <p:cNvPr id="4136" name="Straight Connector 132"/>
          <p:cNvCxnSpPr>
            <a:cxnSpLocks noChangeShapeType="1"/>
          </p:cNvCxnSpPr>
          <p:nvPr/>
        </p:nvCxnSpPr>
        <p:spPr bwMode="auto">
          <a:xfrm>
            <a:off x="6215074" y="3571876"/>
            <a:ext cx="857256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4137" name="Straight Connector 141"/>
          <p:cNvCxnSpPr>
            <a:cxnSpLocks noChangeShapeType="1"/>
          </p:cNvCxnSpPr>
          <p:nvPr/>
        </p:nvCxnSpPr>
        <p:spPr bwMode="auto">
          <a:xfrm rot="5400000">
            <a:off x="5922184" y="2078816"/>
            <a:ext cx="172878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pic>
        <p:nvPicPr>
          <p:cNvPr id="4138" name="Picture 4" descr="See Similar Imag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00892" y="2714620"/>
            <a:ext cx="4318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39" name="Picture 4" descr="See Similar Imag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00892" y="2143116"/>
            <a:ext cx="4318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40" name="Picture 4" descr="See Similar Imag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00892" y="1571612"/>
            <a:ext cx="4318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41" name="Picture 4" descr="See Similar Imag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00892" y="1000108"/>
            <a:ext cx="4318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142" name="Straight Connector 132"/>
          <p:cNvCxnSpPr>
            <a:cxnSpLocks noChangeShapeType="1"/>
          </p:cNvCxnSpPr>
          <p:nvPr/>
        </p:nvCxnSpPr>
        <p:spPr bwMode="auto">
          <a:xfrm>
            <a:off x="6643702" y="1214422"/>
            <a:ext cx="14446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43" name="Straight Connector 132"/>
          <p:cNvCxnSpPr>
            <a:cxnSpLocks noChangeShapeType="1"/>
          </p:cNvCxnSpPr>
          <p:nvPr/>
        </p:nvCxnSpPr>
        <p:spPr bwMode="auto">
          <a:xfrm>
            <a:off x="6786578" y="1214422"/>
            <a:ext cx="144463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144" name="Straight Connector 132"/>
          <p:cNvCxnSpPr>
            <a:cxnSpLocks noChangeShapeType="1"/>
            <a:endCxn id="4140" idx="1"/>
          </p:cNvCxnSpPr>
          <p:nvPr/>
        </p:nvCxnSpPr>
        <p:spPr bwMode="auto">
          <a:xfrm>
            <a:off x="6786578" y="1785926"/>
            <a:ext cx="214314" cy="1586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145" name="Straight Connector 132"/>
          <p:cNvCxnSpPr>
            <a:cxnSpLocks noChangeShapeType="1"/>
          </p:cNvCxnSpPr>
          <p:nvPr/>
        </p:nvCxnSpPr>
        <p:spPr bwMode="auto">
          <a:xfrm>
            <a:off x="6786578" y="2357430"/>
            <a:ext cx="214314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146" name="Straight Connector 132"/>
          <p:cNvCxnSpPr>
            <a:cxnSpLocks noChangeShapeType="1"/>
          </p:cNvCxnSpPr>
          <p:nvPr/>
        </p:nvCxnSpPr>
        <p:spPr bwMode="auto">
          <a:xfrm>
            <a:off x="6786578" y="2928934"/>
            <a:ext cx="214314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148" name="Rectangle 18"/>
          <p:cNvSpPr>
            <a:spLocks noChangeArrowheads="1"/>
          </p:cNvSpPr>
          <p:nvPr/>
        </p:nvSpPr>
        <p:spPr bwMode="auto">
          <a:xfrm>
            <a:off x="7215206" y="4714884"/>
            <a:ext cx="1152525" cy="495300"/>
          </a:xfrm>
          <a:prstGeom prst="rect">
            <a:avLst/>
          </a:prstGeom>
          <a:solidFill>
            <a:srgbClr val="FFC000"/>
          </a:solidFill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36000" tIns="36000" rIns="36000" bIns="36000" anchor="ctr"/>
          <a:lstStyle/>
          <a:p>
            <a:pPr algn="ctr" eaLnBrk="0" hangingPunct="0"/>
            <a:r>
              <a:rPr lang="en-AU" sz="1000" b="1" dirty="0" smtClean="0">
                <a:latin typeface="OptusDINCond-Regular" pitchFamily="34" charset="0"/>
              </a:rPr>
              <a:t>Optus Help  Desk</a:t>
            </a:r>
            <a:endParaRPr lang="en-AU" sz="1000" b="1" dirty="0">
              <a:latin typeface="OptusDINCond-Regular" pitchFamily="34" charset="0"/>
            </a:endParaRPr>
          </a:p>
          <a:p>
            <a:pPr algn="ctr" eaLnBrk="0" hangingPunct="0"/>
            <a:endParaRPr lang="en-AU" sz="1000" dirty="0">
              <a:latin typeface="OptusDINCond-Regular" pitchFamily="34" charset="0"/>
            </a:endParaRPr>
          </a:p>
        </p:txBody>
      </p:sp>
      <p:sp>
        <p:nvSpPr>
          <p:cNvPr id="55" name="Diamond 121"/>
          <p:cNvSpPr>
            <a:spLocks noChangeArrowheads="1"/>
          </p:cNvSpPr>
          <p:nvPr/>
        </p:nvSpPr>
        <p:spPr bwMode="auto">
          <a:xfrm>
            <a:off x="3428992" y="4857760"/>
            <a:ext cx="285752" cy="285750"/>
          </a:xfrm>
          <a:prstGeom prst="diamond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36000" tIns="36000" rIns="36000" bIns="36000" anchor="ctr"/>
          <a:lstStyle/>
          <a:p>
            <a:pPr eaLnBrk="0" hangingPunct="0"/>
            <a:endParaRPr lang="en-US"/>
          </a:p>
        </p:txBody>
      </p:sp>
      <p:cxnSp>
        <p:nvCxnSpPr>
          <p:cNvPr id="68" name="Straight Connector 132"/>
          <p:cNvCxnSpPr>
            <a:cxnSpLocks noChangeShapeType="1"/>
          </p:cNvCxnSpPr>
          <p:nvPr/>
        </p:nvCxnSpPr>
        <p:spPr bwMode="auto">
          <a:xfrm rot="16200000" flipV="1">
            <a:off x="2678895" y="3964783"/>
            <a:ext cx="1785948" cy="1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7" name="Straight Connector 133"/>
          <p:cNvCxnSpPr>
            <a:cxnSpLocks noChangeShapeType="1"/>
            <a:stCxn id="4103" idx="2"/>
          </p:cNvCxnSpPr>
          <p:nvPr/>
        </p:nvCxnSpPr>
        <p:spPr bwMode="auto">
          <a:xfrm rot="16200000" flipH="1">
            <a:off x="2172483" y="4244192"/>
            <a:ext cx="925521" cy="15861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1" name="Rectangle 80"/>
          <p:cNvSpPr/>
          <p:nvPr/>
        </p:nvSpPr>
        <p:spPr>
          <a:xfrm>
            <a:off x="3143240" y="4286256"/>
            <a:ext cx="1336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en-AU" sz="1200" b="1" dirty="0" smtClean="0">
                <a:latin typeface="OptusDINCond-Regular" pitchFamily="34" charset="0"/>
              </a:rPr>
              <a:t>Self   Serve UI Log-in</a:t>
            </a:r>
            <a:endParaRPr lang="en-AU" sz="1200" b="1" dirty="0">
              <a:latin typeface="OptusDINCond-Regular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226373" y="5286388"/>
            <a:ext cx="1478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en-AU" sz="1200" b="1" dirty="0" smtClean="0">
                <a:latin typeface="OptusDINCond-Regular" pitchFamily="34" charset="0"/>
              </a:rPr>
              <a:t>Website  Apps Support </a:t>
            </a:r>
            <a:endParaRPr lang="en-AU" sz="1200" b="1" dirty="0">
              <a:latin typeface="OptusDINCond-Regular" pitchFamily="34" charset="0"/>
            </a:endParaRPr>
          </a:p>
        </p:txBody>
      </p:sp>
      <p:sp>
        <p:nvSpPr>
          <p:cNvPr id="89" name="Rectangle 16"/>
          <p:cNvSpPr>
            <a:spLocks noChangeArrowheads="1"/>
          </p:cNvSpPr>
          <p:nvPr/>
        </p:nvSpPr>
        <p:spPr bwMode="auto">
          <a:xfrm>
            <a:off x="5286380" y="5857892"/>
            <a:ext cx="1152525" cy="423863"/>
          </a:xfrm>
          <a:prstGeom prst="rect">
            <a:avLst/>
          </a:prstGeom>
          <a:solidFill>
            <a:srgbClr val="FFC000"/>
          </a:solidFill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36000" tIns="36000" rIns="36000" bIns="36000" anchor="ctr"/>
          <a:lstStyle/>
          <a:p>
            <a:pPr algn="ctr" eaLnBrk="0" hangingPunct="0"/>
            <a:r>
              <a:rPr lang="en-AU" sz="1200" b="1" dirty="0" smtClean="0">
                <a:latin typeface="OptusDINCond-Regular" pitchFamily="34" charset="0"/>
              </a:rPr>
              <a:t>TSA</a:t>
            </a:r>
            <a:endParaRPr lang="en-AU" sz="1200" b="1" dirty="0">
              <a:latin typeface="OptusDINCond-Regular" pitchFamily="34" charset="0"/>
            </a:endParaRPr>
          </a:p>
          <a:p>
            <a:pPr algn="ctr" eaLnBrk="0" hangingPunct="0"/>
            <a:endParaRPr lang="en-AU" sz="1000" dirty="0">
              <a:latin typeface="OptusDINCond-Regular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749437" y="4286256"/>
            <a:ext cx="20526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en-AU" sz="1200" b="1" dirty="0" smtClean="0">
                <a:latin typeface="OptusDINCond-Regular" pitchFamily="34" charset="0"/>
              </a:rPr>
              <a:t>SODA, </a:t>
            </a:r>
            <a:r>
              <a:rPr lang="en-AU" sz="1200" b="1" dirty="0" err="1" smtClean="0">
                <a:latin typeface="OptusDINCond-Regular" pitchFamily="34" charset="0"/>
              </a:rPr>
              <a:t>iProcess</a:t>
            </a:r>
            <a:endParaRPr lang="en-AU" sz="1200" b="1" dirty="0" smtClean="0">
              <a:latin typeface="OptusDINCond-Regular" pitchFamily="34" charset="0"/>
            </a:endParaRPr>
          </a:p>
          <a:p>
            <a:pPr algn="ctr" eaLnBrk="0" hangingPunct="0"/>
            <a:r>
              <a:rPr lang="en-AU" sz="1200" b="1" dirty="0" smtClean="0">
                <a:latin typeface="OptusDINCond-Regular" pitchFamily="34" charset="0"/>
              </a:rPr>
              <a:t> Infrastructure, environment, etc   </a:t>
            </a:r>
            <a:endParaRPr lang="en-AU" sz="1200" b="1" dirty="0">
              <a:latin typeface="OptusDINCond-Regular" pitchFamily="34" charset="0"/>
            </a:endParaRPr>
          </a:p>
        </p:txBody>
      </p:sp>
      <p:cxnSp>
        <p:nvCxnSpPr>
          <p:cNvPr id="92" name="Straight Connector 133"/>
          <p:cNvCxnSpPr>
            <a:cxnSpLocks noChangeShapeType="1"/>
            <a:stCxn id="70" idx="3"/>
          </p:cNvCxnSpPr>
          <p:nvPr/>
        </p:nvCxnSpPr>
        <p:spPr bwMode="auto">
          <a:xfrm>
            <a:off x="6143636" y="5000635"/>
            <a:ext cx="1071570" cy="1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1" name="Straight Connector 132"/>
          <p:cNvCxnSpPr>
            <a:cxnSpLocks noChangeShapeType="1"/>
          </p:cNvCxnSpPr>
          <p:nvPr/>
        </p:nvCxnSpPr>
        <p:spPr bwMode="auto">
          <a:xfrm rot="5400000" flipH="1" flipV="1">
            <a:off x="7396179" y="5676920"/>
            <a:ext cx="785818" cy="475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solid"/>
            <a:round/>
            <a:headEnd/>
            <a:tailEnd type="triangle" w="med" len="med"/>
          </a:ln>
        </p:spPr>
      </p:cxnSp>
      <p:cxnSp>
        <p:nvCxnSpPr>
          <p:cNvPr id="114" name="Straight Connector 141"/>
          <p:cNvCxnSpPr>
            <a:cxnSpLocks noChangeShapeType="1"/>
          </p:cNvCxnSpPr>
          <p:nvPr/>
        </p:nvCxnSpPr>
        <p:spPr bwMode="auto">
          <a:xfrm rot="5400000">
            <a:off x="-464379" y="5322107"/>
            <a:ext cx="2357454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prstDash val="sysDash"/>
            <a:round/>
            <a:headEnd/>
            <a:tailEnd/>
          </a:ln>
        </p:spPr>
      </p:cxnSp>
      <p:cxnSp>
        <p:nvCxnSpPr>
          <p:cNvPr id="118" name="Straight Connector 141"/>
          <p:cNvCxnSpPr>
            <a:cxnSpLocks noChangeShapeType="1"/>
          </p:cNvCxnSpPr>
          <p:nvPr/>
        </p:nvCxnSpPr>
        <p:spPr bwMode="auto">
          <a:xfrm rot="10800000" flipV="1">
            <a:off x="714348" y="6500834"/>
            <a:ext cx="7858180" cy="9524"/>
          </a:xfrm>
          <a:prstGeom prst="line">
            <a:avLst/>
          </a:prstGeom>
          <a:noFill/>
          <a:ln w="38100" algn="ctr">
            <a:solidFill>
              <a:srgbClr val="FF0000"/>
            </a:solidFill>
            <a:prstDash val="sysDash"/>
            <a:round/>
            <a:headEnd/>
            <a:tailEnd/>
          </a:ln>
        </p:spPr>
      </p:cxnSp>
      <p:cxnSp>
        <p:nvCxnSpPr>
          <p:cNvPr id="121" name="Straight Connector 141"/>
          <p:cNvCxnSpPr>
            <a:cxnSpLocks noChangeShapeType="1"/>
          </p:cNvCxnSpPr>
          <p:nvPr/>
        </p:nvCxnSpPr>
        <p:spPr bwMode="auto">
          <a:xfrm rot="10800000" flipV="1">
            <a:off x="714348" y="4143380"/>
            <a:ext cx="7858180" cy="9524"/>
          </a:xfrm>
          <a:prstGeom prst="line">
            <a:avLst/>
          </a:prstGeom>
          <a:noFill/>
          <a:ln w="38100" algn="ctr">
            <a:solidFill>
              <a:srgbClr val="FF0000"/>
            </a:solidFill>
            <a:prstDash val="sysDash"/>
            <a:round/>
            <a:headEnd/>
            <a:tailEnd/>
          </a:ln>
        </p:spPr>
      </p:cxnSp>
      <p:cxnSp>
        <p:nvCxnSpPr>
          <p:cNvPr id="126" name="Straight Connector 141"/>
          <p:cNvCxnSpPr>
            <a:cxnSpLocks noChangeShapeType="1"/>
          </p:cNvCxnSpPr>
          <p:nvPr/>
        </p:nvCxnSpPr>
        <p:spPr bwMode="auto">
          <a:xfrm rot="5400000">
            <a:off x="7393801" y="5322107"/>
            <a:ext cx="2357454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prstDash val="sysDash"/>
            <a:round/>
            <a:headEnd/>
            <a:tailEnd/>
          </a:ln>
        </p:spPr>
      </p:cxnSp>
      <p:sp>
        <p:nvSpPr>
          <p:cNvPr id="127" name="TextBox 126"/>
          <p:cNvSpPr txBox="1"/>
          <p:nvPr/>
        </p:nvSpPr>
        <p:spPr>
          <a:xfrm>
            <a:off x="214282" y="4857760"/>
            <a:ext cx="3642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O</a:t>
            </a:r>
          </a:p>
          <a:p>
            <a:r>
              <a:rPr lang="en-AU" b="1" dirty="0" smtClean="0">
                <a:solidFill>
                  <a:srgbClr val="FF0000"/>
                </a:solidFill>
              </a:rPr>
              <a:t>D</a:t>
            </a:r>
          </a:p>
          <a:p>
            <a:r>
              <a:rPr lang="en-AU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0" name="Diamond 121"/>
          <p:cNvSpPr>
            <a:spLocks noChangeArrowheads="1"/>
          </p:cNvSpPr>
          <p:nvPr/>
        </p:nvSpPr>
        <p:spPr bwMode="auto">
          <a:xfrm>
            <a:off x="5857884" y="4857760"/>
            <a:ext cx="285752" cy="285750"/>
          </a:xfrm>
          <a:prstGeom prst="diamond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36000" tIns="36000" rIns="36000" bIns="36000" anchor="ctr"/>
          <a:lstStyle/>
          <a:p>
            <a:pPr eaLnBrk="0" hangingPunct="0"/>
            <a:endParaRPr lang="en-US"/>
          </a:p>
        </p:txBody>
      </p:sp>
      <p:cxnSp>
        <p:nvCxnSpPr>
          <p:cNvPr id="71" name="Straight Connector 141"/>
          <p:cNvCxnSpPr>
            <a:cxnSpLocks noChangeShapeType="1"/>
            <a:stCxn id="70" idx="1"/>
            <a:endCxn id="55" idx="3"/>
          </p:cNvCxnSpPr>
          <p:nvPr/>
        </p:nvCxnSpPr>
        <p:spPr bwMode="auto">
          <a:xfrm rot="10800000">
            <a:off x="3714744" y="5000635"/>
            <a:ext cx="214314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76" name="Rectangle 18"/>
          <p:cNvSpPr>
            <a:spLocks noChangeArrowheads="1"/>
          </p:cNvSpPr>
          <p:nvPr/>
        </p:nvSpPr>
        <p:spPr bwMode="auto">
          <a:xfrm>
            <a:off x="4000496" y="4714884"/>
            <a:ext cx="1143008" cy="357190"/>
          </a:xfrm>
          <a:prstGeom prst="rect">
            <a:avLst/>
          </a:prstGeom>
          <a:solidFill>
            <a:srgbClr val="FFC000"/>
          </a:solidFill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36000" tIns="36000" rIns="36000" bIns="36000" anchor="ctr"/>
          <a:lstStyle/>
          <a:p>
            <a:pPr algn="ctr" eaLnBrk="0" hangingPunct="0"/>
            <a:r>
              <a:rPr lang="en-AU" sz="1000" b="1" dirty="0" smtClean="0">
                <a:latin typeface="OptusDINCond-Regular" pitchFamily="34" charset="0"/>
              </a:rPr>
              <a:t>MAS Tier 2</a:t>
            </a:r>
            <a:endParaRPr lang="en-AU" sz="1000" b="1" dirty="0">
              <a:latin typeface="OptusDINCond-Regular" pitchFamily="34" charset="0"/>
            </a:endParaRPr>
          </a:p>
          <a:p>
            <a:pPr algn="ctr" eaLnBrk="0" hangingPunct="0"/>
            <a:endParaRPr lang="en-AU" sz="1000" dirty="0">
              <a:latin typeface="OptusDINCond-Regular" pitchFamily="34" charset="0"/>
            </a:endParaRPr>
          </a:p>
        </p:txBody>
      </p:sp>
      <p:cxnSp>
        <p:nvCxnSpPr>
          <p:cNvPr id="84" name="Straight Connector 141"/>
          <p:cNvCxnSpPr>
            <a:cxnSpLocks noChangeShapeType="1"/>
            <a:stCxn id="70" idx="2"/>
          </p:cNvCxnSpPr>
          <p:nvPr/>
        </p:nvCxnSpPr>
        <p:spPr bwMode="auto">
          <a:xfrm rot="5400000">
            <a:off x="5643567" y="5500703"/>
            <a:ext cx="714386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solid"/>
            <a:round/>
            <a:headEnd/>
            <a:tailEnd/>
          </a:ln>
        </p:spPr>
      </p:cxnSp>
      <p:pic>
        <p:nvPicPr>
          <p:cNvPr id="119" name="Picture 4" descr="See Similar Imag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9058" y="5072074"/>
            <a:ext cx="865188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" name="Rectangle 18"/>
          <p:cNvSpPr>
            <a:spLocks noChangeArrowheads="1"/>
          </p:cNvSpPr>
          <p:nvPr/>
        </p:nvSpPr>
        <p:spPr bwMode="auto">
          <a:xfrm>
            <a:off x="1428728" y="4286256"/>
            <a:ext cx="1143008" cy="423862"/>
          </a:xfrm>
          <a:prstGeom prst="rect">
            <a:avLst/>
          </a:prstGeom>
          <a:solidFill>
            <a:srgbClr val="FFC000"/>
          </a:solidFill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36000" tIns="36000" rIns="36000" bIns="36000" anchor="ctr"/>
          <a:lstStyle/>
          <a:p>
            <a:pPr algn="ctr" eaLnBrk="0" hangingPunct="0"/>
            <a:r>
              <a:rPr lang="en-AU" sz="1000" b="1" dirty="0" smtClean="0">
                <a:latin typeface="OptusDINCond-Regular" pitchFamily="34" charset="0"/>
              </a:rPr>
              <a:t>Tier1 – Billing &amp; General</a:t>
            </a:r>
            <a:endParaRPr lang="en-AU" sz="1000" dirty="0">
              <a:latin typeface="OptusDINCond-Regular" pitchFamily="34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2643174" y="3857628"/>
            <a:ext cx="476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ODA</a:t>
            </a:r>
            <a:endParaRPr lang="en-AU" sz="1200" b="1" dirty="0"/>
          </a:p>
        </p:txBody>
      </p:sp>
      <p:sp>
        <p:nvSpPr>
          <p:cNvPr id="72" name="Rectangle 71"/>
          <p:cNvSpPr/>
          <p:nvPr/>
        </p:nvSpPr>
        <p:spPr>
          <a:xfrm>
            <a:off x="6429388" y="5786454"/>
            <a:ext cx="2000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AU" sz="1200" b="1" dirty="0" smtClean="0">
                <a:latin typeface="OptusDINCond-Regular" pitchFamily="34" charset="0"/>
              </a:rPr>
              <a:t> Infrastructure, environment, systems outages, performance issues  </a:t>
            </a:r>
            <a:endParaRPr lang="en-AU" sz="1200" b="1" dirty="0">
              <a:latin typeface="OptusDINCond-Regular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  <a:solidFill>
            <a:srgbClr val="FFC000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AU" sz="4000" dirty="0" smtClean="0"/>
              <a:t>Application Support Team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868888"/>
              </p:ext>
            </p:extLst>
          </p:nvPr>
        </p:nvGraphicFramePr>
        <p:xfrm>
          <a:off x="857224" y="1142984"/>
          <a:ext cx="7572427" cy="4706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8712"/>
                <a:gridCol w="1872208"/>
                <a:gridCol w="2561507"/>
              </a:tblGrid>
              <a:tr h="362443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System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Support Team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 Portfolio/Support Manager</a:t>
                      </a:r>
                      <a:endParaRPr lang="en-AU" sz="1400" dirty="0"/>
                    </a:p>
                  </a:txBody>
                  <a:tcPr/>
                </a:tc>
              </a:tr>
              <a:tr h="267389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TSA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Search Agency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Christopher Lynch</a:t>
                      </a:r>
                    </a:p>
                  </a:txBody>
                  <a:tcPr/>
                </a:tc>
              </a:tr>
              <a:tr h="326199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TSA Host Environment - Mascot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Support Services, SSI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David Turner</a:t>
                      </a:r>
                    </a:p>
                  </a:txBody>
                  <a:tcPr/>
                </a:tc>
              </a:tr>
              <a:tr h="263063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TSA Proxy/Load Balancer - Mascot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Support Services, SSI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David Turner</a:t>
                      </a: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TSA Database back up and replication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35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err="1" smtClean="0"/>
                        <a:t>iProcess</a:t>
                      </a:r>
                      <a:r>
                        <a:rPr lang="en-AU" sz="1200" dirty="0" smtClean="0"/>
                        <a:t> </a:t>
                      </a:r>
                    </a:p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 Line Sales &amp; CC Operations (Accenture)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Bindu Subhadramma</a:t>
                      </a:r>
                    </a:p>
                  </a:txBody>
                  <a:tcPr/>
                </a:tc>
              </a:tr>
              <a:tr h="2783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SODA Quote/Order</a:t>
                      </a:r>
                    </a:p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Web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Sanjib Biswas</a:t>
                      </a:r>
                    </a:p>
                  </a:txBody>
                  <a:tcPr/>
                </a:tc>
              </a:tr>
              <a:tr h="4692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SODA  - WAM/</a:t>
                      </a:r>
                      <a:r>
                        <a:rPr lang="en-AU" sz="1200" dirty="0" err="1" smtClean="0"/>
                        <a:t>SiteMinder</a:t>
                      </a:r>
                      <a:r>
                        <a:rPr lang="en-AU" sz="1200" dirty="0" smtClean="0"/>
                        <a:t> </a:t>
                      </a:r>
                      <a:r>
                        <a:rPr lang="en-AU" sz="1200" dirty="0" err="1" smtClean="0"/>
                        <a:t>Configuraion</a:t>
                      </a:r>
                      <a:endParaRPr lang="en-AU" sz="1200" dirty="0" smtClean="0"/>
                    </a:p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IT Web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Sanjib Biswas</a:t>
                      </a:r>
                    </a:p>
                  </a:txBody>
                  <a:tcPr/>
                </a:tc>
              </a:tr>
              <a:tr h="300054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Proxy - SPOC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Web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Sanjib Biswas</a:t>
                      </a:r>
                    </a:p>
                    <a:p>
                      <a:pPr marL="0" algn="l" defTabSz="914400" rtl="0" eaLnBrk="1" latinLnBrk="0" hangingPunct="1"/>
                      <a:endParaRPr lang="en-AU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26199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IDW  -  Report Files into SRD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IDW Service 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Karen  Waller</a:t>
                      </a:r>
                    </a:p>
                  </a:txBody>
                  <a:tcPr/>
                </a:tc>
              </a:tr>
              <a:tr h="326199">
                <a:tc>
                  <a:txBody>
                    <a:bodyPr/>
                    <a:lstStyle/>
                    <a:p>
                      <a:r>
                        <a:rPr lang="en-AU" sz="1200" dirty="0" err="1" smtClean="0"/>
                        <a:t>Vertica</a:t>
                      </a:r>
                      <a:r>
                        <a:rPr lang="en-AU" sz="1200" dirty="0" smtClean="0"/>
                        <a:t> – Call Extract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Billing Service 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Ross Burke</a:t>
                      </a:r>
                    </a:p>
                  </a:txBody>
                  <a:tcPr/>
                </a:tc>
              </a:tr>
              <a:tr h="543664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Intermediate (DCS) – TSA Statistical Report Files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Billing Service  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Ross Burke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  <a:solidFill>
            <a:srgbClr val="FFC000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AU" sz="4000" dirty="0" smtClean="0"/>
              <a:t>Business Support Team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247671"/>
              </p:ext>
            </p:extLst>
          </p:nvPr>
        </p:nvGraphicFramePr>
        <p:xfrm>
          <a:off x="857224" y="1142984"/>
          <a:ext cx="7572427" cy="4743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421"/>
                <a:gridCol w="2308049"/>
                <a:gridCol w="2928957"/>
              </a:tblGrid>
              <a:tr h="362443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Resource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Role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 Contact </a:t>
                      </a:r>
                      <a:endParaRPr lang="en-AU" sz="1400" dirty="0"/>
                    </a:p>
                  </a:txBody>
                  <a:tcPr/>
                </a:tc>
              </a:tr>
              <a:tr h="326199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Daniel </a:t>
                      </a:r>
                      <a:r>
                        <a:rPr lang="en-AU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Ringrose</a:t>
                      </a:r>
                      <a:endParaRPr lang="en-AU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ODM Portfolio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dirty="0" smtClean="0"/>
                        <a:t>8082 7275   </a:t>
                      </a:r>
                      <a:r>
                        <a:rPr lang="en-AU" sz="1200" dirty="0" smtClean="0"/>
                        <a:t>  </a:t>
                      </a:r>
                      <a:r>
                        <a:rPr lang="en-AU" sz="1200" b="1" dirty="0" smtClean="0"/>
                        <a:t>0416 074 646</a:t>
                      </a:r>
                      <a:r>
                        <a:rPr lang="en-AU" sz="1200" dirty="0" smtClean="0"/>
                        <a:t>   </a:t>
                      </a:r>
                    </a:p>
                    <a:p>
                      <a:pPr marL="0" algn="l" defTabSz="914400" rtl="0" eaLnBrk="1" latinLnBrk="0" hangingPunct="1"/>
                      <a:endParaRPr lang="en-AU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26199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Kendall </a:t>
                      </a:r>
                      <a:r>
                        <a:rPr lang="en-AU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Tucker</a:t>
                      </a:r>
                      <a:endParaRPr lang="en-AU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Project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dirty="0" smtClean="0"/>
                        <a:t>8082 8290   </a:t>
                      </a:r>
                      <a:r>
                        <a:rPr lang="en-AU" sz="1200" dirty="0" smtClean="0"/>
                        <a:t>  </a:t>
                      </a:r>
                      <a:r>
                        <a:rPr lang="en-AU" sz="1200" b="1" dirty="0" smtClean="0"/>
                        <a:t>0414 303 321</a:t>
                      </a:r>
                      <a:r>
                        <a:rPr lang="en-AU" sz="1200" dirty="0" smtClean="0"/>
                        <a:t>   </a:t>
                      </a:r>
                    </a:p>
                    <a:p>
                      <a:pPr marL="0" algn="l" defTabSz="914400" rtl="0" eaLnBrk="1" latinLnBrk="0" hangingPunct="1"/>
                      <a:endParaRPr lang="en-AU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664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Jesse </a:t>
                      </a:r>
                      <a:r>
                        <a:rPr lang="en-AU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Snow</a:t>
                      </a:r>
                      <a:endParaRPr lang="en-AU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dirty="0" smtClean="0"/>
                        <a:t>8082 7762</a:t>
                      </a:r>
                      <a:r>
                        <a:rPr lang="en-AU" sz="1200" dirty="0" smtClean="0"/>
                        <a:t>     </a:t>
                      </a:r>
                      <a:r>
                        <a:rPr lang="en-AU" sz="1200" b="1" dirty="0" smtClean="0"/>
                        <a:t>0404 897 731</a:t>
                      </a:r>
                      <a:r>
                        <a:rPr lang="en-AU" sz="1200" dirty="0" smtClean="0"/>
                        <a:t>   </a:t>
                      </a:r>
                    </a:p>
                    <a:p>
                      <a:pPr marL="0" algn="l" defTabSz="914400" rtl="0" eaLnBrk="1" latinLnBrk="0" hangingPunct="1"/>
                      <a:endParaRPr lang="en-AU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664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Andrew </a:t>
                      </a:r>
                      <a:r>
                        <a:rPr lang="en-AU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Kim</a:t>
                      </a:r>
                      <a:endParaRPr lang="en-AU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Product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dirty="0" smtClean="0"/>
                        <a:t>8082 8021     0411 880 018</a:t>
                      </a:r>
                      <a:r>
                        <a:rPr lang="en-AU" sz="1200" dirty="0" smtClean="0"/>
                        <a:t>   </a:t>
                      </a:r>
                    </a:p>
                    <a:p>
                      <a:pPr marL="0" algn="l" defTabSz="914400" rtl="0" eaLnBrk="1" latinLnBrk="0" hangingPunct="1"/>
                      <a:endParaRPr lang="en-AU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664">
                <a:tc>
                  <a:txBody>
                    <a:bodyPr/>
                    <a:lstStyle/>
                    <a:p>
                      <a:r>
                        <a:rPr lang="en-AU" sz="1200" b="1" dirty="0" smtClean="0"/>
                        <a:t>Tier 1 </a:t>
                      </a:r>
                      <a:r>
                        <a:rPr lang="en-AU" sz="1200" dirty="0" smtClean="0"/>
                        <a:t>Support Team</a:t>
                      </a:r>
                    </a:p>
                    <a:p>
                      <a:r>
                        <a:rPr lang="en-AU" sz="1200" dirty="0" smtClean="0"/>
                        <a:t> c/o Robert Hanimyan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Billing &amp; General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dirty="0" smtClean="0"/>
                        <a:t>8082 9676</a:t>
                      </a:r>
                      <a:r>
                        <a:rPr lang="en-AU" sz="1200" dirty="0" smtClean="0"/>
                        <a:t>     </a:t>
                      </a:r>
                      <a:r>
                        <a:rPr lang="en-AU" sz="1200" b="1" dirty="0" smtClean="0"/>
                        <a:t>0419 431 304</a:t>
                      </a:r>
                      <a:r>
                        <a:rPr lang="en-AU" sz="1200" dirty="0" smtClean="0"/>
                        <a:t>   </a:t>
                      </a:r>
                    </a:p>
                    <a:p>
                      <a:pPr marL="0" algn="l" defTabSz="914400" rtl="0" eaLnBrk="1" latinLnBrk="0" hangingPunct="1"/>
                      <a:endParaRPr lang="en-AU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664">
                <a:tc>
                  <a:txBody>
                    <a:bodyPr/>
                    <a:lstStyle/>
                    <a:p>
                      <a:r>
                        <a:rPr lang="en-AU" sz="1200" b="1" dirty="0" smtClean="0"/>
                        <a:t>MAS Tier 2 </a:t>
                      </a:r>
                      <a:r>
                        <a:rPr lang="en-AU" sz="1200" dirty="0" smtClean="0"/>
                        <a:t>Support Team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 c/o Robert Hanimyan</a:t>
                      </a:r>
                    </a:p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ODA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dirty="0" smtClean="0"/>
                        <a:t>8082 9676</a:t>
                      </a:r>
                      <a:r>
                        <a:rPr lang="en-AU" sz="1200" dirty="0" smtClean="0"/>
                        <a:t>     </a:t>
                      </a:r>
                      <a:r>
                        <a:rPr lang="en-AU" sz="1200" b="1" dirty="0" smtClean="0"/>
                        <a:t>0419 431 304</a:t>
                      </a:r>
                      <a:r>
                        <a:rPr lang="en-AU" sz="1200" dirty="0" smtClean="0"/>
                        <a:t>   </a:t>
                      </a:r>
                    </a:p>
                    <a:p>
                      <a:pPr marL="0" algn="l" defTabSz="914400" rtl="0" eaLnBrk="1" latinLnBrk="0" hangingPunct="1"/>
                      <a:endParaRPr lang="en-AU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AU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26199">
                <a:tc>
                  <a:txBody>
                    <a:bodyPr/>
                    <a:lstStyle/>
                    <a:p>
                      <a:r>
                        <a:rPr lang="en-AU" sz="1200" b="0" dirty="0" smtClean="0"/>
                        <a:t>Steve</a:t>
                      </a:r>
                      <a:r>
                        <a:rPr lang="en-AU" sz="1200" b="1" dirty="0" smtClean="0"/>
                        <a:t> Friend</a:t>
                      </a:r>
                      <a:endParaRPr lang="en-A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Service Assurance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200" b="1" dirty="0" smtClean="0"/>
                        <a:t>8462 6026</a:t>
                      </a:r>
                      <a:r>
                        <a:rPr lang="en-AU" sz="1200" dirty="0" smtClean="0"/>
                        <a:t>     </a:t>
                      </a:r>
                      <a:r>
                        <a:rPr lang="en-AU" sz="1200" b="1" dirty="0" smtClean="0"/>
                        <a:t>0423 608 424</a:t>
                      </a:r>
                      <a:endParaRPr lang="en-AU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26199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664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285727"/>
            <a:ext cx="7772400" cy="642943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AU" dirty="0" smtClean="0"/>
              <a:t>Customer Interaction Map</a:t>
            </a:r>
            <a:endParaRPr lang="en-AU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85720" y="1214422"/>
          <a:ext cx="8501122" cy="528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Acrobat Document" r:id="rId4" imgW="11391900" imgH="8963025" progId="AcroExch.Document.7">
                  <p:embed/>
                </p:oleObj>
              </mc:Choice>
              <mc:Fallback>
                <p:oleObj name="Acrobat Document" r:id="rId4" imgW="11391900" imgH="8963025" progId="AcroExch.Document.7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1214422"/>
                        <a:ext cx="8501122" cy="528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28596" y="285728"/>
            <a:ext cx="8229600" cy="214314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ODA - SLA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804863"/>
            <a:ext cx="8858312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5854</TotalTime>
  <Words>1319</Words>
  <Application>Microsoft Office PowerPoint</Application>
  <PresentationFormat>On-screen Show (4:3)</PresentationFormat>
  <Paragraphs>377</Paragraphs>
  <Slides>18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Acrobat Document</vt:lpstr>
      <vt:lpstr>High Level Operational Support Model TB982 – Optus Digital Agency (ODA)</vt:lpstr>
      <vt:lpstr>Optus Digital Agency</vt:lpstr>
      <vt:lpstr>Key functions by Delivery Phase </vt:lpstr>
      <vt:lpstr>PowerPoint Presentation</vt:lpstr>
      <vt:lpstr>PowerPoint Presentation</vt:lpstr>
      <vt:lpstr>Application Support Team</vt:lpstr>
      <vt:lpstr>Business Support Team</vt:lpstr>
      <vt:lpstr>Customer Interaction Map</vt:lpstr>
      <vt:lpstr>PowerPoint Presentation</vt:lpstr>
      <vt:lpstr>PowerPoint Presentation</vt:lpstr>
      <vt:lpstr>PowerPoint Presentation</vt:lpstr>
      <vt:lpstr>PowerPoint Presentation</vt:lpstr>
      <vt:lpstr>SODA Quote Interface</vt:lpstr>
      <vt:lpstr>SODA Quote/ Order  - SEO</vt:lpstr>
      <vt:lpstr>Public  Customer Interface to  the  Website </vt:lpstr>
      <vt:lpstr> Self Serve UI  and NCS  SaaS Connect Integration</vt:lpstr>
      <vt:lpstr>OLAP to SODA Interface</vt:lpstr>
      <vt:lpstr> Why the need for BETA Release Production</vt:lpstr>
    </vt:vector>
  </TitlesOfParts>
  <Company>Optus Pty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Interaction Map</dc:title>
  <dc:creator>Dante Lorredo</dc:creator>
  <cp:lastModifiedBy>Dante Lorredo</cp:lastModifiedBy>
  <cp:revision>42</cp:revision>
  <dcterms:created xsi:type="dcterms:W3CDTF">2012-04-16T01:18:52Z</dcterms:created>
  <dcterms:modified xsi:type="dcterms:W3CDTF">2012-05-09T02:25:04Z</dcterms:modified>
</cp:coreProperties>
</file>