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5"/>
  </p:notesMasterIdLst>
  <p:sldIdLst>
    <p:sldId id="264" r:id="rId2"/>
    <p:sldId id="261" r:id="rId3"/>
    <p:sldId id="269" r:id="rId4"/>
    <p:sldId id="260" r:id="rId5"/>
    <p:sldId id="262" r:id="rId6"/>
    <p:sldId id="294" r:id="rId7"/>
    <p:sldId id="268" r:id="rId8"/>
    <p:sldId id="256" r:id="rId9"/>
    <p:sldId id="265" r:id="rId10"/>
    <p:sldId id="267" r:id="rId11"/>
    <p:sldId id="266" r:id="rId12"/>
    <p:sldId id="259" r:id="rId13"/>
    <p:sldId id="283" r:id="rId14"/>
    <p:sldId id="287" r:id="rId15"/>
    <p:sldId id="286" r:id="rId16"/>
    <p:sldId id="296" r:id="rId17"/>
    <p:sldId id="285" r:id="rId18"/>
    <p:sldId id="288" r:id="rId19"/>
    <p:sldId id="289" r:id="rId20"/>
    <p:sldId id="290" r:id="rId21"/>
    <p:sldId id="291" r:id="rId22"/>
    <p:sldId id="295" r:id="rId23"/>
    <p:sldId id="292" r:id="rId24"/>
    <p:sldId id="280" r:id="rId25"/>
    <p:sldId id="282" r:id="rId26"/>
    <p:sldId id="281" r:id="rId27"/>
    <p:sldId id="293" r:id="rId28"/>
    <p:sldId id="297" r:id="rId29"/>
    <p:sldId id="272" r:id="rId30"/>
    <p:sldId id="273" r:id="rId31"/>
    <p:sldId id="274" r:id="rId32"/>
    <p:sldId id="277" r:id="rId33"/>
    <p:sldId id="271" r:id="rId34"/>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4335"/>
    <a:srgbClr val="FA3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4" autoAdjust="0"/>
    <p:restoredTop sz="93277" autoAdjust="0"/>
  </p:normalViewPr>
  <p:slideViewPr>
    <p:cSldViewPr>
      <p:cViewPr>
        <p:scale>
          <a:sx n="70" d="100"/>
          <a:sy n="70" d="100"/>
        </p:scale>
        <p:origin x="-53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32BCD935-7049-40FF-977F-2EDA138311BF}" type="datetimeFigureOut">
              <a:rPr lang="en-US" smtClean="0"/>
              <a:pPr/>
              <a:t>7/5/2012</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850471CB-6E7B-4735-9A01-1BE6DF0A5889}" type="slidenum">
              <a:rPr lang="en-AU" smtClean="0"/>
              <a:pPr/>
              <a:t>‹#›</a:t>
            </a:fld>
            <a:endParaRPr lang="en-AU"/>
          </a:p>
        </p:txBody>
      </p:sp>
    </p:spTree>
    <p:extLst>
      <p:ext uri="{BB962C8B-B14F-4D97-AF65-F5344CB8AC3E}">
        <p14:creationId xmlns:p14="http://schemas.microsoft.com/office/powerpoint/2010/main" val="2342637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4C06AD6-0155-40B9-9328-F505A79FBDE8}" type="slidenum">
              <a:rPr lang="en-AU" smtClean="0">
                <a:latin typeface="Arial" pitchFamily="34" charset="0"/>
                <a:cs typeface="Arial" pitchFamily="34" charset="0"/>
              </a:rPr>
              <a:pPr/>
              <a:t>12</a:t>
            </a:fld>
            <a:endParaRPr lang="en-AU" smtClean="0">
              <a:latin typeface="Arial" pitchFamily="34" charset="0"/>
              <a:cs typeface="Arial" pitchFamily="34" charset="0"/>
            </a:endParaRPr>
          </a:p>
        </p:txBody>
      </p:sp>
      <p:sp>
        <p:nvSpPr>
          <p:cNvPr id="15363" name="Slide Number Placeholder 7"/>
          <p:cNvSpPr txBox="1">
            <a:spLocks noGrp="1" noChangeArrowheads="1"/>
          </p:cNvSpPr>
          <p:nvPr/>
        </p:nvSpPr>
        <p:spPr bwMode="auto">
          <a:xfrm>
            <a:off x="3855838" y="9440646"/>
            <a:ext cx="2949787" cy="496967"/>
          </a:xfrm>
          <a:prstGeom prst="rect">
            <a:avLst/>
          </a:prstGeom>
          <a:noFill/>
          <a:ln w="9525">
            <a:noFill/>
            <a:miter lim="800000"/>
            <a:headEnd/>
            <a:tailEnd/>
          </a:ln>
        </p:spPr>
        <p:txBody>
          <a:bodyPr lIns="91687" tIns="45843" rIns="91687" bIns="45843" anchor="b"/>
          <a:lstStyle/>
          <a:p>
            <a:pPr algn="r" defTabSz="917575"/>
            <a:fld id="{9411BFAF-814F-4828-89D1-2E9FD3E20810}" type="slidenum">
              <a:rPr lang="en-AU" sz="1200"/>
              <a:pPr algn="r" defTabSz="917575"/>
              <a:t>12</a:t>
            </a:fld>
            <a:endParaRPr lang="en-AU" sz="1200"/>
          </a:p>
        </p:txBody>
      </p:sp>
      <p:sp>
        <p:nvSpPr>
          <p:cNvPr id="15364" name="Rectangle 7"/>
          <p:cNvSpPr txBox="1">
            <a:spLocks noGrp="1" noChangeArrowheads="1"/>
          </p:cNvSpPr>
          <p:nvPr/>
        </p:nvSpPr>
        <p:spPr bwMode="auto">
          <a:xfrm>
            <a:off x="3855838" y="9440646"/>
            <a:ext cx="2949787" cy="496967"/>
          </a:xfrm>
          <a:prstGeom prst="rect">
            <a:avLst/>
          </a:prstGeom>
          <a:noFill/>
          <a:ln w="9525">
            <a:noFill/>
            <a:miter lim="800000"/>
            <a:headEnd/>
            <a:tailEnd/>
          </a:ln>
        </p:spPr>
        <p:txBody>
          <a:bodyPr lIns="91686" tIns="45843" rIns="91686" bIns="45843" anchor="b"/>
          <a:lstStyle/>
          <a:p>
            <a:pPr algn="r" defTabSz="917575" eaLnBrk="0" hangingPunct="0"/>
            <a:fld id="{E202B49C-9EE2-4502-A291-753954F73EDD}" type="slidenum">
              <a:rPr lang="en-AU" sz="1200"/>
              <a:pPr algn="r" defTabSz="917575" eaLnBrk="0" hangingPunct="0"/>
              <a:t>12</a:t>
            </a:fld>
            <a:endParaRPr lang="en-AU"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p:spPr>
        <p:txBody>
          <a:bodyPr lIns="91686" tIns="45843" rIns="91686" bIns="45843"/>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50471CB-6E7B-4735-9A01-1BE6DF0A5889}" type="slidenum">
              <a:rPr lang="en-AU" smtClean="0"/>
              <a:pPr/>
              <a:t>24</a:t>
            </a:fld>
            <a:endParaRPr lang="en-AU"/>
          </a:p>
        </p:txBody>
      </p:sp>
    </p:spTree>
    <p:extLst>
      <p:ext uri="{BB962C8B-B14F-4D97-AF65-F5344CB8AC3E}">
        <p14:creationId xmlns:p14="http://schemas.microsoft.com/office/powerpoint/2010/main" val="215450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AC7366-442D-44D6-9AFD-4A93138CF922}" type="datetimeFigureOut">
              <a:rPr lang="en-US" smtClean="0"/>
              <a:pPr/>
              <a:t>7/5/2012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AC7366-442D-44D6-9AFD-4A93138CF922}" type="datetimeFigureOut">
              <a:rPr lang="en-US" smtClean="0"/>
              <a:pPr/>
              <a:t>7/5/2012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AC7366-442D-44D6-9AFD-4A93138CF922}" type="datetimeFigureOut">
              <a:rPr lang="en-US" smtClean="0"/>
              <a:pPr/>
              <a:t>7/5/2012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AC7366-442D-44D6-9AFD-4A93138CF922}" type="datetimeFigureOut">
              <a:rPr lang="en-US" smtClean="0"/>
              <a:pPr/>
              <a:t>7/5/2012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C7366-442D-44D6-9AFD-4A93138CF922}" type="datetimeFigureOut">
              <a:rPr lang="en-US" smtClean="0"/>
              <a:pPr/>
              <a:t>7/5/2012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AC7366-442D-44D6-9AFD-4A93138CF922}" type="datetimeFigureOut">
              <a:rPr lang="en-US" smtClean="0"/>
              <a:pPr/>
              <a:t>7/5/2012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AC7366-442D-44D6-9AFD-4A93138CF922}" type="datetimeFigureOut">
              <a:rPr lang="en-US" smtClean="0"/>
              <a:pPr/>
              <a:t>7/5/2012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AC7366-442D-44D6-9AFD-4A93138CF922}" type="datetimeFigureOut">
              <a:rPr lang="en-US" smtClean="0"/>
              <a:pPr/>
              <a:t>7/5/2012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C7366-442D-44D6-9AFD-4A93138CF922}" type="datetimeFigureOut">
              <a:rPr lang="en-US" smtClean="0"/>
              <a:pPr/>
              <a:t>7/5/2012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C7366-442D-44D6-9AFD-4A93138CF922}" type="datetimeFigureOut">
              <a:rPr lang="en-US" smtClean="0"/>
              <a:pPr/>
              <a:t>7/5/2012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C7366-442D-44D6-9AFD-4A93138CF922}" type="datetimeFigureOut">
              <a:rPr lang="en-US" smtClean="0"/>
              <a:pPr/>
              <a:t>7/5/2012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F18CACA-BFF5-4233-8392-6130C962E56A}"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C7366-442D-44D6-9AFD-4A93138CF922}" type="datetimeFigureOut">
              <a:rPr lang="en-US" smtClean="0"/>
              <a:pPr/>
              <a:t>7/5/2012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8CACA-BFF5-4233-8392-6130C962E56A}"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mailto:ITServiceDesk@optus.com.au"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sanjib.biswas@optus.com.au"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mailto:andrew.kim@optus.com.au" TargetMode="External"/><Relationship Id="rId2" Type="http://schemas.openxmlformats.org/officeDocument/2006/relationships/hyperlink" Target="mailto:Bindu.Subhadramma@optus.com.au"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mailto:MyBizOnlineSupport@optus.com"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mailto:andrew.kim@optus.com.au" TargetMode="External"/><Relationship Id="rId3" Type="http://schemas.openxmlformats.org/officeDocument/2006/relationships/oleObject" Target="../embeddings/Microsoft_Excel_97-2003_Worksheet1.xls"/><Relationship Id="rId7" Type="http://schemas.openxmlformats.org/officeDocument/2006/relationships/hyperlink" Target="mailto:MyBizOnlineSupport@optus.com.au" TargetMode="Externa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hyperlink" Target="mailto:Manasa.Denning@thesearchagency.com" TargetMode="External"/><Relationship Id="rId5" Type="http://schemas.openxmlformats.org/officeDocument/2006/relationships/hyperlink" Target="mailto:sanjib.biswas@optus.com.au" TargetMode="Externa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4.jpeg"/><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8.jpeg"/><Relationship Id="rId7" Type="http://schemas.openxmlformats.org/officeDocument/2006/relationships/image" Target="../media/image23.jpeg"/><Relationship Id="rId2"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0.jpeg"/><Relationship Id="rId4" Type="http://schemas.openxmlformats.org/officeDocument/2006/relationships/image" Target="../media/image17.jpeg"/><Relationship Id="rId9" Type="http://schemas.openxmlformats.org/officeDocument/2006/relationships/image" Target="../media/image25.jpeg"/></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mlDrawing" Target="../drawings/vmlDrawing1.vml"/><Relationship Id="rId1" Type="http://schemas.openxmlformats.org/officeDocument/2006/relationships/themeOverride" Target="../theme/themeOverride4.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285860"/>
            <a:ext cx="8201028" cy="1470025"/>
          </a:xfrm>
          <a:solidFill>
            <a:srgbClr val="FFC000"/>
          </a:solidFill>
        </p:spPr>
        <p:txBody>
          <a:bodyPr>
            <a:noAutofit/>
          </a:bodyPr>
          <a:lstStyle/>
          <a:p>
            <a:r>
              <a:rPr lang="en-AU" sz="4000" dirty="0" smtClean="0"/>
              <a:t>IT </a:t>
            </a:r>
            <a:r>
              <a:rPr lang="en-AU" sz="4000" dirty="0" smtClean="0"/>
              <a:t>Operational Support Model</a:t>
            </a:r>
            <a:br>
              <a:rPr lang="en-AU" sz="4000" dirty="0" smtClean="0"/>
            </a:br>
            <a:r>
              <a:rPr lang="en-AU" sz="4000" dirty="0" smtClean="0"/>
              <a:t>TB982 – Optus Digital Agency (ODA)</a:t>
            </a:r>
            <a:endParaRPr lang="en-AU" sz="4000" dirty="0"/>
          </a:p>
        </p:txBody>
      </p:sp>
      <p:sp>
        <p:nvSpPr>
          <p:cNvPr id="3" name="Subtitle 2"/>
          <p:cNvSpPr>
            <a:spLocks noGrp="1"/>
          </p:cNvSpPr>
          <p:nvPr>
            <p:ph type="subTitle" idx="1"/>
          </p:nvPr>
        </p:nvSpPr>
        <p:spPr>
          <a:xfrm>
            <a:off x="1285852" y="3286124"/>
            <a:ext cx="6400800" cy="1752600"/>
          </a:xfrm>
        </p:spPr>
        <p:txBody>
          <a:bodyPr/>
          <a:lstStyle/>
          <a:p>
            <a:r>
              <a:rPr lang="en-AU" dirty="0" smtClean="0"/>
              <a:t>Prepared by: Dante Lorredo</a:t>
            </a:r>
          </a:p>
          <a:p>
            <a:r>
              <a:rPr lang="en-AU" dirty="0" smtClean="0"/>
              <a:t>Date: </a:t>
            </a:r>
            <a:r>
              <a:rPr lang="en-AU" dirty="0" smtClean="0"/>
              <a:t>05th July </a:t>
            </a:r>
            <a:r>
              <a:rPr lang="en-AU" dirty="0" smtClean="0"/>
              <a:t>2012</a:t>
            </a:r>
          </a:p>
          <a:p>
            <a:r>
              <a:rPr lang="en-AU" dirty="0" smtClean="0"/>
              <a:t>V0.4 </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28596" y="285728"/>
            <a:ext cx="8229600" cy="214314"/>
          </a:xfrm>
          <a:prstGeom prst="rect">
            <a:avLst/>
          </a:prstGeom>
          <a:solidFill>
            <a:srgbClr val="FFC0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4000" b="0" i="0" u="none" strike="noStrike" kern="1200" cap="none" spc="0" normalizeH="0" baseline="0" noProof="0" dirty="0" smtClean="0">
                <a:ln>
                  <a:noFill/>
                </a:ln>
                <a:solidFill>
                  <a:schemeClr val="tx1"/>
                </a:solidFill>
                <a:effectLst/>
                <a:uLnTx/>
                <a:uFillTx/>
                <a:latin typeface="+mj-lt"/>
                <a:ea typeface="+mj-ea"/>
                <a:cs typeface="+mj-cs"/>
              </a:rPr>
              <a:t>ODA - SLA</a:t>
            </a:r>
          </a:p>
        </p:txBody>
      </p:sp>
      <p:pic>
        <p:nvPicPr>
          <p:cNvPr id="22530" name="Picture 2"/>
          <p:cNvPicPr>
            <a:picLocks noChangeAspect="1" noChangeArrowheads="1"/>
          </p:cNvPicPr>
          <p:nvPr/>
        </p:nvPicPr>
        <p:blipFill>
          <a:blip r:embed="rId2" cstate="print"/>
          <a:srcRect/>
          <a:stretch>
            <a:fillRect/>
          </a:stretch>
        </p:blipFill>
        <p:spPr bwMode="auto">
          <a:xfrm>
            <a:off x="214282" y="642918"/>
            <a:ext cx="8715436" cy="60991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28596" y="285728"/>
            <a:ext cx="8229600" cy="214314"/>
          </a:xfrm>
          <a:prstGeom prst="rect">
            <a:avLst/>
          </a:prstGeom>
          <a:solidFill>
            <a:srgbClr val="FFC0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4000" b="0" i="0" u="none" strike="noStrike" kern="1200" cap="none" spc="0" normalizeH="0" baseline="0" noProof="0" dirty="0" smtClean="0">
                <a:ln>
                  <a:noFill/>
                </a:ln>
                <a:solidFill>
                  <a:schemeClr val="tx1"/>
                </a:solidFill>
                <a:effectLst/>
                <a:uLnTx/>
                <a:uFillTx/>
                <a:latin typeface="+mj-lt"/>
                <a:ea typeface="+mj-ea"/>
                <a:cs typeface="+mj-cs"/>
              </a:rPr>
              <a:t>ODA - SLA</a:t>
            </a:r>
          </a:p>
        </p:txBody>
      </p:sp>
      <p:pic>
        <p:nvPicPr>
          <p:cNvPr id="22530" name="Picture 2"/>
          <p:cNvPicPr>
            <a:picLocks noChangeAspect="1" noChangeArrowheads="1"/>
          </p:cNvPicPr>
          <p:nvPr/>
        </p:nvPicPr>
        <p:blipFill>
          <a:blip r:embed="rId2" cstate="print"/>
          <a:srcRect/>
          <a:stretch>
            <a:fillRect/>
          </a:stretch>
        </p:blipFill>
        <p:spPr bwMode="auto">
          <a:xfrm>
            <a:off x="357157" y="642918"/>
            <a:ext cx="8501123" cy="6000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428625" y="142852"/>
            <a:ext cx="8250238" cy="622323"/>
          </a:xfrm>
          <a:prstGeom prst="rect">
            <a:avLst/>
          </a:prstGeom>
          <a:solidFill>
            <a:srgbClr val="FFC000"/>
          </a:solidFill>
          <a:ln w="9525">
            <a:noFill/>
            <a:miter lim="800000"/>
            <a:headEnd/>
            <a:tailEnd/>
          </a:ln>
        </p:spPr>
        <p:txBody>
          <a:bodyPr anchor="ctr"/>
          <a:lstStyle/>
          <a:p>
            <a:pPr algn="ctr" eaLnBrk="0" hangingPunct="0"/>
            <a:r>
              <a:rPr lang="en-AU" sz="2000" b="1" dirty="0">
                <a:solidFill>
                  <a:srgbClr val="000000"/>
                </a:solidFill>
                <a:latin typeface="OptusDINCond-Regular" pitchFamily="34" charset="0"/>
              </a:rPr>
              <a:t>Project </a:t>
            </a:r>
            <a:r>
              <a:rPr lang="en-AU" sz="2000" b="1" dirty="0" smtClean="0">
                <a:solidFill>
                  <a:srgbClr val="000000"/>
                </a:solidFill>
                <a:latin typeface="OptusDINCond-Regular" pitchFamily="34" charset="0"/>
              </a:rPr>
              <a:t>ODA </a:t>
            </a:r>
            <a:r>
              <a:rPr lang="en-AU" sz="2000" b="1" dirty="0">
                <a:solidFill>
                  <a:srgbClr val="000000"/>
                </a:solidFill>
                <a:latin typeface="OptusDINCond-Regular" pitchFamily="34" charset="0"/>
              </a:rPr>
              <a:t>: </a:t>
            </a:r>
            <a:r>
              <a:rPr lang="en-AU" sz="2000" b="1" dirty="0" smtClean="0">
                <a:solidFill>
                  <a:srgbClr val="000000"/>
                </a:solidFill>
                <a:latin typeface="OptusDINCond-Regular" pitchFamily="34" charset="0"/>
              </a:rPr>
              <a:t>Key </a:t>
            </a:r>
            <a:r>
              <a:rPr lang="en-AU" sz="2000" b="1" dirty="0" err="1" smtClean="0">
                <a:solidFill>
                  <a:srgbClr val="000000"/>
                </a:solidFill>
                <a:latin typeface="OptusDINCond-Regular" pitchFamily="34" charset="0"/>
              </a:rPr>
              <a:t>Txn</a:t>
            </a:r>
            <a:r>
              <a:rPr lang="en-AU" sz="2000" b="1" dirty="0" smtClean="0">
                <a:solidFill>
                  <a:srgbClr val="000000"/>
                </a:solidFill>
                <a:latin typeface="OptusDINCond-Regular" pitchFamily="34" charset="0"/>
              </a:rPr>
              <a:t> Workflow </a:t>
            </a:r>
            <a:r>
              <a:rPr lang="en-AU" sz="2000" b="1" dirty="0">
                <a:solidFill>
                  <a:srgbClr val="000000"/>
                </a:solidFill>
                <a:latin typeface="OptusDINCond-Regular" pitchFamily="34" charset="0"/>
              </a:rPr>
              <a:t>and </a:t>
            </a:r>
            <a:r>
              <a:rPr lang="en-AU" sz="2000" b="1" dirty="0" smtClean="0">
                <a:solidFill>
                  <a:srgbClr val="000000"/>
                </a:solidFill>
                <a:latin typeface="OptusDINCond-Regular" pitchFamily="34" charset="0"/>
              </a:rPr>
              <a:t>Systems (SEO)</a:t>
            </a:r>
            <a:endParaRPr lang="en-AU" sz="2000" b="1" dirty="0">
              <a:solidFill>
                <a:srgbClr val="000000"/>
              </a:solidFill>
              <a:latin typeface="OptusDINCond-Regular" pitchFamily="34" charset="0"/>
            </a:endParaRPr>
          </a:p>
        </p:txBody>
      </p:sp>
      <p:sp>
        <p:nvSpPr>
          <p:cNvPr id="18484" name="Slide Number Placeholder 1"/>
          <p:cNvSpPr txBox="1">
            <a:spLocks noGrp="1"/>
          </p:cNvSpPr>
          <p:nvPr/>
        </p:nvSpPr>
        <p:spPr bwMode="auto">
          <a:xfrm>
            <a:off x="7010400" y="6521450"/>
            <a:ext cx="2133600" cy="280988"/>
          </a:xfrm>
          <a:prstGeom prst="rect">
            <a:avLst/>
          </a:prstGeom>
          <a:noFill/>
          <a:ln>
            <a:miter lim="800000"/>
            <a:headEnd/>
            <a:tailEnd/>
          </a:ln>
        </p:spPr>
        <p:txBody>
          <a:bodyPr/>
          <a:lstStyle/>
          <a:p>
            <a:pPr algn="r">
              <a:defRPr/>
            </a:pPr>
            <a:fld id="{F9AFE748-8577-4195-9992-9665EADE8AFB}" type="slidenum">
              <a:rPr lang="en-AU" sz="1000">
                <a:latin typeface="Arial" charset="0"/>
                <a:cs typeface="+mn-cs"/>
              </a:rPr>
              <a:pPr algn="r">
                <a:defRPr/>
              </a:pPr>
              <a:t>12</a:t>
            </a:fld>
            <a:endParaRPr lang="en-AU" sz="1000" dirty="0">
              <a:latin typeface="Arial" charset="0"/>
              <a:cs typeface="+mn-cs"/>
            </a:endParaRPr>
          </a:p>
        </p:txBody>
      </p:sp>
      <p:cxnSp>
        <p:nvCxnSpPr>
          <p:cNvPr id="7174" name="Straight Connector 77"/>
          <p:cNvCxnSpPr>
            <a:cxnSpLocks noChangeShapeType="1"/>
          </p:cNvCxnSpPr>
          <p:nvPr/>
        </p:nvCxnSpPr>
        <p:spPr bwMode="auto">
          <a:xfrm rot="10800000">
            <a:off x="1000100" y="2643182"/>
            <a:ext cx="571504" cy="178595"/>
          </a:xfrm>
          <a:prstGeom prst="line">
            <a:avLst/>
          </a:prstGeom>
          <a:noFill/>
          <a:ln w="28575" algn="ctr">
            <a:solidFill>
              <a:schemeClr val="tx1"/>
            </a:solidFill>
            <a:round/>
            <a:headEnd/>
            <a:tailEnd type="arrow" w="med" len="med"/>
          </a:ln>
        </p:spPr>
      </p:cxnSp>
      <p:cxnSp>
        <p:nvCxnSpPr>
          <p:cNvPr id="7179" name="Straight Connector 77"/>
          <p:cNvCxnSpPr>
            <a:cxnSpLocks noChangeShapeType="1"/>
          </p:cNvCxnSpPr>
          <p:nvPr/>
        </p:nvCxnSpPr>
        <p:spPr bwMode="auto">
          <a:xfrm rot="5400000">
            <a:off x="1893075" y="2250273"/>
            <a:ext cx="1071570" cy="0"/>
          </a:xfrm>
          <a:prstGeom prst="line">
            <a:avLst/>
          </a:prstGeom>
          <a:noFill/>
          <a:ln w="28575" algn="ctr">
            <a:solidFill>
              <a:schemeClr val="tx1"/>
            </a:solidFill>
            <a:round/>
            <a:headEnd/>
            <a:tailEnd type="arrow" w="med" len="med"/>
          </a:ln>
        </p:spPr>
      </p:cxnSp>
      <p:pic>
        <p:nvPicPr>
          <p:cNvPr id="7187" name="Picture 12" descr="View Details"/>
          <p:cNvPicPr>
            <a:picLocks noChangeAspect="1" noChangeArrowheads="1"/>
          </p:cNvPicPr>
          <p:nvPr/>
        </p:nvPicPr>
        <p:blipFill>
          <a:blip r:embed="rId3" cstate="print"/>
          <a:srcRect/>
          <a:stretch>
            <a:fillRect/>
          </a:stretch>
        </p:blipFill>
        <p:spPr bwMode="auto">
          <a:xfrm>
            <a:off x="285720" y="1928802"/>
            <a:ext cx="500062" cy="500063"/>
          </a:xfrm>
          <a:prstGeom prst="rect">
            <a:avLst/>
          </a:prstGeom>
          <a:noFill/>
          <a:ln w="9525">
            <a:noFill/>
            <a:miter lim="800000"/>
            <a:headEnd/>
            <a:tailEnd/>
          </a:ln>
        </p:spPr>
      </p:pic>
      <p:sp>
        <p:nvSpPr>
          <p:cNvPr id="79" name="Rectangle 13"/>
          <p:cNvSpPr>
            <a:spLocks noChangeArrowheads="1"/>
          </p:cNvSpPr>
          <p:nvPr/>
        </p:nvSpPr>
        <p:spPr bwMode="auto">
          <a:xfrm>
            <a:off x="1214414" y="1785926"/>
            <a:ext cx="857256" cy="571504"/>
          </a:xfrm>
          <a:prstGeom prst="rect">
            <a:avLst/>
          </a:prstGeom>
          <a:solidFill>
            <a:srgbClr val="FFC00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r>
              <a:rPr lang="en-AU" sz="1000" b="1" dirty="0" smtClean="0">
                <a:cs typeface="Arial" charset="0"/>
              </a:rPr>
              <a:t>SODA Quote</a:t>
            </a:r>
          </a:p>
          <a:p>
            <a:pPr algn="ctr" eaLnBrk="0" hangingPunct="0">
              <a:defRPr/>
            </a:pPr>
            <a:r>
              <a:rPr lang="en-AU" sz="1000" b="1" dirty="0" smtClean="0">
                <a:latin typeface="+mn-lt"/>
                <a:cs typeface="Arial" charset="0"/>
              </a:rPr>
              <a:t>External Facing Website</a:t>
            </a:r>
            <a:endParaRPr lang="en-AU" sz="1000" dirty="0">
              <a:latin typeface="+mn-lt"/>
              <a:cs typeface="Arial" charset="0"/>
            </a:endParaRPr>
          </a:p>
        </p:txBody>
      </p:sp>
      <p:cxnSp>
        <p:nvCxnSpPr>
          <p:cNvPr id="7200" name="Straight Connector 77"/>
          <p:cNvCxnSpPr>
            <a:cxnSpLocks noChangeShapeType="1"/>
          </p:cNvCxnSpPr>
          <p:nvPr/>
        </p:nvCxnSpPr>
        <p:spPr bwMode="auto">
          <a:xfrm>
            <a:off x="714348" y="2214554"/>
            <a:ext cx="500066" cy="0"/>
          </a:xfrm>
          <a:prstGeom prst="line">
            <a:avLst/>
          </a:prstGeom>
          <a:noFill/>
          <a:ln w="28575" algn="ctr">
            <a:solidFill>
              <a:schemeClr val="tx1"/>
            </a:solidFill>
            <a:round/>
            <a:headEnd/>
            <a:tailEnd type="arrow" w="med" len="med"/>
          </a:ln>
        </p:spPr>
      </p:cxnSp>
      <p:sp>
        <p:nvSpPr>
          <p:cNvPr id="143" name="TextBox 35"/>
          <p:cNvSpPr txBox="1">
            <a:spLocks noChangeArrowheads="1"/>
          </p:cNvSpPr>
          <p:nvPr/>
        </p:nvSpPr>
        <p:spPr bwMode="auto">
          <a:xfrm>
            <a:off x="4572000" y="1071546"/>
            <a:ext cx="1214438" cy="600164"/>
          </a:xfrm>
          <a:prstGeom prst="rect">
            <a:avLst/>
          </a:prstGeom>
          <a:noFill/>
          <a:ln w="9525">
            <a:noFill/>
            <a:miter lim="800000"/>
            <a:headEnd/>
            <a:tailEnd/>
          </a:ln>
        </p:spPr>
        <p:txBody>
          <a:bodyPr>
            <a:spAutoFit/>
          </a:bodyPr>
          <a:lstStyle/>
          <a:p>
            <a:pPr eaLnBrk="0" hangingPunct="0">
              <a:defRPr/>
            </a:pPr>
            <a:r>
              <a:rPr lang="en-AU" sz="1100" dirty="0" smtClean="0">
                <a:latin typeface="+mn-lt"/>
                <a:cs typeface="Arial" charset="0"/>
              </a:rPr>
              <a:t>Sales &amp;Provisioning Team</a:t>
            </a:r>
            <a:endParaRPr lang="en-AU" sz="1100" dirty="0">
              <a:latin typeface="+mn-lt"/>
              <a:cs typeface="Arial" charset="0"/>
            </a:endParaRPr>
          </a:p>
        </p:txBody>
      </p:sp>
      <p:sp>
        <p:nvSpPr>
          <p:cNvPr id="7227" name="Rectangle 13"/>
          <p:cNvSpPr>
            <a:spLocks noChangeArrowheads="1"/>
          </p:cNvSpPr>
          <p:nvPr/>
        </p:nvSpPr>
        <p:spPr bwMode="auto">
          <a:xfrm>
            <a:off x="3500430" y="2000240"/>
            <a:ext cx="857256" cy="428628"/>
          </a:xfrm>
          <a:prstGeom prst="rect">
            <a:avLst/>
          </a:prstGeom>
          <a:solidFill>
            <a:srgbClr val="00B050">
              <a:alpha val="70000"/>
            </a:srgbClr>
          </a:solidFill>
          <a:ln w="19050" algn="ctr">
            <a:solidFill>
              <a:schemeClr val="tx1"/>
            </a:solidFill>
            <a:round/>
            <a:headEnd/>
            <a:tailEnd type="triangle" w="med" len="med"/>
          </a:ln>
        </p:spPr>
        <p:txBody>
          <a:bodyPr lIns="36000" tIns="36000" rIns="36000" bIns="36000" anchor="ctr"/>
          <a:lstStyle/>
          <a:p>
            <a:pPr algn="ctr" eaLnBrk="0" hangingPunct="0"/>
            <a:r>
              <a:rPr lang="en-AU" sz="900" b="1" dirty="0" smtClean="0"/>
              <a:t>SOS </a:t>
            </a:r>
            <a:endParaRPr lang="en-AU" sz="900" b="1" dirty="0"/>
          </a:p>
        </p:txBody>
      </p:sp>
      <p:sp>
        <p:nvSpPr>
          <p:cNvPr id="7228" name="Rectangle 13"/>
          <p:cNvSpPr>
            <a:spLocks noChangeArrowheads="1"/>
          </p:cNvSpPr>
          <p:nvPr/>
        </p:nvSpPr>
        <p:spPr bwMode="auto">
          <a:xfrm>
            <a:off x="4572000" y="2071678"/>
            <a:ext cx="641350" cy="285750"/>
          </a:xfrm>
          <a:prstGeom prst="rect">
            <a:avLst/>
          </a:prstGeom>
          <a:solidFill>
            <a:srgbClr val="00B050">
              <a:alpha val="70000"/>
            </a:srgbClr>
          </a:solidFill>
          <a:ln w="19050" algn="ctr">
            <a:solidFill>
              <a:schemeClr val="tx1"/>
            </a:solidFill>
            <a:round/>
            <a:headEnd/>
            <a:tailEnd type="triangle" w="med" len="med"/>
          </a:ln>
        </p:spPr>
        <p:txBody>
          <a:bodyPr lIns="36000" tIns="36000" rIns="36000" bIns="36000" anchor="ctr"/>
          <a:lstStyle/>
          <a:p>
            <a:pPr algn="ctr" eaLnBrk="0" hangingPunct="0"/>
            <a:r>
              <a:rPr lang="en-AU" sz="900" b="1" dirty="0"/>
              <a:t>Arbor</a:t>
            </a:r>
            <a:r>
              <a:rPr lang="en-AU" sz="900" dirty="0"/>
              <a:t> </a:t>
            </a:r>
            <a:r>
              <a:rPr lang="en-AU" sz="900" dirty="0" smtClean="0"/>
              <a:t> </a:t>
            </a:r>
            <a:endParaRPr lang="en-AU" sz="900" dirty="0"/>
          </a:p>
        </p:txBody>
      </p:sp>
      <p:sp>
        <p:nvSpPr>
          <p:cNvPr id="7229" name="Rectangle 13"/>
          <p:cNvSpPr>
            <a:spLocks noChangeArrowheads="1"/>
          </p:cNvSpPr>
          <p:nvPr/>
        </p:nvSpPr>
        <p:spPr bwMode="auto">
          <a:xfrm>
            <a:off x="3500430" y="3071810"/>
            <a:ext cx="857256" cy="428628"/>
          </a:xfrm>
          <a:prstGeom prst="rect">
            <a:avLst/>
          </a:prstGeom>
          <a:solidFill>
            <a:srgbClr val="00B050">
              <a:alpha val="70000"/>
            </a:srgbClr>
          </a:solidFill>
          <a:ln w="19050" algn="ctr">
            <a:solidFill>
              <a:schemeClr val="tx1"/>
            </a:solidFill>
            <a:round/>
            <a:headEnd/>
            <a:tailEnd type="triangle" w="med" len="med"/>
          </a:ln>
        </p:spPr>
        <p:txBody>
          <a:bodyPr lIns="36000" tIns="36000" rIns="36000" bIns="36000" anchor="ctr"/>
          <a:lstStyle/>
          <a:p>
            <a:pPr algn="ctr" eaLnBrk="0" hangingPunct="0"/>
            <a:r>
              <a:rPr lang="en-AU" sz="900" b="1" dirty="0"/>
              <a:t>OPOM </a:t>
            </a:r>
            <a:r>
              <a:rPr lang="en-AU" sz="900" b="1" dirty="0" smtClean="0"/>
              <a:t> </a:t>
            </a:r>
            <a:endParaRPr lang="en-AU" sz="900" b="1" dirty="0"/>
          </a:p>
        </p:txBody>
      </p:sp>
      <p:cxnSp>
        <p:nvCxnSpPr>
          <p:cNvPr id="7236" name="Straight Connector 28"/>
          <p:cNvCxnSpPr>
            <a:cxnSpLocks noChangeShapeType="1"/>
          </p:cNvCxnSpPr>
          <p:nvPr/>
        </p:nvCxnSpPr>
        <p:spPr bwMode="auto">
          <a:xfrm rot="5400000">
            <a:off x="5715009" y="2643182"/>
            <a:ext cx="571505" cy="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7248" name="Picture 32" descr="See Similar Images"/>
          <p:cNvPicPr>
            <a:picLocks noChangeAspect="1" noChangeArrowheads="1"/>
          </p:cNvPicPr>
          <p:nvPr/>
        </p:nvPicPr>
        <p:blipFill>
          <a:blip r:embed="rId4" cstate="print"/>
          <a:srcRect/>
          <a:stretch>
            <a:fillRect/>
          </a:stretch>
        </p:blipFill>
        <p:spPr bwMode="auto">
          <a:xfrm>
            <a:off x="4000496" y="1071546"/>
            <a:ext cx="481012" cy="481013"/>
          </a:xfrm>
          <a:prstGeom prst="rect">
            <a:avLst/>
          </a:prstGeom>
          <a:noFill/>
          <a:ln w="9525">
            <a:noFill/>
            <a:miter lim="800000"/>
            <a:headEnd/>
            <a:tailEnd/>
          </a:ln>
        </p:spPr>
      </p:pic>
      <p:pic>
        <p:nvPicPr>
          <p:cNvPr id="7249" name="Picture 32" descr="See Similar Images"/>
          <p:cNvPicPr>
            <a:picLocks noChangeAspect="1" noChangeArrowheads="1"/>
          </p:cNvPicPr>
          <p:nvPr/>
        </p:nvPicPr>
        <p:blipFill>
          <a:blip r:embed="rId4" cstate="print"/>
          <a:srcRect/>
          <a:stretch>
            <a:fillRect/>
          </a:stretch>
        </p:blipFill>
        <p:spPr bwMode="auto">
          <a:xfrm>
            <a:off x="3286116" y="1071546"/>
            <a:ext cx="481012" cy="481013"/>
          </a:xfrm>
          <a:prstGeom prst="rect">
            <a:avLst/>
          </a:prstGeom>
          <a:noFill/>
          <a:ln w="9525">
            <a:noFill/>
            <a:miter lim="800000"/>
            <a:headEnd/>
            <a:tailEnd/>
          </a:ln>
        </p:spPr>
      </p:pic>
      <p:pic>
        <p:nvPicPr>
          <p:cNvPr id="7250" name="Picture 32" descr="See Similar Images"/>
          <p:cNvPicPr>
            <a:picLocks noChangeAspect="1" noChangeArrowheads="1"/>
          </p:cNvPicPr>
          <p:nvPr/>
        </p:nvPicPr>
        <p:blipFill>
          <a:blip r:embed="rId4" cstate="print"/>
          <a:srcRect/>
          <a:stretch>
            <a:fillRect/>
          </a:stretch>
        </p:blipFill>
        <p:spPr bwMode="auto">
          <a:xfrm>
            <a:off x="2643174" y="1071546"/>
            <a:ext cx="481013" cy="481013"/>
          </a:xfrm>
          <a:prstGeom prst="rect">
            <a:avLst/>
          </a:prstGeom>
          <a:noFill/>
          <a:ln w="9525">
            <a:noFill/>
            <a:miter lim="800000"/>
            <a:headEnd/>
            <a:tailEnd/>
          </a:ln>
        </p:spPr>
      </p:pic>
      <p:pic>
        <p:nvPicPr>
          <p:cNvPr id="7251" name="Picture 32" descr="See Similar Images"/>
          <p:cNvPicPr>
            <a:picLocks noChangeAspect="1" noChangeArrowheads="1"/>
          </p:cNvPicPr>
          <p:nvPr/>
        </p:nvPicPr>
        <p:blipFill>
          <a:blip r:embed="rId4" cstate="print"/>
          <a:srcRect/>
          <a:stretch>
            <a:fillRect/>
          </a:stretch>
        </p:blipFill>
        <p:spPr bwMode="auto">
          <a:xfrm>
            <a:off x="1928794" y="1071546"/>
            <a:ext cx="481013" cy="481013"/>
          </a:xfrm>
          <a:prstGeom prst="rect">
            <a:avLst/>
          </a:prstGeom>
          <a:noFill/>
          <a:ln w="9525">
            <a:noFill/>
            <a:miter lim="800000"/>
            <a:headEnd/>
            <a:tailEnd/>
          </a:ln>
        </p:spPr>
      </p:pic>
      <p:sp>
        <p:nvSpPr>
          <p:cNvPr id="80" name="Rounded Rectangle 34"/>
          <p:cNvSpPr>
            <a:spLocks noChangeArrowheads="1"/>
          </p:cNvSpPr>
          <p:nvPr/>
        </p:nvSpPr>
        <p:spPr bwMode="auto">
          <a:xfrm rot="-5400000">
            <a:off x="3394069" y="-679481"/>
            <a:ext cx="569912" cy="4071966"/>
          </a:xfrm>
          <a:prstGeom prst="roundRect">
            <a:avLst>
              <a:gd name="adj" fmla="val 16667"/>
            </a:avLst>
          </a:prstGeom>
          <a:noFill/>
          <a:ln w="28575" algn="ctr">
            <a:solidFill>
              <a:schemeClr val="tx1"/>
            </a:solidFill>
            <a:prstDash val="sysDash"/>
            <a:round/>
            <a:headEnd/>
            <a:tailEnd type="triangle" w="med" len="med"/>
          </a:ln>
        </p:spPr>
        <p:txBody>
          <a:bodyPr vert="eaVert" lIns="36000" tIns="36000" rIns="36000" bIns="36000" anchor="ctr"/>
          <a:lstStyle/>
          <a:p>
            <a:pPr eaLnBrk="0" hangingPunct="0">
              <a:defRPr/>
            </a:pPr>
            <a:endParaRPr lang="en-US" sz="1000">
              <a:latin typeface="+mn-lt"/>
              <a:cs typeface="Arial" charset="0"/>
            </a:endParaRPr>
          </a:p>
        </p:txBody>
      </p:sp>
      <p:sp>
        <p:nvSpPr>
          <p:cNvPr id="276" name="Oval 275"/>
          <p:cNvSpPr/>
          <p:nvPr/>
        </p:nvSpPr>
        <p:spPr bwMode="auto">
          <a:xfrm>
            <a:off x="928662" y="1928802"/>
            <a:ext cx="214312"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latin typeface="+mn-lt"/>
                <a:cs typeface="Arial" charset="0"/>
              </a:rPr>
              <a:t>1</a:t>
            </a:r>
          </a:p>
        </p:txBody>
      </p:sp>
      <p:sp>
        <p:nvSpPr>
          <p:cNvPr id="277" name="Oval 276"/>
          <p:cNvSpPr/>
          <p:nvPr/>
        </p:nvSpPr>
        <p:spPr bwMode="auto">
          <a:xfrm>
            <a:off x="6572264" y="1500174"/>
            <a:ext cx="214313"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cs typeface="Arial" charset="0"/>
              </a:rPr>
              <a:t>2</a:t>
            </a:r>
          </a:p>
        </p:txBody>
      </p:sp>
      <p:sp>
        <p:nvSpPr>
          <p:cNvPr id="278" name="Oval 277"/>
          <p:cNvSpPr/>
          <p:nvPr/>
        </p:nvSpPr>
        <p:spPr bwMode="auto">
          <a:xfrm>
            <a:off x="6572264" y="185736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cs typeface="Arial" charset="0"/>
              </a:rPr>
              <a:t>3</a:t>
            </a:r>
          </a:p>
        </p:txBody>
      </p:sp>
      <p:sp>
        <p:nvSpPr>
          <p:cNvPr id="279" name="Oval 278"/>
          <p:cNvSpPr/>
          <p:nvPr/>
        </p:nvSpPr>
        <p:spPr bwMode="auto">
          <a:xfrm>
            <a:off x="6572264" y="2500306"/>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cs typeface="Arial" charset="0"/>
              </a:rPr>
              <a:t>5</a:t>
            </a:r>
          </a:p>
        </p:txBody>
      </p:sp>
      <p:sp>
        <p:nvSpPr>
          <p:cNvPr id="280" name="Oval 279"/>
          <p:cNvSpPr/>
          <p:nvPr/>
        </p:nvSpPr>
        <p:spPr bwMode="auto">
          <a:xfrm>
            <a:off x="6572264" y="1071546"/>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cs typeface="Arial" charset="0"/>
              </a:rPr>
              <a:t>1</a:t>
            </a:r>
          </a:p>
        </p:txBody>
      </p:sp>
      <p:sp>
        <p:nvSpPr>
          <p:cNvPr id="282" name="Oval 281"/>
          <p:cNvSpPr/>
          <p:nvPr/>
        </p:nvSpPr>
        <p:spPr bwMode="auto">
          <a:xfrm>
            <a:off x="3000364" y="2357430"/>
            <a:ext cx="214313"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4</a:t>
            </a:r>
            <a:endParaRPr lang="en-AU" sz="1400" dirty="0">
              <a:cs typeface="Arial" charset="0"/>
            </a:endParaRPr>
          </a:p>
        </p:txBody>
      </p:sp>
      <p:sp>
        <p:nvSpPr>
          <p:cNvPr id="106" name="Oval 105"/>
          <p:cNvSpPr/>
          <p:nvPr/>
        </p:nvSpPr>
        <p:spPr bwMode="auto">
          <a:xfrm>
            <a:off x="6572264" y="221455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cs typeface="Arial" charset="0"/>
              </a:rPr>
              <a:t>4</a:t>
            </a:r>
          </a:p>
        </p:txBody>
      </p:sp>
      <p:sp>
        <p:nvSpPr>
          <p:cNvPr id="7273" name="Line 117"/>
          <p:cNvSpPr>
            <a:spLocks noChangeShapeType="1"/>
          </p:cNvSpPr>
          <p:nvPr/>
        </p:nvSpPr>
        <p:spPr bwMode="auto">
          <a:xfrm flipV="1">
            <a:off x="3286116" y="1857364"/>
            <a:ext cx="0" cy="1285884"/>
          </a:xfrm>
          <a:prstGeom prst="line">
            <a:avLst/>
          </a:prstGeom>
          <a:noFill/>
          <a:ln w="38100" cap="rnd">
            <a:solidFill>
              <a:schemeClr val="tx1"/>
            </a:solidFill>
            <a:prstDash val="sysDot"/>
            <a:round/>
            <a:headEnd/>
            <a:tailEnd/>
          </a:ln>
        </p:spPr>
        <p:txBody>
          <a:bodyPr/>
          <a:lstStyle/>
          <a:p>
            <a:endParaRPr lang="en-AU"/>
          </a:p>
        </p:txBody>
      </p:sp>
      <p:sp>
        <p:nvSpPr>
          <p:cNvPr id="7317" name="Line 157"/>
          <p:cNvSpPr>
            <a:spLocks noChangeShapeType="1"/>
          </p:cNvSpPr>
          <p:nvPr/>
        </p:nvSpPr>
        <p:spPr bwMode="auto">
          <a:xfrm>
            <a:off x="7092950" y="3068638"/>
            <a:ext cx="0" cy="1655762"/>
          </a:xfrm>
          <a:prstGeom prst="line">
            <a:avLst/>
          </a:prstGeom>
          <a:noFill/>
          <a:ln w="9525">
            <a:noFill/>
            <a:round/>
            <a:headEnd/>
            <a:tailEnd/>
          </a:ln>
        </p:spPr>
        <p:txBody>
          <a:bodyPr>
            <a:spAutoFit/>
          </a:bodyPr>
          <a:lstStyle/>
          <a:p>
            <a:endParaRPr lang="en-AU"/>
          </a:p>
        </p:txBody>
      </p:sp>
      <p:sp>
        <p:nvSpPr>
          <p:cNvPr id="7318" name="Line 158"/>
          <p:cNvSpPr>
            <a:spLocks noChangeShapeType="1"/>
          </p:cNvSpPr>
          <p:nvPr/>
        </p:nvSpPr>
        <p:spPr bwMode="auto">
          <a:xfrm>
            <a:off x="7092950" y="3068638"/>
            <a:ext cx="0" cy="1655762"/>
          </a:xfrm>
          <a:prstGeom prst="line">
            <a:avLst/>
          </a:prstGeom>
          <a:noFill/>
          <a:ln w="9525">
            <a:noFill/>
            <a:round/>
            <a:headEnd/>
            <a:tailEnd/>
          </a:ln>
        </p:spPr>
        <p:txBody>
          <a:bodyPr>
            <a:spAutoFit/>
          </a:bodyPr>
          <a:lstStyle/>
          <a:p>
            <a:endParaRPr lang="en-AU"/>
          </a:p>
        </p:txBody>
      </p:sp>
      <p:sp>
        <p:nvSpPr>
          <p:cNvPr id="7326" name="Line 166"/>
          <p:cNvSpPr>
            <a:spLocks noChangeShapeType="1"/>
          </p:cNvSpPr>
          <p:nvPr/>
        </p:nvSpPr>
        <p:spPr bwMode="auto">
          <a:xfrm>
            <a:off x="4284663" y="3213100"/>
            <a:ext cx="215900" cy="0"/>
          </a:xfrm>
          <a:prstGeom prst="line">
            <a:avLst/>
          </a:prstGeom>
          <a:noFill/>
          <a:ln w="9525">
            <a:noFill/>
            <a:round/>
            <a:headEnd/>
            <a:tailEnd/>
          </a:ln>
        </p:spPr>
        <p:txBody>
          <a:bodyPr>
            <a:spAutoFit/>
          </a:bodyPr>
          <a:lstStyle/>
          <a:p>
            <a:endParaRPr lang="en-AU"/>
          </a:p>
        </p:txBody>
      </p:sp>
      <p:sp>
        <p:nvSpPr>
          <p:cNvPr id="168" name="Rectangle 13"/>
          <p:cNvSpPr>
            <a:spLocks noChangeArrowheads="1"/>
          </p:cNvSpPr>
          <p:nvPr/>
        </p:nvSpPr>
        <p:spPr bwMode="auto">
          <a:xfrm>
            <a:off x="1571604" y="2714620"/>
            <a:ext cx="1428760" cy="571504"/>
          </a:xfrm>
          <a:prstGeom prst="rect">
            <a:avLst/>
          </a:prstGeom>
          <a:solidFill>
            <a:srgbClr val="FFC00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r>
              <a:rPr lang="en-AU" sz="1000" b="1" dirty="0" smtClean="0">
                <a:cs typeface="Arial" charset="0"/>
              </a:rPr>
              <a:t>SODA Quote/Order</a:t>
            </a:r>
          </a:p>
          <a:p>
            <a:pPr algn="ctr" eaLnBrk="0" hangingPunct="0">
              <a:defRPr/>
            </a:pPr>
            <a:r>
              <a:rPr lang="en-AU" sz="1000" b="1" dirty="0" smtClean="0">
                <a:latin typeface="+mn-lt"/>
                <a:cs typeface="Arial" charset="0"/>
              </a:rPr>
              <a:t>Internal  Facing Website</a:t>
            </a:r>
            <a:endParaRPr lang="en-AU" sz="1000" dirty="0">
              <a:latin typeface="+mn-lt"/>
              <a:cs typeface="Arial" charset="0"/>
            </a:endParaRPr>
          </a:p>
        </p:txBody>
      </p:sp>
      <p:cxnSp>
        <p:nvCxnSpPr>
          <p:cNvPr id="169" name="Straight Connector 77"/>
          <p:cNvCxnSpPr>
            <a:cxnSpLocks noChangeShapeType="1"/>
          </p:cNvCxnSpPr>
          <p:nvPr/>
        </p:nvCxnSpPr>
        <p:spPr bwMode="auto">
          <a:xfrm rot="16200000" flipH="1">
            <a:off x="1500166" y="2500307"/>
            <a:ext cx="285754" cy="1"/>
          </a:xfrm>
          <a:prstGeom prst="line">
            <a:avLst/>
          </a:prstGeom>
          <a:noFill/>
          <a:ln w="28575" algn="ctr">
            <a:solidFill>
              <a:schemeClr val="tx1"/>
            </a:solidFill>
            <a:round/>
            <a:headEnd/>
            <a:tailEnd type="arrow" w="med" len="med"/>
          </a:ln>
        </p:spPr>
      </p:cxnSp>
      <p:cxnSp>
        <p:nvCxnSpPr>
          <p:cNvPr id="178" name="Straight Connector 77"/>
          <p:cNvCxnSpPr>
            <a:cxnSpLocks noChangeShapeType="1"/>
            <a:stCxn id="7227" idx="2"/>
            <a:endCxn id="7229" idx="0"/>
          </p:cNvCxnSpPr>
          <p:nvPr/>
        </p:nvCxnSpPr>
        <p:spPr bwMode="auto">
          <a:xfrm rot="5400000">
            <a:off x="3607587" y="2750339"/>
            <a:ext cx="642942" cy="0"/>
          </a:xfrm>
          <a:prstGeom prst="line">
            <a:avLst/>
          </a:prstGeom>
          <a:noFill/>
          <a:ln w="28575" algn="ctr">
            <a:solidFill>
              <a:schemeClr val="tx1"/>
            </a:solidFill>
            <a:round/>
            <a:headEnd/>
            <a:tailEnd type="arrow" w="med" len="med"/>
          </a:ln>
        </p:spPr>
      </p:cxnSp>
      <p:cxnSp>
        <p:nvCxnSpPr>
          <p:cNvPr id="179" name="Straight Connector 77"/>
          <p:cNvCxnSpPr>
            <a:cxnSpLocks noChangeShapeType="1"/>
          </p:cNvCxnSpPr>
          <p:nvPr/>
        </p:nvCxnSpPr>
        <p:spPr bwMode="auto">
          <a:xfrm rot="10800000" flipV="1">
            <a:off x="1000100" y="2928934"/>
            <a:ext cx="571504" cy="178595"/>
          </a:xfrm>
          <a:prstGeom prst="line">
            <a:avLst/>
          </a:prstGeom>
          <a:noFill/>
          <a:ln w="28575" algn="ctr">
            <a:solidFill>
              <a:schemeClr val="tx1"/>
            </a:solidFill>
            <a:round/>
            <a:headEnd/>
            <a:tailEnd type="arrow" w="med" len="med"/>
          </a:ln>
        </p:spPr>
      </p:cxnSp>
      <p:cxnSp>
        <p:nvCxnSpPr>
          <p:cNvPr id="182" name="Straight Connector 77"/>
          <p:cNvCxnSpPr>
            <a:cxnSpLocks noChangeShapeType="1"/>
          </p:cNvCxnSpPr>
          <p:nvPr/>
        </p:nvCxnSpPr>
        <p:spPr bwMode="auto">
          <a:xfrm rot="5400000">
            <a:off x="3714744" y="1857364"/>
            <a:ext cx="428629" cy="1"/>
          </a:xfrm>
          <a:prstGeom prst="line">
            <a:avLst/>
          </a:prstGeom>
          <a:noFill/>
          <a:ln w="28575" algn="ctr">
            <a:solidFill>
              <a:schemeClr val="tx1"/>
            </a:solidFill>
            <a:round/>
            <a:headEnd/>
            <a:tailEnd type="arrow" w="med" len="med"/>
          </a:ln>
        </p:spPr>
      </p:cxnSp>
      <p:sp>
        <p:nvSpPr>
          <p:cNvPr id="184" name="Rectangle 13"/>
          <p:cNvSpPr>
            <a:spLocks noChangeArrowheads="1"/>
          </p:cNvSpPr>
          <p:nvPr/>
        </p:nvSpPr>
        <p:spPr bwMode="auto">
          <a:xfrm>
            <a:off x="3428992" y="3857628"/>
            <a:ext cx="1000132" cy="428628"/>
          </a:xfrm>
          <a:prstGeom prst="rect">
            <a:avLst/>
          </a:prstGeom>
          <a:solidFill>
            <a:srgbClr val="00B050">
              <a:alpha val="70000"/>
            </a:srgbClr>
          </a:solidFill>
          <a:ln w="19050" algn="ctr">
            <a:solidFill>
              <a:schemeClr val="tx1"/>
            </a:solidFill>
            <a:round/>
            <a:headEnd/>
            <a:tailEnd type="triangle" w="med" len="med"/>
          </a:ln>
        </p:spPr>
        <p:txBody>
          <a:bodyPr lIns="36000" tIns="36000" rIns="36000" bIns="36000" anchor="ctr"/>
          <a:lstStyle/>
          <a:p>
            <a:pPr algn="ctr" eaLnBrk="0" hangingPunct="0"/>
            <a:r>
              <a:rPr lang="en-AU" sz="900" b="1" dirty="0" smtClean="0"/>
              <a:t>MTS  </a:t>
            </a:r>
            <a:endParaRPr lang="en-AU" sz="900" b="1" dirty="0"/>
          </a:p>
        </p:txBody>
      </p:sp>
      <p:sp>
        <p:nvSpPr>
          <p:cNvPr id="185" name="Rectangle 13"/>
          <p:cNvSpPr>
            <a:spLocks noChangeArrowheads="1"/>
          </p:cNvSpPr>
          <p:nvPr/>
        </p:nvSpPr>
        <p:spPr bwMode="auto">
          <a:xfrm>
            <a:off x="1571604" y="3714752"/>
            <a:ext cx="1428760" cy="428628"/>
          </a:xfrm>
          <a:prstGeom prst="rect">
            <a:avLst/>
          </a:prstGeom>
          <a:solidFill>
            <a:srgbClr val="FFC00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r>
              <a:rPr lang="en-AU" sz="1000" b="1" dirty="0" err="1" smtClean="0">
                <a:cs typeface="Arial" charset="0"/>
              </a:rPr>
              <a:t>iProcess</a:t>
            </a:r>
            <a:endParaRPr lang="en-AU" sz="1000" b="1" dirty="0" smtClean="0">
              <a:cs typeface="Arial" charset="0"/>
            </a:endParaRPr>
          </a:p>
          <a:p>
            <a:pPr algn="ctr" eaLnBrk="0" hangingPunct="0">
              <a:defRPr/>
            </a:pPr>
            <a:endParaRPr lang="en-AU" sz="1000" dirty="0">
              <a:latin typeface="+mn-lt"/>
              <a:cs typeface="Arial" charset="0"/>
            </a:endParaRPr>
          </a:p>
        </p:txBody>
      </p:sp>
      <p:cxnSp>
        <p:nvCxnSpPr>
          <p:cNvPr id="198" name="Straight Connector 77"/>
          <p:cNvCxnSpPr>
            <a:cxnSpLocks noChangeShapeType="1"/>
          </p:cNvCxnSpPr>
          <p:nvPr/>
        </p:nvCxnSpPr>
        <p:spPr bwMode="auto">
          <a:xfrm rot="5400000">
            <a:off x="1928794" y="3500438"/>
            <a:ext cx="428628" cy="0"/>
          </a:xfrm>
          <a:prstGeom prst="line">
            <a:avLst/>
          </a:prstGeom>
          <a:noFill/>
          <a:ln w="28575" algn="ctr">
            <a:solidFill>
              <a:schemeClr val="tx1"/>
            </a:solidFill>
            <a:round/>
            <a:headEnd/>
            <a:tailEnd type="arrow" w="med" len="med"/>
          </a:ln>
        </p:spPr>
      </p:cxnSp>
      <p:sp>
        <p:nvSpPr>
          <p:cNvPr id="199" name="Rectangle 13"/>
          <p:cNvSpPr>
            <a:spLocks noChangeArrowheads="1"/>
          </p:cNvSpPr>
          <p:nvPr/>
        </p:nvSpPr>
        <p:spPr bwMode="auto">
          <a:xfrm>
            <a:off x="1571604" y="4500570"/>
            <a:ext cx="1428760" cy="357190"/>
          </a:xfrm>
          <a:prstGeom prst="rect">
            <a:avLst/>
          </a:prstGeom>
          <a:solidFill>
            <a:srgbClr val="FFC00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r>
              <a:rPr lang="en-AU" sz="1000" b="1" dirty="0" smtClean="0">
                <a:cs typeface="Arial" charset="0"/>
              </a:rPr>
              <a:t>TSA</a:t>
            </a:r>
          </a:p>
          <a:p>
            <a:pPr algn="ctr" eaLnBrk="0" hangingPunct="0">
              <a:defRPr/>
            </a:pPr>
            <a:endParaRPr lang="en-AU" sz="1000" dirty="0">
              <a:latin typeface="+mn-lt"/>
              <a:cs typeface="Arial" charset="0"/>
            </a:endParaRPr>
          </a:p>
        </p:txBody>
      </p:sp>
      <p:sp>
        <p:nvSpPr>
          <p:cNvPr id="225" name="Rectangle 13"/>
          <p:cNvSpPr>
            <a:spLocks noChangeArrowheads="1"/>
          </p:cNvSpPr>
          <p:nvPr/>
        </p:nvSpPr>
        <p:spPr bwMode="auto">
          <a:xfrm>
            <a:off x="214282" y="3000372"/>
            <a:ext cx="785818" cy="357190"/>
          </a:xfrm>
          <a:prstGeom prst="rect">
            <a:avLst/>
          </a:prstGeom>
          <a:solidFill>
            <a:srgbClr val="00B05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r>
              <a:rPr lang="en-AU" sz="1000" b="1" dirty="0" smtClean="0">
                <a:cs typeface="Arial" charset="0"/>
              </a:rPr>
              <a:t>Melbourne IT</a:t>
            </a:r>
          </a:p>
          <a:p>
            <a:pPr algn="ctr" eaLnBrk="0" hangingPunct="0">
              <a:defRPr/>
            </a:pPr>
            <a:endParaRPr lang="en-AU" sz="1000" dirty="0">
              <a:latin typeface="+mn-lt"/>
              <a:cs typeface="Arial" charset="0"/>
            </a:endParaRPr>
          </a:p>
        </p:txBody>
      </p:sp>
      <p:sp>
        <p:nvSpPr>
          <p:cNvPr id="226" name="Rectangle 13"/>
          <p:cNvSpPr>
            <a:spLocks noChangeArrowheads="1"/>
          </p:cNvSpPr>
          <p:nvPr/>
        </p:nvSpPr>
        <p:spPr bwMode="auto">
          <a:xfrm>
            <a:off x="214282" y="2571744"/>
            <a:ext cx="785818" cy="357190"/>
          </a:xfrm>
          <a:prstGeom prst="rect">
            <a:avLst/>
          </a:prstGeom>
          <a:solidFill>
            <a:srgbClr val="00B05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r>
              <a:rPr lang="en-AU" sz="1000" b="1" dirty="0" smtClean="0">
                <a:cs typeface="Arial" charset="0"/>
              </a:rPr>
              <a:t>ABN Registry</a:t>
            </a:r>
            <a:endParaRPr lang="en-AU" sz="1000" dirty="0">
              <a:latin typeface="+mn-lt"/>
              <a:cs typeface="Arial" charset="0"/>
            </a:endParaRPr>
          </a:p>
        </p:txBody>
      </p:sp>
      <p:sp>
        <p:nvSpPr>
          <p:cNvPr id="229" name="Line 116"/>
          <p:cNvSpPr>
            <a:spLocks noChangeShapeType="1"/>
          </p:cNvSpPr>
          <p:nvPr/>
        </p:nvSpPr>
        <p:spPr bwMode="auto">
          <a:xfrm flipH="1">
            <a:off x="3286116" y="1857364"/>
            <a:ext cx="500066" cy="0"/>
          </a:xfrm>
          <a:prstGeom prst="line">
            <a:avLst/>
          </a:prstGeom>
          <a:noFill/>
          <a:ln w="38100" cap="rnd">
            <a:solidFill>
              <a:schemeClr val="tx1"/>
            </a:solidFill>
            <a:prstDash val="sysDot"/>
            <a:round/>
            <a:headEnd/>
            <a:tailEnd/>
          </a:ln>
        </p:spPr>
        <p:txBody>
          <a:bodyPr/>
          <a:lstStyle/>
          <a:p>
            <a:endParaRPr lang="en-AU"/>
          </a:p>
        </p:txBody>
      </p:sp>
      <p:cxnSp>
        <p:nvCxnSpPr>
          <p:cNvPr id="244" name="Straight Connector 77"/>
          <p:cNvCxnSpPr>
            <a:cxnSpLocks noChangeShapeType="1"/>
            <a:stCxn id="7229" idx="2"/>
          </p:cNvCxnSpPr>
          <p:nvPr/>
        </p:nvCxnSpPr>
        <p:spPr bwMode="auto">
          <a:xfrm rot="5400000">
            <a:off x="3714744" y="3714752"/>
            <a:ext cx="428628" cy="0"/>
          </a:xfrm>
          <a:prstGeom prst="line">
            <a:avLst/>
          </a:prstGeom>
          <a:noFill/>
          <a:ln w="28575" algn="ctr">
            <a:solidFill>
              <a:schemeClr val="tx1"/>
            </a:solidFill>
            <a:round/>
            <a:headEnd/>
            <a:tailEnd type="arrow" w="med" len="med"/>
          </a:ln>
        </p:spPr>
      </p:cxnSp>
      <p:sp>
        <p:nvSpPr>
          <p:cNvPr id="248" name="Rectangle 13"/>
          <p:cNvSpPr>
            <a:spLocks noChangeArrowheads="1"/>
          </p:cNvSpPr>
          <p:nvPr/>
        </p:nvSpPr>
        <p:spPr bwMode="auto">
          <a:xfrm>
            <a:off x="5429256" y="1928802"/>
            <a:ext cx="785818" cy="428628"/>
          </a:xfrm>
          <a:prstGeom prst="rect">
            <a:avLst/>
          </a:prstGeom>
          <a:solidFill>
            <a:srgbClr val="FD4335">
              <a:alpha val="69804"/>
            </a:srgbClr>
          </a:solidFill>
          <a:ln w="19050" algn="ctr">
            <a:solidFill>
              <a:schemeClr val="tx1"/>
            </a:solidFill>
            <a:round/>
            <a:headEnd/>
            <a:tailEnd type="triangle" w="med" len="med"/>
          </a:ln>
        </p:spPr>
        <p:txBody>
          <a:bodyPr lIns="36000" tIns="36000" rIns="36000" bIns="36000" anchor="ctr"/>
          <a:lstStyle/>
          <a:p>
            <a:pPr algn="ctr" eaLnBrk="0" hangingPunct="0"/>
            <a:r>
              <a:rPr lang="en-AU" sz="900" b="1" dirty="0" err="1" smtClean="0"/>
              <a:t>Vertica</a:t>
            </a:r>
            <a:r>
              <a:rPr lang="en-AU" sz="900" b="1" dirty="0" smtClean="0"/>
              <a:t> extract file  </a:t>
            </a:r>
            <a:endParaRPr lang="en-AU" sz="900" b="1" dirty="0"/>
          </a:p>
        </p:txBody>
      </p:sp>
      <p:sp>
        <p:nvSpPr>
          <p:cNvPr id="249" name="Rectangle 13"/>
          <p:cNvSpPr>
            <a:spLocks noChangeArrowheads="1"/>
          </p:cNvSpPr>
          <p:nvPr/>
        </p:nvSpPr>
        <p:spPr bwMode="auto">
          <a:xfrm>
            <a:off x="3428992" y="4857760"/>
            <a:ext cx="1000132" cy="428628"/>
          </a:xfrm>
          <a:prstGeom prst="rect">
            <a:avLst/>
          </a:prstGeom>
          <a:solidFill>
            <a:srgbClr val="FD4335">
              <a:alpha val="69804"/>
            </a:srgbClr>
          </a:solidFill>
          <a:ln w="19050" algn="ctr">
            <a:solidFill>
              <a:schemeClr val="tx1"/>
            </a:solidFill>
            <a:round/>
            <a:headEnd/>
            <a:tailEnd type="triangle" w="med" len="med"/>
          </a:ln>
        </p:spPr>
        <p:txBody>
          <a:bodyPr lIns="36000" tIns="36000" rIns="36000" bIns="36000" anchor="ctr"/>
          <a:lstStyle/>
          <a:p>
            <a:pPr algn="ctr" eaLnBrk="0" hangingPunct="0"/>
            <a:r>
              <a:rPr lang="en-AU" sz="900" b="1" dirty="0" smtClean="0"/>
              <a:t>DCS  </a:t>
            </a:r>
            <a:endParaRPr lang="en-AU" sz="900" b="1" dirty="0"/>
          </a:p>
        </p:txBody>
      </p:sp>
      <p:sp>
        <p:nvSpPr>
          <p:cNvPr id="250" name="Rectangle 13"/>
          <p:cNvSpPr>
            <a:spLocks noChangeArrowheads="1"/>
          </p:cNvSpPr>
          <p:nvPr/>
        </p:nvSpPr>
        <p:spPr bwMode="auto">
          <a:xfrm>
            <a:off x="1714480" y="5357826"/>
            <a:ext cx="1357322" cy="428628"/>
          </a:xfrm>
          <a:prstGeom prst="rect">
            <a:avLst/>
          </a:prstGeom>
          <a:solidFill>
            <a:srgbClr val="FFC00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r>
              <a:rPr lang="en-AU" sz="1000" b="1" dirty="0" smtClean="0">
                <a:cs typeface="Arial" charset="0"/>
              </a:rPr>
              <a:t>Customer SEO</a:t>
            </a:r>
          </a:p>
          <a:p>
            <a:pPr algn="ctr" eaLnBrk="0" hangingPunct="0">
              <a:defRPr/>
            </a:pPr>
            <a:r>
              <a:rPr lang="en-AU" sz="1000" b="1" dirty="0" smtClean="0">
                <a:cs typeface="Arial" charset="0"/>
              </a:rPr>
              <a:t>Website</a:t>
            </a:r>
          </a:p>
          <a:p>
            <a:pPr algn="ctr" eaLnBrk="0" hangingPunct="0">
              <a:defRPr/>
            </a:pPr>
            <a:endParaRPr lang="en-AU" sz="1000" dirty="0">
              <a:latin typeface="+mn-lt"/>
              <a:cs typeface="Arial" charset="0"/>
            </a:endParaRPr>
          </a:p>
        </p:txBody>
      </p:sp>
      <p:sp>
        <p:nvSpPr>
          <p:cNvPr id="251" name="Rectangle 13"/>
          <p:cNvSpPr>
            <a:spLocks noChangeArrowheads="1"/>
          </p:cNvSpPr>
          <p:nvPr/>
        </p:nvSpPr>
        <p:spPr bwMode="auto">
          <a:xfrm>
            <a:off x="3428992" y="5500702"/>
            <a:ext cx="1000132" cy="428628"/>
          </a:xfrm>
          <a:prstGeom prst="rect">
            <a:avLst/>
          </a:prstGeom>
          <a:solidFill>
            <a:srgbClr val="FA3CDF">
              <a:alpha val="49804"/>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r>
              <a:rPr lang="en-AU" sz="1000" b="1" dirty="0" smtClean="0">
                <a:cs typeface="Arial" charset="0"/>
              </a:rPr>
              <a:t>Google</a:t>
            </a:r>
          </a:p>
          <a:p>
            <a:pPr algn="ctr" eaLnBrk="0" hangingPunct="0">
              <a:defRPr/>
            </a:pPr>
            <a:endParaRPr lang="en-AU" sz="1000" dirty="0">
              <a:latin typeface="+mn-lt"/>
              <a:cs typeface="Arial" charset="0"/>
            </a:endParaRPr>
          </a:p>
        </p:txBody>
      </p:sp>
      <p:sp>
        <p:nvSpPr>
          <p:cNvPr id="252" name="Rectangle 13"/>
          <p:cNvSpPr>
            <a:spLocks noChangeArrowheads="1"/>
          </p:cNvSpPr>
          <p:nvPr/>
        </p:nvSpPr>
        <p:spPr bwMode="auto">
          <a:xfrm>
            <a:off x="1643042" y="6000768"/>
            <a:ext cx="1357322" cy="428628"/>
          </a:xfrm>
          <a:prstGeom prst="rect">
            <a:avLst/>
          </a:prstGeom>
          <a:solidFill>
            <a:srgbClr val="FA3CDF">
              <a:alpha val="49804"/>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cs typeface="Arial" charset="0"/>
            </a:endParaRPr>
          </a:p>
          <a:p>
            <a:pPr algn="ctr" eaLnBrk="0" hangingPunct="0">
              <a:defRPr/>
            </a:pPr>
            <a:r>
              <a:rPr lang="en-AU" sz="1000" b="1" dirty="0" err="1" smtClean="0">
                <a:cs typeface="Arial" charset="0"/>
              </a:rPr>
              <a:t>SaaS</a:t>
            </a:r>
            <a:r>
              <a:rPr lang="en-AU" sz="1000" b="1" dirty="0" smtClean="0">
                <a:cs typeface="Arial" charset="0"/>
              </a:rPr>
              <a:t> Connect</a:t>
            </a:r>
          </a:p>
          <a:p>
            <a:pPr algn="ctr" eaLnBrk="0" hangingPunct="0">
              <a:defRPr/>
            </a:pPr>
            <a:endParaRPr lang="en-AU" sz="1000" b="1" dirty="0">
              <a:cs typeface="Arial" charset="0"/>
            </a:endParaRPr>
          </a:p>
        </p:txBody>
      </p:sp>
      <p:pic>
        <p:nvPicPr>
          <p:cNvPr id="253" name="Picture 12" descr="View Details"/>
          <p:cNvPicPr>
            <a:picLocks noChangeAspect="1" noChangeArrowheads="1"/>
          </p:cNvPicPr>
          <p:nvPr/>
        </p:nvPicPr>
        <p:blipFill>
          <a:blip r:embed="rId3" cstate="print"/>
          <a:srcRect/>
          <a:stretch>
            <a:fillRect/>
          </a:stretch>
        </p:blipFill>
        <p:spPr bwMode="auto">
          <a:xfrm>
            <a:off x="142844" y="5857892"/>
            <a:ext cx="500062" cy="500063"/>
          </a:xfrm>
          <a:prstGeom prst="rect">
            <a:avLst/>
          </a:prstGeom>
          <a:noFill/>
          <a:ln w="9525">
            <a:noFill/>
            <a:miter lim="800000"/>
            <a:headEnd/>
            <a:tailEnd/>
          </a:ln>
        </p:spPr>
      </p:pic>
      <p:sp>
        <p:nvSpPr>
          <p:cNvPr id="255" name="Rectangle 13"/>
          <p:cNvSpPr>
            <a:spLocks noChangeArrowheads="1"/>
          </p:cNvSpPr>
          <p:nvPr/>
        </p:nvSpPr>
        <p:spPr bwMode="auto">
          <a:xfrm>
            <a:off x="4786314" y="4857760"/>
            <a:ext cx="1000132" cy="428628"/>
          </a:xfrm>
          <a:prstGeom prst="rect">
            <a:avLst/>
          </a:prstGeom>
          <a:solidFill>
            <a:srgbClr val="FD4335">
              <a:alpha val="69804"/>
            </a:srgbClr>
          </a:solidFill>
          <a:ln w="19050" algn="ctr">
            <a:solidFill>
              <a:schemeClr val="tx1"/>
            </a:solidFill>
            <a:round/>
            <a:headEnd/>
            <a:tailEnd type="triangle" w="med" len="med"/>
          </a:ln>
        </p:spPr>
        <p:txBody>
          <a:bodyPr lIns="36000" tIns="36000" rIns="36000" bIns="36000" anchor="ctr"/>
          <a:lstStyle/>
          <a:p>
            <a:pPr algn="ctr" eaLnBrk="0" hangingPunct="0"/>
            <a:r>
              <a:rPr lang="en-AU" sz="900" b="1" dirty="0" smtClean="0"/>
              <a:t>IDW  </a:t>
            </a:r>
            <a:endParaRPr lang="en-AU" sz="900" b="1" dirty="0"/>
          </a:p>
        </p:txBody>
      </p:sp>
      <p:cxnSp>
        <p:nvCxnSpPr>
          <p:cNvPr id="292" name="Straight Connector 77"/>
          <p:cNvCxnSpPr>
            <a:cxnSpLocks noChangeShapeType="1"/>
            <a:stCxn id="185" idx="1"/>
            <a:endCxn id="225" idx="2"/>
          </p:cNvCxnSpPr>
          <p:nvPr/>
        </p:nvCxnSpPr>
        <p:spPr bwMode="auto">
          <a:xfrm rot="10800000">
            <a:off x="607192" y="3357562"/>
            <a:ext cx="964413" cy="571504"/>
          </a:xfrm>
          <a:prstGeom prst="line">
            <a:avLst/>
          </a:prstGeom>
          <a:noFill/>
          <a:ln w="28575" algn="ctr">
            <a:solidFill>
              <a:schemeClr val="tx1"/>
            </a:solidFill>
            <a:round/>
            <a:headEnd/>
            <a:tailEnd type="arrow" w="med" len="med"/>
          </a:ln>
        </p:spPr>
      </p:cxnSp>
      <p:cxnSp>
        <p:nvCxnSpPr>
          <p:cNvPr id="308" name="Straight Arrow Connector 307"/>
          <p:cNvCxnSpPr>
            <a:stCxn id="249" idx="3"/>
            <a:endCxn id="255" idx="1"/>
          </p:cNvCxnSpPr>
          <p:nvPr/>
        </p:nvCxnSpPr>
        <p:spPr>
          <a:xfrm>
            <a:off x="4429124" y="5072074"/>
            <a:ext cx="35719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rot="10800000">
            <a:off x="3000364" y="2928934"/>
            <a:ext cx="3000396"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6" name="Straight Connector 77"/>
          <p:cNvCxnSpPr>
            <a:cxnSpLocks noChangeShapeType="1"/>
          </p:cNvCxnSpPr>
          <p:nvPr/>
        </p:nvCxnSpPr>
        <p:spPr bwMode="auto">
          <a:xfrm rot="5400000">
            <a:off x="1893075" y="5107793"/>
            <a:ext cx="500066" cy="0"/>
          </a:xfrm>
          <a:prstGeom prst="line">
            <a:avLst/>
          </a:prstGeom>
          <a:noFill/>
          <a:ln w="28575" algn="ctr">
            <a:solidFill>
              <a:schemeClr val="tx1"/>
            </a:solidFill>
            <a:round/>
            <a:headEnd/>
            <a:tailEnd type="arrow" w="med" len="med"/>
          </a:ln>
        </p:spPr>
      </p:cxnSp>
      <p:cxnSp>
        <p:nvCxnSpPr>
          <p:cNvPr id="317" name="Straight Connector 77"/>
          <p:cNvCxnSpPr>
            <a:cxnSpLocks noChangeShapeType="1"/>
          </p:cNvCxnSpPr>
          <p:nvPr/>
        </p:nvCxnSpPr>
        <p:spPr bwMode="auto">
          <a:xfrm>
            <a:off x="642910" y="6072206"/>
            <a:ext cx="1000132" cy="0"/>
          </a:xfrm>
          <a:prstGeom prst="line">
            <a:avLst/>
          </a:prstGeom>
          <a:noFill/>
          <a:ln w="28575" algn="ctr">
            <a:solidFill>
              <a:schemeClr val="tx1"/>
            </a:solidFill>
            <a:round/>
            <a:headEnd/>
            <a:tailEnd type="arrow" w="med" len="med"/>
          </a:ln>
        </p:spPr>
      </p:cxnSp>
      <p:cxnSp>
        <p:nvCxnSpPr>
          <p:cNvPr id="321" name="Straight Connector 77"/>
          <p:cNvCxnSpPr>
            <a:cxnSpLocks noChangeShapeType="1"/>
          </p:cNvCxnSpPr>
          <p:nvPr/>
        </p:nvCxnSpPr>
        <p:spPr bwMode="auto">
          <a:xfrm>
            <a:off x="1214414" y="4643446"/>
            <a:ext cx="357190" cy="1"/>
          </a:xfrm>
          <a:prstGeom prst="line">
            <a:avLst/>
          </a:prstGeom>
          <a:noFill/>
          <a:ln w="28575" algn="ctr">
            <a:solidFill>
              <a:schemeClr val="tx1"/>
            </a:solidFill>
            <a:round/>
            <a:headEnd/>
            <a:tailEnd type="arrow" w="med" len="med"/>
          </a:ln>
        </p:spPr>
      </p:cxnSp>
      <p:cxnSp>
        <p:nvCxnSpPr>
          <p:cNvPr id="341" name="Straight Connector 77"/>
          <p:cNvCxnSpPr>
            <a:cxnSpLocks noChangeShapeType="1"/>
          </p:cNvCxnSpPr>
          <p:nvPr/>
        </p:nvCxnSpPr>
        <p:spPr bwMode="auto">
          <a:xfrm rot="5400000" flipH="1" flipV="1">
            <a:off x="2035951" y="5893611"/>
            <a:ext cx="214314" cy="0"/>
          </a:xfrm>
          <a:prstGeom prst="line">
            <a:avLst/>
          </a:prstGeom>
          <a:noFill/>
          <a:ln w="28575" algn="ctr">
            <a:solidFill>
              <a:schemeClr val="tx1"/>
            </a:solidFill>
            <a:round/>
            <a:headEnd/>
            <a:tailEnd type="arrow" w="med" len="med"/>
          </a:ln>
        </p:spPr>
      </p:cxnSp>
      <p:cxnSp>
        <p:nvCxnSpPr>
          <p:cNvPr id="351" name="Straight Connector 350"/>
          <p:cNvCxnSpPr/>
          <p:nvPr/>
        </p:nvCxnSpPr>
        <p:spPr>
          <a:xfrm flipV="1">
            <a:off x="857224" y="1500174"/>
            <a:ext cx="4" cy="678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a:off x="857224" y="1500174"/>
            <a:ext cx="71438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1" name="Oval 360"/>
          <p:cNvSpPr/>
          <p:nvPr/>
        </p:nvSpPr>
        <p:spPr bwMode="auto">
          <a:xfrm>
            <a:off x="1643042" y="3357562"/>
            <a:ext cx="214312"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5</a:t>
            </a:r>
            <a:endParaRPr lang="en-AU" sz="1400" dirty="0">
              <a:cs typeface="Arial" charset="0"/>
            </a:endParaRPr>
          </a:p>
        </p:txBody>
      </p:sp>
      <p:sp>
        <p:nvSpPr>
          <p:cNvPr id="362" name="Oval 361"/>
          <p:cNvSpPr/>
          <p:nvPr/>
        </p:nvSpPr>
        <p:spPr bwMode="auto">
          <a:xfrm>
            <a:off x="3143240" y="3786190"/>
            <a:ext cx="214312"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6</a:t>
            </a:r>
            <a:endParaRPr lang="en-AU" sz="1400" dirty="0">
              <a:cs typeface="Arial" charset="0"/>
            </a:endParaRPr>
          </a:p>
        </p:txBody>
      </p:sp>
      <p:sp>
        <p:nvSpPr>
          <p:cNvPr id="363" name="Oval 362"/>
          <p:cNvSpPr/>
          <p:nvPr/>
        </p:nvSpPr>
        <p:spPr bwMode="auto">
          <a:xfrm>
            <a:off x="2143108" y="4214818"/>
            <a:ext cx="214312"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7</a:t>
            </a:r>
            <a:endParaRPr lang="en-AU" sz="1400" dirty="0">
              <a:cs typeface="Arial" charset="0"/>
            </a:endParaRPr>
          </a:p>
        </p:txBody>
      </p:sp>
      <p:sp>
        <p:nvSpPr>
          <p:cNvPr id="364" name="Oval 363"/>
          <p:cNvSpPr/>
          <p:nvPr/>
        </p:nvSpPr>
        <p:spPr bwMode="auto">
          <a:xfrm>
            <a:off x="928662" y="4000504"/>
            <a:ext cx="214312"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8</a:t>
            </a:r>
            <a:endParaRPr lang="en-AU" sz="1400" dirty="0">
              <a:cs typeface="Arial" charset="0"/>
            </a:endParaRPr>
          </a:p>
        </p:txBody>
      </p:sp>
      <p:cxnSp>
        <p:nvCxnSpPr>
          <p:cNvPr id="368" name="Straight Connector 77"/>
          <p:cNvCxnSpPr>
            <a:cxnSpLocks noChangeShapeType="1"/>
          </p:cNvCxnSpPr>
          <p:nvPr/>
        </p:nvCxnSpPr>
        <p:spPr bwMode="auto">
          <a:xfrm rot="5400000" flipH="1" flipV="1">
            <a:off x="4500562" y="2786058"/>
            <a:ext cx="857256" cy="0"/>
          </a:xfrm>
          <a:prstGeom prst="line">
            <a:avLst/>
          </a:prstGeom>
          <a:noFill/>
          <a:ln w="28575" algn="ctr">
            <a:solidFill>
              <a:schemeClr val="tx1"/>
            </a:solidFill>
            <a:round/>
            <a:headEnd/>
            <a:tailEnd type="arrow" w="med" len="med"/>
          </a:ln>
        </p:spPr>
      </p:cxnSp>
      <p:cxnSp>
        <p:nvCxnSpPr>
          <p:cNvPr id="370" name="Straight Connector 77"/>
          <p:cNvCxnSpPr>
            <a:cxnSpLocks noChangeShapeType="1"/>
          </p:cNvCxnSpPr>
          <p:nvPr/>
        </p:nvCxnSpPr>
        <p:spPr bwMode="auto">
          <a:xfrm flipV="1">
            <a:off x="5214942" y="2214554"/>
            <a:ext cx="214314" cy="1"/>
          </a:xfrm>
          <a:prstGeom prst="line">
            <a:avLst/>
          </a:prstGeom>
          <a:noFill/>
          <a:ln w="28575" algn="ctr">
            <a:solidFill>
              <a:schemeClr val="tx1"/>
            </a:solidFill>
            <a:round/>
            <a:headEnd/>
            <a:tailEnd type="arrow" w="med" len="med"/>
          </a:ln>
        </p:spPr>
      </p:cxnSp>
      <p:cxnSp>
        <p:nvCxnSpPr>
          <p:cNvPr id="372" name="Straight Connector 371"/>
          <p:cNvCxnSpPr/>
          <p:nvPr/>
        </p:nvCxnSpPr>
        <p:spPr>
          <a:xfrm>
            <a:off x="2143108" y="3571876"/>
            <a:ext cx="328614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rot="5400000">
            <a:off x="892943" y="5107793"/>
            <a:ext cx="9286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rot="5400000">
            <a:off x="4786314" y="4214818"/>
            <a:ext cx="1285884"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rot="5400000" flipH="1" flipV="1">
            <a:off x="1035819" y="4321975"/>
            <a:ext cx="6429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Straight Connector 77"/>
          <p:cNvCxnSpPr>
            <a:cxnSpLocks noChangeShapeType="1"/>
          </p:cNvCxnSpPr>
          <p:nvPr/>
        </p:nvCxnSpPr>
        <p:spPr bwMode="auto">
          <a:xfrm>
            <a:off x="1357290" y="4000504"/>
            <a:ext cx="214314" cy="1"/>
          </a:xfrm>
          <a:prstGeom prst="line">
            <a:avLst/>
          </a:prstGeom>
          <a:noFill/>
          <a:ln w="28575" algn="ctr">
            <a:solidFill>
              <a:schemeClr val="tx1"/>
            </a:solidFill>
            <a:round/>
            <a:headEnd/>
            <a:tailEnd type="arrow" w="med" len="med"/>
          </a:ln>
        </p:spPr>
      </p:cxnSp>
      <p:cxnSp>
        <p:nvCxnSpPr>
          <p:cNvPr id="119" name="Straight Connector 118"/>
          <p:cNvCxnSpPr/>
          <p:nvPr/>
        </p:nvCxnSpPr>
        <p:spPr>
          <a:xfrm rot="5400000">
            <a:off x="3571868" y="3714752"/>
            <a:ext cx="5429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643306" y="3714752"/>
            <a:ext cx="5429288"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858016" y="1000108"/>
            <a:ext cx="2005677" cy="246221"/>
          </a:xfrm>
          <a:prstGeom prst="rect">
            <a:avLst/>
          </a:prstGeom>
          <a:noFill/>
        </p:spPr>
        <p:txBody>
          <a:bodyPr wrap="none" rtlCol="0">
            <a:spAutoFit/>
          </a:bodyPr>
          <a:lstStyle/>
          <a:p>
            <a:r>
              <a:rPr lang="en-AU" sz="1000" dirty="0" smtClean="0"/>
              <a:t>Customer request quote externally</a:t>
            </a:r>
            <a:endParaRPr lang="en-AU" sz="1000" dirty="0"/>
          </a:p>
        </p:txBody>
      </p:sp>
      <p:sp>
        <p:nvSpPr>
          <p:cNvPr id="125" name="TextBox 124"/>
          <p:cNvSpPr txBox="1"/>
          <p:nvPr/>
        </p:nvSpPr>
        <p:spPr>
          <a:xfrm>
            <a:off x="6942756" y="1357298"/>
            <a:ext cx="2201244" cy="400110"/>
          </a:xfrm>
          <a:prstGeom prst="rect">
            <a:avLst/>
          </a:prstGeom>
          <a:noFill/>
        </p:spPr>
        <p:txBody>
          <a:bodyPr wrap="none" rtlCol="0">
            <a:spAutoFit/>
          </a:bodyPr>
          <a:lstStyle/>
          <a:p>
            <a:r>
              <a:rPr lang="en-AU" sz="1000" dirty="0" smtClean="0"/>
              <a:t>Customer request quote/order via CSR</a:t>
            </a:r>
          </a:p>
          <a:p>
            <a:r>
              <a:rPr lang="en-AU" sz="1000" dirty="0" smtClean="0"/>
              <a:t>CSR can retrieve customer quote</a:t>
            </a:r>
            <a:endParaRPr lang="en-AU" sz="1000" dirty="0"/>
          </a:p>
        </p:txBody>
      </p:sp>
      <p:sp>
        <p:nvSpPr>
          <p:cNvPr id="126" name="Oval 125"/>
          <p:cNvSpPr/>
          <p:nvPr/>
        </p:nvSpPr>
        <p:spPr bwMode="auto">
          <a:xfrm>
            <a:off x="2143108" y="1714488"/>
            <a:ext cx="214312"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2</a:t>
            </a:r>
            <a:endParaRPr lang="en-AU" sz="1400" dirty="0">
              <a:cs typeface="Arial" charset="0"/>
            </a:endParaRPr>
          </a:p>
        </p:txBody>
      </p:sp>
      <p:sp>
        <p:nvSpPr>
          <p:cNvPr id="127" name="Oval 126"/>
          <p:cNvSpPr/>
          <p:nvPr/>
        </p:nvSpPr>
        <p:spPr bwMode="auto">
          <a:xfrm>
            <a:off x="4000496" y="1714488"/>
            <a:ext cx="214313" cy="214312"/>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3</a:t>
            </a:r>
            <a:endParaRPr lang="en-AU" sz="1400" dirty="0">
              <a:cs typeface="Arial" charset="0"/>
            </a:endParaRPr>
          </a:p>
        </p:txBody>
      </p:sp>
      <p:sp>
        <p:nvSpPr>
          <p:cNvPr id="128" name="TextBox 127"/>
          <p:cNvSpPr txBox="1"/>
          <p:nvPr/>
        </p:nvSpPr>
        <p:spPr>
          <a:xfrm>
            <a:off x="6929454" y="1785926"/>
            <a:ext cx="2145139" cy="400110"/>
          </a:xfrm>
          <a:prstGeom prst="rect">
            <a:avLst/>
          </a:prstGeom>
          <a:noFill/>
        </p:spPr>
        <p:txBody>
          <a:bodyPr wrap="none" rtlCol="0">
            <a:spAutoFit/>
          </a:bodyPr>
          <a:lstStyle/>
          <a:p>
            <a:r>
              <a:rPr lang="en-AU" sz="1000" dirty="0" smtClean="0"/>
              <a:t>CSR provision order in SOS Arbor  and</a:t>
            </a:r>
          </a:p>
          <a:p>
            <a:r>
              <a:rPr lang="en-AU" sz="1000" dirty="0" smtClean="0"/>
              <a:t>Order details send to OPOM &amp; MTS</a:t>
            </a:r>
            <a:endParaRPr lang="en-AU" sz="1000" dirty="0"/>
          </a:p>
        </p:txBody>
      </p:sp>
      <p:sp>
        <p:nvSpPr>
          <p:cNvPr id="129" name="TextBox 128"/>
          <p:cNvSpPr txBox="1"/>
          <p:nvPr/>
        </p:nvSpPr>
        <p:spPr>
          <a:xfrm>
            <a:off x="6929454" y="2143116"/>
            <a:ext cx="2085827" cy="400110"/>
          </a:xfrm>
          <a:prstGeom prst="rect">
            <a:avLst/>
          </a:prstGeom>
          <a:noFill/>
        </p:spPr>
        <p:txBody>
          <a:bodyPr wrap="none" rtlCol="0">
            <a:spAutoFit/>
          </a:bodyPr>
          <a:lstStyle/>
          <a:p>
            <a:r>
              <a:rPr lang="en-AU" sz="1000" dirty="0" smtClean="0"/>
              <a:t>CSR cut and paste order details from</a:t>
            </a:r>
          </a:p>
          <a:p>
            <a:r>
              <a:rPr lang="en-AU" sz="1000" dirty="0" smtClean="0"/>
              <a:t> SOS to SODA</a:t>
            </a:r>
          </a:p>
        </p:txBody>
      </p:sp>
      <p:sp>
        <p:nvSpPr>
          <p:cNvPr id="130" name="TextBox 129"/>
          <p:cNvSpPr txBox="1"/>
          <p:nvPr/>
        </p:nvSpPr>
        <p:spPr>
          <a:xfrm>
            <a:off x="6858016" y="2500306"/>
            <a:ext cx="2084225" cy="246221"/>
          </a:xfrm>
          <a:prstGeom prst="rect">
            <a:avLst/>
          </a:prstGeom>
          <a:noFill/>
        </p:spPr>
        <p:txBody>
          <a:bodyPr wrap="none" rtlCol="0">
            <a:spAutoFit/>
          </a:bodyPr>
          <a:lstStyle/>
          <a:p>
            <a:r>
              <a:rPr lang="en-AU" sz="1000" dirty="0" smtClean="0"/>
              <a:t>  SODA passes the order to </a:t>
            </a:r>
            <a:r>
              <a:rPr lang="en-AU" sz="1000" dirty="0" err="1" smtClean="0"/>
              <a:t>iProcess</a:t>
            </a:r>
            <a:endParaRPr lang="en-AU" sz="1000" dirty="0"/>
          </a:p>
        </p:txBody>
      </p:sp>
      <p:sp>
        <p:nvSpPr>
          <p:cNvPr id="131" name="Oval 130"/>
          <p:cNvSpPr/>
          <p:nvPr/>
        </p:nvSpPr>
        <p:spPr bwMode="auto">
          <a:xfrm>
            <a:off x="6572264" y="2786058"/>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6</a:t>
            </a:r>
            <a:endParaRPr lang="en-AU" sz="1400" dirty="0">
              <a:cs typeface="Arial" charset="0"/>
            </a:endParaRPr>
          </a:p>
        </p:txBody>
      </p:sp>
      <p:sp>
        <p:nvSpPr>
          <p:cNvPr id="132" name="TextBox 131"/>
          <p:cNvSpPr txBox="1"/>
          <p:nvPr/>
        </p:nvSpPr>
        <p:spPr>
          <a:xfrm>
            <a:off x="6858016" y="2714620"/>
            <a:ext cx="2376877" cy="400110"/>
          </a:xfrm>
          <a:prstGeom prst="rect">
            <a:avLst/>
          </a:prstGeom>
          <a:noFill/>
        </p:spPr>
        <p:txBody>
          <a:bodyPr wrap="square" rtlCol="0">
            <a:spAutoFit/>
          </a:bodyPr>
          <a:lstStyle/>
          <a:p>
            <a:r>
              <a:rPr lang="en-AU" sz="1000" dirty="0" smtClean="0"/>
              <a:t> </a:t>
            </a:r>
            <a:r>
              <a:rPr lang="en-AU" sz="1000" dirty="0" err="1" smtClean="0"/>
              <a:t>iProcess</a:t>
            </a:r>
            <a:r>
              <a:rPr lang="en-AU" sz="1000" dirty="0" smtClean="0"/>
              <a:t> verifies SOS order details from</a:t>
            </a:r>
          </a:p>
          <a:p>
            <a:r>
              <a:rPr lang="en-AU" sz="1000" dirty="0" smtClean="0"/>
              <a:t>MTS</a:t>
            </a:r>
            <a:endParaRPr lang="en-AU" sz="1000" dirty="0"/>
          </a:p>
        </p:txBody>
      </p:sp>
      <p:sp>
        <p:nvSpPr>
          <p:cNvPr id="133" name="Oval 132"/>
          <p:cNvSpPr/>
          <p:nvPr/>
        </p:nvSpPr>
        <p:spPr bwMode="auto">
          <a:xfrm>
            <a:off x="6572264" y="3071810"/>
            <a:ext cx="214313"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7</a:t>
            </a:r>
            <a:endParaRPr lang="en-AU" sz="1400" dirty="0">
              <a:cs typeface="Arial" charset="0"/>
            </a:endParaRPr>
          </a:p>
        </p:txBody>
      </p:sp>
      <p:sp>
        <p:nvSpPr>
          <p:cNvPr id="134" name="TextBox 133"/>
          <p:cNvSpPr txBox="1"/>
          <p:nvPr/>
        </p:nvSpPr>
        <p:spPr>
          <a:xfrm>
            <a:off x="6846576" y="3429000"/>
            <a:ext cx="2297424" cy="400110"/>
          </a:xfrm>
          <a:prstGeom prst="rect">
            <a:avLst/>
          </a:prstGeom>
          <a:noFill/>
        </p:spPr>
        <p:txBody>
          <a:bodyPr wrap="square" rtlCol="0">
            <a:spAutoFit/>
          </a:bodyPr>
          <a:lstStyle/>
          <a:p>
            <a:r>
              <a:rPr lang="en-AU" sz="1000" dirty="0" smtClean="0"/>
              <a:t> TSA Deploy Call back confirmation to SODA</a:t>
            </a:r>
            <a:endParaRPr lang="en-AU" sz="1000" dirty="0"/>
          </a:p>
        </p:txBody>
      </p:sp>
      <p:cxnSp>
        <p:nvCxnSpPr>
          <p:cNvPr id="136" name="Straight Arrow Connector 135"/>
          <p:cNvCxnSpPr>
            <a:stCxn id="250" idx="1"/>
          </p:cNvCxnSpPr>
          <p:nvPr/>
        </p:nvCxnSpPr>
        <p:spPr>
          <a:xfrm rot="10800000">
            <a:off x="1357290" y="5572140"/>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bwMode="auto">
          <a:xfrm>
            <a:off x="6572264" y="3429000"/>
            <a:ext cx="214313"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8</a:t>
            </a:r>
            <a:endParaRPr lang="en-AU" sz="1400" dirty="0">
              <a:cs typeface="Arial" charset="0"/>
            </a:endParaRPr>
          </a:p>
        </p:txBody>
      </p:sp>
      <p:sp>
        <p:nvSpPr>
          <p:cNvPr id="141" name="TextBox 140"/>
          <p:cNvSpPr txBox="1"/>
          <p:nvPr/>
        </p:nvSpPr>
        <p:spPr>
          <a:xfrm>
            <a:off x="6858016" y="3714752"/>
            <a:ext cx="2129109" cy="400110"/>
          </a:xfrm>
          <a:prstGeom prst="rect">
            <a:avLst/>
          </a:prstGeom>
          <a:noFill/>
        </p:spPr>
        <p:txBody>
          <a:bodyPr wrap="none" rtlCol="0">
            <a:spAutoFit/>
          </a:bodyPr>
          <a:lstStyle/>
          <a:p>
            <a:r>
              <a:rPr lang="en-AU" sz="1000" dirty="0" smtClean="0"/>
              <a:t>Customer log-in through SAS connect</a:t>
            </a:r>
          </a:p>
          <a:p>
            <a:r>
              <a:rPr lang="en-AU" sz="1000" dirty="0" smtClean="0"/>
              <a:t>To  update website </a:t>
            </a:r>
            <a:endParaRPr lang="en-AU" sz="1000" dirty="0"/>
          </a:p>
        </p:txBody>
      </p:sp>
      <p:sp>
        <p:nvSpPr>
          <p:cNvPr id="142" name="Oval 141"/>
          <p:cNvSpPr/>
          <p:nvPr/>
        </p:nvSpPr>
        <p:spPr bwMode="auto">
          <a:xfrm>
            <a:off x="6572264" y="3786190"/>
            <a:ext cx="214313"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9</a:t>
            </a:r>
            <a:endParaRPr lang="en-AU" sz="1400" dirty="0">
              <a:cs typeface="Arial" charset="0"/>
            </a:endParaRPr>
          </a:p>
        </p:txBody>
      </p:sp>
      <p:sp>
        <p:nvSpPr>
          <p:cNvPr id="144" name="Oval 143"/>
          <p:cNvSpPr/>
          <p:nvPr/>
        </p:nvSpPr>
        <p:spPr bwMode="auto">
          <a:xfrm>
            <a:off x="1071538" y="6143644"/>
            <a:ext cx="285752"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9</a:t>
            </a:r>
            <a:endParaRPr lang="en-AU" sz="1400" dirty="0">
              <a:cs typeface="Arial" charset="0"/>
            </a:endParaRPr>
          </a:p>
        </p:txBody>
      </p:sp>
      <p:sp>
        <p:nvSpPr>
          <p:cNvPr id="148" name="TextBox 147"/>
          <p:cNvSpPr txBox="1"/>
          <p:nvPr/>
        </p:nvSpPr>
        <p:spPr>
          <a:xfrm>
            <a:off x="6929454" y="4071942"/>
            <a:ext cx="2254143" cy="707886"/>
          </a:xfrm>
          <a:prstGeom prst="rect">
            <a:avLst/>
          </a:prstGeom>
          <a:noFill/>
        </p:spPr>
        <p:txBody>
          <a:bodyPr wrap="none" rtlCol="0">
            <a:spAutoFit/>
          </a:bodyPr>
          <a:lstStyle/>
          <a:p>
            <a:r>
              <a:rPr lang="en-AU" sz="1000" dirty="0" smtClean="0"/>
              <a:t>Customer calls </a:t>
            </a:r>
            <a:r>
              <a:rPr lang="en-AU" sz="1000" dirty="0" err="1" smtClean="0"/>
              <a:t>extrract</a:t>
            </a:r>
            <a:r>
              <a:rPr lang="en-AU" sz="1000" dirty="0" smtClean="0"/>
              <a:t> </a:t>
            </a:r>
            <a:r>
              <a:rPr lang="en-AU" sz="1000" dirty="0" err="1" smtClean="0"/>
              <a:t>edf</a:t>
            </a:r>
            <a:r>
              <a:rPr lang="en-AU" sz="1000" dirty="0" smtClean="0"/>
              <a:t> rom Vertica </a:t>
            </a:r>
          </a:p>
          <a:p>
            <a:r>
              <a:rPr lang="en-AU" sz="1000" dirty="0" smtClean="0"/>
              <a:t>Sends to SODA and onto  TSA to be </a:t>
            </a:r>
          </a:p>
          <a:p>
            <a:r>
              <a:rPr lang="en-AU" sz="1000" dirty="0" smtClean="0"/>
              <a:t>displayed in</a:t>
            </a:r>
          </a:p>
          <a:p>
            <a:r>
              <a:rPr lang="en-AU" sz="1000" dirty="0" smtClean="0"/>
              <a:t> </a:t>
            </a:r>
            <a:r>
              <a:rPr lang="en-AU" sz="1000" dirty="0" err="1" smtClean="0"/>
              <a:t>Websitedashboard</a:t>
            </a:r>
            <a:r>
              <a:rPr lang="en-AU" sz="1000" dirty="0" smtClean="0"/>
              <a:t> </a:t>
            </a:r>
            <a:endParaRPr lang="en-AU" sz="1000" dirty="0"/>
          </a:p>
        </p:txBody>
      </p:sp>
      <p:sp>
        <p:nvSpPr>
          <p:cNvPr id="149" name="Oval 148"/>
          <p:cNvSpPr/>
          <p:nvPr/>
        </p:nvSpPr>
        <p:spPr bwMode="auto">
          <a:xfrm>
            <a:off x="6500826" y="4214818"/>
            <a:ext cx="357190"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000" dirty="0" smtClean="0">
                <a:cs typeface="Arial" charset="0"/>
              </a:rPr>
              <a:t>10</a:t>
            </a:r>
            <a:endParaRPr lang="en-AU" sz="1000" dirty="0">
              <a:cs typeface="Arial" charset="0"/>
            </a:endParaRPr>
          </a:p>
        </p:txBody>
      </p:sp>
      <p:sp>
        <p:nvSpPr>
          <p:cNvPr id="150" name="TextBox 149"/>
          <p:cNvSpPr txBox="1"/>
          <p:nvPr/>
        </p:nvSpPr>
        <p:spPr>
          <a:xfrm>
            <a:off x="6846576" y="4670293"/>
            <a:ext cx="2071702" cy="400110"/>
          </a:xfrm>
          <a:prstGeom prst="rect">
            <a:avLst/>
          </a:prstGeom>
          <a:noFill/>
        </p:spPr>
        <p:txBody>
          <a:bodyPr wrap="square" rtlCol="0">
            <a:spAutoFit/>
          </a:bodyPr>
          <a:lstStyle/>
          <a:p>
            <a:r>
              <a:rPr lang="en-AU" sz="1000" dirty="0" smtClean="0"/>
              <a:t>Customer Statistical info for reporting sends via DCS to IDW  </a:t>
            </a:r>
            <a:endParaRPr lang="en-AU" sz="1000" dirty="0"/>
          </a:p>
        </p:txBody>
      </p:sp>
      <p:cxnSp>
        <p:nvCxnSpPr>
          <p:cNvPr id="186" name="Straight Connector 185"/>
          <p:cNvCxnSpPr/>
          <p:nvPr/>
        </p:nvCxnSpPr>
        <p:spPr>
          <a:xfrm rot="5400000" flipH="1" flipV="1">
            <a:off x="1071538" y="5786454"/>
            <a:ext cx="5715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a:off x="3000364" y="4786322"/>
            <a:ext cx="428628" cy="21590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199" idx="2"/>
          </p:cNvCxnSpPr>
          <p:nvPr/>
        </p:nvCxnSpPr>
        <p:spPr>
          <a:xfrm rot="16200000" flipH="1">
            <a:off x="2536017" y="4607727"/>
            <a:ext cx="642942" cy="114300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rot="5400000">
            <a:off x="1893869" y="4321181"/>
            <a:ext cx="35719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1" name="Oval 240"/>
          <p:cNvSpPr/>
          <p:nvPr/>
        </p:nvSpPr>
        <p:spPr bwMode="auto">
          <a:xfrm>
            <a:off x="4929190" y="1785926"/>
            <a:ext cx="357190"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000" dirty="0" smtClean="0">
                <a:cs typeface="Arial" charset="0"/>
              </a:rPr>
              <a:t>10</a:t>
            </a:r>
            <a:endParaRPr lang="en-AU" sz="1000" dirty="0">
              <a:cs typeface="Arial" charset="0"/>
            </a:endParaRPr>
          </a:p>
        </p:txBody>
      </p:sp>
      <p:cxnSp>
        <p:nvCxnSpPr>
          <p:cNvPr id="259" name="Straight Connector 258"/>
          <p:cNvCxnSpPr/>
          <p:nvPr/>
        </p:nvCxnSpPr>
        <p:spPr>
          <a:xfrm>
            <a:off x="6383095" y="5291385"/>
            <a:ext cx="2786050" cy="0"/>
          </a:xfrm>
          <a:prstGeom prst="line">
            <a:avLst/>
          </a:prstGeom>
        </p:spPr>
        <p:style>
          <a:lnRef idx="1">
            <a:schemeClr val="accent1"/>
          </a:lnRef>
          <a:fillRef idx="0">
            <a:schemeClr val="accent1"/>
          </a:fillRef>
          <a:effectRef idx="0">
            <a:schemeClr val="accent1"/>
          </a:effectRef>
          <a:fontRef idx="minor">
            <a:schemeClr val="tx1"/>
          </a:fontRef>
        </p:style>
      </p:cxnSp>
      <p:sp>
        <p:nvSpPr>
          <p:cNvPr id="263" name="Line 116"/>
          <p:cNvSpPr>
            <a:spLocks noChangeShapeType="1"/>
          </p:cNvSpPr>
          <p:nvPr/>
        </p:nvSpPr>
        <p:spPr bwMode="auto">
          <a:xfrm flipH="1">
            <a:off x="6500826" y="5429264"/>
            <a:ext cx="500066" cy="0"/>
          </a:xfrm>
          <a:prstGeom prst="line">
            <a:avLst/>
          </a:prstGeom>
          <a:noFill/>
          <a:ln w="38100" cap="rnd">
            <a:solidFill>
              <a:schemeClr val="tx1"/>
            </a:solidFill>
            <a:prstDash val="sysDot"/>
            <a:round/>
            <a:headEnd/>
            <a:tailEnd/>
          </a:ln>
        </p:spPr>
        <p:txBody>
          <a:bodyPr/>
          <a:lstStyle/>
          <a:p>
            <a:endParaRPr lang="en-AU"/>
          </a:p>
        </p:txBody>
      </p:sp>
      <p:sp>
        <p:nvSpPr>
          <p:cNvPr id="264" name="TextBox 263"/>
          <p:cNvSpPr txBox="1"/>
          <p:nvPr/>
        </p:nvSpPr>
        <p:spPr>
          <a:xfrm>
            <a:off x="7143768" y="5286388"/>
            <a:ext cx="1223540" cy="276999"/>
          </a:xfrm>
          <a:prstGeom prst="rect">
            <a:avLst/>
          </a:prstGeom>
          <a:noFill/>
        </p:spPr>
        <p:txBody>
          <a:bodyPr wrap="none" rtlCol="0">
            <a:spAutoFit/>
          </a:bodyPr>
          <a:lstStyle/>
          <a:p>
            <a:r>
              <a:rPr lang="en-AU" sz="1200" dirty="0" smtClean="0"/>
              <a:t>Manual  Update </a:t>
            </a:r>
            <a:endParaRPr lang="en-AU" sz="1200" dirty="0"/>
          </a:p>
        </p:txBody>
      </p:sp>
      <p:sp>
        <p:nvSpPr>
          <p:cNvPr id="265" name="Rectangle 13"/>
          <p:cNvSpPr>
            <a:spLocks noChangeArrowheads="1"/>
          </p:cNvSpPr>
          <p:nvPr/>
        </p:nvSpPr>
        <p:spPr bwMode="auto">
          <a:xfrm>
            <a:off x="6429388" y="5572140"/>
            <a:ext cx="571504" cy="142876"/>
          </a:xfrm>
          <a:prstGeom prst="rect">
            <a:avLst/>
          </a:prstGeom>
          <a:solidFill>
            <a:srgbClr val="FFC00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endParaRPr lang="en-AU" sz="1000" dirty="0">
              <a:latin typeface="+mn-lt"/>
              <a:cs typeface="Arial" charset="0"/>
            </a:endParaRPr>
          </a:p>
        </p:txBody>
      </p:sp>
      <p:sp>
        <p:nvSpPr>
          <p:cNvPr id="266" name="TextBox 265"/>
          <p:cNvSpPr txBox="1"/>
          <p:nvPr/>
        </p:nvSpPr>
        <p:spPr>
          <a:xfrm>
            <a:off x="7143768" y="5500702"/>
            <a:ext cx="1256819" cy="276999"/>
          </a:xfrm>
          <a:prstGeom prst="rect">
            <a:avLst/>
          </a:prstGeom>
          <a:noFill/>
        </p:spPr>
        <p:txBody>
          <a:bodyPr wrap="none" rtlCol="0">
            <a:spAutoFit/>
          </a:bodyPr>
          <a:lstStyle/>
          <a:p>
            <a:r>
              <a:rPr lang="en-AU" sz="1200" dirty="0" smtClean="0"/>
              <a:t>New applications</a:t>
            </a:r>
            <a:endParaRPr lang="en-AU" sz="1200" dirty="0"/>
          </a:p>
        </p:txBody>
      </p:sp>
      <p:sp>
        <p:nvSpPr>
          <p:cNvPr id="267" name="Rectangle 13"/>
          <p:cNvSpPr>
            <a:spLocks noChangeArrowheads="1"/>
          </p:cNvSpPr>
          <p:nvPr/>
        </p:nvSpPr>
        <p:spPr bwMode="auto">
          <a:xfrm>
            <a:off x="6429388" y="5786454"/>
            <a:ext cx="571504" cy="142876"/>
          </a:xfrm>
          <a:prstGeom prst="rect">
            <a:avLst/>
          </a:prstGeom>
          <a:solidFill>
            <a:srgbClr val="00B050">
              <a:alpha val="50000"/>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latin typeface="+mn-lt"/>
              <a:cs typeface="Arial" charset="0"/>
            </a:endParaRPr>
          </a:p>
          <a:p>
            <a:pPr algn="ctr" eaLnBrk="0" hangingPunct="0">
              <a:defRPr/>
            </a:pPr>
            <a:endParaRPr lang="en-AU" sz="1000" dirty="0">
              <a:latin typeface="+mn-lt"/>
              <a:cs typeface="Arial" charset="0"/>
            </a:endParaRPr>
          </a:p>
        </p:txBody>
      </p:sp>
      <p:sp>
        <p:nvSpPr>
          <p:cNvPr id="268" name="TextBox 267"/>
          <p:cNvSpPr txBox="1"/>
          <p:nvPr/>
        </p:nvSpPr>
        <p:spPr>
          <a:xfrm>
            <a:off x="7143768" y="5715016"/>
            <a:ext cx="1264705" cy="276999"/>
          </a:xfrm>
          <a:prstGeom prst="rect">
            <a:avLst/>
          </a:prstGeom>
          <a:noFill/>
        </p:spPr>
        <p:txBody>
          <a:bodyPr wrap="none" rtlCol="0">
            <a:spAutoFit/>
          </a:bodyPr>
          <a:lstStyle/>
          <a:p>
            <a:r>
              <a:rPr lang="en-AU" sz="1200" dirty="0" smtClean="0"/>
              <a:t>BAU – No change</a:t>
            </a:r>
            <a:endParaRPr lang="en-AU" sz="1200" dirty="0"/>
          </a:p>
        </p:txBody>
      </p:sp>
      <p:sp>
        <p:nvSpPr>
          <p:cNvPr id="269" name="Rectangle 13"/>
          <p:cNvSpPr>
            <a:spLocks noChangeArrowheads="1"/>
          </p:cNvSpPr>
          <p:nvPr/>
        </p:nvSpPr>
        <p:spPr bwMode="auto">
          <a:xfrm>
            <a:off x="6429388" y="6000768"/>
            <a:ext cx="571504" cy="142876"/>
          </a:xfrm>
          <a:prstGeom prst="rect">
            <a:avLst/>
          </a:prstGeom>
          <a:solidFill>
            <a:srgbClr val="FD4335">
              <a:alpha val="69804"/>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900" b="1" dirty="0" smtClean="0"/>
          </a:p>
          <a:p>
            <a:pPr algn="ctr" eaLnBrk="0" hangingPunct="0">
              <a:defRPr/>
            </a:pPr>
            <a:endParaRPr lang="en-AU" sz="900" b="1" dirty="0" smtClean="0"/>
          </a:p>
        </p:txBody>
      </p:sp>
      <p:sp>
        <p:nvSpPr>
          <p:cNvPr id="270" name="Rectangle 13"/>
          <p:cNvSpPr>
            <a:spLocks noChangeArrowheads="1"/>
          </p:cNvSpPr>
          <p:nvPr/>
        </p:nvSpPr>
        <p:spPr bwMode="auto">
          <a:xfrm>
            <a:off x="6429388" y="6215082"/>
            <a:ext cx="571504" cy="142876"/>
          </a:xfrm>
          <a:prstGeom prst="rect">
            <a:avLst/>
          </a:prstGeom>
          <a:solidFill>
            <a:srgbClr val="FA3CDF">
              <a:alpha val="49804"/>
            </a:srgbClr>
          </a:solidFill>
          <a:ln w="19050" algn="ctr">
            <a:solidFill>
              <a:schemeClr val="tx1"/>
            </a:solidFill>
            <a:round/>
            <a:headEnd/>
            <a:tailEnd type="triangle" w="med" len="med"/>
          </a:ln>
        </p:spPr>
        <p:txBody>
          <a:bodyPr lIns="36000" tIns="36000" rIns="36000" bIns="36000" anchor="ctr"/>
          <a:lstStyle/>
          <a:p>
            <a:pPr algn="ctr" eaLnBrk="0" hangingPunct="0">
              <a:defRPr/>
            </a:pPr>
            <a:endParaRPr lang="en-AU" sz="1000" b="1" dirty="0" smtClean="0">
              <a:cs typeface="Arial" charset="0"/>
            </a:endParaRPr>
          </a:p>
          <a:p>
            <a:pPr algn="ctr" eaLnBrk="0" hangingPunct="0">
              <a:defRPr/>
            </a:pPr>
            <a:endParaRPr lang="en-AU" sz="1000" b="1" dirty="0">
              <a:cs typeface="Arial" charset="0"/>
            </a:endParaRPr>
          </a:p>
        </p:txBody>
      </p:sp>
      <p:sp>
        <p:nvSpPr>
          <p:cNvPr id="271" name="TextBox 270"/>
          <p:cNvSpPr txBox="1"/>
          <p:nvPr/>
        </p:nvSpPr>
        <p:spPr>
          <a:xfrm>
            <a:off x="7143768" y="5929330"/>
            <a:ext cx="1538242" cy="276999"/>
          </a:xfrm>
          <a:prstGeom prst="rect">
            <a:avLst/>
          </a:prstGeom>
          <a:noFill/>
        </p:spPr>
        <p:txBody>
          <a:bodyPr wrap="none" rtlCol="0">
            <a:spAutoFit/>
          </a:bodyPr>
          <a:lstStyle/>
          <a:p>
            <a:r>
              <a:rPr lang="en-AU" sz="1200" dirty="0" smtClean="0"/>
              <a:t>Reporting – IC update</a:t>
            </a:r>
            <a:endParaRPr lang="en-AU" sz="1200" dirty="0"/>
          </a:p>
        </p:txBody>
      </p:sp>
      <p:sp>
        <p:nvSpPr>
          <p:cNvPr id="272" name="TextBox 271"/>
          <p:cNvSpPr txBox="1"/>
          <p:nvPr/>
        </p:nvSpPr>
        <p:spPr>
          <a:xfrm>
            <a:off x="7143768" y="6143644"/>
            <a:ext cx="1338443" cy="276999"/>
          </a:xfrm>
          <a:prstGeom prst="rect">
            <a:avLst/>
          </a:prstGeom>
          <a:noFill/>
        </p:spPr>
        <p:txBody>
          <a:bodyPr wrap="none" rtlCol="0">
            <a:spAutoFit/>
          </a:bodyPr>
          <a:lstStyle/>
          <a:p>
            <a:r>
              <a:rPr lang="en-AU" sz="1200" dirty="0" smtClean="0"/>
              <a:t>Non Optus change</a:t>
            </a:r>
            <a:endParaRPr lang="en-AU" sz="1200" dirty="0"/>
          </a:p>
        </p:txBody>
      </p:sp>
      <p:cxnSp>
        <p:nvCxnSpPr>
          <p:cNvPr id="111" name="Straight Connector 77"/>
          <p:cNvCxnSpPr>
            <a:cxnSpLocks noChangeShapeType="1"/>
          </p:cNvCxnSpPr>
          <p:nvPr/>
        </p:nvCxnSpPr>
        <p:spPr bwMode="auto">
          <a:xfrm rot="10800000">
            <a:off x="3000364" y="3143248"/>
            <a:ext cx="285752" cy="0"/>
          </a:xfrm>
          <a:prstGeom prst="line">
            <a:avLst/>
          </a:prstGeom>
          <a:noFill/>
          <a:ln w="38100" algn="ctr">
            <a:solidFill>
              <a:schemeClr val="tx1"/>
            </a:solidFill>
            <a:prstDash val="sysDot"/>
            <a:round/>
            <a:headEnd/>
            <a:tailEnd type="arrow" w="med" len="med"/>
          </a:ln>
        </p:spPr>
      </p:cxnSp>
      <p:cxnSp>
        <p:nvCxnSpPr>
          <p:cNvPr id="113" name="Straight Connector 112"/>
          <p:cNvCxnSpPr/>
          <p:nvPr/>
        </p:nvCxnSpPr>
        <p:spPr>
          <a:xfrm>
            <a:off x="4357686" y="3214686"/>
            <a:ext cx="5715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464315" y="3893347"/>
            <a:ext cx="150019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77"/>
          <p:cNvCxnSpPr>
            <a:cxnSpLocks noChangeShapeType="1"/>
          </p:cNvCxnSpPr>
          <p:nvPr/>
        </p:nvCxnSpPr>
        <p:spPr bwMode="auto">
          <a:xfrm>
            <a:off x="1214414" y="3143248"/>
            <a:ext cx="357190" cy="1"/>
          </a:xfrm>
          <a:prstGeom prst="line">
            <a:avLst/>
          </a:prstGeom>
          <a:noFill/>
          <a:ln w="28575" algn="ctr">
            <a:solidFill>
              <a:schemeClr val="tx1"/>
            </a:solidFill>
            <a:round/>
            <a:headEnd/>
            <a:tailEnd type="arrow" w="med" len="med"/>
          </a:ln>
        </p:spPr>
      </p:cxnSp>
      <p:sp>
        <p:nvSpPr>
          <p:cNvPr id="172" name="Oval 171"/>
          <p:cNvSpPr/>
          <p:nvPr/>
        </p:nvSpPr>
        <p:spPr bwMode="auto">
          <a:xfrm>
            <a:off x="6500826" y="4661444"/>
            <a:ext cx="357190"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000" dirty="0" smtClean="0">
                <a:cs typeface="Arial" charset="0"/>
              </a:rPr>
              <a:t>11</a:t>
            </a:r>
            <a:endParaRPr lang="en-AU" sz="1000" dirty="0">
              <a:cs typeface="Arial" charset="0"/>
            </a:endParaRPr>
          </a:p>
        </p:txBody>
      </p:sp>
      <p:sp>
        <p:nvSpPr>
          <p:cNvPr id="173" name="TextBox 172"/>
          <p:cNvSpPr txBox="1"/>
          <p:nvPr/>
        </p:nvSpPr>
        <p:spPr>
          <a:xfrm>
            <a:off x="6929454" y="3071810"/>
            <a:ext cx="2185214" cy="400110"/>
          </a:xfrm>
          <a:prstGeom prst="rect">
            <a:avLst/>
          </a:prstGeom>
          <a:noFill/>
        </p:spPr>
        <p:txBody>
          <a:bodyPr wrap="none" rtlCol="0">
            <a:spAutoFit/>
          </a:bodyPr>
          <a:lstStyle/>
          <a:p>
            <a:r>
              <a:rPr lang="en-AU" sz="1000" dirty="0" err="1" smtClean="0"/>
              <a:t>iProcess</a:t>
            </a:r>
            <a:r>
              <a:rPr lang="en-AU" sz="1000" dirty="0" smtClean="0"/>
              <a:t> sends deploy website request</a:t>
            </a:r>
          </a:p>
          <a:p>
            <a:r>
              <a:rPr lang="en-AU" sz="1000" dirty="0" smtClean="0"/>
              <a:t> to TSA</a:t>
            </a:r>
            <a:endParaRPr lang="en-AU" sz="1000" dirty="0"/>
          </a:p>
        </p:txBody>
      </p:sp>
      <p:sp>
        <p:nvSpPr>
          <p:cNvPr id="174" name="Oval 173"/>
          <p:cNvSpPr/>
          <p:nvPr/>
        </p:nvSpPr>
        <p:spPr bwMode="auto">
          <a:xfrm>
            <a:off x="3143240" y="4572008"/>
            <a:ext cx="357190"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000" dirty="0" smtClean="0">
                <a:cs typeface="Arial" charset="0"/>
              </a:rPr>
              <a:t>11</a:t>
            </a:r>
            <a:endParaRPr lang="en-AU" sz="1000" dirty="0">
              <a:cs typeface="Arial" charset="0"/>
            </a:endParaRPr>
          </a:p>
        </p:txBody>
      </p:sp>
      <p:cxnSp>
        <p:nvCxnSpPr>
          <p:cNvPr id="118" name="Straight Arrow Connector 117"/>
          <p:cNvCxnSpPr>
            <a:endCxn id="184" idx="1"/>
          </p:cNvCxnSpPr>
          <p:nvPr/>
        </p:nvCxnSpPr>
        <p:spPr>
          <a:xfrm>
            <a:off x="3000364" y="4071942"/>
            <a:ext cx="428628"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bwMode="auto">
          <a:xfrm>
            <a:off x="2945592" y="5043556"/>
            <a:ext cx="357190"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000" dirty="0" smtClean="0">
                <a:cs typeface="Arial" charset="0"/>
              </a:rPr>
              <a:t>12</a:t>
            </a:r>
            <a:endParaRPr lang="en-AU" sz="1000" dirty="0">
              <a:cs typeface="Arial" charset="0"/>
            </a:endParaRPr>
          </a:p>
        </p:txBody>
      </p:sp>
      <p:sp>
        <p:nvSpPr>
          <p:cNvPr id="116" name="Oval 115"/>
          <p:cNvSpPr/>
          <p:nvPr/>
        </p:nvSpPr>
        <p:spPr bwMode="auto">
          <a:xfrm>
            <a:off x="6474631" y="4989718"/>
            <a:ext cx="357190" cy="214314"/>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000" dirty="0" smtClean="0">
                <a:cs typeface="Arial" charset="0"/>
              </a:rPr>
              <a:t>11</a:t>
            </a:r>
            <a:endParaRPr lang="en-AU" sz="1000" dirty="0">
              <a:cs typeface="Arial" charset="0"/>
            </a:endParaRPr>
          </a:p>
        </p:txBody>
      </p:sp>
      <p:sp>
        <p:nvSpPr>
          <p:cNvPr id="117" name="TextBox 116"/>
          <p:cNvSpPr txBox="1"/>
          <p:nvPr/>
        </p:nvSpPr>
        <p:spPr>
          <a:xfrm>
            <a:off x="6870539" y="5011649"/>
            <a:ext cx="2071702" cy="246221"/>
          </a:xfrm>
          <a:prstGeom prst="rect">
            <a:avLst/>
          </a:prstGeom>
          <a:noFill/>
        </p:spPr>
        <p:txBody>
          <a:bodyPr wrap="square" rtlCol="0">
            <a:spAutoFit/>
          </a:bodyPr>
          <a:lstStyle/>
          <a:p>
            <a:r>
              <a:rPr lang="en-AU" sz="1000" dirty="0" smtClean="0"/>
              <a:t>TSA Interface  with Google </a:t>
            </a:r>
            <a:endParaRPr lang="en-AU" sz="1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Key Roles and Responsibilities  (SOW2) –  TSA  </a:t>
            </a:r>
            <a:endParaRPr lang="en-AU" sz="2000" b="1" dirty="0">
              <a:solidFill>
                <a:srgbClr val="000000"/>
              </a:solidFill>
              <a:latin typeface="OptusDINCond-Regular" pitchFamily="34" charset="0"/>
              <a:ea typeface="+mn-ea"/>
              <a:cs typeface="+mn-cs"/>
            </a:endParaRPr>
          </a:p>
        </p:txBody>
      </p:sp>
      <p:sp>
        <p:nvSpPr>
          <p:cNvPr id="10" name="TextBox 9"/>
          <p:cNvSpPr txBox="1"/>
          <p:nvPr/>
        </p:nvSpPr>
        <p:spPr>
          <a:xfrm>
            <a:off x="7000892" y="3286124"/>
            <a:ext cx="1357322" cy="246221"/>
          </a:xfrm>
          <a:prstGeom prst="rect">
            <a:avLst/>
          </a:prstGeom>
          <a:noFill/>
        </p:spPr>
        <p:txBody>
          <a:bodyPr wrap="square" rtlCol="0">
            <a:spAutoFit/>
          </a:bodyPr>
          <a:lstStyle/>
          <a:p>
            <a:r>
              <a:rPr lang="en-AU" sz="1000" dirty="0" smtClean="0">
                <a:solidFill>
                  <a:schemeClr val="bg1"/>
                </a:solidFill>
              </a:rPr>
              <a:t>Customer</a:t>
            </a:r>
            <a:endParaRPr lang="en-AU"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sp>
        <p:nvSpPr>
          <p:cNvPr id="8" name="TextBox 7"/>
          <p:cNvSpPr txBox="1"/>
          <p:nvPr/>
        </p:nvSpPr>
        <p:spPr>
          <a:xfrm>
            <a:off x="673600" y="1340768"/>
            <a:ext cx="7684614" cy="5078313"/>
          </a:xfrm>
          <a:prstGeom prst="rect">
            <a:avLst/>
          </a:prstGeom>
          <a:noFill/>
        </p:spPr>
        <p:txBody>
          <a:bodyPr wrap="square" rtlCol="0">
            <a:spAutoFit/>
          </a:bodyPr>
          <a:lstStyle/>
          <a:p>
            <a:pPr marL="285750" indent="-285750">
              <a:buFont typeface="Arial" pitchFamily="34" charset="0"/>
              <a:buChar char="•"/>
            </a:pPr>
            <a:r>
              <a:rPr lang="en-AU" dirty="0" smtClean="0"/>
              <a:t>Responsible for  their application install in all environments</a:t>
            </a:r>
          </a:p>
          <a:p>
            <a:pPr marL="285750" indent="-285750">
              <a:buFont typeface="Arial" pitchFamily="34" charset="0"/>
              <a:buChar char="•"/>
            </a:pPr>
            <a:r>
              <a:rPr lang="en-AU" dirty="0" smtClean="0"/>
              <a:t>Perform testing of their applications and will be delivered to Optus free of sev1’s and sev2’s defects </a:t>
            </a:r>
            <a:endParaRPr lang="en-AU" dirty="0"/>
          </a:p>
          <a:p>
            <a:pPr marL="285750" indent="-285750">
              <a:buFont typeface="Arial" pitchFamily="34" charset="0"/>
              <a:buChar char="•"/>
            </a:pPr>
            <a:r>
              <a:rPr lang="en-AU" dirty="0"/>
              <a:t>Manage the TSA Software integration requirements, customisation and successful implementation. </a:t>
            </a:r>
          </a:p>
          <a:p>
            <a:pPr marL="285750" indent="-285750">
              <a:buFont typeface="Arial" pitchFamily="34" charset="0"/>
              <a:buChar char="•"/>
            </a:pPr>
            <a:r>
              <a:rPr lang="en-AU" dirty="0"/>
              <a:t>Work with Optus development teams to integrate TSA Software with ODA and NCS </a:t>
            </a:r>
            <a:r>
              <a:rPr lang="en-AU" dirty="0" err="1"/>
              <a:t>SaaS</a:t>
            </a:r>
            <a:r>
              <a:rPr lang="en-AU" dirty="0"/>
              <a:t> Connect. </a:t>
            </a:r>
          </a:p>
          <a:p>
            <a:pPr marL="285750" indent="-285750">
              <a:buFont typeface="Arial" pitchFamily="34" charset="0"/>
              <a:buChar char="•"/>
            </a:pPr>
            <a:r>
              <a:rPr lang="en-AU" dirty="0"/>
              <a:t>Provide access to development versions of the Software, which may not provide full functionality </a:t>
            </a:r>
          </a:p>
          <a:p>
            <a:pPr marL="285750" indent="-285750">
              <a:buFont typeface="Arial" pitchFamily="34" charset="0"/>
              <a:buChar char="•"/>
            </a:pPr>
            <a:r>
              <a:rPr lang="en-AU" dirty="0"/>
              <a:t>Manage changes to the Software to maintain conformity with the Specifications. </a:t>
            </a:r>
          </a:p>
          <a:p>
            <a:pPr marL="285750" indent="-285750">
              <a:buFont typeface="Arial" pitchFamily="34" charset="0"/>
              <a:buChar char="•"/>
            </a:pPr>
            <a:r>
              <a:rPr lang="en-AU" dirty="0"/>
              <a:t>Provide release notes that indicate known defects and those fixed in the release or future releases </a:t>
            </a:r>
          </a:p>
          <a:p>
            <a:pPr marL="285750" indent="-285750">
              <a:buFont typeface="Arial" pitchFamily="34" charset="0"/>
              <a:buChar char="•"/>
            </a:pPr>
            <a:r>
              <a:rPr lang="en-AU" dirty="0"/>
              <a:t>Maintain a log of version control for each environment </a:t>
            </a:r>
          </a:p>
          <a:p>
            <a:pPr marL="285750" indent="-285750">
              <a:buFont typeface="Arial" pitchFamily="34" charset="0"/>
              <a:buChar char="•"/>
            </a:pPr>
            <a:r>
              <a:rPr lang="en-AU" dirty="0"/>
              <a:t>Assist Optus in troubleshooting with deployment of any release that fails to install </a:t>
            </a:r>
          </a:p>
          <a:p>
            <a:pPr marL="285750" indent="-285750">
              <a:buFont typeface="Arial" pitchFamily="34" charset="0"/>
              <a:buChar char="•"/>
            </a:pPr>
            <a:r>
              <a:rPr lang="en-AU" dirty="0"/>
              <a:t>Provide technical documentation for API contracts </a:t>
            </a:r>
          </a:p>
          <a:p>
            <a:endParaRPr lang="en-AU" dirty="0"/>
          </a:p>
        </p:txBody>
      </p:sp>
    </p:spTree>
    <p:extLst>
      <p:ext uri="{BB962C8B-B14F-4D97-AF65-F5344CB8AC3E}">
        <p14:creationId xmlns:p14="http://schemas.microsoft.com/office/powerpoint/2010/main" val="194449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Key Roles and Responsibilities (SOW2) –  TSA Application  - Optus</a:t>
            </a:r>
            <a:endParaRPr lang="en-AU" sz="2000" b="1" dirty="0">
              <a:solidFill>
                <a:srgbClr val="000000"/>
              </a:solidFill>
              <a:latin typeface="OptusDINCond-Regular" pitchFamily="34" charset="0"/>
              <a:ea typeface="+mn-ea"/>
              <a:cs typeface="+mn-cs"/>
            </a:endParaRPr>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sp>
        <p:nvSpPr>
          <p:cNvPr id="4" name="TextBox 3"/>
          <p:cNvSpPr txBox="1"/>
          <p:nvPr/>
        </p:nvSpPr>
        <p:spPr>
          <a:xfrm>
            <a:off x="673600" y="5013176"/>
            <a:ext cx="7272808" cy="307777"/>
          </a:xfrm>
          <a:prstGeom prst="rect">
            <a:avLst/>
          </a:prstGeom>
          <a:noFill/>
        </p:spPr>
        <p:txBody>
          <a:bodyPr wrap="square" rtlCol="0">
            <a:spAutoFit/>
          </a:bodyPr>
          <a:lstStyle/>
          <a:p>
            <a:r>
              <a:rPr lang="en-AU" sz="1400" dirty="0" smtClean="0"/>
              <a:t>NB:  for details, refer to the  respective Operations Support Manual</a:t>
            </a:r>
            <a:endParaRPr lang="en-AU" sz="1400" dirty="0"/>
          </a:p>
        </p:txBody>
      </p:sp>
      <p:sp>
        <p:nvSpPr>
          <p:cNvPr id="8" name="TextBox 7"/>
          <p:cNvSpPr txBox="1"/>
          <p:nvPr/>
        </p:nvSpPr>
        <p:spPr>
          <a:xfrm>
            <a:off x="673600" y="1340768"/>
            <a:ext cx="3394344" cy="369332"/>
          </a:xfrm>
          <a:prstGeom prst="rect">
            <a:avLst/>
          </a:prstGeom>
          <a:noFill/>
        </p:spPr>
        <p:txBody>
          <a:bodyPr wrap="square" rtlCol="0">
            <a:spAutoFit/>
          </a:bodyPr>
          <a:lstStyle/>
          <a:p>
            <a:r>
              <a:rPr lang="en-AU" dirty="0"/>
              <a:t>	</a:t>
            </a:r>
          </a:p>
        </p:txBody>
      </p:sp>
      <p:sp>
        <p:nvSpPr>
          <p:cNvPr id="3" name="Rectangle 2"/>
          <p:cNvSpPr/>
          <p:nvPr/>
        </p:nvSpPr>
        <p:spPr>
          <a:xfrm>
            <a:off x="673600" y="1923161"/>
            <a:ext cx="3322336" cy="3108543"/>
          </a:xfrm>
          <a:prstGeom prst="rect">
            <a:avLst/>
          </a:prstGeom>
          <a:ln w="6350">
            <a:solidFill>
              <a:schemeClr val="tx1"/>
            </a:solidFill>
          </a:ln>
        </p:spPr>
        <p:txBody>
          <a:bodyPr wrap="square">
            <a:spAutoFit/>
          </a:bodyPr>
          <a:lstStyle/>
          <a:p>
            <a:pPr marL="285750" indent="-285750">
              <a:buFont typeface="Arial" pitchFamily="34" charset="0"/>
              <a:buChar char="•"/>
            </a:pPr>
            <a:r>
              <a:rPr lang="en-AU" sz="1400" dirty="0"/>
              <a:t>Optus will be providing application hosting for The Platform. As the hosting provider, Optus will: </a:t>
            </a:r>
          </a:p>
          <a:p>
            <a:pPr marL="742950" lvl="1" indent="-285750">
              <a:buFont typeface="Arial" pitchFamily="34" charset="0"/>
              <a:buChar char="•"/>
            </a:pPr>
            <a:r>
              <a:rPr lang="en-AU" sz="1400" dirty="0"/>
              <a:t>Install Base OS </a:t>
            </a:r>
          </a:p>
          <a:p>
            <a:pPr marL="742950" lvl="1" indent="-285750">
              <a:buFont typeface="Arial" pitchFamily="34" charset="0"/>
              <a:buChar char="•"/>
            </a:pPr>
            <a:r>
              <a:rPr lang="en-AU" sz="1400" dirty="0"/>
              <a:t>Provide Network connectivity </a:t>
            </a:r>
          </a:p>
          <a:p>
            <a:pPr marL="742950" lvl="1" indent="-285750">
              <a:buFont typeface="Arial" pitchFamily="34" charset="0"/>
              <a:buChar char="•"/>
            </a:pPr>
            <a:r>
              <a:rPr lang="en-AU" sz="1400" dirty="0"/>
              <a:t>Provide VPN Connectivity for TSA to manage servers </a:t>
            </a:r>
          </a:p>
          <a:p>
            <a:pPr marL="742950" lvl="1" indent="-285750">
              <a:buFont typeface="Arial" pitchFamily="34" charset="0"/>
              <a:buChar char="•"/>
            </a:pPr>
            <a:r>
              <a:rPr lang="en-AU" sz="1400" dirty="0"/>
              <a:t>Install Database Engine (MySQL) </a:t>
            </a:r>
          </a:p>
          <a:p>
            <a:pPr marL="742950" lvl="1" indent="-285750">
              <a:buFont typeface="Arial" pitchFamily="34" charset="0"/>
              <a:buChar char="•"/>
            </a:pPr>
            <a:r>
              <a:rPr lang="en-AU" sz="1400" dirty="0"/>
              <a:t>Provide Load Balancing </a:t>
            </a:r>
          </a:p>
          <a:p>
            <a:pPr marL="742950" lvl="1" indent="-285750">
              <a:buFont typeface="Arial" pitchFamily="34" charset="0"/>
              <a:buChar char="•"/>
            </a:pPr>
            <a:r>
              <a:rPr lang="en-AU" sz="1400" dirty="0"/>
              <a:t>Manage/Maintain Internal DNS </a:t>
            </a:r>
          </a:p>
          <a:p>
            <a:pPr marL="742950" lvl="1" indent="-285750">
              <a:buFont typeface="Arial" pitchFamily="34" charset="0"/>
              <a:buChar char="•"/>
            </a:pPr>
            <a:r>
              <a:rPr lang="en-AU" sz="1400" dirty="0"/>
              <a:t>Configure database replication </a:t>
            </a:r>
            <a:endParaRPr lang="en-AU" sz="1400" dirty="0" smtClean="0"/>
          </a:p>
          <a:p>
            <a:pPr marL="285750" indent="-285750">
              <a:buFont typeface="Arial" pitchFamily="34" charset="0"/>
              <a:buChar char="•"/>
            </a:pPr>
            <a:r>
              <a:rPr lang="en-AU" sz="1400" dirty="0"/>
              <a:t>Optus will provide base operating systems and database engines on all the Optus hosted systems. </a:t>
            </a:r>
          </a:p>
        </p:txBody>
      </p:sp>
      <p:sp>
        <p:nvSpPr>
          <p:cNvPr id="5" name="Rectangle 4"/>
          <p:cNvSpPr/>
          <p:nvPr/>
        </p:nvSpPr>
        <p:spPr>
          <a:xfrm>
            <a:off x="4750603" y="2000320"/>
            <a:ext cx="3929074" cy="2462213"/>
          </a:xfrm>
          <a:prstGeom prst="rect">
            <a:avLst/>
          </a:prstGeom>
          <a:ln w="3175">
            <a:solidFill>
              <a:schemeClr val="tx1"/>
            </a:solidFill>
          </a:ln>
        </p:spPr>
        <p:txBody>
          <a:bodyPr wrap="square">
            <a:spAutoFit/>
          </a:bodyPr>
          <a:lstStyle/>
          <a:p>
            <a:pPr indent="-285750">
              <a:buFont typeface="Arial" pitchFamily="34" charset="0"/>
              <a:buChar char="•"/>
            </a:pPr>
            <a:r>
              <a:rPr lang="en-AU" sz="1400" dirty="0"/>
              <a:t>Optus will be providing a managed service for the application Hosting environment. In this capacity, Optus will provide: </a:t>
            </a:r>
          </a:p>
          <a:p>
            <a:pPr lvl="1" indent="-285750">
              <a:buFont typeface="Arial" pitchFamily="34" charset="0"/>
              <a:buChar char="•"/>
            </a:pPr>
            <a:r>
              <a:rPr lang="en-AU" sz="1400" dirty="0" smtClean="0"/>
              <a:t>Backups </a:t>
            </a:r>
            <a:r>
              <a:rPr lang="en-AU" sz="1400" dirty="0"/>
              <a:t>of all critical data </a:t>
            </a:r>
          </a:p>
          <a:p>
            <a:pPr lvl="1" indent="-285750">
              <a:buFont typeface="Arial" pitchFamily="34" charset="0"/>
              <a:buChar char="•"/>
            </a:pPr>
            <a:r>
              <a:rPr lang="en-AU" sz="1400" dirty="0" smtClean="0"/>
              <a:t>System </a:t>
            </a:r>
            <a:r>
              <a:rPr lang="en-AU" sz="1400" dirty="0"/>
              <a:t>Monitoring </a:t>
            </a:r>
          </a:p>
          <a:p>
            <a:pPr lvl="1" indent="-285750">
              <a:buFont typeface="Arial" pitchFamily="34" charset="0"/>
              <a:buChar char="•"/>
            </a:pPr>
            <a:r>
              <a:rPr lang="en-AU" sz="1400" dirty="0" smtClean="0"/>
              <a:t>Hardware </a:t>
            </a:r>
            <a:r>
              <a:rPr lang="en-AU" sz="1400" dirty="0"/>
              <a:t>Maintenance </a:t>
            </a:r>
          </a:p>
          <a:p>
            <a:pPr lvl="1" indent="-285750">
              <a:buFont typeface="Arial" pitchFamily="34" charset="0"/>
              <a:buChar char="•"/>
            </a:pPr>
            <a:r>
              <a:rPr lang="en-AU" sz="1400" dirty="0" smtClean="0"/>
              <a:t>Capacity </a:t>
            </a:r>
            <a:r>
              <a:rPr lang="en-AU" sz="1400" dirty="0"/>
              <a:t>Updates as requested by TSA and authorized by Optus </a:t>
            </a:r>
          </a:p>
          <a:p>
            <a:pPr lvl="1" indent="-285750">
              <a:buFont typeface="Arial" pitchFamily="34" charset="0"/>
              <a:buChar char="•"/>
            </a:pPr>
            <a:r>
              <a:rPr lang="en-AU" sz="1400" dirty="0" smtClean="0"/>
              <a:t>System/Application </a:t>
            </a:r>
            <a:r>
              <a:rPr lang="en-AU" sz="1400" dirty="0"/>
              <a:t>performance reports </a:t>
            </a:r>
          </a:p>
          <a:p>
            <a:pPr indent="-285750">
              <a:buFont typeface="Arial" pitchFamily="34" charset="0"/>
              <a:buChar char="•"/>
            </a:pPr>
            <a:r>
              <a:rPr lang="en-AU" sz="1400" dirty="0" smtClean="0"/>
              <a:t>Management </a:t>
            </a:r>
            <a:r>
              <a:rPr lang="en-AU" sz="1400" dirty="0"/>
              <a:t>of database replication Optus will make reasonably </a:t>
            </a:r>
          </a:p>
        </p:txBody>
      </p:sp>
      <p:sp>
        <p:nvSpPr>
          <p:cNvPr id="6" name="TextBox 5"/>
          <p:cNvSpPr txBox="1"/>
          <p:nvPr/>
        </p:nvSpPr>
        <p:spPr>
          <a:xfrm>
            <a:off x="1331640" y="1495260"/>
            <a:ext cx="1813382" cy="369332"/>
          </a:xfrm>
          <a:prstGeom prst="rect">
            <a:avLst/>
          </a:prstGeom>
          <a:noFill/>
        </p:spPr>
        <p:txBody>
          <a:bodyPr wrap="none" rtlCol="0">
            <a:spAutoFit/>
          </a:bodyPr>
          <a:lstStyle/>
          <a:p>
            <a:r>
              <a:rPr lang="en-AU" dirty="0" smtClean="0"/>
              <a:t>Hosting Platform </a:t>
            </a:r>
            <a:endParaRPr lang="en-AU" dirty="0"/>
          </a:p>
        </p:txBody>
      </p:sp>
      <p:sp>
        <p:nvSpPr>
          <p:cNvPr id="11" name="TextBox 10"/>
          <p:cNvSpPr txBox="1"/>
          <p:nvPr/>
        </p:nvSpPr>
        <p:spPr>
          <a:xfrm>
            <a:off x="4932040" y="1495260"/>
            <a:ext cx="2223366" cy="369332"/>
          </a:xfrm>
          <a:prstGeom prst="rect">
            <a:avLst/>
          </a:prstGeom>
          <a:noFill/>
        </p:spPr>
        <p:txBody>
          <a:bodyPr wrap="none" rtlCol="0">
            <a:spAutoFit/>
          </a:bodyPr>
          <a:lstStyle/>
          <a:p>
            <a:r>
              <a:rPr lang="en-AU" dirty="0" smtClean="0"/>
              <a:t>Service Management </a:t>
            </a:r>
            <a:endParaRPr lang="en-AU" dirty="0"/>
          </a:p>
        </p:txBody>
      </p:sp>
    </p:spTree>
    <p:extLst>
      <p:ext uri="{BB962C8B-B14F-4D97-AF65-F5344CB8AC3E}">
        <p14:creationId xmlns:p14="http://schemas.microsoft.com/office/powerpoint/2010/main" val="202492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Back Ups and Restore  Responsibilities</a:t>
            </a:r>
            <a:endParaRPr lang="en-AU" sz="2000" b="1" dirty="0">
              <a:solidFill>
                <a:srgbClr val="000000"/>
              </a:solidFill>
              <a:latin typeface="OptusDINCond-Regular" pitchFamily="34" charset="0"/>
              <a:ea typeface="+mn-ea"/>
              <a:cs typeface="+mn-cs"/>
            </a:endParaRPr>
          </a:p>
        </p:txBody>
      </p:sp>
      <p:sp>
        <p:nvSpPr>
          <p:cNvPr id="10" name="TextBox 9"/>
          <p:cNvSpPr txBox="1"/>
          <p:nvPr/>
        </p:nvSpPr>
        <p:spPr>
          <a:xfrm>
            <a:off x="7000892" y="3286124"/>
            <a:ext cx="1357322" cy="246221"/>
          </a:xfrm>
          <a:prstGeom prst="rect">
            <a:avLst/>
          </a:prstGeom>
          <a:noFill/>
        </p:spPr>
        <p:txBody>
          <a:bodyPr wrap="square" rtlCol="0">
            <a:spAutoFit/>
          </a:bodyPr>
          <a:lstStyle/>
          <a:p>
            <a:r>
              <a:rPr lang="en-AU" sz="1000" dirty="0" smtClean="0">
                <a:solidFill>
                  <a:schemeClr val="bg1"/>
                </a:solidFill>
              </a:rPr>
              <a:t>Customer</a:t>
            </a:r>
            <a:endParaRPr lang="en-AU"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80136489"/>
              </p:ext>
            </p:extLst>
          </p:nvPr>
        </p:nvGraphicFramePr>
        <p:xfrm>
          <a:off x="467544" y="1268760"/>
          <a:ext cx="8064895" cy="3114040"/>
        </p:xfrm>
        <a:graphic>
          <a:graphicData uri="http://schemas.openxmlformats.org/drawingml/2006/table">
            <a:tbl>
              <a:tblPr firstRow="1" bandRow="1">
                <a:tableStyleId>{5C22544A-7EE6-4342-B048-85BDC9FD1C3A}</a:tableStyleId>
              </a:tblPr>
              <a:tblGrid>
                <a:gridCol w="2551140"/>
                <a:gridCol w="1563602"/>
                <a:gridCol w="1563602"/>
                <a:gridCol w="2386551"/>
              </a:tblGrid>
              <a:tr h="370840">
                <a:tc>
                  <a:txBody>
                    <a:bodyPr/>
                    <a:lstStyle/>
                    <a:p>
                      <a:r>
                        <a:rPr lang="en-AU" sz="1400" dirty="0" smtClean="0"/>
                        <a:t>System Components</a:t>
                      </a:r>
                      <a:endParaRPr lang="en-AU" sz="1400" dirty="0"/>
                    </a:p>
                  </a:txBody>
                  <a:tcPr/>
                </a:tc>
                <a:tc>
                  <a:txBody>
                    <a:bodyPr/>
                    <a:lstStyle/>
                    <a:p>
                      <a:r>
                        <a:rPr lang="en-AU" sz="1400" dirty="0" smtClean="0"/>
                        <a:t>Back Up</a:t>
                      </a:r>
                      <a:endParaRPr lang="en-AU" sz="1400" dirty="0"/>
                    </a:p>
                  </a:txBody>
                  <a:tcPr/>
                </a:tc>
                <a:tc>
                  <a:txBody>
                    <a:bodyPr/>
                    <a:lstStyle/>
                    <a:p>
                      <a:r>
                        <a:rPr lang="en-AU" sz="1400" dirty="0" smtClean="0"/>
                        <a:t>Restore</a:t>
                      </a:r>
                      <a:endParaRPr lang="en-AU" sz="1400" dirty="0"/>
                    </a:p>
                  </a:txBody>
                  <a:tcPr/>
                </a:tc>
                <a:tc>
                  <a:txBody>
                    <a:bodyPr/>
                    <a:lstStyle/>
                    <a:p>
                      <a:r>
                        <a:rPr lang="en-AU" sz="1400" dirty="0" smtClean="0"/>
                        <a:t>Comments</a:t>
                      </a:r>
                      <a:endParaRPr lang="en-AU" sz="1400" dirty="0"/>
                    </a:p>
                  </a:txBody>
                  <a:tcPr/>
                </a:tc>
              </a:tr>
              <a:tr h="370840">
                <a:tc>
                  <a:txBody>
                    <a:bodyPr/>
                    <a:lstStyle/>
                    <a:p>
                      <a:r>
                        <a:rPr lang="en-AU" sz="1400" dirty="0" smtClean="0"/>
                        <a:t>Hardware/OS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As per Conform</a:t>
                      </a:r>
                      <a:endParaRPr lang="en-AU" sz="1400" dirty="0"/>
                    </a:p>
                  </a:txBody>
                  <a:tcPr/>
                </a:tc>
              </a:tr>
              <a:tr h="370840">
                <a:tc>
                  <a:txBody>
                    <a:bodyPr/>
                    <a:lstStyle/>
                    <a:p>
                      <a:r>
                        <a:rPr lang="en-AU" sz="1400" dirty="0" smtClean="0"/>
                        <a:t>TSA Databases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Optus</a:t>
                      </a:r>
                      <a:endParaRPr lang="en-AU" sz="1400" dirty="0"/>
                    </a:p>
                  </a:txBody>
                  <a:tcPr/>
                </a:tc>
                <a:tc>
                  <a:txBody>
                    <a:bodyPr/>
                    <a:lstStyle/>
                    <a:p>
                      <a:endParaRPr lang="en-AU" sz="1400" dirty="0"/>
                    </a:p>
                  </a:txBody>
                  <a:tcPr/>
                </a:tc>
              </a:tr>
              <a:tr h="487432">
                <a:tc>
                  <a:txBody>
                    <a:bodyPr/>
                    <a:lstStyle/>
                    <a:p>
                      <a:r>
                        <a:rPr lang="en-AU" sz="1400" dirty="0" smtClean="0"/>
                        <a:t>TSA Applications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Only those that are included in the TSA hosting document</a:t>
                      </a:r>
                      <a:endParaRPr lang="en-AU" sz="1400" dirty="0"/>
                    </a:p>
                  </a:txBody>
                  <a:tcPr/>
                </a:tc>
              </a:tr>
              <a:tr h="370840">
                <a:tc>
                  <a:txBody>
                    <a:bodyPr/>
                    <a:lstStyle/>
                    <a:p>
                      <a:r>
                        <a:rPr lang="en-AU" sz="1400" dirty="0" smtClean="0"/>
                        <a:t>Soda Applications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Optus</a:t>
                      </a:r>
                      <a:endParaRPr lang="en-AU" sz="1400" dirty="0"/>
                    </a:p>
                  </a:txBody>
                  <a:tcPr/>
                </a:tc>
                <a:tc>
                  <a:txBody>
                    <a:bodyPr/>
                    <a:lstStyle/>
                    <a:p>
                      <a:endParaRPr lang="en-AU" sz="1400" dirty="0"/>
                    </a:p>
                  </a:txBody>
                  <a:tcPr/>
                </a:tc>
              </a:tr>
              <a:tr h="370840">
                <a:tc>
                  <a:txBody>
                    <a:bodyPr/>
                    <a:lstStyle/>
                    <a:p>
                      <a:r>
                        <a:rPr lang="en-AU" sz="1400" dirty="0" smtClean="0"/>
                        <a:t>Soda Databases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Optus</a:t>
                      </a:r>
                      <a:endParaRPr lang="en-AU" sz="1400" dirty="0"/>
                    </a:p>
                  </a:txBody>
                  <a:tcPr/>
                </a:tc>
                <a:tc>
                  <a:txBody>
                    <a:bodyPr/>
                    <a:lstStyle/>
                    <a:p>
                      <a:endParaRPr lang="en-AU" sz="1400" dirty="0"/>
                    </a:p>
                  </a:txBody>
                  <a:tcPr/>
                </a:tc>
              </a:tr>
              <a:tr h="370840">
                <a:tc>
                  <a:txBody>
                    <a:bodyPr/>
                    <a:lstStyle/>
                    <a:p>
                      <a:r>
                        <a:rPr lang="en-AU" sz="1400" dirty="0" err="1" smtClean="0"/>
                        <a:t>iProcess</a:t>
                      </a:r>
                      <a:r>
                        <a:rPr lang="en-AU" sz="1400" dirty="0" smtClean="0"/>
                        <a:t> Applications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Optus</a:t>
                      </a:r>
                      <a:endParaRPr lang="en-AU" sz="1400" dirty="0"/>
                    </a:p>
                  </a:txBody>
                  <a:tcPr/>
                </a:tc>
                <a:tc>
                  <a:txBody>
                    <a:bodyPr/>
                    <a:lstStyle/>
                    <a:p>
                      <a:endParaRPr lang="en-AU" sz="1400" dirty="0"/>
                    </a:p>
                  </a:txBody>
                  <a:tcPr/>
                </a:tc>
              </a:tr>
              <a:tr h="370840">
                <a:tc>
                  <a:txBody>
                    <a:bodyPr/>
                    <a:lstStyle/>
                    <a:p>
                      <a:r>
                        <a:rPr lang="en-AU" sz="1400" dirty="0" err="1" smtClean="0"/>
                        <a:t>iProcess</a:t>
                      </a:r>
                      <a:r>
                        <a:rPr lang="en-AU" sz="1400" dirty="0" smtClean="0"/>
                        <a:t> Databases</a:t>
                      </a:r>
                      <a:endParaRPr lang="en-AU" sz="1400" dirty="0"/>
                    </a:p>
                  </a:txBody>
                  <a:tcPr/>
                </a:tc>
                <a:tc>
                  <a:txBody>
                    <a:bodyPr/>
                    <a:lstStyle/>
                    <a:p>
                      <a:r>
                        <a:rPr lang="en-AU" sz="1400" dirty="0" smtClean="0"/>
                        <a:t>Optus</a:t>
                      </a:r>
                      <a:endParaRPr lang="en-AU" sz="1400" dirty="0"/>
                    </a:p>
                  </a:txBody>
                  <a:tcPr/>
                </a:tc>
                <a:tc>
                  <a:txBody>
                    <a:bodyPr/>
                    <a:lstStyle/>
                    <a:p>
                      <a:r>
                        <a:rPr lang="en-AU" sz="1400" dirty="0" smtClean="0"/>
                        <a:t>Optus</a:t>
                      </a:r>
                      <a:endParaRPr lang="en-AU" sz="1400" dirty="0"/>
                    </a:p>
                  </a:txBody>
                  <a:tcPr/>
                </a:tc>
                <a:tc>
                  <a:txBody>
                    <a:bodyPr/>
                    <a:lstStyle/>
                    <a:p>
                      <a:endParaRPr lang="en-AU" sz="1400" dirty="0"/>
                    </a:p>
                  </a:txBody>
                  <a:tcPr/>
                </a:tc>
              </a:tr>
            </a:tbl>
          </a:graphicData>
        </a:graphic>
      </p:graphicFrame>
      <p:sp>
        <p:nvSpPr>
          <p:cNvPr id="4" name="TextBox 3"/>
          <p:cNvSpPr txBox="1"/>
          <p:nvPr/>
        </p:nvSpPr>
        <p:spPr>
          <a:xfrm>
            <a:off x="673600" y="4725144"/>
            <a:ext cx="7272808" cy="1815882"/>
          </a:xfrm>
          <a:prstGeom prst="rect">
            <a:avLst/>
          </a:prstGeom>
          <a:noFill/>
          <a:ln>
            <a:solidFill>
              <a:srgbClr val="FF0000"/>
            </a:solidFill>
          </a:ln>
        </p:spPr>
        <p:txBody>
          <a:bodyPr wrap="square" rtlCol="0">
            <a:spAutoFit/>
          </a:bodyPr>
          <a:lstStyle/>
          <a:p>
            <a:r>
              <a:rPr lang="en-AU" sz="1400" dirty="0" smtClean="0"/>
              <a:t>NB</a:t>
            </a:r>
            <a:r>
              <a:rPr lang="en-AU" sz="1400" dirty="0" smtClean="0"/>
              <a:t>:</a:t>
            </a:r>
          </a:p>
          <a:p>
            <a:r>
              <a:rPr lang="en-AU" sz="1400" dirty="0" smtClean="0"/>
              <a:t> Optus will provide back up and restore services for all  TSA  application components as per  the requirements provided  in the TSA Hosting Document prior to the last version. Any additional requirements will go through the normal  Change Request Management Process</a:t>
            </a:r>
          </a:p>
          <a:p>
            <a:r>
              <a:rPr lang="en-AU" sz="1400" dirty="0" smtClean="0"/>
              <a:t>In case of restore,  TSA may need to provide specific instructions, sequence of components to be restored based on specific  scenarios</a:t>
            </a:r>
          </a:p>
          <a:p>
            <a:r>
              <a:rPr lang="en-AU" sz="1400" dirty="0" smtClean="0"/>
              <a:t>Any other components not included in the  TSA Hosting component nor in the scope of conform will be TSA’s responsibility</a:t>
            </a:r>
          </a:p>
        </p:txBody>
      </p:sp>
    </p:spTree>
    <p:extLst>
      <p:ext uri="{BB962C8B-B14F-4D97-AF65-F5344CB8AC3E}">
        <p14:creationId xmlns:p14="http://schemas.microsoft.com/office/powerpoint/2010/main" val="315443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Back Ups </a:t>
            </a:r>
            <a:r>
              <a:rPr lang="en-AU" sz="2000" b="1" dirty="0" smtClean="0">
                <a:solidFill>
                  <a:srgbClr val="000000"/>
                </a:solidFill>
                <a:latin typeface="OptusDINCond-Regular" pitchFamily="34" charset="0"/>
                <a:ea typeface="+mn-ea"/>
                <a:cs typeface="+mn-cs"/>
              </a:rPr>
              <a:t> Scope</a:t>
            </a:r>
            <a:endParaRPr lang="en-AU" sz="2000" b="1" dirty="0">
              <a:solidFill>
                <a:srgbClr val="000000"/>
              </a:solidFill>
              <a:latin typeface="OptusDINCond-Regular" pitchFamily="34" charset="0"/>
              <a:ea typeface="+mn-ea"/>
              <a:cs typeface="+mn-cs"/>
            </a:endParaRPr>
          </a:p>
        </p:txBody>
      </p:sp>
      <p:sp>
        <p:nvSpPr>
          <p:cNvPr id="10" name="TextBox 9"/>
          <p:cNvSpPr txBox="1"/>
          <p:nvPr/>
        </p:nvSpPr>
        <p:spPr>
          <a:xfrm>
            <a:off x="7000892" y="3286124"/>
            <a:ext cx="1357322" cy="246221"/>
          </a:xfrm>
          <a:prstGeom prst="rect">
            <a:avLst/>
          </a:prstGeom>
          <a:noFill/>
        </p:spPr>
        <p:txBody>
          <a:bodyPr wrap="square" rtlCol="0">
            <a:spAutoFit/>
          </a:bodyPr>
          <a:lstStyle/>
          <a:p>
            <a:r>
              <a:rPr lang="en-AU" sz="1000" dirty="0" smtClean="0">
                <a:solidFill>
                  <a:schemeClr val="bg1"/>
                </a:solidFill>
              </a:rPr>
              <a:t>Customer</a:t>
            </a:r>
            <a:endParaRPr lang="en-AU"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sp>
        <p:nvSpPr>
          <p:cNvPr id="6" name="Rectangle 5"/>
          <p:cNvSpPr/>
          <p:nvPr/>
        </p:nvSpPr>
        <p:spPr>
          <a:xfrm>
            <a:off x="805400" y="2564904"/>
            <a:ext cx="7414446" cy="3970318"/>
          </a:xfrm>
          <a:prstGeom prst="rect">
            <a:avLst/>
          </a:prstGeom>
          <a:ln>
            <a:solidFill>
              <a:srgbClr val="FF0000"/>
            </a:solidFill>
          </a:ln>
        </p:spPr>
        <p:txBody>
          <a:bodyPr wrap="square">
            <a:spAutoFit/>
          </a:bodyPr>
          <a:lstStyle/>
          <a:p>
            <a:r>
              <a:rPr lang="en-AU" dirty="0"/>
              <a:t>TSA Host            Size(GB) NFS Mount Name            Presented to OS</a:t>
            </a:r>
          </a:p>
          <a:p>
            <a:r>
              <a:rPr lang="en-AU" dirty="0"/>
              <a:t>odaadbibu01.syd     50       odaadbibu01.syd_backup    \backup</a:t>
            </a:r>
          </a:p>
          <a:p>
            <a:r>
              <a:rPr lang="en-AU" dirty="0"/>
              <a:t>odabidding01.syd    50       odabidding01.syd_backup   \backup</a:t>
            </a:r>
          </a:p>
          <a:p>
            <a:r>
              <a:rPr lang="en-AU" dirty="0"/>
              <a:t>odapixel01.syd     </a:t>
            </a:r>
            <a:r>
              <a:rPr lang="en-AU" dirty="0" smtClean="0"/>
              <a:t>    </a:t>
            </a:r>
            <a:r>
              <a:rPr lang="en-AU" dirty="0"/>
              <a:t>50       odapixel01.syd_backup     \backup</a:t>
            </a:r>
          </a:p>
          <a:p>
            <a:r>
              <a:rPr lang="en-AU" dirty="0"/>
              <a:t>odapixel02.syd     </a:t>
            </a:r>
            <a:r>
              <a:rPr lang="en-AU" dirty="0" smtClean="0"/>
              <a:t>    </a:t>
            </a:r>
            <a:r>
              <a:rPr lang="en-AU" dirty="0"/>
              <a:t>50       odapixel02.syd_backup     \backup</a:t>
            </a:r>
          </a:p>
          <a:p>
            <a:r>
              <a:rPr lang="en-AU" dirty="0"/>
              <a:t>odawww01.syd        50       odawww01.syd_backup       \backup</a:t>
            </a:r>
          </a:p>
          <a:p>
            <a:r>
              <a:rPr lang="en-AU" dirty="0"/>
              <a:t>odawww02.syd        50       odawww02.syd_backup       \backup</a:t>
            </a:r>
          </a:p>
          <a:p>
            <a:r>
              <a:rPr lang="en-AU" dirty="0"/>
              <a:t>odawww03.syd        50       odawww03.syd_backup       \backup</a:t>
            </a:r>
          </a:p>
          <a:p>
            <a:r>
              <a:rPr lang="en-AU" dirty="0"/>
              <a:t>odamonitor01.syd  </a:t>
            </a:r>
            <a:r>
              <a:rPr lang="en-AU" dirty="0" smtClean="0"/>
              <a:t> 20       </a:t>
            </a:r>
            <a:r>
              <a:rPr lang="en-AU" dirty="0"/>
              <a:t>odamonitor01.syd_backup   \backup</a:t>
            </a:r>
          </a:p>
          <a:p>
            <a:r>
              <a:rPr lang="en-AU" dirty="0"/>
              <a:t>odalvs01.syd      </a:t>
            </a:r>
            <a:r>
              <a:rPr lang="en-AU" dirty="0" smtClean="0"/>
              <a:t>      </a:t>
            </a:r>
            <a:r>
              <a:rPr lang="en-AU" dirty="0"/>
              <a:t>20       odalvs01.syd_backup       \backup</a:t>
            </a:r>
          </a:p>
          <a:p>
            <a:r>
              <a:rPr lang="en-AU" dirty="0"/>
              <a:t>odalvs02.syd       </a:t>
            </a:r>
            <a:r>
              <a:rPr lang="en-AU" dirty="0" smtClean="0"/>
              <a:t>     </a:t>
            </a:r>
            <a:r>
              <a:rPr lang="en-AU" dirty="0"/>
              <a:t>20       odalvs02.syd_backup       \backup</a:t>
            </a:r>
          </a:p>
          <a:p>
            <a:r>
              <a:rPr lang="en-AU" dirty="0"/>
              <a:t>odapxy01.syd    </a:t>
            </a:r>
            <a:r>
              <a:rPr lang="en-AU" dirty="0" smtClean="0"/>
              <a:t>      </a:t>
            </a:r>
            <a:r>
              <a:rPr lang="en-AU" dirty="0"/>
              <a:t>20       odapxy01.syd_backup       \backup</a:t>
            </a:r>
          </a:p>
          <a:p>
            <a:r>
              <a:rPr lang="en-AU" dirty="0"/>
              <a:t>odapxy02.syd      </a:t>
            </a:r>
            <a:r>
              <a:rPr lang="en-AU" dirty="0" smtClean="0"/>
              <a:t>    </a:t>
            </a:r>
            <a:r>
              <a:rPr lang="en-AU" dirty="0"/>
              <a:t>20       odapxy02.syd_backup       \backup</a:t>
            </a:r>
          </a:p>
          <a:p>
            <a:r>
              <a:rPr lang="en-AU" dirty="0"/>
              <a:t>odapxy03.syd       </a:t>
            </a:r>
            <a:r>
              <a:rPr lang="en-AU" dirty="0" smtClean="0"/>
              <a:t>   </a:t>
            </a:r>
            <a:r>
              <a:rPr lang="en-AU" dirty="0"/>
              <a:t>20       odapxy03.syd_backup       \backup</a:t>
            </a:r>
          </a:p>
        </p:txBody>
      </p:sp>
      <p:sp>
        <p:nvSpPr>
          <p:cNvPr id="7" name="TextBox 6"/>
          <p:cNvSpPr txBox="1"/>
          <p:nvPr/>
        </p:nvSpPr>
        <p:spPr>
          <a:xfrm>
            <a:off x="179512" y="1366051"/>
            <a:ext cx="8784976" cy="1477328"/>
          </a:xfrm>
          <a:prstGeom prst="rect">
            <a:avLst/>
          </a:prstGeom>
          <a:noFill/>
        </p:spPr>
        <p:txBody>
          <a:bodyPr wrap="square" rtlCol="0">
            <a:spAutoFit/>
          </a:bodyPr>
          <a:lstStyle/>
          <a:p>
            <a:r>
              <a:rPr lang="en-AU" dirty="0" smtClean="0"/>
              <a:t>The following production servers and their  corresponding directories will be in the scope of back as per  the requirements outlined in the TSA Hosting Document.  Likewise SIT and PPT servers will also be backed up</a:t>
            </a:r>
          </a:p>
          <a:p>
            <a:r>
              <a:rPr lang="en-AU" dirty="0" smtClean="0"/>
              <a:t> </a:t>
            </a:r>
          </a:p>
          <a:p>
            <a:r>
              <a:rPr lang="en-AU" dirty="0" smtClean="0"/>
              <a:t>   </a:t>
            </a:r>
            <a:endParaRPr lang="en-AU" dirty="0"/>
          </a:p>
        </p:txBody>
      </p:sp>
    </p:spTree>
    <p:extLst>
      <p:ext uri="{BB962C8B-B14F-4D97-AF65-F5344CB8AC3E}">
        <p14:creationId xmlns:p14="http://schemas.microsoft.com/office/powerpoint/2010/main" val="571593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83768" y="1124744"/>
            <a:ext cx="4040188" cy="309711"/>
          </a:xfrm>
        </p:spPr>
        <p:txBody>
          <a:bodyPr>
            <a:noAutofit/>
          </a:bodyPr>
          <a:lstStyle/>
          <a:p>
            <a:pPr algn="ctr"/>
            <a:r>
              <a:rPr lang="en-AU" sz="1800" dirty="0" smtClean="0"/>
              <a:t>Scope</a:t>
            </a:r>
            <a:endParaRPr lang="en-AU" sz="1800"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424844002"/>
              </p:ext>
            </p:extLst>
          </p:nvPr>
        </p:nvGraphicFramePr>
        <p:xfrm>
          <a:off x="1259632" y="1556792"/>
          <a:ext cx="6984776" cy="4248468"/>
        </p:xfrm>
        <a:graphic>
          <a:graphicData uri="http://schemas.openxmlformats.org/drawingml/2006/table">
            <a:tbl>
              <a:tblPr>
                <a:tableStyleId>{5C22544A-7EE6-4342-B048-85BDC9FD1C3A}</a:tableStyleId>
              </a:tblPr>
              <a:tblGrid>
                <a:gridCol w="3594504"/>
                <a:gridCol w="3390272"/>
              </a:tblGrid>
              <a:tr h="282478">
                <a:tc gridSpan="2">
                  <a:txBody>
                    <a:bodyPr/>
                    <a:lstStyle/>
                    <a:p>
                      <a:pPr marL="171450" indent="-171450" algn="l" fontAlgn="ctr">
                        <a:buFont typeface="Arial" pitchFamily="34" charset="0"/>
                        <a:buChar char="•"/>
                      </a:pPr>
                      <a:r>
                        <a:rPr lang="en-AU" sz="1100" u="none" strike="noStrike" dirty="0">
                          <a:effectLst/>
                        </a:rPr>
                        <a:t>   Server Accessibility (All Servers)</a:t>
                      </a:r>
                      <a:endParaRPr lang="en-AU" sz="1100" b="0" i="0" u="none" strike="noStrike" dirty="0">
                        <a:solidFill>
                          <a:srgbClr val="1F497D"/>
                        </a:solidFill>
                        <a:effectLst/>
                        <a:latin typeface="Calibri"/>
                      </a:endParaRPr>
                    </a:p>
                  </a:txBody>
                  <a:tcPr marL="0" marR="0" marT="0" marB="0" anchor="ctr"/>
                </a:tc>
                <a:tc hMerge="1">
                  <a:txBody>
                    <a:bodyPr/>
                    <a:lstStyle/>
                    <a:p>
                      <a:endParaRPr lang="en-AU"/>
                    </a:p>
                  </a:txBody>
                  <a:tcPr/>
                </a:tc>
              </a:tr>
              <a:tr h="282478">
                <a:tc gridSpan="2">
                  <a:txBody>
                    <a:bodyPr/>
                    <a:lstStyle/>
                    <a:p>
                      <a:pPr algn="l" fontAlgn="ctr">
                        <a:buFontTx/>
                        <a:buNone/>
                      </a:pPr>
                      <a:r>
                        <a:rPr lang="en-AU" sz="1100" u="none" strike="noStrike" dirty="0">
                          <a:effectLst/>
                        </a:rPr>
                        <a:t>o      </a:t>
                      </a:r>
                      <a:r>
                        <a:rPr lang="en-AU" sz="1100" u="none" strike="noStrike" dirty="0" smtClean="0">
                          <a:effectLst/>
                        </a:rPr>
                        <a:t> </a:t>
                      </a:r>
                      <a:r>
                        <a:rPr lang="en-AU" sz="1100" u="none" strike="noStrike" dirty="0">
                          <a:effectLst/>
                        </a:rPr>
                        <a:t>Is the server responding to “Ping”</a:t>
                      </a:r>
                      <a:endParaRPr lang="en-AU" sz="1100" b="0" i="0" u="none" strike="noStrike" dirty="0">
                        <a:solidFill>
                          <a:srgbClr val="1F497D"/>
                        </a:solidFill>
                        <a:effectLst/>
                        <a:latin typeface="Calibri"/>
                      </a:endParaRPr>
                    </a:p>
                  </a:txBody>
                  <a:tcPr marL="428625" marR="0" marT="0" marB="0" anchor="ctr"/>
                </a:tc>
                <a:tc hMerge="1">
                  <a:txBody>
                    <a:bodyPr/>
                    <a:lstStyle/>
                    <a:p>
                      <a:endParaRPr lang="en-AU"/>
                    </a:p>
                  </a:txBody>
                  <a:tcPr/>
                </a:tc>
              </a:tr>
              <a:tr h="497161">
                <a:tc gridSpan="2">
                  <a:txBody>
                    <a:bodyPr/>
                    <a:lstStyle/>
                    <a:p>
                      <a:pPr algn="l" fontAlgn="ctr">
                        <a:buFontTx/>
                        <a:buNone/>
                      </a:pPr>
                      <a:r>
                        <a:rPr lang="en-AU" sz="1100" u="none" strike="noStrike" dirty="0">
                          <a:effectLst/>
                        </a:rPr>
                        <a:t>o      </a:t>
                      </a:r>
                      <a:r>
                        <a:rPr lang="en-AU" sz="1100" u="none" strike="noStrike" dirty="0" smtClean="0">
                          <a:effectLst/>
                        </a:rPr>
                        <a:t> </a:t>
                      </a:r>
                      <a:r>
                        <a:rPr lang="en-AU" sz="1100" u="none" strike="noStrike" dirty="0">
                          <a:effectLst/>
                        </a:rPr>
                        <a:t>Is the server responding to “SSH” requests</a:t>
                      </a:r>
                      <a:endParaRPr lang="en-AU" sz="1100" b="0" i="0" u="none" strike="noStrike" dirty="0">
                        <a:solidFill>
                          <a:srgbClr val="1F497D"/>
                        </a:solidFill>
                        <a:effectLst/>
                        <a:latin typeface="Calibri"/>
                      </a:endParaRPr>
                    </a:p>
                  </a:txBody>
                  <a:tcPr marL="428625" marR="0" marT="0" marB="0" anchor="ctr"/>
                </a:tc>
                <a:tc hMerge="1">
                  <a:txBody>
                    <a:bodyPr/>
                    <a:lstStyle/>
                    <a:p>
                      <a:endParaRPr lang="en-AU"/>
                    </a:p>
                  </a:txBody>
                  <a:tcPr/>
                </a:tc>
              </a:tr>
              <a:tr h="282478">
                <a:tc gridSpan="2">
                  <a:txBody>
                    <a:bodyPr/>
                    <a:lstStyle/>
                    <a:p>
                      <a:pPr marL="171450" indent="-171450" algn="l" fontAlgn="ctr">
                        <a:buFont typeface="Arial" pitchFamily="34" charset="0"/>
                        <a:buChar char="•"/>
                      </a:pPr>
                      <a:r>
                        <a:rPr lang="en-AU" sz="1100" u="none" strike="noStrike" dirty="0">
                          <a:effectLst/>
                        </a:rPr>
                        <a:t>    Disk Space (All Servers)</a:t>
                      </a:r>
                      <a:endParaRPr lang="en-AU" sz="1100" b="0" i="0" u="none" strike="noStrike" dirty="0">
                        <a:solidFill>
                          <a:srgbClr val="1F497D"/>
                        </a:solidFill>
                        <a:effectLst/>
                        <a:latin typeface="Calibri"/>
                      </a:endParaRPr>
                    </a:p>
                  </a:txBody>
                  <a:tcPr marL="0" marR="0" marT="0" marB="0" anchor="ctr"/>
                </a:tc>
                <a:tc hMerge="1">
                  <a:txBody>
                    <a:bodyPr/>
                    <a:lstStyle/>
                    <a:p>
                      <a:endParaRPr lang="en-AU"/>
                    </a:p>
                  </a:txBody>
                  <a:tcPr/>
                </a:tc>
              </a:tr>
              <a:tr h="282478">
                <a:tc gridSpan="2">
                  <a:txBody>
                    <a:bodyPr/>
                    <a:lstStyle/>
                    <a:p>
                      <a:pPr marL="171450" indent="-171450" algn="l" fontAlgn="ctr">
                        <a:buFont typeface="Arial" pitchFamily="34" charset="0"/>
                        <a:buChar char="•"/>
                      </a:pPr>
                      <a:r>
                        <a:rPr lang="en-AU" sz="1100" u="none" strike="noStrike" dirty="0">
                          <a:effectLst/>
                        </a:rPr>
                        <a:t>    </a:t>
                      </a:r>
                      <a:r>
                        <a:rPr lang="en-AU" sz="1100" u="none" strike="noStrike" dirty="0" smtClean="0">
                          <a:effectLst/>
                        </a:rPr>
                        <a:t>MySQL </a:t>
                      </a:r>
                      <a:r>
                        <a:rPr lang="en-AU" sz="1100" u="none" strike="noStrike" dirty="0">
                          <a:effectLst/>
                        </a:rPr>
                        <a:t>(all databases)</a:t>
                      </a:r>
                      <a:endParaRPr lang="en-AU" sz="1100" b="0" i="0" u="none" strike="noStrike" dirty="0">
                        <a:solidFill>
                          <a:srgbClr val="1F497D"/>
                        </a:solidFill>
                        <a:effectLst/>
                        <a:latin typeface="Calibri"/>
                      </a:endParaRPr>
                    </a:p>
                  </a:txBody>
                  <a:tcPr marL="0" marR="0" marT="0" marB="0" anchor="ctr"/>
                </a:tc>
                <a:tc hMerge="1">
                  <a:txBody>
                    <a:bodyPr/>
                    <a:lstStyle/>
                    <a:p>
                      <a:endParaRPr lang="en-AU"/>
                    </a:p>
                  </a:txBody>
                  <a:tcPr/>
                </a:tc>
              </a:tr>
              <a:tr h="497161">
                <a:tc gridSpan="2">
                  <a:txBody>
                    <a:bodyPr/>
                    <a:lstStyle/>
                    <a:p>
                      <a:pPr algn="l" fontAlgn="ctr">
                        <a:buFontTx/>
                        <a:buNone/>
                      </a:pPr>
                      <a:r>
                        <a:rPr lang="en-AU" sz="1100" u="none" strike="noStrike" dirty="0">
                          <a:effectLst/>
                        </a:rPr>
                        <a:t>o      </a:t>
                      </a:r>
                      <a:r>
                        <a:rPr lang="en-AU" sz="1100" u="none" strike="noStrike" dirty="0" smtClean="0">
                          <a:effectLst/>
                        </a:rPr>
                        <a:t>Is </a:t>
                      </a:r>
                      <a:r>
                        <a:rPr lang="en-AU" sz="1100" u="none" strike="noStrike" dirty="0">
                          <a:effectLst/>
                        </a:rPr>
                        <a:t>the server responding to SQL commands</a:t>
                      </a:r>
                      <a:endParaRPr lang="en-AU" sz="1100" b="0" i="0" u="none" strike="noStrike" dirty="0">
                        <a:solidFill>
                          <a:srgbClr val="1F497D"/>
                        </a:solidFill>
                        <a:effectLst/>
                        <a:latin typeface="Calibri"/>
                      </a:endParaRPr>
                    </a:p>
                  </a:txBody>
                  <a:tcPr marL="428625" marR="0" marT="0" marB="0" anchor="ctr"/>
                </a:tc>
                <a:tc hMerge="1">
                  <a:txBody>
                    <a:bodyPr/>
                    <a:lstStyle/>
                    <a:p>
                      <a:endParaRPr lang="en-AU"/>
                    </a:p>
                  </a:txBody>
                  <a:tcPr/>
                </a:tc>
              </a:tr>
              <a:tr h="497161">
                <a:tc gridSpan="2">
                  <a:txBody>
                    <a:bodyPr/>
                    <a:lstStyle/>
                    <a:p>
                      <a:pPr algn="l" fontAlgn="ctr">
                        <a:buFontTx/>
                        <a:buNone/>
                      </a:pPr>
                      <a:r>
                        <a:rPr lang="en-AU" sz="1100" u="none" strike="noStrike" dirty="0">
                          <a:effectLst/>
                        </a:rPr>
                        <a:t>o      </a:t>
                      </a:r>
                      <a:r>
                        <a:rPr lang="en-AU" sz="1100" u="none" strike="noStrike" dirty="0" smtClean="0">
                          <a:effectLst/>
                        </a:rPr>
                        <a:t>monitor </a:t>
                      </a:r>
                      <a:r>
                        <a:rPr lang="en-AU" sz="1100" u="none" strike="noStrike" dirty="0">
                          <a:effectLst/>
                        </a:rPr>
                        <a:t>various stats (connection time, long running processes, etc.)</a:t>
                      </a:r>
                      <a:endParaRPr lang="en-AU" sz="1100" b="0" i="0" u="none" strike="noStrike" dirty="0">
                        <a:solidFill>
                          <a:srgbClr val="1F497D"/>
                        </a:solidFill>
                        <a:effectLst/>
                        <a:latin typeface="Calibri"/>
                      </a:endParaRPr>
                    </a:p>
                  </a:txBody>
                  <a:tcPr marL="428625" marR="0" marT="0" marB="0" anchor="ctr"/>
                </a:tc>
                <a:tc hMerge="1">
                  <a:txBody>
                    <a:bodyPr/>
                    <a:lstStyle/>
                    <a:p>
                      <a:endParaRPr lang="en-AU"/>
                    </a:p>
                  </a:txBody>
                  <a:tcPr/>
                </a:tc>
              </a:tr>
              <a:tr h="282478">
                <a:tc gridSpan="2">
                  <a:txBody>
                    <a:bodyPr/>
                    <a:lstStyle/>
                    <a:p>
                      <a:pPr marL="171450" indent="-171450" algn="l" fontAlgn="ctr">
                        <a:buFont typeface="Arial" pitchFamily="34" charset="0"/>
                        <a:buChar char="•"/>
                      </a:pPr>
                      <a:r>
                        <a:rPr lang="en-AU" sz="1100" u="none" strike="noStrike" dirty="0">
                          <a:effectLst/>
                        </a:rPr>
                        <a:t>          Web Service Availability (</a:t>
                      </a:r>
                      <a:r>
                        <a:rPr lang="en-AU" sz="1100" u="none" strike="noStrike" dirty="0" err="1">
                          <a:effectLst/>
                        </a:rPr>
                        <a:t>JBoss</a:t>
                      </a:r>
                      <a:r>
                        <a:rPr lang="en-AU" sz="1100" u="none" strike="noStrike" dirty="0">
                          <a:effectLst/>
                        </a:rPr>
                        <a:t> Servers)</a:t>
                      </a:r>
                      <a:endParaRPr lang="en-AU" sz="1100" b="0" i="0" u="none" strike="noStrike" dirty="0">
                        <a:solidFill>
                          <a:srgbClr val="1F497D"/>
                        </a:solidFill>
                        <a:effectLst/>
                        <a:latin typeface="Calibri"/>
                      </a:endParaRPr>
                    </a:p>
                  </a:txBody>
                  <a:tcPr marL="0" marR="0" marT="0" marB="0" anchor="ctr"/>
                </a:tc>
                <a:tc hMerge="1">
                  <a:txBody>
                    <a:bodyPr/>
                    <a:lstStyle/>
                    <a:p>
                      <a:endParaRPr lang="en-AU"/>
                    </a:p>
                  </a:txBody>
                  <a:tcPr/>
                </a:tc>
              </a:tr>
              <a:tr h="282478">
                <a:tc>
                  <a:txBody>
                    <a:bodyPr/>
                    <a:lstStyle/>
                    <a:p>
                      <a:pPr algn="l" fontAlgn="ctr">
                        <a:buFontTx/>
                        <a:buNone/>
                      </a:pPr>
                      <a:r>
                        <a:rPr lang="en-AU" sz="1100" u="none" strike="noStrike" dirty="0">
                          <a:effectLst/>
                        </a:rPr>
                        <a:t>o       WSDL checks</a:t>
                      </a:r>
                      <a:endParaRPr lang="en-AU" sz="1100" b="0" i="0" u="none" strike="noStrike" dirty="0">
                        <a:solidFill>
                          <a:srgbClr val="1F497D"/>
                        </a:solidFill>
                        <a:effectLst/>
                        <a:latin typeface="Calibri"/>
                      </a:endParaRPr>
                    </a:p>
                  </a:txBody>
                  <a:tcPr marL="428625" marR="0" marT="0" marB="0" anchor="ctr"/>
                </a:tc>
                <a:tc>
                  <a:txBody>
                    <a:bodyPr/>
                    <a:lstStyle/>
                    <a:p>
                      <a:pPr algn="l" fontAlgn="b">
                        <a:buFontTx/>
                        <a:buNone/>
                      </a:pPr>
                      <a:endParaRPr lang="en-AU" sz="1100" b="0" i="0" u="none" strike="noStrike" dirty="0">
                        <a:solidFill>
                          <a:srgbClr val="000000"/>
                        </a:solidFill>
                        <a:effectLst/>
                        <a:latin typeface="Calibri"/>
                      </a:endParaRPr>
                    </a:p>
                  </a:txBody>
                  <a:tcPr marL="0" marR="0" marT="0" marB="0" anchor="b"/>
                </a:tc>
              </a:tr>
              <a:tr h="497161">
                <a:tc gridSpan="2">
                  <a:txBody>
                    <a:bodyPr/>
                    <a:lstStyle/>
                    <a:p>
                      <a:pPr algn="l" fontAlgn="ctr">
                        <a:buFontTx/>
                        <a:buNone/>
                      </a:pPr>
                      <a:r>
                        <a:rPr lang="en-AU" sz="1100" u="none" strike="noStrike" dirty="0">
                          <a:effectLst/>
                        </a:rPr>
                        <a:t>o       Sample heartbeat SOAP requests (where possible)</a:t>
                      </a:r>
                      <a:endParaRPr lang="en-AU" sz="1100" b="0" i="0" u="none" strike="noStrike" dirty="0">
                        <a:solidFill>
                          <a:srgbClr val="1F497D"/>
                        </a:solidFill>
                        <a:effectLst/>
                        <a:latin typeface="Calibri"/>
                      </a:endParaRPr>
                    </a:p>
                  </a:txBody>
                  <a:tcPr marL="428625" marR="0" marT="0" marB="0" anchor="ctr"/>
                </a:tc>
                <a:tc hMerge="1">
                  <a:txBody>
                    <a:bodyPr/>
                    <a:lstStyle/>
                    <a:p>
                      <a:endParaRPr lang="en-AU"/>
                    </a:p>
                  </a:txBody>
                  <a:tcPr/>
                </a:tc>
              </a:tr>
              <a:tr h="282478">
                <a:tc>
                  <a:txBody>
                    <a:bodyPr/>
                    <a:lstStyle/>
                    <a:p>
                      <a:pPr algn="l" fontAlgn="ctr">
                        <a:buFontTx/>
                        <a:buNone/>
                      </a:pPr>
                      <a:r>
                        <a:rPr lang="en-AU" sz="1100" u="none" strike="noStrike" dirty="0">
                          <a:effectLst/>
                        </a:rPr>
                        <a:t>            Log File Monitoring</a:t>
                      </a:r>
                      <a:endParaRPr lang="en-AU" sz="1100" b="0" i="0" u="none" strike="noStrike" dirty="0">
                        <a:solidFill>
                          <a:srgbClr val="1F497D"/>
                        </a:solidFill>
                        <a:effectLst/>
                        <a:latin typeface="Calibri"/>
                      </a:endParaRPr>
                    </a:p>
                  </a:txBody>
                  <a:tcPr marL="0" marR="0" marT="0" marB="0" anchor="ctr"/>
                </a:tc>
                <a:tc>
                  <a:txBody>
                    <a:bodyPr/>
                    <a:lstStyle/>
                    <a:p>
                      <a:pPr algn="l" fontAlgn="b">
                        <a:buFontTx/>
                        <a:buNone/>
                      </a:pPr>
                      <a:endParaRPr lang="en-AU" sz="1100" b="0" i="0" u="none" strike="noStrike" dirty="0">
                        <a:solidFill>
                          <a:srgbClr val="000000"/>
                        </a:solidFill>
                        <a:effectLst/>
                        <a:latin typeface="Calibri"/>
                      </a:endParaRPr>
                    </a:p>
                  </a:txBody>
                  <a:tcPr marL="0" marR="0" marT="0" marB="0" anchor="b"/>
                </a:tc>
              </a:tr>
              <a:tr h="282478">
                <a:tc gridSpan="2">
                  <a:txBody>
                    <a:bodyPr/>
                    <a:lstStyle/>
                    <a:p>
                      <a:pPr algn="l" fontAlgn="ctr">
                        <a:buFontTx/>
                        <a:buNone/>
                      </a:pPr>
                      <a:r>
                        <a:rPr lang="en-AU" sz="1100" u="none" strike="noStrike" dirty="0">
                          <a:effectLst/>
                        </a:rPr>
                        <a:t>o      </a:t>
                      </a:r>
                      <a:r>
                        <a:rPr lang="en-AU" sz="1100" u="none" strike="noStrike" dirty="0" smtClean="0">
                          <a:effectLst/>
                        </a:rPr>
                        <a:t> </a:t>
                      </a:r>
                      <a:r>
                        <a:rPr lang="en-AU" sz="1100" u="none" strike="noStrike" dirty="0">
                          <a:effectLst/>
                        </a:rPr>
                        <a:t>Parse logs for particular errors</a:t>
                      </a:r>
                      <a:endParaRPr lang="en-AU" sz="1100" b="0" i="0" u="none" strike="noStrike" dirty="0">
                        <a:solidFill>
                          <a:srgbClr val="1F497D"/>
                        </a:solidFill>
                        <a:effectLst/>
                        <a:latin typeface="Calibri"/>
                      </a:endParaRPr>
                    </a:p>
                  </a:txBody>
                  <a:tcPr marL="428625" marR="0" marT="0" marB="0" anchor="ctr"/>
                </a:tc>
                <a:tc hMerge="1">
                  <a:txBody>
                    <a:bodyPr/>
                    <a:lstStyle/>
                    <a:p>
                      <a:endParaRPr lang="en-AU"/>
                    </a:p>
                  </a:txBody>
                  <a:tcPr/>
                </a:tc>
              </a:tr>
            </a:tbl>
          </a:graphicData>
        </a:graphic>
      </p:graphicFrame>
      <p:sp>
        <p:nvSpPr>
          <p:cNvPr id="7" name="Title 1"/>
          <p:cNvSpPr txBox="1">
            <a:spLocks/>
          </p:cNvSpPr>
          <p:nvPr/>
        </p:nvSpPr>
        <p:spPr>
          <a:xfrm>
            <a:off x="539552" y="260648"/>
            <a:ext cx="8229600" cy="796908"/>
          </a:xfrm>
          <a:prstGeom prst="rect">
            <a:avLst/>
          </a:prstGeom>
          <a:solidFill>
            <a:srgbClr val="FFC000"/>
          </a:solidFill>
          <a:ln w="9525">
            <a:noFill/>
            <a:miter lim="800000"/>
            <a:headEnd/>
            <a:tailEnd/>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0" hangingPunct="0"/>
            <a:r>
              <a:rPr lang="en-AU" sz="2000" b="1" dirty="0" smtClean="0">
                <a:solidFill>
                  <a:srgbClr val="000000"/>
                </a:solidFill>
                <a:latin typeface="OptusDINCond-Regular" pitchFamily="34" charset="0"/>
                <a:ea typeface="+mn-ea"/>
                <a:cs typeface="+mn-cs"/>
              </a:rPr>
              <a:t>TSA Monitoring Responsibilities </a:t>
            </a:r>
            <a:endParaRPr lang="en-AU" sz="2000" b="1" dirty="0">
              <a:solidFill>
                <a:srgbClr val="000000"/>
              </a:solidFill>
              <a:latin typeface="OptusDINCond-Regular" pitchFamily="34" charset="0"/>
              <a:ea typeface="+mn-ea"/>
              <a:cs typeface="+mn-cs"/>
            </a:endParaRPr>
          </a:p>
        </p:txBody>
      </p:sp>
    </p:spTree>
    <p:extLst>
      <p:ext uri="{BB962C8B-B14F-4D97-AF65-F5344CB8AC3E}">
        <p14:creationId xmlns:p14="http://schemas.microsoft.com/office/powerpoint/2010/main" val="21239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552" y="260648"/>
            <a:ext cx="8229600" cy="796908"/>
          </a:xfrm>
          <a:prstGeom prst="rect">
            <a:avLst/>
          </a:prstGeom>
          <a:solidFill>
            <a:srgbClr val="FFC000"/>
          </a:solidFill>
          <a:ln w="9525">
            <a:noFill/>
            <a:miter lim="800000"/>
            <a:headEnd/>
            <a:tailEnd/>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0" hangingPunct="0"/>
            <a:r>
              <a:rPr lang="en-AU" sz="2000" b="1" dirty="0" smtClean="0">
                <a:solidFill>
                  <a:srgbClr val="000000"/>
                </a:solidFill>
                <a:latin typeface="OptusDINCond-Regular" pitchFamily="34" charset="0"/>
                <a:ea typeface="+mn-ea"/>
                <a:cs typeface="+mn-cs"/>
              </a:rPr>
              <a:t>Optus Monitoring Responsibilities - Infrastructure </a:t>
            </a:r>
            <a:endParaRPr lang="en-AU" sz="2000" b="1" dirty="0">
              <a:solidFill>
                <a:srgbClr val="000000"/>
              </a:solidFill>
              <a:latin typeface="OptusDINCond-Regular" pitchFamily="34" charset="0"/>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2030567335"/>
              </p:ext>
            </p:extLst>
          </p:nvPr>
        </p:nvGraphicFramePr>
        <p:xfrm>
          <a:off x="827584" y="1772816"/>
          <a:ext cx="7776864" cy="4741986"/>
        </p:xfrm>
        <a:graphic>
          <a:graphicData uri="http://schemas.openxmlformats.org/drawingml/2006/table">
            <a:tbl>
              <a:tblPr firstRow="1" firstCol="1" bandRow="1">
                <a:tableStyleId>{5C22544A-7EE6-4342-B048-85BDC9FD1C3A}</a:tableStyleId>
              </a:tblPr>
              <a:tblGrid>
                <a:gridCol w="972108"/>
                <a:gridCol w="972108"/>
                <a:gridCol w="972108"/>
                <a:gridCol w="972108"/>
                <a:gridCol w="972108"/>
                <a:gridCol w="972108"/>
                <a:gridCol w="972108"/>
                <a:gridCol w="972108"/>
              </a:tblGrid>
              <a:tr h="266286">
                <a:tc>
                  <a:txBody>
                    <a:bodyPr/>
                    <a:lstStyle/>
                    <a:p>
                      <a:pPr>
                        <a:spcAft>
                          <a:spcPts val="0"/>
                        </a:spcAft>
                      </a:pPr>
                      <a:r>
                        <a:rPr lang="en-AU" sz="800" dirty="0">
                          <a:effectLst/>
                        </a:rPr>
                        <a:t>Platform </a:t>
                      </a:r>
                      <a:endParaRPr lang="en-AU" sz="700" dirty="0">
                        <a:effectLst/>
                        <a:latin typeface="Calibri"/>
                        <a:ea typeface="Calibri"/>
                      </a:endParaRPr>
                    </a:p>
                  </a:txBody>
                  <a:tcPr marL="12917" marR="12917" marT="12917" marB="12917" anchor="ctr"/>
                </a:tc>
                <a:tc>
                  <a:txBody>
                    <a:bodyPr/>
                    <a:lstStyle/>
                    <a:p>
                      <a:pPr>
                        <a:spcAft>
                          <a:spcPts val="0"/>
                        </a:spcAft>
                      </a:pPr>
                      <a:r>
                        <a:rPr lang="en-AU" sz="800">
                          <a:effectLst/>
                        </a:rPr>
                        <a:t>Metric Type </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Metric </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Object </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Interval </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Warning Threshold </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Critical Threshold </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Targets </a:t>
                      </a:r>
                      <a:endParaRPr lang="en-AU" sz="700">
                        <a:effectLst/>
                        <a:latin typeface="Calibri"/>
                        <a:ea typeface="Calibri"/>
                      </a:endParaRPr>
                    </a:p>
                  </a:txBody>
                  <a:tcPr marL="12917" marR="12917" marT="12917" marB="12917" anchor="ctr"/>
                </a:tc>
              </a:tr>
              <a:tr h="403463">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Node/OM Agent Up</a:t>
                      </a:r>
                      <a:endParaRPr lang="en-AU" sz="700">
                        <a:effectLst/>
                        <a:latin typeface="Calibri"/>
                        <a:ea typeface="Calibri"/>
                      </a:endParaRPr>
                    </a:p>
                  </a:txBody>
                  <a:tcPr marL="12917" marR="12917" marT="12917" marB="12917" anchor="ctr"/>
                </a:tc>
                <a:tc>
                  <a:txBody>
                    <a:bodyPr/>
                    <a:lstStyle/>
                    <a:p>
                      <a:pPr>
                        <a:spcAft>
                          <a:spcPts val="0"/>
                        </a:spcAft>
                      </a:pPr>
                      <a:r>
                        <a:rPr lang="en-AU" sz="800" dirty="0">
                          <a:effectLst/>
                        </a:rPr>
                        <a:t>Node/OM Agent</a:t>
                      </a:r>
                      <a:endParaRPr lang="en-AU" sz="700" dirty="0">
                        <a:effectLst/>
                        <a:latin typeface="Calibri"/>
                        <a:ea typeface="Calibri"/>
                      </a:endParaRPr>
                    </a:p>
                  </a:txBody>
                  <a:tcPr marL="12917" marR="12917" marT="12917" marB="12917" anchor="ctr"/>
                </a:tc>
                <a:tc>
                  <a:txBody>
                    <a:bodyPr/>
                    <a:lstStyle/>
                    <a:p>
                      <a:pPr>
                        <a:spcAft>
                          <a:spcPts val="0"/>
                        </a:spcAft>
                      </a:pPr>
                      <a:r>
                        <a:rPr lang="en-AU" sz="800">
                          <a:effectLst/>
                        </a:rPr>
                        <a:t>5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Node/OM Agent Down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266286">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PM Agent Up</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PM Agent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1 hour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PM Agent Down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507450">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Filesystem not mounted</a:t>
                      </a:r>
                      <a:endParaRPr lang="en-AU" sz="700">
                        <a:effectLst/>
                        <a:latin typeface="Calibri"/>
                        <a:ea typeface="Calibri"/>
                      </a:endParaRPr>
                    </a:p>
                  </a:txBody>
                  <a:tcPr marL="12917" marR="12917" marT="12917" marB="12917" anchor="ctr"/>
                </a:tc>
                <a:tc>
                  <a:txBody>
                    <a:bodyPr/>
                    <a:lstStyle/>
                    <a:p>
                      <a:pPr>
                        <a:spcAft>
                          <a:spcPts val="0"/>
                        </a:spcAft>
                      </a:pPr>
                      <a:r>
                        <a:rPr lang="en-AU" sz="800" dirty="0">
                          <a:effectLst/>
                        </a:rPr>
                        <a:t>All permanently mounted </a:t>
                      </a:r>
                      <a:r>
                        <a:rPr lang="en-AU" sz="800" dirty="0" err="1">
                          <a:effectLst/>
                        </a:rPr>
                        <a:t>filesystems</a:t>
                      </a:r>
                      <a:endParaRPr lang="en-AU" sz="700" dirty="0">
                        <a:effectLst/>
                        <a:latin typeface="Calibri"/>
                        <a:ea typeface="Calibri"/>
                      </a:endParaRPr>
                    </a:p>
                  </a:txBody>
                  <a:tcPr marL="12917" marR="12917" marT="12917" marB="12917" anchor="ctr"/>
                </a:tc>
                <a:tc>
                  <a:txBody>
                    <a:bodyPr/>
                    <a:lstStyle/>
                    <a:p>
                      <a:pPr>
                        <a:spcAft>
                          <a:spcPts val="0"/>
                        </a:spcAft>
                      </a:pPr>
                      <a:r>
                        <a:rPr lang="en-AU" sz="800">
                          <a:effectLst/>
                        </a:rPr>
                        <a:t>5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Filesystem not mounted</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403463">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CPU Count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CPU</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10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Number of CPUs is abnormal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403463">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Memory Count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Memory</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10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Total physical memory size is abnormal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403463">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Process Count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crond,sshd,ntpd,syslogd</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10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Less than 1 of listed processes running</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403463">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OS Event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Syslog</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10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Non-Critical 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Critical failure/error</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507450">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Capacity (Failure Limit)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Filesystem Freespace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permanently mounted filesystems</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5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&lt;15% freespace</a:t>
                      </a:r>
                      <a:r>
                        <a:rPr lang="en-AU" sz="800" baseline="30000">
                          <a:effectLst/>
                        </a:rPr>
                        <a:t>*1</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&lt;10% freespace</a:t>
                      </a:r>
                      <a:r>
                        <a:rPr lang="en-AU" sz="800" baseline="30000">
                          <a:effectLst/>
                        </a:rPr>
                        <a:t>*1</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266286">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Capacity (Failure Limit)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Swap Utilisation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Swap</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5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&gt;85% used</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&gt;90% used</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All </a:t>
                      </a:r>
                      <a:endParaRPr lang="en-AU" sz="700">
                        <a:effectLst/>
                        <a:latin typeface="Calibri"/>
                        <a:ea typeface="Calibri"/>
                      </a:endParaRPr>
                    </a:p>
                  </a:txBody>
                  <a:tcPr marL="12917" marR="12917" marT="12917" marB="12917" anchor="ctr"/>
                </a:tc>
              </a:tr>
              <a:tr h="403463">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Capacity (Performance Limit)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CPU Utilisation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CPU</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5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&gt;90% for 30 continuous mins</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L1 only</a:t>
                      </a:r>
                      <a:r>
                        <a:rPr lang="en-AU" sz="800" baseline="30000">
                          <a:effectLst/>
                        </a:rPr>
                        <a:t>*0</a:t>
                      </a:r>
                      <a:r>
                        <a:rPr lang="en-AU" sz="800">
                          <a:effectLst/>
                        </a:rPr>
                        <a:t> </a:t>
                      </a:r>
                      <a:endParaRPr lang="en-AU" sz="700">
                        <a:effectLst/>
                        <a:latin typeface="Calibri"/>
                        <a:ea typeface="Calibri"/>
                      </a:endParaRPr>
                    </a:p>
                  </a:txBody>
                  <a:tcPr marL="12917" marR="12917" marT="12917" marB="12917" anchor="ctr"/>
                </a:tc>
              </a:tr>
              <a:tr h="507450">
                <a:tc>
                  <a:txBody>
                    <a:bodyPr/>
                    <a:lstStyle/>
                    <a:p>
                      <a:pPr>
                        <a:spcAft>
                          <a:spcPts val="0"/>
                        </a:spcAft>
                      </a:pPr>
                      <a:r>
                        <a:rPr lang="en-AU" sz="800">
                          <a:effectLst/>
                        </a:rPr>
                        <a:t>Linux (RHEL)</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Capacity (Performance Limit)</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Memory Pageout Rate</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Memory</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5 min</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&gt;1000 pages/sec for 30 continuous mins</a:t>
                      </a:r>
                      <a:endParaRPr lang="en-AU" sz="700">
                        <a:effectLst/>
                        <a:latin typeface="Calibri"/>
                        <a:ea typeface="Calibri"/>
                      </a:endParaRPr>
                    </a:p>
                  </a:txBody>
                  <a:tcPr marL="12917" marR="12917" marT="12917" marB="12917" anchor="ctr"/>
                </a:tc>
                <a:tc>
                  <a:txBody>
                    <a:bodyPr/>
                    <a:lstStyle/>
                    <a:p>
                      <a:pPr>
                        <a:spcAft>
                          <a:spcPts val="0"/>
                        </a:spcAft>
                      </a:pPr>
                      <a:r>
                        <a:rPr lang="en-AU" sz="800">
                          <a:effectLst/>
                        </a:rPr>
                        <a:t>none</a:t>
                      </a:r>
                      <a:endParaRPr lang="en-AU" sz="700">
                        <a:effectLst/>
                        <a:latin typeface="Calibri"/>
                        <a:ea typeface="Calibri"/>
                      </a:endParaRPr>
                    </a:p>
                  </a:txBody>
                  <a:tcPr marL="12917" marR="12917" marT="12917" marB="12917" anchor="ctr"/>
                </a:tc>
                <a:tc>
                  <a:txBody>
                    <a:bodyPr/>
                    <a:lstStyle/>
                    <a:p>
                      <a:pPr>
                        <a:spcAft>
                          <a:spcPts val="0"/>
                        </a:spcAft>
                      </a:pPr>
                      <a:r>
                        <a:rPr lang="en-AU" sz="800" dirty="0">
                          <a:effectLst/>
                        </a:rPr>
                        <a:t>L1 only</a:t>
                      </a:r>
                      <a:r>
                        <a:rPr lang="en-AU" sz="800" baseline="30000" dirty="0">
                          <a:effectLst/>
                        </a:rPr>
                        <a:t>*0</a:t>
                      </a:r>
                      <a:r>
                        <a:rPr lang="en-AU" sz="800" dirty="0">
                          <a:effectLst/>
                        </a:rPr>
                        <a:t> </a:t>
                      </a:r>
                      <a:endParaRPr lang="en-AU" sz="700" dirty="0">
                        <a:effectLst/>
                        <a:latin typeface="Calibri"/>
                        <a:ea typeface="Calibri"/>
                      </a:endParaRPr>
                    </a:p>
                  </a:txBody>
                  <a:tcPr marL="12917" marR="12917" marT="12917" marB="12917" anchor="ctr"/>
                </a:tc>
              </a:tr>
            </a:tbl>
          </a:graphicData>
        </a:graphic>
      </p:graphicFrame>
      <p:sp>
        <p:nvSpPr>
          <p:cNvPr id="6" name="Rectangle 5"/>
          <p:cNvSpPr/>
          <p:nvPr/>
        </p:nvSpPr>
        <p:spPr>
          <a:xfrm>
            <a:off x="827584" y="1057556"/>
            <a:ext cx="7272808" cy="646331"/>
          </a:xfrm>
          <a:prstGeom prst="rect">
            <a:avLst/>
          </a:prstGeom>
        </p:spPr>
        <p:txBody>
          <a:bodyPr wrap="square">
            <a:spAutoFit/>
          </a:bodyPr>
          <a:lstStyle/>
          <a:p>
            <a:r>
              <a:rPr lang="en-AU" dirty="0" smtClean="0"/>
              <a:t>Below are the </a:t>
            </a:r>
            <a:r>
              <a:rPr lang="en-AU" dirty="0"/>
              <a:t>default components monitored and their respective thresholds by HP </a:t>
            </a:r>
            <a:r>
              <a:rPr lang="en-AU" dirty="0" err="1"/>
              <a:t>Openview</a:t>
            </a:r>
            <a:endParaRPr lang="en-AU" dirty="0"/>
          </a:p>
        </p:txBody>
      </p:sp>
    </p:spTree>
    <p:extLst>
      <p:ext uri="{BB962C8B-B14F-4D97-AF65-F5344CB8AC3E}">
        <p14:creationId xmlns:p14="http://schemas.microsoft.com/office/powerpoint/2010/main" val="3751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552" y="260648"/>
            <a:ext cx="8229600" cy="796908"/>
          </a:xfrm>
          <a:prstGeom prst="rect">
            <a:avLst/>
          </a:prstGeom>
          <a:solidFill>
            <a:srgbClr val="FFC000"/>
          </a:solidFill>
          <a:ln w="9525">
            <a:noFill/>
            <a:miter lim="800000"/>
            <a:headEnd/>
            <a:tailEnd/>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0" hangingPunct="0"/>
            <a:r>
              <a:rPr lang="en-AU" sz="2000" b="1" dirty="0" smtClean="0">
                <a:solidFill>
                  <a:srgbClr val="000000"/>
                </a:solidFill>
                <a:latin typeface="OptusDINCond-Regular" pitchFamily="34" charset="0"/>
                <a:ea typeface="+mn-ea"/>
                <a:cs typeface="+mn-cs"/>
              </a:rPr>
              <a:t>Optus Monitoring Responsibilities – My SQL Data base </a:t>
            </a:r>
            <a:endParaRPr lang="en-AU" sz="2000" b="1" dirty="0">
              <a:solidFill>
                <a:srgbClr val="000000"/>
              </a:solidFill>
              <a:latin typeface="OptusDINCond-Regular" pitchFamily="34" charset="0"/>
              <a:ea typeface="+mn-ea"/>
              <a:cs typeface="+mn-cs"/>
            </a:endParaRPr>
          </a:p>
        </p:txBody>
      </p:sp>
      <p:sp>
        <p:nvSpPr>
          <p:cNvPr id="2" name="Rectangle 1"/>
          <p:cNvSpPr/>
          <p:nvPr/>
        </p:nvSpPr>
        <p:spPr>
          <a:xfrm>
            <a:off x="1348388" y="1225689"/>
            <a:ext cx="6408712" cy="5632311"/>
          </a:xfrm>
          <a:prstGeom prst="rect">
            <a:avLst/>
          </a:prstGeom>
        </p:spPr>
        <p:txBody>
          <a:bodyPr wrap="square">
            <a:spAutoFit/>
          </a:bodyPr>
          <a:lstStyle/>
          <a:p>
            <a:pPr marL="285750" lvl="0" indent="-285750">
              <a:buFont typeface="Arial" pitchFamily="34" charset="0"/>
              <a:buChar char="•"/>
            </a:pPr>
            <a:r>
              <a:rPr lang="en-AU" dirty="0"/>
              <a:t>Check connect via </a:t>
            </a:r>
            <a:r>
              <a:rPr lang="en-AU" dirty="0" err="1"/>
              <a:t>hawkeye</a:t>
            </a:r>
            <a:r>
              <a:rPr lang="en-AU" dirty="0"/>
              <a:t> monitoring</a:t>
            </a:r>
          </a:p>
          <a:p>
            <a:pPr marL="285750" lvl="0" indent="-285750">
              <a:buFont typeface="Arial" pitchFamily="34" charset="0"/>
              <a:buChar char="•"/>
            </a:pPr>
            <a:r>
              <a:rPr lang="en-AU" dirty="0" err="1"/>
              <a:t>Filesystem</a:t>
            </a:r>
            <a:r>
              <a:rPr lang="en-AU" dirty="0"/>
              <a:t> space monitoring via </a:t>
            </a:r>
            <a:r>
              <a:rPr lang="en-AU" dirty="0" err="1"/>
              <a:t>openview</a:t>
            </a:r>
            <a:r>
              <a:rPr lang="en-AU" dirty="0"/>
              <a:t> (In Prod only)</a:t>
            </a:r>
          </a:p>
          <a:p>
            <a:pPr marL="285750" lvl="0" indent="-285750">
              <a:buFont typeface="Arial" pitchFamily="34" charset="0"/>
              <a:buChar char="•"/>
            </a:pPr>
            <a:r>
              <a:rPr lang="en-AU" dirty="0"/>
              <a:t>Check </a:t>
            </a:r>
            <a:r>
              <a:rPr lang="en-AU" dirty="0" err="1"/>
              <a:t>mysql</a:t>
            </a:r>
            <a:r>
              <a:rPr lang="en-AU" dirty="0"/>
              <a:t> files if they have grown more than 16GB by </a:t>
            </a:r>
            <a:r>
              <a:rPr lang="en-AU" dirty="0" err="1"/>
              <a:t>unix</a:t>
            </a:r>
            <a:r>
              <a:rPr lang="en-AU" dirty="0"/>
              <a:t> shell script</a:t>
            </a:r>
          </a:p>
          <a:p>
            <a:pPr marL="285750" lvl="0" indent="-285750">
              <a:buFont typeface="Arial" pitchFamily="34" charset="0"/>
              <a:buChar char="•"/>
            </a:pPr>
            <a:r>
              <a:rPr lang="en-AU" dirty="0"/>
              <a:t>Check that slave is UP and running without any errors by </a:t>
            </a:r>
            <a:r>
              <a:rPr lang="en-AU" dirty="0" err="1"/>
              <a:t>unix</a:t>
            </a:r>
            <a:r>
              <a:rPr lang="en-AU" dirty="0"/>
              <a:t> shell script</a:t>
            </a:r>
          </a:p>
          <a:p>
            <a:pPr marL="285750" lvl="0" indent="-285750">
              <a:buFont typeface="Arial" pitchFamily="34" charset="0"/>
              <a:buChar char="•"/>
            </a:pPr>
            <a:r>
              <a:rPr lang="en-AU" dirty="0" err="1"/>
              <a:t>Monitroing</a:t>
            </a:r>
            <a:r>
              <a:rPr lang="en-AU" dirty="0"/>
              <a:t> of errors appearing in MySQL log </a:t>
            </a:r>
            <a:r>
              <a:rPr lang="en-AU" dirty="0" smtClean="0"/>
              <a:t>file</a:t>
            </a:r>
          </a:p>
          <a:p>
            <a:pPr marL="285750" lvl="0" indent="-285750">
              <a:buFont typeface="Arial" pitchFamily="34" charset="0"/>
              <a:buChar char="•"/>
            </a:pPr>
            <a:r>
              <a:rPr lang="en-AU" dirty="0" err="1"/>
              <a:t>cron</a:t>
            </a:r>
            <a:r>
              <a:rPr lang="en-AU" dirty="0"/>
              <a:t> jobs setup for the maintenance, like purging of old backups; copying, archiving and purging of bin logs; rotation of various logs; housekeep etc. </a:t>
            </a:r>
            <a:r>
              <a:rPr lang="en-AU" dirty="0" err="1" smtClean="0"/>
              <a:t>etc</a:t>
            </a:r>
            <a:endParaRPr lang="en-AU" dirty="0" smtClean="0"/>
          </a:p>
          <a:p>
            <a:pPr marL="285750" indent="-285750">
              <a:buFont typeface="Arial" pitchFamily="34" charset="0"/>
              <a:buChar char="•"/>
            </a:pPr>
            <a:r>
              <a:rPr lang="en-AU" dirty="0"/>
              <a:t>backup is also run via the </a:t>
            </a:r>
            <a:r>
              <a:rPr lang="en-AU" dirty="0" err="1"/>
              <a:t>cron</a:t>
            </a:r>
            <a:r>
              <a:rPr lang="en-AU" dirty="0"/>
              <a:t> job, and we will work with Percona to see how we can monitor the </a:t>
            </a:r>
            <a:r>
              <a:rPr lang="en-AU" dirty="0" smtClean="0"/>
              <a:t>backups</a:t>
            </a:r>
          </a:p>
          <a:p>
            <a:pPr marL="285750" indent="-285750">
              <a:buFont typeface="Arial" pitchFamily="34" charset="0"/>
              <a:buChar char="•"/>
            </a:pPr>
            <a:r>
              <a:rPr lang="en-AU" dirty="0" smtClean="0"/>
              <a:t>We </a:t>
            </a:r>
            <a:r>
              <a:rPr lang="en-AU" dirty="0"/>
              <a:t>will work with Percona to get the Monitoring Plugin for other monitoring </a:t>
            </a:r>
            <a:r>
              <a:rPr lang="en-AU" dirty="0" smtClean="0"/>
              <a:t>using </a:t>
            </a:r>
            <a:r>
              <a:rPr lang="en-AU" dirty="0"/>
              <a:t>the Consulting hours received along with Percona Support</a:t>
            </a:r>
            <a:r>
              <a:rPr lang="en-AU" dirty="0" smtClean="0"/>
              <a:t>.</a:t>
            </a:r>
          </a:p>
          <a:p>
            <a:pPr marL="285750" indent="-285750">
              <a:buFont typeface="Arial" pitchFamily="34" charset="0"/>
              <a:buChar char="•"/>
            </a:pPr>
            <a:endParaRPr lang="en-AU" dirty="0" smtClean="0"/>
          </a:p>
          <a:p>
            <a:r>
              <a:rPr lang="en-AU" b="1" dirty="0"/>
              <a:t>email to send </a:t>
            </a:r>
            <a:r>
              <a:rPr lang="en-AU" b="1" dirty="0" smtClean="0"/>
              <a:t> </a:t>
            </a:r>
            <a:r>
              <a:rPr lang="en-AU" b="1" dirty="0"/>
              <a:t>Warning and Alerts once the thresholds are met by the </a:t>
            </a:r>
            <a:r>
              <a:rPr lang="en-AU" b="1" dirty="0" err="1"/>
              <a:t>unix</a:t>
            </a:r>
            <a:r>
              <a:rPr lang="en-AU" b="1" dirty="0"/>
              <a:t> shell scripts placed in </a:t>
            </a:r>
            <a:r>
              <a:rPr lang="en-AU" b="1" dirty="0" err="1"/>
              <a:t>cron</a:t>
            </a:r>
            <a:r>
              <a:rPr lang="en-AU" b="1" dirty="0" smtClean="0"/>
              <a:t>.</a:t>
            </a:r>
            <a:r>
              <a:rPr lang="en-AU" b="1" dirty="0"/>
              <a:t> </a:t>
            </a:r>
          </a:p>
          <a:p>
            <a:pPr marL="285750" indent="-285750">
              <a:buFont typeface="Arial" pitchFamily="34" charset="0"/>
              <a:buChar char="•"/>
            </a:pPr>
            <a:endParaRPr lang="en-AU" b="1" dirty="0"/>
          </a:p>
          <a:p>
            <a:pPr marL="285750" lvl="0" indent="-285750">
              <a:buFont typeface="Arial" pitchFamily="34" charset="0"/>
              <a:buChar char="•"/>
            </a:pPr>
            <a:endParaRPr lang="en-AU" dirty="0"/>
          </a:p>
        </p:txBody>
      </p:sp>
    </p:spTree>
    <p:extLst>
      <p:ext uri="{BB962C8B-B14F-4D97-AF65-F5344CB8AC3E}">
        <p14:creationId xmlns:p14="http://schemas.microsoft.com/office/powerpoint/2010/main" val="86792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85818"/>
          </a:xfrm>
          <a:solidFill>
            <a:srgbClr val="FFC000"/>
          </a:solidFill>
        </p:spPr>
        <p:txBody>
          <a:bodyPr vert="horz" lIns="91440" tIns="45720" rIns="91440" bIns="45720" rtlCol="0" anchor="ctr">
            <a:normAutofit/>
          </a:bodyPr>
          <a:lstStyle/>
          <a:p>
            <a:r>
              <a:rPr lang="en-AU" sz="4000" dirty="0" smtClean="0"/>
              <a:t>Optus Digital Agency</a:t>
            </a:r>
          </a:p>
        </p:txBody>
      </p:sp>
      <p:sp>
        <p:nvSpPr>
          <p:cNvPr id="3" name="Content Placeholder 2"/>
          <p:cNvSpPr>
            <a:spLocks noGrp="1"/>
          </p:cNvSpPr>
          <p:nvPr>
            <p:ph idx="1"/>
          </p:nvPr>
        </p:nvSpPr>
        <p:spPr>
          <a:xfrm>
            <a:off x="428596" y="1214422"/>
            <a:ext cx="8229600" cy="4286280"/>
          </a:xfrm>
          <a:ln>
            <a:solidFill>
              <a:schemeClr val="accent1">
                <a:shade val="95000"/>
                <a:satMod val="105000"/>
              </a:schemeClr>
            </a:solidFill>
          </a:ln>
        </p:spPr>
        <p:txBody>
          <a:bodyPr>
            <a:normAutofit fontScale="77500" lnSpcReduction="20000"/>
          </a:bodyPr>
          <a:lstStyle/>
          <a:p>
            <a:r>
              <a:rPr lang="en-AU" sz="2600" dirty="0" smtClean="0"/>
              <a:t>Objective:  The Optus Digital Agency (ODA) project is an SMB initiative to provide a range of digital advertising solutions to Optus SMB customers.  The goal and vision is to create a one-stop shop for SMB customers to purchase online advertising (presence and relevance) tools and services for the SMB to generate cost effective sales leads via the web.  </a:t>
            </a:r>
          </a:p>
          <a:p>
            <a:endParaRPr lang="en-AU" sz="2600" dirty="0" smtClean="0"/>
          </a:p>
          <a:p>
            <a:r>
              <a:rPr lang="en-AU" sz="2600" dirty="0" smtClean="0"/>
              <a:t>Target RFS Dates:</a:t>
            </a:r>
          </a:p>
          <a:p>
            <a:pPr lvl="1"/>
            <a:r>
              <a:rPr lang="en-AU" sz="2200" dirty="0" smtClean="0"/>
              <a:t>Phase1 -  SEO (Beta Launch):                                          9</a:t>
            </a:r>
            <a:r>
              <a:rPr lang="en-AU" sz="2200" baseline="30000" dirty="0" smtClean="0"/>
              <a:t>th</a:t>
            </a:r>
            <a:r>
              <a:rPr lang="en-AU" sz="2200" dirty="0" smtClean="0"/>
              <a:t>  May 2012 - achieved</a:t>
            </a:r>
          </a:p>
          <a:p>
            <a:pPr lvl="1"/>
            <a:r>
              <a:rPr lang="en-AU" sz="2200" dirty="0" smtClean="0"/>
              <a:t>Phase2 -  SEO Downgrade/Upgrade (BRT launch) :    28</a:t>
            </a:r>
            <a:r>
              <a:rPr lang="en-AU" sz="2200" baseline="30000" dirty="0" smtClean="0"/>
              <a:t>th</a:t>
            </a:r>
            <a:r>
              <a:rPr lang="en-AU" sz="2200" dirty="0" smtClean="0"/>
              <a:t> May 2012 – achieved</a:t>
            </a:r>
          </a:p>
          <a:p>
            <a:pPr lvl="1"/>
            <a:r>
              <a:rPr lang="en-AU" sz="2200" dirty="0" smtClean="0"/>
              <a:t>Commercial Launch SEO:                                               16</a:t>
            </a:r>
            <a:r>
              <a:rPr lang="en-AU" sz="2200" baseline="30000" dirty="0" smtClean="0"/>
              <a:t>th</a:t>
            </a:r>
            <a:r>
              <a:rPr lang="en-AU" sz="2200" dirty="0" smtClean="0"/>
              <a:t> July  2012</a:t>
            </a:r>
          </a:p>
          <a:p>
            <a:pPr lvl="1"/>
            <a:r>
              <a:rPr lang="en-AU" sz="2200" dirty="0" smtClean="0"/>
              <a:t>Phase3 -  SEM                                                                   TBC</a:t>
            </a:r>
          </a:p>
          <a:p>
            <a:pPr lvl="1"/>
            <a:r>
              <a:rPr lang="en-AU" sz="2200" dirty="0" smtClean="0"/>
              <a:t>BRT: SEM                                                                           TBC</a:t>
            </a:r>
          </a:p>
          <a:p>
            <a:pPr lvl="1"/>
            <a:r>
              <a:rPr lang="en-AU" sz="2200" dirty="0" smtClean="0"/>
              <a:t>Commercial Launch SEM:                                               TBC     </a:t>
            </a:r>
          </a:p>
          <a:p>
            <a:pPr lvl="1"/>
            <a:endParaRPr lang="en-AU" sz="2200" dirty="0" smtClean="0"/>
          </a:p>
          <a:p>
            <a:endParaRPr lang="en-AU"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552" y="260648"/>
            <a:ext cx="8229600" cy="796908"/>
          </a:xfrm>
          <a:prstGeom prst="rect">
            <a:avLst/>
          </a:prstGeom>
          <a:solidFill>
            <a:srgbClr val="FFC000"/>
          </a:solidFill>
          <a:ln w="9525">
            <a:noFill/>
            <a:miter lim="800000"/>
            <a:headEnd/>
            <a:tailEnd/>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0" hangingPunct="0"/>
            <a:r>
              <a:rPr lang="en-AU" sz="2000" b="1" dirty="0" smtClean="0">
                <a:solidFill>
                  <a:srgbClr val="000000"/>
                </a:solidFill>
                <a:latin typeface="OptusDINCond-Regular" pitchFamily="34" charset="0"/>
                <a:ea typeface="+mn-ea"/>
                <a:cs typeface="+mn-cs"/>
              </a:rPr>
              <a:t>Change, Incident and Problem Management </a:t>
            </a:r>
            <a:endParaRPr lang="en-AU" sz="2000" b="1" dirty="0">
              <a:solidFill>
                <a:srgbClr val="000000"/>
              </a:solidFill>
              <a:latin typeface="OptusDINCond-Regular" pitchFamily="34" charset="0"/>
              <a:ea typeface="+mn-ea"/>
              <a:cs typeface="+mn-cs"/>
            </a:endParaRPr>
          </a:p>
        </p:txBody>
      </p:sp>
      <p:sp>
        <p:nvSpPr>
          <p:cNvPr id="2" name="TextBox 1"/>
          <p:cNvSpPr txBox="1"/>
          <p:nvPr/>
        </p:nvSpPr>
        <p:spPr>
          <a:xfrm>
            <a:off x="683569" y="1268760"/>
            <a:ext cx="7704856" cy="3416320"/>
          </a:xfrm>
          <a:prstGeom prst="rect">
            <a:avLst/>
          </a:prstGeom>
          <a:noFill/>
        </p:spPr>
        <p:txBody>
          <a:bodyPr wrap="square" rtlCol="0">
            <a:spAutoFit/>
          </a:bodyPr>
          <a:lstStyle/>
          <a:p>
            <a:pPr marL="285750" indent="-285750">
              <a:buFont typeface="Arial" pitchFamily="34" charset="0"/>
              <a:buChar char="•"/>
            </a:pPr>
            <a:r>
              <a:rPr lang="en-AU" dirty="0" smtClean="0"/>
              <a:t>Optus  BAU process will be followed. Details are found in the following documents </a:t>
            </a:r>
          </a:p>
          <a:p>
            <a:pPr marL="742950" lvl="1" indent="-285750">
              <a:buFont typeface="Arial" pitchFamily="34" charset="0"/>
              <a:buChar char="•"/>
            </a:pPr>
            <a:r>
              <a:rPr lang="en-AU" b="1" dirty="0"/>
              <a:t>Change Management Cheat Sheet </a:t>
            </a:r>
            <a:endParaRPr lang="en-AU" dirty="0"/>
          </a:p>
          <a:p>
            <a:pPr marL="742950" lvl="1" indent="-285750">
              <a:buFont typeface="Arial" pitchFamily="34" charset="0"/>
              <a:buChar char="•"/>
            </a:pPr>
            <a:r>
              <a:rPr lang="en-AU" dirty="0"/>
              <a:t>http://odmprdappw001.optus.com.au/livelink/livelink.exe/open/28308156 </a:t>
            </a:r>
          </a:p>
          <a:p>
            <a:pPr marL="742950" lvl="1" indent="-285750">
              <a:buFont typeface="Arial" pitchFamily="34" charset="0"/>
              <a:buChar char="•"/>
            </a:pPr>
            <a:r>
              <a:rPr lang="en-AU" b="1" dirty="0"/>
              <a:t>Incident Management Process: </a:t>
            </a:r>
            <a:endParaRPr lang="en-AU" dirty="0"/>
          </a:p>
          <a:p>
            <a:pPr marL="742950" lvl="1" indent="-285750">
              <a:buFont typeface="Arial" pitchFamily="34" charset="0"/>
              <a:buChar char="•"/>
            </a:pPr>
            <a:r>
              <a:rPr lang="en-AU" dirty="0"/>
              <a:t>http://odmprdappw001.optus.com.au/livelink/llisapi.dll/properties/215191 </a:t>
            </a:r>
          </a:p>
          <a:p>
            <a:pPr marL="742950" lvl="1" indent="-285750">
              <a:buFont typeface="Arial" pitchFamily="34" charset="0"/>
              <a:buChar char="•"/>
            </a:pPr>
            <a:r>
              <a:rPr lang="en-AU" b="1" dirty="0"/>
              <a:t>Incident Management Process Cheat Sheet: </a:t>
            </a:r>
            <a:endParaRPr lang="en-AU" dirty="0"/>
          </a:p>
          <a:p>
            <a:pPr marL="742950" lvl="1" indent="-285750">
              <a:buFont typeface="Arial" pitchFamily="34" charset="0"/>
              <a:buChar char="•"/>
            </a:pPr>
            <a:r>
              <a:rPr lang="en-AU" dirty="0"/>
              <a:t>http://odmprdappw001.optus.com.au/livelink/llisapi.dll/open/19034902 </a:t>
            </a:r>
            <a:r>
              <a:rPr lang="en-AU" b="1" dirty="0"/>
              <a:t>Problem Management Process Cheat Sheet: </a:t>
            </a:r>
            <a:endParaRPr lang="en-AU" dirty="0"/>
          </a:p>
          <a:p>
            <a:pPr marL="742950" lvl="1" indent="-285750">
              <a:buFont typeface="Arial" pitchFamily="34" charset="0"/>
              <a:buChar char="•"/>
            </a:pPr>
            <a:r>
              <a:rPr lang="en-AU" dirty="0"/>
              <a:t>http://odmprdappw001.optus.com.au/livelink/llisapi.dll/open/19035018 </a:t>
            </a:r>
            <a:endParaRPr lang="en-AU" dirty="0"/>
          </a:p>
        </p:txBody>
      </p:sp>
    </p:spTree>
    <p:extLst>
      <p:ext uri="{BB962C8B-B14F-4D97-AF65-F5344CB8AC3E}">
        <p14:creationId xmlns:p14="http://schemas.microsoft.com/office/powerpoint/2010/main" val="1122092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552" y="260648"/>
            <a:ext cx="8229600" cy="796908"/>
          </a:xfrm>
          <a:prstGeom prst="rect">
            <a:avLst/>
          </a:prstGeom>
          <a:solidFill>
            <a:srgbClr val="FFC000"/>
          </a:solidFill>
          <a:ln w="9525">
            <a:noFill/>
            <a:miter lim="800000"/>
            <a:headEnd/>
            <a:tailEnd/>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0" hangingPunct="0"/>
            <a:r>
              <a:rPr lang="en-AU" sz="2000" b="1" dirty="0" smtClean="0">
                <a:solidFill>
                  <a:srgbClr val="000000"/>
                </a:solidFill>
                <a:latin typeface="OptusDINCond-Regular" pitchFamily="34" charset="0"/>
                <a:ea typeface="+mn-ea"/>
                <a:cs typeface="+mn-cs"/>
              </a:rPr>
              <a:t>Production Change Management Process – Key Notes  </a:t>
            </a:r>
            <a:endParaRPr lang="en-AU" sz="2000" b="1" dirty="0">
              <a:solidFill>
                <a:srgbClr val="000000"/>
              </a:solidFill>
              <a:latin typeface="OptusDINCond-Regular" pitchFamily="34" charset="0"/>
              <a:ea typeface="+mn-ea"/>
              <a:cs typeface="+mn-cs"/>
            </a:endParaRPr>
          </a:p>
        </p:txBody>
      </p:sp>
      <p:sp>
        <p:nvSpPr>
          <p:cNvPr id="2" name="TextBox 1"/>
          <p:cNvSpPr txBox="1"/>
          <p:nvPr/>
        </p:nvSpPr>
        <p:spPr>
          <a:xfrm>
            <a:off x="720456" y="1411458"/>
            <a:ext cx="3312367" cy="369332"/>
          </a:xfrm>
          <a:prstGeom prst="rect">
            <a:avLst/>
          </a:prstGeom>
          <a:noFill/>
        </p:spPr>
        <p:txBody>
          <a:bodyPr wrap="square" rtlCol="0">
            <a:spAutoFit/>
          </a:bodyPr>
          <a:lstStyle/>
          <a:p>
            <a:pPr algn="ctr"/>
            <a:r>
              <a:rPr lang="en-AU" dirty="0" smtClean="0"/>
              <a:t>TSA</a:t>
            </a:r>
            <a:endParaRPr lang="en-AU" dirty="0"/>
          </a:p>
        </p:txBody>
      </p:sp>
      <p:sp>
        <p:nvSpPr>
          <p:cNvPr id="4" name="TextBox 3"/>
          <p:cNvSpPr txBox="1"/>
          <p:nvPr/>
        </p:nvSpPr>
        <p:spPr>
          <a:xfrm>
            <a:off x="737985" y="1801579"/>
            <a:ext cx="3545983" cy="3970318"/>
          </a:xfrm>
          <a:prstGeom prst="rect">
            <a:avLst/>
          </a:prstGeom>
          <a:solidFill>
            <a:schemeClr val="accent6">
              <a:lumMod val="40000"/>
              <a:lumOff val="60000"/>
            </a:schemeClr>
          </a:solidFill>
          <a:ln>
            <a:solidFill>
              <a:schemeClr val="tx1"/>
            </a:solidFill>
          </a:ln>
        </p:spPr>
        <p:txBody>
          <a:bodyPr wrap="square" rtlCol="0">
            <a:spAutoFit/>
          </a:bodyPr>
          <a:lstStyle/>
          <a:p>
            <a:pPr marL="285750" indent="-285750">
              <a:buFont typeface="Arial" pitchFamily="34" charset="0"/>
              <a:buChar char="•"/>
            </a:pPr>
            <a:r>
              <a:rPr lang="en-AU" dirty="0" smtClean="0"/>
              <a:t>TSA is responsible for implementing TSA software changes  in production</a:t>
            </a:r>
          </a:p>
          <a:p>
            <a:pPr marL="285750" indent="-285750">
              <a:buFont typeface="Arial" pitchFamily="34" charset="0"/>
              <a:buChar char="•"/>
            </a:pPr>
            <a:r>
              <a:rPr lang="en-AU" dirty="0" smtClean="0"/>
              <a:t>TSA to co-ordinate with EWS team and provide release notes and details of production changes</a:t>
            </a:r>
          </a:p>
          <a:p>
            <a:pPr marL="285750" indent="-285750">
              <a:buFont typeface="Arial" pitchFamily="34" charset="0"/>
              <a:buChar char="•"/>
            </a:pPr>
            <a:r>
              <a:rPr lang="en-AU" dirty="0" smtClean="0"/>
              <a:t>TSA upon RFC approval will deploy changes to production</a:t>
            </a:r>
          </a:p>
          <a:p>
            <a:pPr marL="285750" indent="-285750">
              <a:buFont typeface="Arial" pitchFamily="34" charset="0"/>
              <a:buChar char="•"/>
            </a:pPr>
            <a:r>
              <a:rPr lang="en-AU" dirty="0" smtClean="0"/>
              <a:t>TSA will perform post production sanity test</a:t>
            </a:r>
          </a:p>
          <a:p>
            <a:pPr marL="285750" indent="-285750">
              <a:buFont typeface="Arial" pitchFamily="34" charset="0"/>
              <a:buChar char="•"/>
            </a:pPr>
            <a:r>
              <a:rPr lang="en-AU" dirty="0" smtClean="0"/>
              <a:t>TSA will advise EWS upon successful completion of  production implementation</a:t>
            </a:r>
          </a:p>
        </p:txBody>
      </p:sp>
      <p:sp>
        <p:nvSpPr>
          <p:cNvPr id="5" name="TextBox 4"/>
          <p:cNvSpPr txBox="1"/>
          <p:nvPr/>
        </p:nvSpPr>
        <p:spPr>
          <a:xfrm>
            <a:off x="4788024" y="1411458"/>
            <a:ext cx="3312367" cy="369332"/>
          </a:xfrm>
          <a:prstGeom prst="rect">
            <a:avLst/>
          </a:prstGeom>
          <a:noFill/>
        </p:spPr>
        <p:txBody>
          <a:bodyPr wrap="square" rtlCol="0">
            <a:spAutoFit/>
          </a:bodyPr>
          <a:lstStyle/>
          <a:p>
            <a:pPr algn="ctr"/>
            <a:r>
              <a:rPr lang="en-AU" dirty="0" smtClean="0"/>
              <a:t>Optus application Support - EWS</a:t>
            </a:r>
            <a:endParaRPr lang="en-AU" dirty="0"/>
          </a:p>
        </p:txBody>
      </p:sp>
      <p:sp>
        <p:nvSpPr>
          <p:cNvPr id="6" name="TextBox 5"/>
          <p:cNvSpPr txBox="1"/>
          <p:nvPr/>
        </p:nvSpPr>
        <p:spPr>
          <a:xfrm>
            <a:off x="4572000" y="1946743"/>
            <a:ext cx="3816424" cy="4524315"/>
          </a:xfrm>
          <a:prstGeom prst="rect">
            <a:avLst/>
          </a:prstGeom>
          <a:solidFill>
            <a:schemeClr val="accent5">
              <a:lumMod val="40000"/>
              <a:lumOff val="60000"/>
            </a:schemeClr>
          </a:solidFill>
          <a:ln>
            <a:solidFill>
              <a:schemeClr val="tx1"/>
            </a:solidFill>
          </a:ln>
        </p:spPr>
        <p:txBody>
          <a:bodyPr wrap="square" rtlCol="0">
            <a:spAutoFit/>
          </a:bodyPr>
          <a:lstStyle/>
          <a:p>
            <a:pPr marL="285750" indent="-285750">
              <a:buFont typeface="Arial" pitchFamily="34" charset="0"/>
              <a:buChar char="•"/>
            </a:pPr>
            <a:r>
              <a:rPr lang="en-AU" dirty="0" smtClean="0"/>
              <a:t>(EWS c/o Sanjib Biswas )will  create an RFC (SM7) </a:t>
            </a:r>
          </a:p>
          <a:p>
            <a:pPr marL="285750" indent="-285750">
              <a:buFont typeface="Arial" pitchFamily="34" charset="0"/>
              <a:buChar char="•"/>
            </a:pPr>
            <a:r>
              <a:rPr lang="en-AU" dirty="0" smtClean="0"/>
              <a:t>Will be responsible for Production outage notification </a:t>
            </a:r>
          </a:p>
          <a:p>
            <a:pPr marL="285750" indent="-285750">
              <a:buFont typeface="Arial" pitchFamily="34" charset="0"/>
              <a:buChar char="•"/>
            </a:pPr>
            <a:r>
              <a:rPr lang="en-AU" dirty="0" smtClean="0"/>
              <a:t>Will be provided  copy of RFC to TSA for review</a:t>
            </a:r>
          </a:p>
          <a:p>
            <a:pPr marL="285750" indent="-285750">
              <a:buFont typeface="Arial" pitchFamily="34" charset="0"/>
              <a:buChar char="•"/>
            </a:pPr>
            <a:r>
              <a:rPr lang="en-AU" dirty="0" smtClean="0"/>
              <a:t>Will advise TSA once RFC has been approved</a:t>
            </a:r>
          </a:p>
          <a:p>
            <a:pPr marL="285750" indent="-285750">
              <a:buFont typeface="Arial" pitchFamily="34" charset="0"/>
              <a:buChar char="•"/>
            </a:pPr>
            <a:r>
              <a:rPr lang="en-AU" dirty="0" smtClean="0"/>
              <a:t>Will close RFC upon advise by TSA of successful production implementation</a:t>
            </a:r>
          </a:p>
          <a:p>
            <a:pPr marL="285750" indent="-285750">
              <a:buFont typeface="Arial" pitchFamily="34" charset="0"/>
              <a:buChar char="•"/>
            </a:pPr>
            <a:r>
              <a:rPr lang="en-AU" dirty="0" smtClean="0"/>
              <a:t> Will send out notification of outage completion</a:t>
            </a:r>
          </a:p>
          <a:p>
            <a:pPr marL="285750" indent="-285750">
              <a:buFont typeface="Arial" pitchFamily="34" charset="0"/>
              <a:buChar char="•"/>
            </a:pPr>
            <a:r>
              <a:rPr lang="en-AU" dirty="0" smtClean="0"/>
              <a:t>EWS in general will also liaise with other support team on behalf of TSA</a:t>
            </a:r>
            <a:endParaRPr lang="en-AU" dirty="0"/>
          </a:p>
        </p:txBody>
      </p:sp>
    </p:spTree>
    <p:extLst>
      <p:ext uri="{BB962C8B-B14F-4D97-AF65-F5344CB8AC3E}">
        <p14:creationId xmlns:p14="http://schemas.microsoft.com/office/powerpoint/2010/main" val="3189744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552" y="116632"/>
            <a:ext cx="8229600" cy="720080"/>
          </a:xfrm>
          <a:prstGeom prst="rect">
            <a:avLst/>
          </a:prstGeom>
          <a:solidFill>
            <a:srgbClr val="FFC000"/>
          </a:solidFill>
          <a:ln w="9525">
            <a:noFill/>
            <a:miter lim="800000"/>
            <a:headEnd/>
            <a:tailEnd/>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0" hangingPunct="0"/>
            <a:r>
              <a:rPr lang="en-AU" sz="2000" b="1" dirty="0" smtClean="0">
                <a:solidFill>
                  <a:srgbClr val="000000"/>
                </a:solidFill>
                <a:latin typeface="OptusDINCond-Regular" pitchFamily="34" charset="0"/>
                <a:ea typeface="+mn-ea"/>
                <a:cs typeface="+mn-cs"/>
              </a:rPr>
              <a:t>Sample  RFC (SM7) FOR   TSA Production Deployment  </a:t>
            </a:r>
            <a:endParaRPr lang="en-AU" sz="2000" b="1" dirty="0">
              <a:solidFill>
                <a:srgbClr val="000000"/>
              </a:solidFill>
              <a:latin typeface="OptusDINCond-Regular" pitchFamily="34" charset="0"/>
              <a:ea typeface="+mn-ea"/>
              <a:cs typeface="+mn-cs"/>
            </a:endParaRPr>
          </a:p>
        </p:txBody>
      </p:sp>
      <p:pic>
        <p:nvPicPr>
          <p:cNvPr id="4" name="Picture 3"/>
          <p:cNvPicPr/>
          <p:nvPr/>
        </p:nvPicPr>
        <p:blipFill>
          <a:blip r:embed="rId2"/>
          <a:stretch>
            <a:fillRect/>
          </a:stretch>
        </p:blipFill>
        <p:spPr>
          <a:xfrm>
            <a:off x="395536" y="980728"/>
            <a:ext cx="8208912" cy="5328592"/>
          </a:xfrm>
          <a:prstGeom prst="rect">
            <a:avLst/>
          </a:prstGeom>
        </p:spPr>
      </p:pic>
    </p:spTree>
    <p:extLst>
      <p:ext uri="{BB962C8B-B14F-4D97-AF65-F5344CB8AC3E}">
        <p14:creationId xmlns:p14="http://schemas.microsoft.com/office/powerpoint/2010/main" val="392563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552" y="116632"/>
            <a:ext cx="8229600" cy="720080"/>
          </a:xfrm>
          <a:prstGeom prst="rect">
            <a:avLst/>
          </a:prstGeom>
          <a:solidFill>
            <a:srgbClr val="FFC000"/>
          </a:solidFill>
          <a:ln w="9525">
            <a:noFill/>
            <a:miter lim="800000"/>
            <a:headEnd/>
            <a:tailEnd/>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0" hangingPunct="0"/>
            <a:r>
              <a:rPr lang="en-AU" sz="2000" b="1" dirty="0" smtClean="0">
                <a:solidFill>
                  <a:srgbClr val="000000"/>
                </a:solidFill>
                <a:latin typeface="OptusDINCond-Regular" pitchFamily="34" charset="0"/>
                <a:ea typeface="+mn-ea"/>
                <a:cs typeface="+mn-cs"/>
              </a:rPr>
              <a:t>Production Incident Escalation and Management – Key Notes  </a:t>
            </a:r>
            <a:endParaRPr lang="en-AU" sz="2000" b="1" dirty="0">
              <a:solidFill>
                <a:srgbClr val="000000"/>
              </a:solidFill>
              <a:latin typeface="OptusDINCond-Regular" pitchFamily="34" charset="0"/>
              <a:ea typeface="+mn-ea"/>
              <a:cs typeface="+mn-cs"/>
            </a:endParaRPr>
          </a:p>
        </p:txBody>
      </p:sp>
      <p:sp>
        <p:nvSpPr>
          <p:cNvPr id="3" name="TextBox 2"/>
          <p:cNvSpPr txBox="1"/>
          <p:nvPr/>
        </p:nvSpPr>
        <p:spPr>
          <a:xfrm>
            <a:off x="755576" y="1268760"/>
            <a:ext cx="8013576" cy="3139321"/>
          </a:xfrm>
          <a:prstGeom prst="rect">
            <a:avLst/>
          </a:prstGeom>
          <a:noFill/>
        </p:spPr>
        <p:txBody>
          <a:bodyPr wrap="square" rtlCol="0">
            <a:spAutoFit/>
          </a:bodyPr>
          <a:lstStyle/>
          <a:p>
            <a:pPr marL="285750" indent="-285750">
              <a:buFont typeface="Arial" pitchFamily="34" charset="0"/>
              <a:buChar char="•"/>
            </a:pPr>
            <a:r>
              <a:rPr lang="en-AU" dirty="0" smtClean="0"/>
              <a:t>TSA can contact  IT Service Desks 24x7 by :</a:t>
            </a:r>
          </a:p>
          <a:p>
            <a:r>
              <a:rPr lang="en-AU" dirty="0"/>
              <a:t>	</a:t>
            </a:r>
            <a:r>
              <a:rPr lang="en-AU" dirty="0" smtClean="0"/>
              <a:t>Phone: 02 – 9342 666</a:t>
            </a:r>
          </a:p>
          <a:p>
            <a:r>
              <a:rPr lang="en-AU" dirty="0"/>
              <a:t>	</a:t>
            </a:r>
            <a:r>
              <a:rPr lang="en-AU" dirty="0" smtClean="0"/>
              <a:t>Email: </a:t>
            </a:r>
            <a:r>
              <a:rPr lang="en-AU" dirty="0" smtClean="0">
                <a:hlinkClick r:id="rId2"/>
              </a:rPr>
              <a:t>ITServiceDesk@optus.com.au</a:t>
            </a:r>
            <a:r>
              <a:rPr lang="en-AU" dirty="0" smtClean="0"/>
              <a:t>)</a:t>
            </a:r>
          </a:p>
          <a:p>
            <a:pPr marL="285750" indent="-285750">
              <a:buFont typeface="Arial" pitchFamily="34" charset="0"/>
              <a:buChar char="•"/>
            </a:pPr>
            <a:r>
              <a:rPr lang="en-AU" dirty="0" smtClean="0"/>
              <a:t>TSA </a:t>
            </a:r>
            <a:r>
              <a:rPr lang="en-AU" dirty="0"/>
              <a:t>support staff must be set up  in Optus Directory reporting to Andrew Kim.</a:t>
            </a:r>
          </a:p>
          <a:p>
            <a:endParaRPr lang="en-AU" dirty="0"/>
          </a:p>
          <a:p>
            <a:pPr marL="285750" indent="-285750">
              <a:buFont typeface="Arial" pitchFamily="34" charset="0"/>
              <a:buChar char="•"/>
            </a:pPr>
            <a:r>
              <a:rPr lang="en-AU" dirty="0"/>
              <a:t>TSA </a:t>
            </a:r>
            <a:r>
              <a:rPr lang="en-AU" dirty="0" smtClean="0"/>
              <a:t>may also contact  the support group  listed in the  KBS form</a:t>
            </a:r>
          </a:p>
          <a:p>
            <a:pPr marL="285750" indent="-285750">
              <a:buFont typeface="Arial" pitchFamily="34" charset="0"/>
              <a:buChar char="•"/>
            </a:pPr>
            <a:endParaRPr lang="en-AU" dirty="0" smtClean="0"/>
          </a:p>
          <a:p>
            <a:pPr marL="285750" indent="-285750">
              <a:buFont typeface="Arial" pitchFamily="34" charset="0"/>
              <a:buChar char="•"/>
            </a:pPr>
            <a:r>
              <a:rPr lang="en-AU" dirty="0" smtClean="0"/>
              <a:t>KBS is also the mechanism for IT Service Desk to direct all production issues  to the appropriate support group </a:t>
            </a:r>
          </a:p>
          <a:p>
            <a:pPr marL="285750" indent="-285750">
              <a:buFont typeface="Arial" pitchFamily="34" charset="0"/>
              <a:buChar char="•"/>
            </a:pPr>
            <a:endParaRPr lang="en-AU" dirty="0"/>
          </a:p>
          <a:p>
            <a:endParaRPr lang="en-AU" dirty="0" smtClean="0"/>
          </a:p>
        </p:txBody>
      </p:sp>
    </p:spTree>
    <p:extLst>
      <p:ext uri="{BB962C8B-B14F-4D97-AF65-F5344CB8AC3E}">
        <p14:creationId xmlns:p14="http://schemas.microsoft.com/office/powerpoint/2010/main" val="187901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p:cNvSpPr>
          <p:nvPr/>
        </p:nvSpPr>
        <p:spPr bwMode="auto">
          <a:xfrm>
            <a:off x="428596" y="142852"/>
            <a:ext cx="8250237" cy="642941"/>
          </a:xfrm>
          <a:prstGeom prst="rect">
            <a:avLst/>
          </a:prstGeom>
          <a:solidFill>
            <a:srgbClr val="FFC000"/>
          </a:solidFill>
          <a:ln w="9525">
            <a:noFill/>
            <a:miter lim="800000"/>
            <a:headEnd/>
            <a:tailEnd/>
          </a:ln>
        </p:spPr>
        <p:txBody>
          <a:bodyPr anchor="ctr"/>
          <a:lstStyle/>
          <a:p>
            <a:pPr algn="ctr" eaLnBrk="0" hangingPunct="0"/>
            <a:r>
              <a:rPr lang="en-AU" sz="2800" b="1" dirty="0" smtClean="0">
                <a:solidFill>
                  <a:srgbClr val="000000"/>
                </a:solidFill>
                <a:latin typeface="OptusDINCond-Regular" pitchFamily="34" charset="0"/>
              </a:rPr>
              <a:t>Knowledge Based System (KBS Form) - SODA</a:t>
            </a:r>
            <a:endParaRPr lang="en-AU" sz="2800" b="1" dirty="0">
              <a:solidFill>
                <a:srgbClr val="000000"/>
              </a:solidFill>
              <a:latin typeface="OptusDINCond-Regular" pitchFamily="34" charset="0"/>
            </a:endParaRPr>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785793"/>
            <a:ext cx="7722096" cy="3486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2077912345"/>
              </p:ext>
            </p:extLst>
          </p:nvPr>
        </p:nvGraphicFramePr>
        <p:xfrm>
          <a:off x="1259632" y="4149080"/>
          <a:ext cx="7200799" cy="2636912"/>
        </p:xfrm>
        <a:graphic>
          <a:graphicData uri="http://schemas.openxmlformats.org/drawingml/2006/table">
            <a:tbl>
              <a:tblPr>
                <a:tableStyleId>{5C22544A-7EE6-4342-B048-85BDC9FD1C3A}</a:tableStyleId>
              </a:tblPr>
              <a:tblGrid>
                <a:gridCol w="1726736"/>
                <a:gridCol w="1310655"/>
                <a:gridCol w="1341860"/>
                <a:gridCol w="772350"/>
                <a:gridCol w="2049198"/>
              </a:tblGrid>
              <a:tr h="284146">
                <a:tc gridSpan="5">
                  <a:txBody>
                    <a:bodyPr/>
                    <a:lstStyle/>
                    <a:p>
                      <a:pPr algn="l" fontAlgn="ctr"/>
                      <a:r>
                        <a:rPr lang="en-AU" sz="1300" u="none" strike="noStrike">
                          <a:effectLst/>
                        </a:rPr>
                        <a:t>Escalations &amp; Notifications for Majors and Planned Outages</a:t>
                      </a:r>
                      <a:endParaRPr lang="en-AU" sz="1300" b="0" i="0" u="none" strike="noStrike">
                        <a:solidFill>
                          <a:srgbClr val="FFFFFF"/>
                        </a:solidFill>
                        <a:effectLst/>
                        <a:latin typeface="Arial"/>
                      </a:endParaRPr>
                    </a:p>
                  </a:txBody>
                  <a:tcPr marL="107032" marR="8919" marT="8919"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28121">
                <a:tc gridSpan="5">
                  <a:txBody>
                    <a:bodyPr/>
                    <a:lstStyle/>
                    <a:p>
                      <a:pPr algn="l" fontAlgn="b"/>
                      <a:r>
                        <a:rPr lang="en-AU" sz="900" u="none" strike="noStrike">
                          <a:effectLst/>
                        </a:rPr>
                        <a:t>Manual Escalation</a:t>
                      </a:r>
                      <a:endParaRPr lang="en-AU" sz="900" b="1" i="0" u="none" strike="noStrike">
                        <a:solidFill>
                          <a:srgbClr val="000080"/>
                        </a:solidFill>
                        <a:effectLst/>
                        <a:latin typeface="Arial"/>
                      </a:endParaRPr>
                    </a:p>
                  </a:txBody>
                  <a:tcPr marL="107032" marR="8919" marT="8919"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28121">
                <a:tc>
                  <a:txBody>
                    <a:bodyPr/>
                    <a:lstStyle/>
                    <a:p>
                      <a:pPr algn="l" fontAlgn="b"/>
                      <a:r>
                        <a:rPr lang="en-AU" sz="900" u="none" strike="noStrike">
                          <a:effectLst/>
                        </a:rPr>
                        <a:t>Condition</a:t>
                      </a:r>
                      <a:endParaRPr lang="en-AU" sz="900" b="1"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Contact</a:t>
                      </a:r>
                      <a:endParaRPr lang="en-AU" sz="900" b="1"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Phone</a:t>
                      </a:r>
                      <a:endParaRPr lang="en-AU" sz="900" b="1"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Mobile</a:t>
                      </a:r>
                      <a:endParaRPr lang="en-AU" sz="900" b="1"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1" i="0" u="none" strike="noStrike">
                        <a:solidFill>
                          <a:srgbClr val="000080"/>
                        </a:solidFill>
                        <a:effectLst/>
                        <a:latin typeface="Arial"/>
                      </a:endParaRPr>
                    </a:p>
                  </a:txBody>
                  <a:tcPr marL="8919" marR="8919" marT="8919" marB="0" anchor="b"/>
                </a:tc>
              </a:tr>
              <a:tr h="128121">
                <a:tc>
                  <a:txBody>
                    <a:bodyPr/>
                    <a:lstStyle/>
                    <a:p>
                      <a:pPr algn="l" fontAlgn="b"/>
                      <a:r>
                        <a:rPr lang="en-AU" sz="900" u="none" strike="noStrike">
                          <a:effectLst/>
                        </a:rPr>
                        <a:t>SODA Application Failure</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Sanjib Biswas</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02 8082 1640</a:t>
                      </a:r>
                      <a:endParaRPr lang="en-AU" sz="900" b="0" i="0" u="none" strike="noStrike">
                        <a:solidFill>
                          <a:srgbClr val="000080"/>
                        </a:solidFill>
                        <a:effectLst/>
                        <a:latin typeface="Arial"/>
                      </a:endParaRPr>
                    </a:p>
                  </a:txBody>
                  <a:tcPr marL="107032" marR="8919" marT="8919" marB="0" anchor="b"/>
                </a:tc>
                <a:tc>
                  <a:txBody>
                    <a:bodyPr/>
                    <a:lstStyle/>
                    <a:p>
                      <a:pPr algn="l" fontAlgn="t"/>
                      <a:r>
                        <a:rPr lang="en-AU" sz="900" u="none" strike="noStrike">
                          <a:effectLst/>
                        </a:rPr>
                        <a:t>0401 547 402</a:t>
                      </a:r>
                      <a:endParaRPr lang="en-AU" sz="900" b="0" i="0" u="none" strike="noStrike">
                        <a:solidFill>
                          <a:srgbClr val="000080"/>
                        </a:solidFill>
                        <a:effectLst/>
                        <a:latin typeface="Arial"/>
                      </a:endParaRPr>
                    </a:p>
                  </a:txBody>
                  <a:tcPr marL="107032" marR="8919" marT="8919" marB="0"/>
                </a:tc>
                <a:tc>
                  <a:txBody>
                    <a:bodyPr/>
                    <a:lstStyle/>
                    <a:p>
                      <a:pPr algn="l" fontAlgn="b"/>
                      <a:r>
                        <a:rPr lang="en-AU" sz="900" u="sng" strike="noStrike">
                          <a:effectLst/>
                          <a:hlinkClick r:id="rId4"/>
                        </a:rPr>
                        <a:t>sanjib.biswas@optus.com.au</a:t>
                      </a:r>
                      <a:endParaRPr lang="en-AU" sz="900" b="0" i="0" u="sng" strike="noStrike">
                        <a:solidFill>
                          <a:srgbClr val="0000FF"/>
                        </a:solidFill>
                        <a:effectLst/>
                        <a:latin typeface="Arial"/>
                      </a:endParaRPr>
                    </a:p>
                  </a:txBody>
                  <a:tcPr marL="8919" marR="8919" marT="8919" marB="0" anchor="b"/>
                </a:tc>
              </a:tr>
              <a:tr h="128121">
                <a:tc>
                  <a:txBody>
                    <a:bodyPr/>
                    <a:lstStyle/>
                    <a:p>
                      <a:pPr algn="l" fontAlgn="b"/>
                      <a:r>
                        <a:rPr lang="en-AU" sz="900" u="none" strike="noStrike">
                          <a:effectLst/>
                        </a:rPr>
                        <a:t> </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solidFill>
                          <a:srgbClr val="000080"/>
                        </a:solidFill>
                        <a:effectLst/>
                        <a:latin typeface="Arial"/>
                      </a:endParaRPr>
                    </a:p>
                  </a:txBody>
                  <a:tcPr marL="107032" marR="8919" marT="8919" marB="0" anchor="b"/>
                </a:tc>
                <a:tc>
                  <a:txBody>
                    <a:bodyPr/>
                    <a:lstStyle/>
                    <a:p>
                      <a:pPr algn="l" fontAlgn="t"/>
                      <a:r>
                        <a:rPr lang="en-AU" sz="900" u="none" strike="noStrike">
                          <a:effectLst/>
                        </a:rPr>
                        <a:t> </a:t>
                      </a:r>
                      <a:endParaRPr lang="en-AU" sz="900" b="0" i="0" u="none" strike="noStrike">
                        <a:solidFill>
                          <a:srgbClr val="000080"/>
                        </a:solidFill>
                        <a:effectLst/>
                        <a:latin typeface="Arial"/>
                      </a:endParaRPr>
                    </a:p>
                  </a:txBody>
                  <a:tcPr marL="107032" marR="8919" marT="8919" marB="0"/>
                </a:tc>
                <a:tc>
                  <a:txBody>
                    <a:bodyPr/>
                    <a:lstStyle/>
                    <a:p>
                      <a:pPr algn="l" fontAlgn="b"/>
                      <a:r>
                        <a:rPr lang="en-AU" sz="900" u="sng" strike="noStrike">
                          <a:effectLst/>
                        </a:rPr>
                        <a:t> </a:t>
                      </a:r>
                      <a:endParaRPr lang="en-AU" sz="900" b="0" i="0" u="sng" strike="noStrike">
                        <a:solidFill>
                          <a:srgbClr val="0000FF"/>
                        </a:solidFill>
                        <a:effectLst/>
                        <a:latin typeface="Arial"/>
                      </a:endParaRPr>
                    </a:p>
                  </a:txBody>
                  <a:tcPr marL="8919" marR="8919" marT="8919" marB="0" anchor="b"/>
                </a:tc>
              </a:tr>
              <a:tr h="128121">
                <a:tc gridSpan="5">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234888">
                <a:tc gridSpan="3">
                  <a:txBody>
                    <a:bodyPr/>
                    <a:lstStyle/>
                    <a:p>
                      <a:pPr algn="l" fontAlgn="b"/>
                      <a:r>
                        <a:rPr lang="en-AU" sz="900" u="none" strike="noStrike">
                          <a:effectLst/>
                        </a:rPr>
                        <a:t>Mandatory Notification - Distribution Lists/dropboxes to be notified of Majors and Outages</a:t>
                      </a:r>
                      <a:endParaRPr lang="en-AU" sz="900" b="1" i="0" u="none" strike="noStrike">
                        <a:solidFill>
                          <a:srgbClr val="000080"/>
                        </a:solidFill>
                        <a:effectLst/>
                        <a:latin typeface="Arial"/>
                      </a:endParaRPr>
                    </a:p>
                  </a:txBody>
                  <a:tcPr marL="107032" marR="8919" marT="8919" marB="0" anchor="b"/>
                </a:tc>
                <a:tc hMerge="1">
                  <a:txBody>
                    <a:bodyPr/>
                    <a:lstStyle/>
                    <a:p>
                      <a:endParaRPr lang="en-AU"/>
                    </a:p>
                  </a:txBody>
                  <a:tcPr/>
                </a:tc>
                <a:tc hMerge="1">
                  <a:txBody>
                    <a:bodyPr/>
                    <a:lstStyle/>
                    <a:p>
                      <a:endParaRPr lang="en-AU"/>
                    </a:p>
                  </a:txBody>
                  <a:tcPr/>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8919" marR="8919" marT="8919" marB="0" anchor="b"/>
                </a:tc>
              </a:tr>
              <a:tr h="128121">
                <a:tc>
                  <a:txBody>
                    <a:bodyPr/>
                    <a:lstStyle/>
                    <a:p>
                      <a:pPr algn="l" fontAlgn="b"/>
                      <a:r>
                        <a:rPr lang="en-AU" sz="900" u="none" strike="noStrike">
                          <a:effectLst/>
                        </a:rPr>
                        <a:t>Contact</a:t>
                      </a:r>
                      <a:endParaRPr lang="en-AU" sz="900" b="1"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Means of Notification</a:t>
                      </a:r>
                      <a:endParaRPr lang="en-AU" sz="900" b="1"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Condition</a:t>
                      </a:r>
                      <a:endParaRPr lang="en-AU" sz="900" b="1"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8919" marR="8919" marT="8919" marB="0" anchor="b"/>
                </a:tc>
              </a:tr>
              <a:tr h="234888">
                <a:tc>
                  <a:txBody>
                    <a:bodyPr/>
                    <a:lstStyle/>
                    <a:p>
                      <a:pPr algn="l" fontAlgn="b"/>
                      <a:r>
                        <a:rPr lang="en-AU" sz="900" u="none" strike="noStrike">
                          <a:effectLst/>
                        </a:rPr>
                        <a:t>EWS Support</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SODA Applications Outage</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a:effectLst/>
                        </a:rPr>
                        <a:t>EWS Support</a:t>
                      </a:r>
                      <a:endParaRPr lang="en-AU" sz="900" b="0" i="0" u="none" strike="noStrike">
                        <a:effectLst/>
                        <a:latin typeface="Arial"/>
                      </a:endParaRPr>
                    </a:p>
                  </a:txBody>
                  <a:tcPr marL="8919" marR="8919" marT="8919" marB="0" anchor="b"/>
                </a:tc>
              </a:tr>
              <a:tr h="128121">
                <a:tc>
                  <a:txBody>
                    <a:bodyPr/>
                    <a:lstStyle/>
                    <a:p>
                      <a:pPr algn="l" fontAlgn="b"/>
                      <a:r>
                        <a:rPr lang="en-AU" sz="900" u="none" strike="noStrike">
                          <a:effectLst/>
                        </a:rPr>
                        <a:t>TSA</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a:effectLst/>
                        </a:rPr>
                        <a:t>Manasa.Denning@thesearchagency.com</a:t>
                      </a:r>
                      <a:endParaRPr lang="en-AU" sz="900" b="0" i="0" u="none" strike="noStrike">
                        <a:effectLst/>
                        <a:latin typeface="Arial"/>
                      </a:endParaRPr>
                    </a:p>
                  </a:txBody>
                  <a:tcPr marL="8919" marR="8919" marT="8919" marB="0" anchor="b"/>
                </a:tc>
              </a:tr>
              <a:tr h="128121">
                <a:tc>
                  <a:txBody>
                    <a:bodyPr/>
                    <a:lstStyle/>
                    <a:p>
                      <a:pPr algn="l" fontAlgn="b"/>
                      <a:r>
                        <a:rPr lang="en-AU" sz="900" u="none" strike="noStrike">
                          <a:effectLst/>
                        </a:rPr>
                        <a:t>iProcess</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800" u="none" strike="noStrike">
                          <a:effectLst/>
                        </a:rPr>
                        <a:t>ODM FSSG</a:t>
                      </a:r>
                      <a:endParaRPr lang="en-AU" sz="800" b="0" i="0" u="none" strike="noStrike">
                        <a:solidFill>
                          <a:srgbClr val="000080"/>
                        </a:solidFill>
                        <a:effectLst/>
                        <a:latin typeface="Arial"/>
                      </a:endParaRPr>
                    </a:p>
                  </a:txBody>
                  <a:tcPr marL="8919" marR="8919" marT="8919" marB="0" anchor="b"/>
                </a:tc>
              </a:tr>
              <a:tr h="227770">
                <a:tc>
                  <a:txBody>
                    <a:bodyPr/>
                    <a:lstStyle/>
                    <a:p>
                      <a:pPr algn="l" fontAlgn="b"/>
                      <a:r>
                        <a:rPr lang="en-AU" sz="900" u="none" strike="noStrike">
                          <a:effectLst/>
                        </a:rPr>
                        <a:t>MAS Team</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a:effectLst/>
                        </a:rPr>
                        <a:t>MyBizOnlineSupport@optus.com.au</a:t>
                      </a:r>
                      <a:endParaRPr lang="en-AU" sz="900" b="0" i="0" u="none" strike="noStrike">
                        <a:effectLst/>
                        <a:latin typeface="Arial"/>
                      </a:endParaRPr>
                    </a:p>
                  </a:txBody>
                  <a:tcPr marL="8919" marR="8919" marT="8919" marB="0" anchor="b"/>
                </a:tc>
              </a:tr>
              <a:tr h="128121">
                <a:tc>
                  <a:txBody>
                    <a:bodyPr/>
                    <a:lstStyle/>
                    <a:p>
                      <a:pPr algn="l" fontAlgn="b"/>
                      <a:r>
                        <a:rPr lang="en-AU" sz="900" u="none" strike="noStrike">
                          <a:effectLst/>
                        </a:rPr>
                        <a:t>IS&amp;D-Linux</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Infrastructure Outage</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a:effectLst/>
                        </a:rPr>
                        <a:t>IS&amp;D-Linux</a:t>
                      </a:r>
                      <a:endParaRPr lang="en-AU" sz="900" b="0" i="0" u="none" strike="noStrike">
                        <a:solidFill>
                          <a:srgbClr val="000080"/>
                        </a:solidFill>
                        <a:effectLst/>
                        <a:latin typeface="Arial"/>
                      </a:endParaRPr>
                    </a:p>
                  </a:txBody>
                  <a:tcPr marL="107032" marR="8919" marT="8919" marB="0" anchor="b"/>
                </a:tc>
              </a:tr>
              <a:tr h="128121">
                <a:tc>
                  <a:txBody>
                    <a:bodyPr/>
                    <a:lstStyle/>
                    <a:p>
                      <a:pPr algn="l" fontAlgn="b"/>
                      <a:r>
                        <a:rPr lang="en-AU" sz="900" u="none" strike="noStrike">
                          <a:effectLst/>
                        </a:rPr>
                        <a:t>IS&amp;D-Unix</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Infrastructure Outage</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a:effectLst/>
                        </a:rPr>
                        <a:t>IS&amp;D-Unix</a:t>
                      </a:r>
                      <a:endParaRPr lang="en-AU" sz="900" b="0" i="0" u="none" strike="noStrike">
                        <a:solidFill>
                          <a:srgbClr val="000080"/>
                        </a:solidFill>
                        <a:effectLst/>
                        <a:latin typeface="Arial"/>
                      </a:endParaRPr>
                    </a:p>
                  </a:txBody>
                  <a:tcPr marL="107032" marR="8919" marT="8919" marB="0" anchor="b"/>
                </a:tc>
              </a:tr>
              <a:tr h="128121">
                <a:tc>
                  <a:txBody>
                    <a:bodyPr/>
                    <a:lstStyle/>
                    <a:p>
                      <a:pPr algn="l" fontAlgn="b"/>
                      <a:r>
                        <a:rPr lang="en-AU" sz="900" u="none" strike="noStrike">
                          <a:effectLst/>
                        </a:rPr>
                        <a:t>IS&amp;D-DBS</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Database Outage</a:t>
                      </a:r>
                      <a:endParaRPr lang="en-AU" sz="900" b="0" i="0" u="none" strike="noStrike">
                        <a:solidFill>
                          <a:srgbClr val="000080"/>
                        </a:solidFill>
                        <a:effectLst/>
                        <a:latin typeface="Arial"/>
                      </a:endParaRPr>
                    </a:p>
                  </a:txBody>
                  <a:tcPr marL="107032" marR="8919" marT="8919" marB="0" anchor="b"/>
                </a:tc>
                <a:tc>
                  <a:txBody>
                    <a:bodyPr/>
                    <a:lstStyle/>
                    <a:p>
                      <a:pPr algn="l" fontAlgn="b"/>
                      <a:r>
                        <a:rPr lang="en-AU" sz="900" u="none" strike="noStrike">
                          <a:effectLst/>
                        </a:rPr>
                        <a:t> </a:t>
                      </a:r>
                      <a:endParaRPr lang="en-AU" sz="900" b="0" i="0" u="none" strike="noStrike">
                        <a:effectLst/>
                        <a:latin typeface="Arial"/>
                      </a:endParaRPr>
                    </a:p>
                  </a:txBody>
                  <a:tcPr marL="107032" marR="8919" marT="8919" marB="0" anchor="b"/>
                </a:tc>
                <a:tc>
                  <a:txBody>
                    <a:bodyPr/>
                    <a:lstStyle/>
                    <a:p>
                      <a:pPr algn="l" fontAlgn="b"/>
                      <a:r>
                        <a:rPr lang="en-AU" sz="900" u="none" strike="noStrike" dirty="0">
                          <a:effectLst/>
                        </a:rPr>
                        <a:t>IS&amp;D-DBS</a:t>
                      </a:r>
                      <a:endParaRPr lang="en-AU" sz="900" b="0" i="0" u="none" strike="noStrike" dirty="0">
                        <a:solidFill>
                          <a:srgbClr val="000080"/>
                        </a:solidFill>
                        <a:effectLst/>
                        <a:latin typeface="Arial"/>
                      </a:endParaRPr>
                    </a:p>
                  </a:txBody>
                  <a:tcPr marL="107032" marR="8919" marT="8919" marB="0" anchor="b"/>
                </a:tc>
              </a:tr>
            </a:tbl>
          </a:graphicData>
        </a:graphic>
      </p:graphicFrame>
    </p:spTree>
    <p:extLst>
      <p:ext uri="{BB962C8B-B14F-4D97-AF65-F5344CB8AC3E}">
        <p14:creationId xmlns:p14="http://schemas.microsoft.com/office/powerpoint/2010/main" val="819849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p:cNvSpPr>
          <p:nvPr/>
        </p:nvSpPr>
        <p:spPr bwMode="auto">
          <a:xfrm>
            <a:off x="428596" y="142852"/>
            <a:ext cx="8250237" cy="642941"/>
          </a:xfrm>
          <a:prstGeom prst="rect">
            <a:avLst/>
          </a:prstGeom>
          <a:solidFill>
            <a:srgbClr val="FFC000"/>
          </a:solidFill>
          <a:ln w="9525">
            <a:noFill/>
            <a:miter lim="800000"/>
            <a:headEnd/>
            <a:tailEnd/>
          </a:ln>
        </p:spPr>
        <p:txBody>
          <a:bodyPr anchor="ctr"/>
          <a:lstStyle/>
          <a:p>
            <a:pPr algn="ctr" eaLnBrk="0" hangingPunct="0"/>
            <a:r>
              <a:rPr lang="en-AU" sz="2800" b="1" dirty="0" smtClean="0">
                <a:solidFill>
                  <a:srgbClr val="000000"/>
                </a:solidFill>
                <a:latin typeface="OptusDINCond-Regular" pitchFamily="34" charset="0"/>
              </a:rPr>
              <a:t>Knowledge Based System (KBS Form) - </a:t>
            </a:r>
            <a:r>
              <a:rPr lang="en-AU" sz="2800" b="1" dirty="0" err="1" smtClean="0">
                <a:solidFill>
                  <a:srgbClr val="000000"/>
                </a:solidFill>
                <a:latin typeface="OptusDINCond-Regular" pitchFamily="34" charset="0"/>
              </a:rPr>
              <a:t>iProcess</a:t>
            </a:r>
            <a:endParaRPr lang="en-AU" sz="2800" b="1" dirty="0">
              <a:solidFill>
                <a:srgbClr val="000000"/>
              </a:solidFill>
              <a:latin typeface="OptusDINCond-Regular"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69531665"/>
              </p:ext>
            </p:extLst>
          </p:nvPr>
        </p:nvGraphicFramePr>
        <p:xfrm>
          <a:off x="392962" y="3933056"/>
          <a:ext cx="8229599" cy="2790812"/>
        </p:xfrm>
        <a:graphic>
          <a:graphicData uri="http://schemas.openxmlformats.org/drawingml/2006/table">
            <a:tbl>
              <a:tblPr>
                <a:tableStyleId>{5C22544A-7EE6-4342-B048-85BDC9FD1C3A}</a:tableStyleId>
              </a:tblPr>
              <a:tblGrid>
                <a:gridCol w="2548740"/>
                <a:gridCol w="1427295"/>
                <a:gridCol w="1144101"/>
                <a:gridCol w="841084"/>
                <a:gridCol w="2268379"/>
              </a:tblGrid>
              <a:tr h="289056">
                <a:tc gridSpan="5">
                  <a:txBody>
                    <a:bodyPr/>
                    <a:lstStyle/>
                    <a:p>
                      <a:pPr algn="l" fontAlgn="ctr"/>
                      <a:r>
                        <a:rPr lang="en-AU" sz="1200" u="none" strike="noStrike">
                          <a:effectLst/>
                        </a:rPr>
                        <a:t>Escalations &amp; Notifications for Majors and Planned Outages</a:t>
                      </a:r>
                      <a:endParaRPr lang="en-AU" sz="1200" b="0" i="0" u="none" strike="noStrike">
                        <a:solidFill>
                          <a:srgbClr val="FFFFFF"/>
                        </a:solidFill>
                        <a:effectLst/>
                        <a:latin typeface="Arial"/>
                      </a:endParaRPr>
                    </a:p>
                  </a:txBody>
                  <a:tcPr marL="102020" marR="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53030">
                <a:tc gridSpan="5">
                  <a:txBody>
                    <a:bodyPr/>
                    <a:lstStyle/>
                    <a:p>
                      <a:pPr algn="l" fontAlgn="b"/>
                      <a:r>
                        <a:rPr lang="en-AU" sz="900" u="none" strike="noStrike">
                          <a:effectLst/>
                        </a:rPr>
                        <a:t>Manual Escalation</a:t>
                      </a:r>
                      <a:endParaRPr lang="en-AU" sz="900" b="1" i="0" u="none" strike="noStrike">
                        <a:solidFill>
                          <a:srgbClr val="000080"/>
                        </a:solidFill>
                        <a:effectLst/>
                        <a:latin typeface="Arial"/>
                      </a:endParaRPr>
                    </a:p>
                  </a:txBody>
                  <a:tcPr marL="102020" marR="0"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53030">
                <a:tc>
                  <a:txBody>
                    <a:bodyPr/>
                    <a:lstStyle/>
                    <a:p>
                      <a:pPr algn="l" fontAlgn="b"/>
                      <a:r>
                        <a:rPr lang="en-AU" sz="900" u="none" strike="noStrike">
                          <a:effectLst/>
                        </a:rPr>
                        <a:t>Condition</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Contact</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Phone</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Mobile</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Email</a:t>
                      </a:r>
                      <a:endParaRPr lang="en-AU" sz="900" b="1" i="0" u="none" strike="noStrike">
                        <a:solidFill>
                          <a:srgbClr val="000080"/>
                        </a:solidFill>
                        <a:effectLst/>
                        <a:latin typeface="Arial"/>
                      </a:endParaRPr>
                    </a:p>
                  </a:txBody>
                  <a:tcPr marL="102020" marR="0" marT="0" marB="0" anchor="b"/>
                </a:tc>
              </a:tr>
              <a:tr h="153030">
                <a:tc>
                  <a:txBody>
                    <a:bodyPr/>
                    <a:lstStyle/>
                    <a:p>
                      <a:pPr algn="l" fontAlgn="b"/>
                      <a:r>
                        <a:rPr lang="en-AU" sz="900" u="none" strike="noStrike">
                          <a:effectLst/>
                        </a:rPr>
                        <a:t>ODA-Iprocess Application Failure</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Bindu Subhadramma</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02 8082 1145</a:t>
                      </a:r>
                      <a:endParaRPr lang="en-AU" sz="900" b="0" i="0" u="none" strike="noStrike">
                        <a:solidFill>
                          <a:srgbClr val="000080"/>
                        </a:solidFill>
                        <a:effectLst/>
                        <a:latin typeface="Arial"/>
                      </a:endParaRPr>
                    </a:p>
                  </a:txBody>
                  <a:tcPr marL="102020" marR="0" marT="0" marB="0" anchor="b"/>
                </a:tc>
                <a:tc>
                  <a:txBody>
                    <a:bodyPr/>
                    <a:lstStyle/>
                    <a:p>
                      <a:pPr algn="l" fontAlgn="t"/>
                      <a:r>
                        <a:rPr lang="en-AU" sz="900" u="none" strike="noStrike">
                          <a:effectLst/>
                        </a:rPr>
                        <a:t>0410 654 798</a:t>
                      </a:r>
                      <a:endParaRPr lang="en-AU" sz="900" b="0" i="0" u="none" strike="noStrike">
                        <a:solidFill>
                          <a:srgbClr val="000080"/>
                        </a:solidFill>
                        <a:effectLst/>
                        <a:latin typeface="Arial"/>
                      </a:endParaRPr>
                    </a:p>
                  </a:txBody>
                  <a:tcPr marL="102020" marR="0" marT="0" marB="0"/>
                </a:tc>
                <a:tc>
                  <a:txBody>
                    <a:bodyPr/>
                    <a:lstStyle/>
                    <a:p>
                      <a:pPr algn="l" fontAlgn="b"/>
                      <a:r>
                        <a:rPr lang="en-AU" sz="900" u="sng" strike="noStrike">
                          <a:effectLst/>
                          <a:hlinkClick r:id="rId2"/>
                        </a:rPr>
                        <a:t>Bindu.Subhadramma@optus.com.au</a:t>
                      </a:r>
                      <a:endParaRPr lang="en-AU" sz="900" b="0" i="0" u="sng" strike="noStrike">
                        <a:solidFill>
                          <a:srgbClr val="0000FF"/>
                        </a:solidFill>
                        <a:effectLst/>
                        <a:latin typeface="Arial"/>
                      </a:endParaRPr>
                    </a:p>
                  </a:txBody>
                  <a:tcPr marL="102020" marR="0" marT="0" marB="0" anchor="b"/>
                </a:tc>
              </a:tr>
              <a:tr h="153030">
                <a:tc>
                  <a:txBody>
                    <a:bodyPr/>
                    <a:lstStyle/>
                    <a:p>
                      <a:pPr algn="l" fontAlgn="b"/>
                      <a:r>
                        <a:rPr lang="en-AU" sz="900" u="none" strike="noStrike">
                          <a:effectLst/>
                        </a:rPr>
                        <a:t> </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Andrew Kim</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02 8082 8081</a:t>
                      </a:r>
                      <a:endParaRPr lang="en-AU" sz="900" b="1" i="0" u="none" strike="noStrike">
                        <a:solidFill>
                          <a:srgbClr val="000080"/>
                        </a:solidFill>
                        <a:effectLst/>
                        <a:latin typeface="Arial"/>
                      </a:endParaRPr>
                    </a:p>
                  </a:txBody>
                  <a:tcPr marL="0" marR="0" marT="0" marB="0" anchor="b"/>
                </a:tc>
                <a:tc>
                  <a:txBody>
                    <a:bodyPr/>
                    <a:lstStyle/>
                    <a:p>
                      <a:pPr algn="l" fontAlgn="b"/>
                      <a:r>
                        <a:rPr lang="en-AU" sz="900" u="none" strike="noStrike">
                          <a:effectLst/>
                        </a:rPr>
                        <a:t>0411 880 018</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sng" strike="noStrike">
                          <a:effectLst/>
                          <a:hlinkClick r:id="rId3"/>
                        </a:rPr>
                        <a:t>andrew.kim@optus.com.au</a:t>
                      </a:r>
                      <a:endParaRPr lang="en-AU" sz="900" b="0" i="0" u="sng" strike="noStrike">
                        <a:solidFill>
                          <a:srgbClr val="0000FF"/>
                        </a:solidFill>
                        <a:effectLst/>
                        <a:latin typeface="Arial"/>
                      </a:endParaRPr>
                    </a:p>
                  </a:txBody>
                  <a:tcPr marL="102020" marR="0" marT="0" marB="0" anchor="b"/>
                </a:tc>
              </a:tr>
              <a:tr h="153030">
                <a:tc gridSpan="5">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53030">
                <a:tc gridSpan="3">
                  <a:txBody>
                    <a:bodyPr/>
                    <a:lstStyle/>
                    <a:p>
                      <a:pPr algn="l" fontAlgn="b"/>
                      <a:r>
                        <a:rPr lang="en-AU" sz="900" u="none" strike="noStrike">
                          <a:effectLst/>
                        </a:rPr>
                        <a:t>Mandatory Notification - Distribution Lists/dropboxes to be notified of Majors and Outages</a:t>
                      </a:r>
                      <a:endParaRPr lang="en-AU" sz="900" b="1" i="0" u="none" strike="noStrike">
                        <a:solidFill>
                          <a:srgbClr val="000080"/>
                        </a:solidFill>
                        <a:effectLst/>
                        <a:latin typeface="Arial"/>
                      </a:endParaRPr>
                    </a:p>
                  </a:txBody>
                  <a:tcPr marL="102020" marR="0" marT="0" marB="0" anchor="b"/>
                </a:tc>
                <a:tc hMerge="1">
                  <a:txBody>
                    <a:bodyPr/>
                    <a:lstStyle/>
                    <a:p>
                      <a:endParaRPr lang="en-AU"/>
                    </a:p>
                  </a:txBody>
                  <a:tcPr/>
                </a:tc>
                <a:tc hMerge="1">
                  <a:txBody>
                    <a:bodyPr/>
                    <a:lstStyle/>
                    <a:p>
                      <a:endParaRPr lang="en-AU"/>
                    </a:p>
                  </a:txBody>
                  <a:tcPr/>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r>
              <a:tr h="153030">
                <a:tc>
                  <a:txBody>
                    <a:bodyPr/>
                    <a:lstStyle/>
                    <a:p>
                      <a:pPr algn="l" fontAlgn="b"/>
                      <a:r>
                        <a:rPr lang="en-AU" sz="900" u="none" strike="noStrike">
                          <a:effectLst/>
                        </a:rPr>
                        <a:t>Contact</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Means of Notification</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Condition</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r>
              <a:tr h="153030">
                <a:tc>
                  <a:txBody>
                    <a:bodyPr/>
                    <a:lstStyle/>
                    <a:p>
                      <a:pPr algn="l" fontAlgn="b"/>
                      <a:r>
                        <a:rPr lang="en-AU" sz="800" u="none" strike="noStrike">
                          <a:effectLst/>
                        </a:rPr>
                        <a:t>    ODM FSSG</a:t>
                      </a:r>
                      <a:endParaRPr lang="en-AU" sz="800" b="0" i="0" u="none" strike="noStrike">
                        <a:solidFill>
                          <a:srgbClr val="000080"/>
                        </a:solidFill>
                        <a:effectLst/>
                        <a:latin typeface="Arial"/>
                      </a:endParaRPr>
                    </a:p>
                  </a:txBody>
                  <a:tcPr marL="0" marR="0" marT="0"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iProcess Outage</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r>
              <a:tr h="272053">
                <a:tc>
                  <a:txBody>
                    <a:bodyPr/>
                    <a:lstStyle/>
                    <a:p>
                      <a:pPr algn="l" fontAlgn="b"/>
                      <a:r>
                        <a:rPr lang="en-AU" sz="900" u="none" strike="noStrike">
                          <a:effectLst/>
                        </a:rPr>
                        <a:t>ODM SOS/OPOM Staffware</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ODA-IPROCESS pplication Outage</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800" u="none" strike="noStrike">
                          <a:effectLst/>
                        </a:rPr>
                        <a:t> </a:t>
                      </a:r>
                      <a:endParaRPr lang="en-AU" sz="800" b="0" i="0" u="none" strike="noStrike">
                        <a:solidFill>
                          <a:srgbClr val="000080"/>
                        </a:solidFill>
                        <a:effectLst/>
                        <a:latin typeface="Arial"/>
                      </a:endParaRPr>
                    </a:p>
                  </a:txBody>
                  <a:tcPr marL="0" marR="0" marT="0" marB="0" anchor="b"/>
                </a:tc>
              </a:tr>
              <a:tr h="272053">
                <a:tc>
                  <a:txBody>
                    <a:bodyPr/>
                    <a:lstStyle/>
                    <a:p>
                      <a:pPr algn="l" fontAlgn="b"/>
                      <a:r>
                        <a:rPr lang="en-AU" sz="900" u="none" strike="noStrike">
                          <a:effectLst/>
                        </a:rPr>
                        <a:t>IS&amp;D-Linux</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Infrastructure Outage</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r>
              <a:tr h="272053">
                <a:tc>
                  <a:txBody>
                    <a:bodyPr/>
                    <a:lstStyle/>
                    <a:p>
                      <a:pPr algn="l" fontAlgn="b"/>
                      <a:r>
                        <a:rPr lang="en-AU" sz="900" u="none" strike="noStrike">
                          <a:effectLst/>
                        </a:rPr>
                        <a:t>IS&amp;D-Unix</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Infrastructure Outage</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r>
              <a:tr h="153030">
                <a:tc>
                  <a:txBody>
                    <a:bodyPr/>
                    <a:lstStyle/>
                    <a:p>
                      <a:pPr algn="l" fontAlgn="b"/>
                      <a:r>
                        <a:rPr lang="en-AU" sz="900" u="none" strike="noStrike">
                          <a:effectLst/>
                        </a:rPr>
                        <a:t>IS&amp;D-DBS</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Database Outage</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r>
              <a:tr h="153030">
                <a:tc>
                  <a:txBody>
                    <a:bodyPr/>
                    <a:lstStyle/>
                    <a:p>
                      <a:pPr algn="l" fontAlgn="b"/>
                      <a:r>
                        <a:rPr lang="en-AU" sz="900" u="none" strike="noStrike">
                          <a:effectLst/>
                        </a:rPr>
                        <a:t>TSA</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email</a:t>
                      </a:r>
                      <a:endParaRPr lang="en-AU" sz="900" b="0"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all outages</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none" strike="noStrike">
                          <a:effectLst/>
                        </a:rPr>
                        <a:t>Manasa.Denning@thesearchagency.com</a:t>
                      </a:r>
                      <a:endParaRPr lang="en-AU" sz="900" b="0" i="0" u="none" strike="noStrike">
                        <a:effectLst/>
                        <a:latin typeface="Arial"/>
                      </a:endParaRPr>
                    </a:p>
                  </a:txBody>
                  <a:tcPr marL="102020" marR="0" marT="0" marB="0" anchor="b"/>
                </a:tc>
              </a:tr>
              <a:tr h="153030">
                <a:tc>
                  <a:txBody>
                    <a:bodyPr/>
                    <a:lstStyle/>
                    <a:p>
                      <a:pPr algn="l" fontAlgn="b"/>
                      <a:r>
                        <a:rPr lang="en-AU" sz="900" u="none" strike="noStrike">
                          <a:effectLst/>
                        </a:rPr>
                        <a:t>MAS Support</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email</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all outages</a:t>
                      </a:r>
                      <a:endParaRPr lang="en-AU" sz="900" b="1" i="0" u="none" strike="noStrike">
                        <a:solidFill>
                          <a:srgbClr val="000080"/>
                        </a:solidFill>
                        <a:effectLst/>
                        <a:latin typeface="Arial"/>
                      </a:endParaRPr>
                    </a:p>
                  </a:txBody>
                  <a:tcPr marL="102020" marR="0" marT="0" marB="0" anchor="b"/>
                </a:tc>
                <a:tc>
                  <a:txBody>
                    <a:bodyPr/>
                    <a:lstStyle/>
                    <a:p>
                      <a:pPr algn="l" fontAlgn="b"/>
                      <a:r>
                        <a:rPr lang="en-AU" sz="900" u="none" strike="noStrike">
                          <a:effectLst/>
                        </a:rPr>
                        <a:t> </a:t>
                      </a:r>
                      <a:endParaRPr lang="en-AU" sz="900" b="0" i="0" u="none" strike="noStrike">
                        <a:effectLst/>
                        <a:latin typeface="Arial"/>
                      </a:endParaRPr>
                    </a:p>
                  </a:txBody>
                  <a:tcPr marL="102020" marR="0" marT="0" marB="0" anchor="b"/>
                </a:tc>
                <a:tc>
                  <a:txBody>
                    <a:bodyPr/>
                    <a:lstStyle/>
                    <a:p>
                      <a:pPr algn="l" fontAlgn="b"/>
                      <a:r>
                        <a:rPr lang="en-AU" sz="900" u="sng" strike="noStrike" dirty="0">
                          <a:effectLst/>
                          <a:hlinkClick r:id="rId4"/>
                        </a:rPr>
                        <a:t>MyBizOnlineSupport@optus.com</a:t>
                      </a:r>
                      <a:endParaRPr lang="en-AU" sz="900" b="0" i="0" u="sng" strike="noStrike" dirty="0">
                        <a:solidFill>
                          <a:srgbClr val="0000FF"/>
                        </a:solidFill>
                        <a:effectLst/>
                        <a:latin typeface="Arial"/>
                      </a:endParaRPr>
                    </a:p>
                  </a:txBody>
                  <a:tcPr marL="102020" marR="0" marT="0" marB="0" anchor="b"/>
                </a:tc>
              </a:tr>
            </a:tbl>
          </a:graphicData>
        </a:graphic>
      </p:graphicFrame>
      <p:pic>
        <p:nvPicPr>
          <p:cNvPr id="512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208" y="908720"/>
            <a:ext cx="8694737"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893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p:cNvSpPr>
          <p:nvPr/>
        </p:nvSpPr>
        <p:spPr bwMode="auto">
          <a:xfrm>
            <a:off x="428596" y="142852"/>
            <a:ext cx="8250237" cy="642941"/>
          </a:xfrm>
          <a:prstGeom prst="rect">
            <a:avLst/>
          </a:prstGeom>
          <a:solidFill>
            <a:srgbClr val="FFC000"/>
          </a:solidFill>
          <a:ln w="9525">
            <a:noFill/>
            <a:miter lim="800000"/>
            <a:headEnd/>
            <a:tailEnd/>
          </a:ln>
        </p:spPr>
        <p:txBody>
          <a:bodyPr anchor="ctr"/>
          <a:lstStyle/>
          <a:p>
            <a:pPr algn="ctr" eaLnBrk="0" hangingPunct="0"/>
            <a:r>
              <a:rPr lang="en-AU" sz="2800" b="1" dirty="0" smtClean="0">
                <a:solidFill>
                  <a:srgbClr val="000000"/>
                </a:solidFill>
                <a:latin typeface="OptusDINCond-Regular" pitchFamily="34" charset="0"/>
              </a:rPr>
              <a:t>Knowledge Based System (KBS Form) - TSA</a:t>
            </a:r>
            <a:endParaRPr lang="en-AU" sz="2800" b="1" dirty="0">
              <a:solidFill>
                <a:srgbClr val="000000"/>
              </a:solidFill>
              <a:latin typeface="OptusDINCond-Regular"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475910025"/>
              </p:ext>
            </p:extLst>
          </p:nvPr>
        </p:nvGraphicFramePr>
        <p:xfrm>
          <a:off x="57914" y="908720"/>
          <a:ext cx="8991600" cy="2664296"/>
        </p:xfrm>
        <a:graphic>
          <a:graphicData uri="http://schemas.openxmlformats.org/presentationml/2006/ole">
            <mc:AlternateContent xmlns:mc="http://schemas.openxmlformats.org/markup-compatibility/2006">
              <mc:Choice xmlns:v="urn:schemas-microsoft-com:vml" Requires="v">
                <p:oleObj spid="_x0000_s3082" name="Worksheet" r:id="rId3" imgW="8991684" imgH="3248111" progId="Excel.Sheet.8">
                  <p:embed/>
                </p:oleObj>
              </mc:Choice>
              <mc:Fallback>
                <p:oleObj name="Worksheet" r:id="rId3" imgW="8991684" imgH="3248111" progId="Excel.Sheet.8">
                  <p:embed/>
                  <p:pic>
                    <p:nvPicPr>
                      <p:cNvPr id="0" name=""/>
                      <p:cNvPicPr/>
                      <p:nvPr/>
                    </p:nvPicPr>
                    <p:blipFill>
                      <a:blip r:embed="rId4"/>
                      <a:stretch>
                        <a:fillRect/>
                      </a:stretch>
                    </p:blipFill>
                    <p:spPr>
                      <a:xfrm>
                        <a:off x="57914" y="908720"/>
                        <a:ext cx="8991600" cy="2664296"/>
                      </a:xfrm>
                      <a:prstGeom prst="rect">
                        <a:avLst/>
                      </a:prstGeom>
                    </p:spPr>
                  </p:pic>
                </p:oleObj>
              </mc:Fallback>
            </mc:AlternateContent>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059444007"/>
              </p:ext>
            </p:extLst>
          </p:nvPr>
        </p:nvGraphicFramePr>
        <p:xfrm>
          <a:off x="705880" y="3573016"/>
          <a:ext cx="7972953" cy="3003277"/>
        </p:xfrm>
        <a:graphic>
          <a:graphicData uri="http://schemas.openxmlformats.org/drawingml/2006/table">
            <a:tbl>
              <a:tblPr>
                <a:tableStyleId>{5C22544A-7EE6-4342-B048-85BDC9FD1C3A}</a:tableStyleId>
              </a:tblPr>
              <a:tblGrid>
                <a:gridCol w="2756408"/>
                <a:gridCol w="1106075"/>
                <a:gridCol w="1799565"/>
                <a:gridCol w="651794"/>
                <a:gridCol w="1659111"/>
              </a:tblGrid>
              <a:tr h="146075">
                <a:tc gridSpan="5">
                  <a:txBody>
                    <a:bodyPr/>
                    <a:lstStyle/>
                    <a:p>
                      <a:pPr algn="l" fontAlgn="ctr"/>
                      <a:r>
                        <a:rPr lang="en-AU" sz="1000" u="none" strike="noStrike" dirty="0">
                          <a:effectLst/>
                        </a:rPr>
                        <a:t>Escalations &amp; Notifications for Majors and Planned Outages</a:t>
                      </a:r>
                      <a:endParaRPr lang="en-AU" sz="1000" b="0" i="0" u="none" strike="noStrike" dirty="0">
                        <a:solidFill>
                          <a:srgbClr val="FFFFFF"/>
                        </a:solidFill>
                        <a:effectLst/>
                        <a:latin typeface="Arial"/>
                      </a:endParaRPr>
                    </a:p>
                  </a:txBody>
                  <a:tcPr marL="81571" marR="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38691">
                <a:tc gridSpan="5">
                  <a:txBody>
                    <a:bodyPr/>
                    <a:lstStyle/>
                    <a:p>
                      <a:pPr algn="l" fontAlgn="b"/>
                      <a:r>
                        <a:rPr lang="en-AU" sz="700" u="none" strike="noStrike">
                          <a:effectLst/>
                        </a:rPr>
                        <a:t>Manual Escalation</a:t>
                      </a:r>
                      <a:endParaRPr lang="en-AU" sz="700" b="1" i="0" u="none" strike="noStrike">
                        <a:solidFill>
                          <a:srgbClr val="000080"/>
                        </a:solidFill>
                        <a:effectLst/>
                        <a:latin typeface="Arial"/>
                      </a:endParaRPr>
                    </a:p>
                  </a:txBody>
                  <a:tcPr marL="81571" marR="0"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38691">
                <a:tc>
                  <a:txBody>
                    <a:bodyPr/>
                    <a:lstStyle/>
                    <a:p>
                      <a:pPr algn="l" fontAlgn="b"/>
                      <a:r>
                        <a:rPr lang="en-AU" sz="700" u="none" strike="noStrike">
                          <a:effectLst/>
                        </a:rPr>
                        <a:t>Condition</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Contact</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Phone</a:t>
                      </a:r>
                      <a:endParaRPr lang="en-AU" sz="700" b="1" i="0" u="none" strike="noStrike">
                        <a:solidFill>
                          <a:srgbClr val="000080"/>
                        </a:solidFill>
                        <a:effectLst/>
                        <a:latin typeface="Arial"/>
                      </a:endParaRPr>
                    </a:p>
                  </a:txBody>
                  <a:tcPr marL="0" marR="0" marT="0" marB="0" anchor="b"/>
                </a:tc>
                <a:tc>
                  <a:txBody>
                    <a:bodyPr/>
                    <a:lstStyle/>
                    <a:p>
                      <a:pPr algn="l" fontAlgn="b"/>
                      <a:r>
                        <a:rPr lang="en-AU" sz="700" u="none" strike="noStrike">
                          <a:effectLst/>
                        </a:rPr>
                        <a:t>Mobile</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Email</a:t>
                      </a:r>
                      <a:endParaRPr lang="en-AU" sz="700" b="1" i="0" u="none" strike="noStrike">
                        <a:solidFill>
                          <a:srgbClr val="000080"/>
                        </a:solidFill>
                        <a:effectLst/>
                        <a:latin typeface="Arial"/>
                      </a:endParaRPr>
                    </a:p>
                  </a:txBody>
                  <a:tcPr marL="81571" marR="0" marT="0" marB="0" anchor="b"/>
                </a:tc>
              </a:tr>
              <a:tr h="246563">
                <a:tc>
                  <a:txBody>
                    <a:bodyPr/>
                    <a:lstStyle/>
                    <a:p>
                      <a:pPr algn="l" fontAlgn="b"/>
                      <a:r>
                        <a:rPr lang="en-AU" sz="700" u="none" strike="noStrike">
                          <a:effectLst/>
                        </a:rPr>
                        <a:t> TSA Application Failure (environment, network and Database related) </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Sanjib Biswas</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02 8082 1640</a:t>
                      </a:r>
                      <a:endParaRPr lang="en-AU" sz="700" b="0" i="0" u="none" strike="noStrike">
                        <a:solidFill>
                          <a:srgbClr val="000080"/>
                        </a:solidFill>
                        <a:effectLst/>
                        <a:latin typeface="Arial"/>
                      </a:endParaRPr>
                    </a:p>
                  </a:txBody>
                  <a:tcPr marL="0" marR="0" marT="0" marB="0" anchor="b"/>
                </a:tc>
                <a:tc>
                  <a:txBody>
                    <a:bodyPr/>
                    <a:lstStyle/>
                    <a:p>
                      <a:pPr algn="l" fontAlgn="t"/>
                      <a:r>
                        <a:rPr lang="en-AU" sz="700" u="none" strike="noStrike">
                          <a:effectLst/>
                        </a:rPr>
                        <a:t>0401 547 402</a:t>
                      </a:r>
                      <a:endParaRPr lang="en-AU" sz="700" b="0" i="0" u="none" strike="noStrike">
                        <a:solidFill>
                          <a:srgbClr val="000080"/>
                        </a:solidFill>
                        <a:effectLst/>
                        <a:latin typeface="Arial"/>
                      </a:endParaRPr>
                    </a:p>
                  </a:txBody>
                  <a:tcPr marL="81571" marR="0" marT="0" marB="0"/>
                </a:tc>
                <a:tc>
                  <a:txBody>
                    <a:bodyPr/>
                    <a:lstStyle/>
                    <a:p>
                      <a:pPr algn="l" fontAlgn="b"/>
                      <a:r>
                        <a:rPr lang="en-AU" sz="700" u="sng" strike="noStrike">
                          <a:effectLst/>
                          <a:hlinkClick r:id="rId5"/>
                        </a:rPr>
                        <a:t>sanjib.biswas@optus.com.au</a:t>
                      </a:r>
                      <a:endParaRPr lang="en-AU" sz="700" b="0" i="0" u="sng" strike="noStrike">
                        <a:solidFill>
                          <a:srgbClr val="0000FF"/>
                        </a:solidFill>
                        <a:effectLst/>
                        <a:latin typeface="Arial"/>
                      </a:endParaRPr>
                    </a:p>
                  </a:txBody>
                  <a:tcPr marL="81571" marR="0" marT="0" marB="0" anchor="b"/>
                </a:tc>
              </a:tr>
              <a:tr h="138691">
                <a:tc>
                  <a:txBody>
                    <a:bodyPr/>
                    <a:lstStyle/>
                    <a:p>
                      <a:pPr algn="l" fontAlgn="b"/>
                      <a:r>
                        <a:rPr lang="en-AU" sz="700" u="none" strike="noStrike">
                          <a:effectLst/>
                        </a:rPr>
                        <a:t>TSA Application Failure (Customer Websites related)</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TSA</a:t>
                      </a:r>
                      <a:endParaRPr lang="en-AU" sz="700" b="0" i="0" u="none" strike="noStrike">
                        <a:solidFill>
                          <a:srgbClr val="000080"/>
                        </a:solidFill>
                        <a:effectLst/>
                        <a:latin typeface="Arial"/>
                      </a:endParaRPr>
                    </a:p>
                  </a:txBody>
                  <a:tcPr marL="81571" marR="0" marT="0" marB="0" anchor="b"/>
                </a:tc>
                <a:tc>
                  <a:txBody>
                    <a:bodyPr/>
                    <a:lstStyle/>
                    <a:p>
                      <a:pPr algn="l" fontAlgn="b"/>
                      <a:r>
                        <a:rPr lang="en-US" sz="600" u="none" strike="noStrike">
                          <a:effectLst/>
                        </a:rPr>
                        <a:t>   02 8875 7973 </a:t>
                      </a:r>
                      <a:endParaRPr lang="en-US" sz="600" b="0" i="0" u="none" strike="noStrike">
                        <a:solidFill>
                          <a:srgbClr val="404040"/>
                        </a:solidFill>
                        <a:effectLst/>
                        <a:latin typeface="Arial"/>
                      </a:endParaRPr>
                    </a:p>
                  </a:txBody>
                  <a:tcPr marL="0" marR="0" marT="0" marB="0" anchor="b"/>
                </a:tc>
                <a:tc>
                  <a:txBody>
                    <a:bodyPr/>
                    <a:lstStyle/>
                    <a:p>
                      <a:pPr algn="l" fontAlgn="b"/>
                      <a:r>
                        <a:rPr lang="en-US" sz="600" u="none" strike="noStrike">
                          <a:effectLst/>
                        </a:rPr>
                        <a:t>0433 357 943</a:t>
                      </a:r>
                      <a:endParaRPr lang="en-US" sz="600" b="0" i="0" u="none" strike="noStrike">
                        <a:solidFill>
                          <a:srgbClr val="404040"/>
                        </a:solidFill>
                        <a:effectLst/>
                        <a:latin typeface="Arial"/>
                      </a:endParaRPr>
                    </a:p>
                  </a:txBody>
                  <a:tcPr marL="0" marR="0" marT="0" marB="0" anchor="b"/>
                </a:tc>
                <a:tc>
                  <a:txBody>
                    <a:bodyPr/>
                    <a:lstStyle/>
                    <a:p>
                      <a:pPr algn="l" fontAlgn="ctr"/>
                      <a:r>
                        <a:rPr lang="en-US" sz="700" u="sng" strike="noStrike">
                          <a:effectLst/>
                          <a:hlinkClick r:id="rId6"/>
                        </a:rPr>
                        <a:t>Manasa.Denning@thesearchagency.com</a:t>
                      </a:r>
                      <a:endParaRPr lang="en-US" sz="700" b="0" i="0" u="sng" strike="noStrike">
                        <a:solidFill>
                          <a:srgbClr val="0000FF"/>
                        </a:solidFill>
                        <a:effectLst/>
                        <a:latin typeface="Arial"/>
                      </a:endParaRPr>
                    </a:p>
                  </a:txBody>
                  <a:tcPr marL="0" marR="0" marT="0" marB="0" anchor="ctr"/>
                </a:tc>
              </a:tr>
              <a:tr h="138691">
                <a:tc>
                  <a:txBody>
                    <a:bodyPr/>
                    <a:lstStyle/>
                    <a:p>
                      <a:pPr algn="l" fontAlgn="b"/>
                      <a:r>
                        <a:rPr lang="en-AU" sz="700" u="none" strike="noStrike">
                          <a:effectLst/>
                        </a:rPr>
                        <a:t> </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Mas support team</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 </a:t>
                      </a:r>
                      <a:endParaRPr lang="en-AU" sz="700" b="1" i="0" u="none" strike="noStrike">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1" i="0" u="none" strike="noStrike">
                        <a:solidFill>
                          <a:srgbClr val="000080"/>
                        </a:solidFill>
                        <a:effectLst/>
                        <a:latin typeface="Arial"/>
                      </a:endParaRPr>
                    </a:p>
                  </a:txBody>
                  <a:tcPr marL="81571" marR="0" marT="0" marB="0" anchor="b"/>
                </a:tc>
                <a:tc>
                  <a:txBody>
                    <a:bodyPr/>
                    <a:lstStyle/>
                    <a:p>
                      <a:pPr algn="l" fontAlgn="ctr"/>
                      <a:r>
                        <a:rPr lang="en-AU" sz="700" u="sng" strike="noStrike">
                          <a:effectLst/>
                          <a:hlinkClick r:id="rId7"/>
                        </a:rPr>
                        <a:t>MyBizOnlineSupport@optus.com.au</a:t>
                      </a:r>
                      <a:endParaRPr lang="en-AU" sz="700" b="0" i="0" u="sng" strike="noStrike">
                        <a:solidFill>
                          <a:srgbClr val="0000FF"/>
                        </a:solidFill>
                        <a:effectLst/>
                        <a:latin typeface="Arial"/>
                      </a:endParaRPr>
                    </a:p>
                  </a:txBody>
                  <a:tcPr marL="0" marR="0" marT="0" marB="0" anchor="ctr"/>
                </a:tc>
              </a:tr>
              <a:tr h="138691">
                <a:tc>
                  <a:txBody>
                    <a:bodyPr/>
                    <a:lstStyle/>
                    <a:p>
                      <a:pPr algn="l" fontAlgn="b"/>
                      <a:r>
                        <a:rPr lang="en-AU" sz="700" u="none" strike="noStrike">
                          <a:effectLst/>
                        </a:rPr>
                        <a:t> </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Andrew Kim</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02 8082 8081</a:t>
                      </a:r>
                      <a:endParaRPr lang="en-AU" sz="700" b="1" i="0" u="none" strike="noStrike">
                        <a:solidFill>
                          <a:srgbClr val="000080"/>
                        </a:solidFill>
                        <a:effectLst/>
                        <a:latin typeface="Arial"/>
                      </a:endParaRPr>
                    </a:p>
                  </a:txBody>
                  <a:tcPr marL="0" marR="0" marT="0" marB="0" anchor="b"/>
                </a:tc>
                <a:tc>
                  <a:txBody>
                    <a:bodyPr/>
                    <a:lstStyle/>
                    <a:p>
                      <a:pPr algn="l" fontAlgn="b"/>
                      <a:r>
                        <a:rPr lang="en-AU" sz="700" u="none" strike="noStrike">
                          <a:effectLst/>
                        </a:rPr>
                        <a:t>0411 880 018</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sng" strike="noStrike">
                          <a:effectLst/>
                          <a:hlinkClick r:id="rId8"/>
                        </a:rPr>
                        <a:t>andrew.kim@optus.com.au</a:t>
                      </a:r>
                      <a:endParaRPr lang="en-AU" sz="700" b="0" i="0" u="sng" strike="noStrike">
                        <a:solidFill>
                          <a:srgbClr val="0000FF"/>
                        </a:solidFill>
                        <a:effectLst/>
                        <a:latin typeface="Arial"/>
                      </a:endParaRPr>
                    </a:p>
                  </a:txBody>
                  <a:tcPr marL="81571" marR="0" marT="0" marB="0" anchor="b"/>
                </a:tc>
              </a:tr>
              <a:tr h="138691">
                <a:tc gridSpan="5">
                  <a:txBody>
                    <a:bodyPr/>
                    <a:lstStyle/>
                    <a:p>
                      <a:pPr algn="l" fontAlgn="b"/>
                      <a:r>
                        <a:rPr lang="en-AU" sz="700" u="none" strike="noStrike">
                          <a:effectLst/>
                        </a:rPr>
                        <a:t> </a:t>
                      </a:r>
                      <a:endParaRPr lang="en-AU" sz="700" b="0" i="0" u="none" strike="noStrike">
                        <a:effectLst/>
                        <a:latin typeface="Arial"/>
                      </a:endParaRPr>
                    </a:p>
                  </a:txBody>
                  <a:tcPr marL="81571" marR="0"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138691">
                <a:tc gridSpan="3">
                  <a:txBody>
                    <a:bodyPr/>
                    <a:lstStyle/>
                    <a:p>
                      <a:pPr algn="l" fontAlgn="b"/>
                      <a:r>
                        <a:rPr lang="en-AU" sz="700" u="none" strike="noStrike">
                          <a:effectLst/>
                        </a:rPr>
                        <a:t>Mandatory Notification - Distribution Lists/dropboxes to be notified of Majors and Outages</a:t>
                      </a:r>
                      <a:endParaRPr lang="en-AU" sz="700" b="1" i="0" u="none" strike="noStrike">
                        <a:solidFill>
                          <a:srgbClr val="000080"/>
                        </a:solidFill>
                        <a:effectLst/>
                        <a:latin typeface="Arial"/>
                      </a:endParaRPr>
                    </a:p>
                  </a:txBody>
                  <a:tcPr marL="81571" marR="0" marT="0" marB="0" anchor="b"/>
                </a:tc>
                <a:tc hMerge="1">
                  <a:txBody>
                    <a:bodyPr/>
                    <a:lstStyle/>
                    <a:p>
                      <a:endParaRPr lang="en-AU"/>
                    </a:p>
                  </a:txBody>
                  <a:tcPr/>
                </a:tc>
                <a:tc hMerge="1">
                  <a:txBody>
                    <a:bodyPr/>
                    <a:lstStyle/>
                    <a:p>
                      <a:endParaRPr lang="en-AU"/>
                    </a:p>
                  </a:txBody>
                  <a:tcPr/>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r>
              <a:tr h="138691">
                <a:tc>
                  <a:txBody>
                    <a:bodyPr/>
                    <a:lstStyle/>
                    <a:p>
                      <a:pPr algn="l" fontAlgn="b"/>
                      <a:r>
                        <a:rPr lang="en-AU" sz="700" u="none" strike="noStrike">
                          <a:effectLst/>
                        </a:rPr>
                        <a:t>Contact</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Means of Notification</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dirty="0">
                          <a:effectLst/>
                        </a:rPr>
                        <a:t>Condition</a:t>
                      </a:r>
                      <a:endParaRPr lang="en-AU" sz="700" b="1" i="0" u="none" strike="noStrike" dirty="0">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dirty="0">
                          <a:effectLst/>
                        </a:rPr>
                        <a:t> </a:t>
                      </a:r>
                      <a:endParaRPr lang="en-AU" sz="700" b="0" i="0" u="none" strike="noStrike" dirty="0">
                        <a:effectLst/>
                        <a:latin typeface="Arial"/>
                      </a:endParaRPr>
                    </a:p>
                  </a:txBody>
                  <a:tcPr marL="81571" marR="0" marT="0" marB="0" anchor="b"/>
                </a:tc>
              </a:tr>
              <a:tr h="362139">
                <a:tc>
                  <a:txBody>
                    <a:bodyPr/>
                    <a:lstStyle/>
                    <a:p>
                      <a:pPr algn="l" fontAlgn="b"/>
                      <a:r>
                        <a:rPr lang="en-AU" sz="700" u="none" strike="noStrike">
                          <a:effectLst/>
                        </a:rPr>
                        <a:t>EWS Support</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email</a:t>
                      </a:r>
                      <a:endParaRPr lang="en-AU" sz="700" b="0" i="0" u="none" strike="noStrike">
                        <a:solidFill>
                          <a:srgbClr val="000080"/>
                        </a:solidFill>
                        <a:effectLst/>
                        <a:latin typeface="Arial"/>
                      </a:endParaRPr>
                    </a:p>
                  </a:txBody>
                  <a:tcPr marL="81571" marR="0" marT="0" marB="0" anchor="b"/>
                </a:tc>
                <a:tc>
                  <a:txBody>
                    <a:bodyPr/>
                    <a:lstStyle/>
                    <a:p>
                      <a:pPr algn="l" fontAlgn="b"/>
                      <a:r>
                        <a:rPr lang="fr-FR" sz="700" u="none" strike="noStrike">
                          <a:effectLst/>
                        </a:rPr>
                        <a:t>SODA, iProcess,TSA Applications , Infrastructure, Database Outage</a:t>
                      </a:r>
                      <a:endParaRPr lang="fr-FR" sz="700" b="0" i="0" u="none" strike="noStrike">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dirty="0">
                          <a:effectLst/>
                        </a:rPr>
                        <a:t> </a:t>
                      </a:r>
                      <a:endParaRPr lang="en-AU" sz="700" b="0" i="0" u="none" strike="noStrike" dirty="0">
                        <a:effectLst/>
                        <a:latin typeface="Arial"/>
                      </a:endParaRPr>
                    </a:p>
                  </a:txBody>
                  <a:tcPr marL="81571" marR="0" marT="0" marB="0" anchor="b"/>
                </a:tc>
              </a:tr>
              <a:tr h="308204">
                <a:tc>
                  <a:txBody>
                    <a:bodyPr/>
                    <a:lstStyle/>
                    <a:p>
                      <a:pPr algn="l" fontAlgn="b"/>
                      <a:r>
                        <a:rPr lang="en-AU" sz="700" u="none" strike="noStrike">
                          <a:effectLst/>
                        </a:rPr>
                        <a:t>MAS Support </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email</a:t>
                      </a:r>
                      <a:endParaRPr lang="en-AU" sz="700" b="0" i="0" u="none" strike="noStrike">
                        <a:solidFill>
                          <a:srgbClr val="000080"/>
                        </a:solidFill>
                        <a:effectLst/>
                        <a:latin typeface="Arial"/>
                      </a:endParaRPr>
                    </a:p>
                  </a:txBody>
                  <a:tcPr marL="81571" marR="0" marT="0" marB="0" anchor="b"/>
                </a:tc>
                <a:tc>
                  <a:txBody>
                    <a:bodyPr/>
                    <a:lstStyle/>
                    <a:p>
                      <a:pPr algn="l" fontAlgn="b"/>
                      <a:r>
                        <a:rPr lang="fr-FR" sz="700" u="none" strike="noStrike">
                          <a:effectLst/>
                        </a:rPr>
                        <a:t>SODA, iProcess,TSA Applications , Infrastructure, Database Outage</a:t>
                      </a:r>
                      <a:endParaRPr lang="fr-FR" sz="700" b="0" i="0" u="none" strike="noStrike">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r>
              <a:tr h="138691">
                <a:tc>
                  <a:txBody>
                    <a:bodyPr/>
                    <a:lstStyle/>
                    <a:p>
                      <a:pPr algn="l" fontAlgn="b"/>
                      <a:r>
                        <a:rPr lang="en-AU" sz="700" u="none" strike="noStrike">
                          <a:effectLst/>
                        </a:rPr>
                        <a:t>IS&amp;D-Linux</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email</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Infrastructure Outage</a:t>
                      </a:r>
                      <a:endParaRPr lang="en-AU" sz="700" b="0" i="0" u="none" strike="noStrike">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r>
              <a:tr h="138691">
                <a:tc>
                  <a:txBody>
                    <a:bodyPr/>
                    <a:lstStyle/>
                    <a:p>
                      <a:pPr algn="l" fontAlgn="b"/>
                      <a:r>
                        <a:rPr lang="en-AU" sz="700" u="none" strike="noStrike">
                          <a:effectLst/>
                        </a:rPr>
                        <a:t>IS&amp;D-Unix</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email</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Infrastructure Outage</a:t>
                      </a:r>
                      <a:endParaRPr lang="en-AU" sz="700" b="0" i="0" u="none" strike="noStrike">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r>
              <a:tr h="208038">
                <a:tc>
                  <a:txBody>
                    <a:bodyPr/>
                    <a:lstStyle/>
                    <a:p>
                      <a:pPr algn="l" fontAlgn="b"/>
                      <a:r>
                        <a:rPr lang="en-AU" sz="700" u="none" strike="noStrike">
                          <a:effectLst/>
                        </a:rPr>
                        <a:t>IS&amp;D-DBS</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email</a:t>
                      </a:r>
                      <a:endParaRPr lang="en-AU" sz="700" b="0" i="0" u="none" strike="noStrike">
                        <a:solidFill>
                          <a:srgbClr val="000080"/>
                        </a:solidFill>
                        <a:effectLst/>
                        <a:latin typeface="Arial"/>
                      </a:endParaRPr>
                    </a:p>
                  </a:txBody>
                  <a:tcPr marL="81571" marR="0" marT="0" marB="0" anchor="b"/>
                </a:tc>
                <a:tc>
                  <a:txBody>
                    <a:bodyPr/>
                    <a:lstStyle/>
                    <a:p>
                      <a:pPr algn="l" fontAlgn="b"/>
                      <a:r>
                        <a:rPr lang="en-AU" sz="700" u="none" strike="noStrike">
                          <a:effectLst/>
                        </a:rPr>
                        <a:t>Database Outage</a:t>
                      </a:r>
                      <a:endParaRPr lang="en-AU" sz="700" b="0" i="0" u="none" strike="noStrike">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r>
              <a:tr h="339023">
                <a:tc>
                  <a:txBody>
                    <a:bodyPr/>
                    <a:lstStyle/>
                    <a:p>
                      <a:pPr algn="l" fontAlgn="b"/>
                      <a:r>
                        <a:rPr lang="en-AU" sz="700" u="none" strike="noStrike">
                          <a:effectLst/>
                        </a:rPr>
                        <a:t>TSA Support</a:t>
                      </a:r>
                      <a:endParaRPr lang="en-AU" sz="700" b="1" i="0" u="none" strike="noStrike">
                        <a:solidFill>
                          <a:srgbClr val="000080"/>
                        </a:solidFill>
                        <a:effectLst/>
                        <a:latin typeface="Arial"/>
                      </a:endParaRPr>
                    </a:p>
                  </a:txBody>
                  <a:tcPr marL="81571" marR="0" marT="0" marB="0" anchor="b"/>
                </a:tc>
                <a:tc>
                  <a:txBody>
                    <a:bodyPr/>
                    <a:lstStyle/>
                    <a:p>
                      <a:pPr algn="l" fontAlgn="b"/>
                      <a:r>
                        <a:rPr lang="en-AU" sz="700" u="none" strike="noStrike" dirty="0">
                          <a:effectLst/>
                        </a:rPr>
                        <a:t>email</a:t>
                      </a:r>
                      <a:endParaRPr lang="en-AU" sz="700" b="1" i="0" u="none" strike="noStrike" dirty="0">
                        <a:solidFill>
                          <a:srgbClr val="000080"/>
                        </a:solidFill>
                        <a:effectLst/>
                        <a:latin typeface="Arial"/>
                      </a:endParaRPr>
                    </a:p>
                  </a:txBody>
                  <a:tcPr marL="81571" marR="0" marT="0" marB="0" anchor="b"/>
                </a:tc>
                <a:tc>
                  <a:txBody>
                    <a:bodyPr/>
                    <a:lstStyle/>
                    <a:p>
                      <a:pPr algn="l" fontAlgn="b"/>
                      <a:r>
                        <a:rPr lang="fr-FR" sz="700" u="none" strike="noStrike">
                          <a:effectLst/>
                        </a:rPr>
                        <a:t>SODA, iProcess,TSA Applications , Infrastructure, Database Outage</a:t>
                      </a:r>
                      <a:endParaRPr lang="fr-FR" sz="700" b="0" i="0" u="none" strike="noStrike">
                        <a:solidFill>
                          <a:srgbClr val="000080"/>
                        </a:solidFill>
                        <a:effectLst/>
                        <a:latin typeface="Arial"/>
                      </a:endParaRPr>
                    </a:p>
                  </a:txBody>
                  <a:tcPr marL="0" marR="0" marT="0" marB="0" anchor="b"/>
                </a:tc>
                <a:tc>
                  <a:txBody>
                    <a:bodyPr/>
                    <a:lstStyle/>
                    <a:p>
                      <a:pPr algn="l" fontAlgn="b"/>
                      <a:r>
                        <a:rPr lang="en-AU" sz="700" u="none" strike="noStrike">
                          <a:effectLst/>
                        </a:rPr>
                        <a:t> </a:t>
                      </a:r>
                      <a:endParaRPr lang="en-AU" sz="700" b="0" i="0" u="none" strike="noStrike">
                        <a:effectLst/>
                        <a:latin typeface="Arial"/>
                      </a:endParaRPr>
                    </a:p>
                  </a:txBody>
                  <a:tcPr marL="81571" marR="0" marT="0" marB="0" anchor="b"/>
                </a:tc>
                <a:tc>
                  <a:txBody>
                    <a:bodyPr/>
                    <a:lstStyle/>
                    <a:p>
                      <a:pPr algn="l" fontAlgn="b"/>
                      <a:r>
                        <a:rPr lang="en-AU" sz="700" u="none" strike="noStrike" dirty="0">
                          <a:effectLst/>
                        </a:rPr>
                        <a:t> </a:t>
                      </a:r>
                      <a:endParaRPr lang="en-AU" sz="700" b="0" i="0" u="none" strike="noStrike" dirty="0">
                        <a:effectLst/>
                        <a:latin typeface="Arial"/>
                      </a:endParaRPr>
                    </a:p>
                  </a:txBody>
                  <a:tcPr marL="81571" marR="0" marT="0" marB="0" anchor="b"/>
                </a:tc>
              </a:tr>
            </a:tbl>
          </a:graphicData>
        </a:graphic>
      </p:graphicFrame>
    </p:spTree>
    <p:extLst>
      <p:ext uri="{BB962C8B-B14F-4D97-AF65-F5344CB8AC3E}">
        <p14:creationId xmlns:p14="http://schemas.microsoft.com/office/powerpoint/2010/main" val="620448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p:cNvSpPr>
          <p:nvPr/>
        </p:nvSpPr>
        <p:spPr bwMode="auto">
          <a:xfrm>
            <a:off x="428596" y="142852"/>
            <a:ext cx="8250237" cy="642941"/>
          </a:xfrm>
          <a:prstGeom prst="rect">
            <a:avLst/>
          </a:prstGeom>
          <a:solidFill>
            <a:srgbClr val="FFC000"/>
          </a:solidFill>
          <a:ln w="9525">
            <a:noFill/>
            <a:miter lim="800000"/>
            <a:headEnd/>
            <a:tailEnd/>
          </a:ln>
        </p:spPr>
        <p:txBody>
          <a:bodyPr anchor="ctr"/>
          <a:lstStyle/>
          <a:p>
            <a:pPr algn="ctr" eaLnBrk="0" hangingPunct="0"/>
            <a:r>
              <a:rPr lang="en-AU" sz="2800" b="1" dirty="0" smtClean="0">
                <a:solidFill>
                  <a:srgbClr val="000000"/>
                </a:solidFill>
                <a:latin typeface="OptusDINCond-Regular" pitchFamily="34" charset="0"/>
              </a:rPr>
              <a:t>Problem Incident Escalation Process</a:t>
            </a:r>
            <a:endParaRPr lang="en-AU" sz="2800" b="1" dirty="0">
              <a:solidFill>
                <a:srgbClr val="000000"/>
              </a:solidFill>
              <a:latin typeface="OptusDINCond-Regular"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97" y="980728"/>
            <a:ext cx="8463884" cy="568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p:cNvSpPr>
          <p:nvPr/>
        </p:nvSpPr>
        <p:spPr bwMode="auto">
          <a:xfrm>
            <a:off x="580996" y="295252"/>
            <a:ext cx="8250237" cy="642941"/>
          </a:xfrm>
          <a:prstGeom prst="rect">
            <a:avLst/>
          </a:prstGeom>
          <a:solidFill>
            <a:srgbClr val="FFC000"/>
          </a:solidFill>
          <a:ln w="9525">
            <a:noFill/>
            <a:miter lim="800000"/>
            <a:headEnd/>
            <a:tailEnd/>
          </a:ln>
        </p:spPr>
        <p:txBody>
          <a:bodyPr anchor="ctr"/>
          <a:lstStyle/>
          <a:p>
            <a:pPr algn="ctr" eaLnBrk="0" hangingPunct="0"/>
            <a:r>
              <a:rPr lang="en-AU" sz="2800" b="1" dirty="0" smtClean="0">
                <a:solidFill>
                  <a:srgbClr val="000000"/>
                </a:solidFill>
                <a:latin typeface="OptusDINCond-Regular" pitchFamily="34" charset="0"/>
              </a:rPr>
              <a:t>Application  Escalation Process</a:t>
            </a:r>
            <a:endParaRPr lang="en-AU" sz="2800" b="1" dirty="0">
              <a:solidFill>
                <a:srgbClr val="000000"/>
              </a:solidFill>
              <a:latin typeface="OptusDINCond-Regular" pitchFamily="34" charset="0"/>
            </a:endParaRPr>
          </a:p>
        </p:txBody>
      </p:sp>
    </p:spTree>
    <p:extLst>
      <p:ext uri="{BB962C8B-B14F-4D97-AF65-F5344CB8AC3E}">
        <p14:creationId xmlns:p14="http://schemas.microsoft.com/office/powerpoint/2010/main" val="1902648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p:cNvSpPr>
          <p:nvPr/>
        </p:nvSpPr>
        <p:spPr bwMode="auto">
          <a:xfrm>
            <a:off x="428595" y="2420888"/>
            <a:ext cx="8250237" cy="642941"/>
          </a:xfrm>
          <a:prstGeom prst="rect">
            <a:avLst/>
          </a:prstGeom>
          <a:solidFill>
            <a:srgbClr val="FFC000"/>
          </a:solidFill>
          <a:ln w="9525">
            <a:noFill/>
            <a:miter lim="800000"/>
            <a:headEnd/>
            <a:tailEnd/>
          </a:ln>
        </p:spPr>
        <p:txBody>
          <a:bodyPr anchor="ctr"/>
          <a:lstStyle/>
          <a:p>
            <a:pPr algn="ctr" eaLnBrk="0" hangingPunct="0"/>
            <a:r>
              <a:rPr lang="en-AU" sz="2800" b="1" dirty="0" smtClean="0">
                <a:solidFill>
                  <a:srgbClr val="000000"/>
                </a:solidFill>
                <a:latin typeface="OptusDINCond-Regular" pitchFamily="34" charset="0"/>
              </a:rPr>
              <a:t>ODA Context Diagram (Next Pages)</a:t>
            </a:r>
            <a:endParaRPr lang="en-AU" sz="2800" b="1" dirty="0">
              <a:solidFill>
                <a:srgbClr val="000000"/>
              </a:solidFill>
              <a:latin typeface="OptusDINCond-Regular" pitchFamily="34" charset="0"/>
            </a:endParaRPr>
          </a:p>
        </p:txBody>
      </p:sp>
    </p:spTree>
    <p:extLst>
      <p:ext uri="{BB962C8B-B14F-4D97-AF65-F5344CB8AC3E}">
        <p14:creationId xmlns:p14="http://schemas.microsoft.com/office/powerpoint/2010/main" val="372872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SODA Quote Interface (Out of scope)</a:t>
            </a:r>
            <a:endParaRPr lang="en-AU" sz="2000" b="1" dirty="0">
              <a:solidFill>
                <a:srgbClr val="000000"/>
              </a:solidFill>
              <a:latin typeface="OptusDINCond-Regular" pitchFamily="34" charset="0"/>
              <a:ea typeface="+mn-ea"/>
              <a:cs typeface="+mn-cs"/>
            </a:endParaRPr>
          </a:p>
        </p:txBody>
      </p:sp>
      <p:sp>
        <p:nvSpPr>
          <p:cNvPr id="39" name="TextBox 38"/>
          <p:cNvSpPr txBox="1"/>
          <p:nvPr/>
        </p:nvSpPr>
        <p:spPr>
          <a:xfrm>
            <a:off x="642910" y="4786322"/>
            <a:ext cx="219932" cy="276999"/>
          </a:xfrm>
          <a:prstGeom prst="rect">
            <a:avLst/>
          </a:prstGeom>
          <a:noFill/>
        </p:spPr>
        <p:txBody>
          <a:bodyPr wrap="none" rtlCol="0">
            <a:spAutoFit/>
          </a:bodyPr>
          <a:lstStyle/>
          <a:p>
            <a:r>
              <a:rPr lang="en-AU" sz="1200" dirty="0" smtClean="0"/>
              <a:t> </a:t>
            </a:r>
            <a:endParaRPr lang="en-AU" sz="1200"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sp>
        <p:nvSpPr>
          <p:cNvPr id="14" name="Rectangle 13"/>
          <p:cNvSpPr/>
          <p:nvPr/>
        </p:nvSpPr>
        <p:spPr>
          <a:xfrm>
            <a:off x="3714744" y="3143248"/>
            <a:ext cx="78581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SODA Quote</a:t>
            </a:r>
            <a:endParaRPr lang="en-AU" sz="1000" dirty="0"/>
          </a:p>
        </p:txBody>
      </p:sp>
      <p:sp>
        <p:nvSpPr>
          <p:cNvPr id="15" name="Rectangle 14"/>
          <p:cNvSpPr/>
          <p:nvPr/>
        </p:nvSpPr>
        <p:spPr>
          <a:xfrm>
            <a:off x="5357818" y="3429000"/>
            <a:ext cx="92869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SODA  &amp; </a:t>
            </a:r>
            <a:r>
              <a:rPr lang="en-AU" sz="1000" dirty="0" err="1" smtClean="0"/>
              <a:t>iProcess</a:t>
            </a:r>
            <a:r>
              <a:rPr lang="en-AU" sz="1000" dirty="0" smtClean="0"/>
              <a:t> Database</a:t>
            </a:r>
            <a:endParaRPr lang="en-AU" sz="1000" dirty="0"/>
          </a:p>
        </p:txBody>
      </p:sp>
      <p:cxnSp>
        <p:nvCxnSpPr>
          <p:cNvPr id="35" name="Straight Arrow Connector 34"/>
          <p:cNvCxnSpPr>
            <a:stCxn id="14" idx="3"/>
            <a:endCxn id="202" idx="2"/>
          </p:cNvCxnSpPr>
          <p:nvPr/>
        </p:nvCxnSpPr>
        <p:spPr>
          <a:xfrm flipV="1">
            <a:off x="4500562" y="2285992"/>
            <a:ext cx="1285884"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2"/>
            <a:endCxn id="38" idx="0"/>
          </p:cNvCxnSpPr>
          <p:nvPr/>
        </p:nvCxnSpPr>
        <p:spPr>
          <a:xfrm rot="5400000">
            <a:off x="3143240" y="4464851"/>
            <a:ext cx="192882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714744" y="5429264"/>
            <a:ext cx="78581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SMTP Server</a:t>
            </a:r>
            <a:endParaRPr lang="en-AU" sz="1000" dirty="0"/>
          </a:p>
        </p:txBody>
      </p:sp>
      <p:pic>
        <p:nvPicPr>
          <p:cNvPr id="41" name="Picture 18" descr="http://t3.gstatic.com/images?q=tbn:ANd9GcSK7ofTGoI7h_BA6cUSe-td28vUpbM_h7M4BdjFCVu5VI5GDgDzMmKoqHd_"/>
          <p:cNvPicPr>
            <a:picLocks noChangeAspect="1" noChangeArrowheads="1"/>
          </p:cNvPicPr>
          <p:nvPr/>
        </p:nvPicPr>
        <p:blipFill>
          <a:blip r:embed="rId2" cstate="print"/>
          <a:srcRect/>
          <a:stretch>
            <a:fillRect/>
          </a:stretch>
        </p:blipFill>
        <p:spPr bwMode="auto">
          <a:xfrm>
            <a:off x="928662" y="4357694"/>
            <a:ext cx="1500198" cy="857256"/>
          </a:xfrm>
          <a:prstGeom prst="rect">
            <a:avLst/>
          </a:prstGeom>
          <a:noFill/>
        </p:spPr>
      </p:pic>
      <p:cxnSp>
        <p:nvCxnSpPr>
          <p:cNvPr id="43" name="Straight Arrow Connector 42"/>
          <p:cNvCxnSpPr/>
          <p:nvPr/>
        </p:nvCxnSpPr>
        <p:spPr>
          <a:xfrm rot="10800000">
            <a:off x="1857356" y="5072076"/>
            <a:ext cx="1714512" cy="428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4" name="Picture 12" descr="View Details"/>
          <p:cNvPicPr>
            <a:picLocks noChangeAspect="1" noChangeArrowheads="1"/>
          </p:cNvPicPr>
          <p:nvPr/>
        </p:nvPicPr>
        <p:blipFill>
          <a:blip r:embed="rId3" cstate="print"/>
          <a:srcRect/>
          <a:stretch>
            <a:fillRect/>
          </a:stretch>
        </p:blipFill>
        <p:spPr bwMode="auto">
          <a:xfrm>
            <a:off x="571472" y="3000372"/>
            <a:ext cx="642942" cy="642942"/>
          </a:xfrm>
          <a:prstGeom prst="rect">
            <a:avLst/>
          </a:prstGeom>
          <a:noFill/>
          <a:ln w="9525">
            <a:noFill/>
            <a:miter lim="800000"/>
            <a:headEnd/>
            <a:tailEnd/>
          </a:ln>
        </p:spPr>
      </p:pic>
      <p:cxnSp>
        <p:nvCxnSpPr>
          <p:cNvPr id="61" name="Straight Arrow Connector 60"/>
          <p:cNvCxnSpPr>
            <a:endCxn id="44" idx="2"/>
          </p:cNvCxnSpPr>
          <p:nvPr/>
        </p:nvCxnSpPr>
        <p:spPr>
          <a:xfrm rot="16200000" flipV="1">
            <a:off x="696489" y="3839768"/>
            <a:ext cx="857256"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73" idx="1"/>
          </p:cNvCxnSpPr>
          <p:nvPr/>
        </p:nvCxnSpPr>
        <p:spPr>
          <a:xfrm>
            <a:off x="928662" y="3286124"/>
            <a:ext cx="428628" cy="357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214414" y="4643446"/>
            <a:ext cx="1140056" cy="253916"/>
          </a:xfrm>
          <a:prstGeom prst="rect">
            <a:avLst/>
          </a:prstGeom>
          <a:noFill/>
        </p:spPr>
        <p:txBody>
          <a:bodyPr wrap="none" rtlCol="0">
            <a:spAutoFit/>
          </a:bodyPr>
          <a:lstStyle/>
          <a:p>
            <a:r>
              <a:rPr lang="en-AU" sz="1050" dirty="0" smtClean="0"/>
              <a:t>Email notification</a:t>
            </a:r>
            <a:endParaRPr lang="en-AU" sz="1050" dirty="0"/>
          </a:p>
        </p:txBody>
      </p:sp>
      <p:pic>
        <p:nvPicPr>
          <p:cNvPr id="73" name="Picture 8" descr="http://t3.gstatic.com/images?q=tbn:ANd9GcQA-_Ikw9j2HVPQYsAH1dDVrmh62G5WkyfCYz6iXGMnNUXO_MPL"/>
          <p:cNvPicPr>
            <a:picLocks noChangeAspect="1" noChangeArrowheads="1"/>
          </p:cNvPicPr>
          <p:nvPr/>
        </p:nvPicPr>
        <p:blipFill>
          <a:blip r:embed="rId4" cstate="print"/>
          <a:srcRect/>
          <a:stretch>
            <a:fillRect/>
          </a:stretch>
        </p:blipFill>
        <p:spPr bwMode="auto">
          <a:xfrm>
            <a:off x="1357290" y="3143248"/>
            <a:ext cx="857256" cy="357166"/>
          </a:xfrm>
          <a:prstGeom prst="rect">
            <a:avLst/>
          </a:prstGeom>
          <a:noFill/>
        </p:spPr>
      </p:pic>
      <p:cxnSp>
        <p:nvCxnSpPr>
          <p:cNvPr id="81" name="Straight Arrow Connector 80"/>
          <p:cNvCxnSpPr>
            <a:stCxn id="73" idx="3"/>
          </p:cNvCxnSpPr>
          <p:nvPr/>
        </p:nvCxnSpPr>
        <p:spPr>
          <a:xfrm>
            <a:off x="2214546" y="3321831"/>
            <a:ext cx="1428760" cy="357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500166" y="3357562"/>
            <a:ext cx="642942" cy="507831"/>
          </a:xfrm>
          <a:prstGeom prst="rect">
            <a:avLst/>
          </a:prstGeom>
        </p:spPr>
        <p:txBody>
          <a:bodyPr wrap="square">
            <a:spAutoFit/>
          </a:bodyPr>
          <a:lstStyle/>
          <a:p>
            <a:pPr algn="ctr" eaLnBrk="0" hangingPunct="0">
              <a:defRPr/>
            </a:pPr>
            <a:r>
              <a:rPr lang="en-AU" sz="900" b="1" dirty="0" smtClean="0">
                <a:cs typeface="Arial" charset="0"/>
              </a:rPr>
              <a:t>customer</a:t>
            </a:r>
          </a:p>
          <a:p>
            <a:pPr algn="ctr" eaLnBrk="0" hangingPunct="0">
              <a:defRPr/>
            </a:pPr>
            <a:r>
              <a:rPr lang="en-AU" sz="900" b="1" dirty="0" smtClean="0">
                <a:cs typeface="Arial" charset="0"/>
              </a:rPr>
              <a:t>Web browser</a:t>
            </a:r>
            <a:endParaRPr lang="en-AU" sz="900" dirty="0">
              <a:cs typeface="Arial" charset="0"/>
            </a:endParaRPr>
          </a:p>
        </p:txBody>
      </p:sp>
      <p:sp>
        <p:nvSpPr>
          <p:cNvPr id="106" name="Rectangle 105"/>
          <p:cNvSpPr/>
          <p:nvPr/>
        </p:nvSpPr>
        <p:spPr>
          <a:xfrm>
            <a:off x="3714744" y="2357430"/>
            <a:ext cx="78581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WAM Site Minder</a:t>
            </a:r>
            <a:endParaRPr lang="en-AU" sz="1000" dirty="0"/>
          </a:p>
        </p:txBody>
      </p:sp>
      <p:sp>
        <p:nvSpPr>
          <p:cNvPr id="108" name="TextBox 107"/>
          <p:cNvSpPr txBox="1"/>
          <p:nvPr/>
        </p:nvSpPr>
        <p:spPr>
          <a:xfrm>
            <a:off x="3000364" y="2071678"/>
            <a:ext cx="1896673" cy="253916"/>
          </a:xfrm>
          <a:prstGeom prst="rect">
            <a:avLst/>
          </a:prstGeom>
          <a:noFill/>
        </p:spPr>
        <p:txBody>
          <a:bodyPr wrap="none" rtlCol="0">
            <a:spAutoFit/>
          </a:bodyPr>
          <a:lstStyle/>
          <a:p>
            <a:r>
              <a:rPr lang="en-AU" sz="1050" dirty="0" smtClean="0"/>
              <a:t>https://myoptus.com.au/quote</a:t>
            </a:r>
            <a:endParaRPr lang="en-AU" sz="1050" dirty="0"/>
          </a:p>
        </p:txBody>
      </p:sp>
      <p:pic>
        <p:nvPicPr>
          <p:cNvPr id="109" name="Picture 32" descr="See Similar Images"/>
          <p:cNvPicPr>
            <a:picLocks noChangeAspect="1" noChangeArrowheads="1"/>
          </p:cNvPicPr>
          <p:nvPr/>
        </p:nvPicPr>
        <p:blipFill>
          <a:blip r:embed="rId5" cstate="print"/>
          <a:srcRect/>
          <a:stretch>
            <a:fillRect/>
          </a:stretch>
        </p:blipFill>
        <p:spPr bwMode="auto">
          <a:xfrm>
            <a:off x="3929058" y="1142984"/>
            <a:ext cx="571504" cy="552451"/>
          </a:xfrm>
          <a:prstGeom prst="rect">
            <a:avLst/>
          </a:prstGeom>
          <a:noFill/>
          <a:ln w="9525">
            <a:noFill/>
            <a:miter lim="800000"/>
            <a:headEnd/>
            <a:tailEnd/>
          </a:ln>
        </p:spPr>
      </p:pic>
      <p:cxnSp>
        <p:nvCxnSpPr>
          <p:cNvPr id="134" name="Straight Arrow Connector 133"/>
          <p:cNvCxnSpPr>
            <a:stCxn id="109" idx="2"/>
          </p:cNvCxnSpPr>
          <p:nvPr/>
        </p:nvCxnSpPr>
        <p:spPr>
          <a:xfrm rot="5400000">
            <a:off x="4026689" y="1883556"/>
            <a:ext cx="37624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06" idx="2"/>
            <a:endCxn id="14" idx="0"/>
          </p:cNvCxnSpPr>
          <p:nvPr/>
        </p:nvCxnSpPr>
        <p:spPr>
          <a:xfrm rot="5400000">
            <a:off x="3893339" y="292893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2" name="Rectangle 201"/>
          <p:cNvSpPr/>
          <p:nvPr/>
        </p:nvSpPr>
        <p:spPr>
          <a:xfrm>
            <a:off x="5357818" y="1785926"/>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TSA Front </a:t>
            </a:r>
            <a:r>
              <a:rPr lang="en-AU" sz="1050" dirty="0" err="1" smtClean="0"/>
              <a:t>Jboss</a:t>
            </a:r>
            <a:endParaRPr lang="en-AU" sz="1050" dirty="0"/>
          </a:p>
        </p:txBody>
      </p:sp>
      <p:cxnSp>
        <p:nvCxnSpPr>
          <p:cNvPr id="211" name="Straight Arrow Connector 210"/>
          <p:cNvCxnSpPr>
            <a:stCxn id="14" idx="2"/>
            <a:endCxn id="15" idx="1"/>
          </p:cNvCxnSpPr>
          <p:nvPr/>
        </p:nvCxnSpPr>
        <p:spPr>
          <a:xfrm rot="16200000" flipH="1">
            <a:off x="4643438" y="2964652"/>
            <a:ext cx="178595" cy="1250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14414" y="2857496"/>
            <a:ext cx="1646605" cy="246221"/>
          </a:xfrm>
          <a:prstGeom prst="rect">
            <a:avLst/>
          </a:prstGeom>
          <a:noFill/>
        </p:spPr>
        <p:txBody>
          <a:bodyPr wrap="none" rtlCol="0">
            <a:spAutoFit/>
          </a:bodyPr>
          <a:lstStyle/>
          <a:p>
            <a:r>
              <a:rPr lang="en-AU" sz="1000" dirty="0" smtClean="0"/>
              <a:t>www.obtusbusiness.com.au</a:t>
            </a:r>
            <a:endParaRPr lang="en-AU" sz="1000" dirty="0"/>
          </a:p>
        </p:txBody>
      </p:sp>
      <p:sp>
        <p:nvSpPr>
          <p:cNvPr id="63" name="Down Arrow 62"/>
          <p:cNvSpPr/>
          <p:nvPr/>
        </p:nvSpPr>
        <p:spPr>
          <a:xfrm>
            <a:off x="2714612" y="2357430"/>
            <a:ext cx="571504" cy="29289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AU" sz="1000" b="1" dirty="0" smtClean="0"/>
              <a:t>Choc </a:t>
            </a:r>
          </a:p>
          <a:p>
            <a:pPr algn="ctr"/>
            <a:endParaRPr lang="en-AU" sz="1000" b="1" dirty="0" smtClean="0"/>
          </a:p>
          <a:p>
            <a:pPr algn="ctr"/>
            <a:r>
              <a:rPr lang="en-AU" sz="1000" b="1" dirty="0" err="1" smtClean="0"/>
              <a:t>Rever</a:t>
            </a:r>
            <a:r>
              <a:rPr lang="en-AU" sz="1000" b="1" dirty="0" smtClean="0"/>
              <a:t> s</a:t>
            </a:r>
          </a:p>
          <a:p>
            <a:pPr algn="ctr"/>
            <a:r>
              <a:rPr lang="en-AU" sz="1000" b="1" dirty="0" smtClean="0"/>
              <a:t>e</a:t>
            </a:r>
          </a:p>
          <a:p>
            <a:pPr algn="ctr"/>
            <a:r>
              <a:rPr lang="en-AU" sz="1000" b="1" dirty="0" smtClean="0"/>
              <a:t> Proxy</a:t>
            </a:r>
            <a:endParaRPr lang="en-AU" sz="1000" b="1" dirty="0"/>
          </a:p>
        </p:txBody>
      </p:sp>
      <p:sp>
        <p:nvSpPr>
          <p:cNvPr id="68" name="TextBox 67"/>
          <p:cNvSpPr txBox="1"/>
          <p:nvPr/>
        </p:nvSpPr>
        <p:spPr>
          <a:xfrm>
            <a:off x="3143240" y="3000372"/>
            <a:ext cx="542136" cy="246221"/>
          </a:xfrm>
          <a:prstGeom prst="rect">
            <a:avLst/>
          </a:prstGeom>
          <a:noFill/>
        </p:spPr>
        <p:txBody>
          <a:bodyPr wrap="none" rtlCol="0">
            <a:spAutoFit/>
          </a:bodyPr>
          <a:lstStyle/>
          <a:p>
            <a:r>
              <a:rPr lang="en-AU" sz="1000" dirty="0" smtClean="0"/>
              <a:t>TCP 80</a:t>
            </a:r>
            <a:endParaRPr lang="en-AU" sz="1000" dirty="0"/>
          </a:p>
        </p:txBody>
      </p:sp>
      <p:sp>
        <p:nvSpPr>
          <p:cNvPr id="71" name="Rectangle 70"/>
          <p:cNvSpPr/>
          <p:nvPr/>
        </p:nvSpPr>
        <p:spPr>
          <a:xfrm>
            <a:off x="4500562" y="3786190"/>
            <a:ext cx="673582" cy="246221"/>
          </a:xfrm>
          <a:prstGeom prst="rect">
            <a:avLst/>
          </a:prstGeom>
        </p:spPr>
        <p:txBody>
          <a:bodyPr wrap="none">
            <a:spAutoFit/>
          </a:bodyPr>
          <a:lstStyle/>
          <a:p>
            <a:r>
              <a:rPr lang="en-AU" sz="1000" dirty="0" smtClean="0"/>
              <a:t>TCP 1831</a:t>
            </a:r>
            <a:endParaRPr lang="en-AU" sz="1000" dirty="0"/>
          </a:p>
        </p:txBody>
      </p:sp>
      <p:sp>
        <p:nvSpPr>
          <p:cNvPr id="93" name="Rectangle 92"/>
          <p:cNvSpPr/>
          <p:nvPr/>
        </p:nvSpPr>
        <p:spPr>
          <a:xfrm>
            <a:off x="4857752" y="2357430"/>
            <a:ext cx="747320" cy="246221"/>
          </a:xfrm>
          <a:prstGeom prst="rect">
            <a:avLst/>
          </a:prstGeom>
        </p:spPr>
        <p:txBody>
          <a:bodyPr wrap="none">
            <a:spAutoFit/>
          </a:bodyPr>
          <a:lstStyle/>
          <a:p>
            <a:r>
              <a:rPr lang="en-AU" sz="1000" dirty="0" smtClean="0"/>
              <a:t>https 8443</a:t>
            </a:r>
            <a:endParaRPr lang="en-AU"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a:solidFill>
            <a:srgbClr val="FFC000"/>
          </a:solidFill>
        </p:spPr>
        <p:txBody>
          <a:bodyPr vert="horz" lIns="91440" tIns="45720" rIns="91440" bIns="45720" rtlCol="0" anchor="ctr">
            <a:normAutofit fontScale="90000"/>
          </a:bodyPr>
          <a:lstStyle/>
          <a:p>
            <a:r>
              <a:rPr lang="en-AU" sz="4000" dirty="0" smtClean="0"/>
              <a:t>Key functions by Delivery Phase </a:t>
            </a:r>
          </a:p>
        </p:txBody>
      </p:sp>
      <p:graphicFrame>
        <p:nvGraphicFramePr>
          <p:cNvPr id="3" name="Table 2"/>
          <p:cNvGraphicFramePr>
            <a:graphicFrameLocks noGrp="1"/>
          </p:cNvGraphicFramePr>
          <p:nvPr>
            <p:extLst>
              <p:ext uri="{D42A27DB-BD31-4B8C-83A1-F6EECF244321}">
                <p14:modId xmlns:p14="http://schemas.microsoft.com/office/powerpoint/2010/main" val="2665605639"/>
              </p:ext>
            </p:extLst>
          </p:nvPr>
        </p:nvGraphicFramePr>
        <p:xfrm>
          <a:off x="539552" y="908720"/>
          <a:ext cx="8424936" cy="5701301"/>
        </p:xfrm>
        <a:graphic>
          <a:graphicData uri="http://schemas.openxmlformats.org/drawingml/2006/table">
            <a:tbl>
              <a:tblPr firstRow="1" bandRow="1">
                <a:tableStyleId>{5C22544A-7EE6-4342-B048-85BDC9FD1C3A}</a:tableStyleId>
              </a:tblPr>
              <a:tblGrid>
                <a:gridCol w="2983237"/>
                <a:gridCol w="2698442"/>
                <a:gridCol w="2743257"/>
              </a:tblGrid>
              <a:tr h="386159">
                <a:tc>
                  <a:txBody>
                    <a:bodyPr/>
                    <a:lstStyle/>
                    <a:p>
                      <a:r>
                        <a:rPr lang="en-AU" sz="1100" dirty="0" smtClean="0"/>
                        <a:t>Release1 – 9</a:t>
                      </a:r>
                      <a:r>
                        <a:rPr lang="en-AU" sz="1100" baseline="30000" dirty="0" smtClean="0"/>
                        <a:t>th</a:t>
                      </a:r>
                      <a:r>
                        <a:rPr lang="en-AU" sz="1100" dirty="0" smtClean="0"/>
                        <a:t> May (BETA Launch)</a:t>
                      </a:r>
                      <a:endParaRPr lang="en-AU" sz="1100" dirty="0"/>
                    </a:p>
                  </a:txBody>
                  <a:tcPr/>
                </a:tc>
                <a:tc>
                  <a:txBody>
                    <a:bodyPr/>
                    <a:lstStyle/>
                    <a:p>
                      <a:r>
                        <a:rPr lang="en-AU" sz="1100" dirty="0" smtClean="0"/>
                        <a:t>Release2 – 28th</a:t>
                      </a:r>
                      <a:r>
                        <a:rPr lang="en-AU" sz="1100" baseline="30000" dirty="0" smtClean="0"/>
                        <a:t>th</a:t>
                      </a:r>
                      <a:r>
                        <a:rPr lang="en-AU" sz="1100" dirty="0" smtClean="0"/>
                        <a:t> May (BRT Launch) </a:t>
                      </a:r>
                    </a:p>
                    <a:p>
                      <a:r>
                        <a:rPr lang="en-AU" sz="1100" dirty="0" smtClean="0"/>
                        <a:t>SEO Commercial Launch – 16</a:t>
                      </a:r>
                      <a:r>
                        <a:rPr lang="en-AU" sz="1100" baseline="30000" dirty="0" smtClean="0"/>
                        <a:t>th</a:t>
                      </a:r>
                      <a:r>
                        <a:rPr lang="en-AU" sz="1100" dirty="0" smtClean="0"/>
                        <a:t> July May</a:t>
                      </a:r>
                      <a:endParaRPr lang="en-AU" sz="1100" dirty="0"/>
                    </a:p>
                  </a:txBody>
                  <a:tcPr/>
                </a:tc>
                <a:tc>
                  <a:txBody>
                    <a:bodyPr/>
                    <a:lstStyle/>
                    <a:p>
                      <a:r>
                        <a:rPr lang="en-AU" sz="1100" dirty="0" smtClean="0"/>
                        <a:t>Release3 – TBC</a:t>
                      </a:r>
                    </a:p>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smtClean="0"/>
                        <a:t>SEM Commercial Launch – TBC</a:t>
                      </a:r>
                    </a:p>
                  </a:txBody>
                  <a:tcPr/>
                </a:tc>
              </a:tr>
              <a:tr h="386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smtClean="0"/>
                        <a:t>SODA Order - SEO</a:t>
                      </a:r>
                    </a:p>
                    <a:p>
                      <a:endParaRPr lang="en-AU" sz="1100" dirty="0"/>
                    </a:p>
                  </a:txBody>
                  <a:tcPr/>
                </a:tc>
                <a:tc>
                  <a:txBody>
                    <a:bodyPr/>
                    <a:lstStyle/>
                    <a:p>
                      <a:pPr marL="0" algn="l" defTabSz="914400" rtl="0" eaLnBrk="1" latinLnBrk="0" hangingPunct="1"/>
                      <a:r>
                        <a:rPr lang="en-AU" sz="1100" kern="1200" dirty="0" smtClean="0">
                          <a:solidFill>
                            <a:schemeClr val="dk1"/>
                          </a:solidFill>
                          <a:latin typeface="+mn-lt"/>
                          <a:ea typeface="+mn-ea"/>
                          <a:cs typeface="+mn-cs"/>
                        </a:rPr>
                        <a:t> SEO/downgrade/upgrade</a:t>
                      </a:r>
                    </a:p>
                    <a:p>
                      <a:pPr marL="0" algn="l" defTabSz="914400" rtl="0" eaLnBrk="1" latinLnBrk="0" hangingPunct="1"/>
                      <a:r>
                        <a:rPr lang="en-AU" sz="1100" kern="1200" dirty="0" smtClean="0">
                          <a:solidFill>
                            <a:schemeClr val="dk1"/>
                          </a:solidFill>
                          <a:latin typeface="+mn-lt"/>
                          <a:ea typeface="+mn-ea"/>
                          <a:cs typeface="+mn-cs"/>
                        </a:rPr>
                        <a:t> Customer email notification</a:t>
                      </a:r>
                    </a:p>
                  </a:txBody>
                  <a:tcPr/>
                </a:tc>
                <a:tc>
                  <a:txBody>
                    <a:bodyPr/>
                    <a:lstStyle/>
                    <a:p>
                      <a:pPr marL="0" algn="l" defTabSz="914400" rtl="0" eaLnBrk="1" latinLnBrk="0" hangingPunct="1"/>
                      <a:r>
                        <a:rPr lang="en-AU" sz="1100" kern="1200" dirty="0" smtClean="0">
                          <a:solidFill>
                            <a:schemeClr val="dk1"/>
                          </a:solidFill>
                          <a:latin typeface="+mn-lt"/>
                          <a:ea typeface="+mn-ea"/>
                          <a:cs typeface="+mn-cs"/>
                        </a:rPr>
                        <a:t>SODA  Quote – SEO/SEM downgrade/upgrade</a:t>
                      </a:r>
                    </a:p>
                  </a:txBody>
                  <a:tcPr/>
                </a:tc>
              </a:tr>
              <a:tr h="386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err="1" smtClean="0"/>
                        <a:t>iProcess</a:t>
                      </a:r>
                      <a:r>
                        <a:rPr lang="en-AU" sz="1100" dirty="0" smtClean="0"/>
                        <a:t> - SEO</a:t>
                      </a:r>
                    </a:p>
                    <a:p>
                      <a:endParaRPr lang="en-AU"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 email notification -support</a:t>
                      </a:r>
                    </a:p>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algn="l" defTabSz="914400" rtl="0" eaLnBrk="1" latinLnBrk="0" hangingPunct="1"/>
                      <a:r>
                        <a:rPr lang="en-AU" sz="1100" kern="1200" dirty="0" err="1" smtClean="0">
                          <a:solidFill>
                            <a:schemeClr val="dk1"/>
                          </a:solidFill>
                          <a:latin typeface="+mn-lt"/>
                          <a:ea typeface="+mn-ea"/>
                          <a:cs typeface="+mn-cs"/>
                        </a:rPr>
                        <a:t>iProcess</a:t>
                      </a:r>
                      <a:r>
                        <a:rPr lang="en-AU" sz="1100" kern="1200" dirty="0" smtClean="0">
                          <a:solidFill>
                            <a:schemeClr val="dk1"/>
                          </a:solidFill>
                          <a:latin typeface="+mn-lt"/>
                          <a:ea typeface="+mn-ea"/>
                          <a:cs typeface="+mn-cs"/>
                        </a:rPr>
                        <a:t>  Order -  SEO/SEM downgrade/upgrade </a:t>
                      </a:r>
                    </a:p>
                  </a:txBody>
                  <a:tcPr/>
                </a:tc>
              </a:tr>
              <a:tr h="537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smtClean="0"/>
                        <a:t>TSA 1.1 &amp; 1.2 – SEO site deployment)</a:t>
                      </a:r>
                    </a:p>
                    <a:p>
                      <a:endParaRPr lang="en-AU"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TSA1.1 &amp; 1.2 – SEO  downgrade/upgrade site deployment</a:t>
                      </a:r>
                    </a:p>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TSA 1.3 – SEO /SEM downgrade/upgrade site deployment</a:t>
                      </a:r>
                    </a:p>
                    <a:p>
                      <a:pPr marL="0" algn="l" defTabSz="914400" rtl="0" eaLnBrk="1" latinLnBrk="0" hangingPunct="1"/>
                      <a:endParaRPr lang="en-AU" sz="1100" kern="1200" dirty="0" smtClean="0">
                        <a:solidFill>
                          <a:schemeClr val="dk1"/>
                        </a:solidFill>
                        <a:latin typeface="+mn-lt"/>
                        <a:ea typeface="+mn-ea"/>
                        <a:cs typeface="+mn-cs"/>
                      </a:endParaRPr>
                    </a:p>
                  </a:txBody>
                  <a:tcPr/>
                </a:tc>
              </a:tr>
              <a:tr h="537865">
                <a:tc>
                  <a:txBody>
                    <a:bodyPr/>
                    <a:lstStyle/>
                    <a:p>
                      <a:r>
                        <a:rPr lang="en-AU" sz="1100" dirty="0" smtClean="0"/>
                        <a:t>TSA – NCS interface (</a:t>
                      </a:r>
                      <a:r>
                        <a:rPr lang="en-AU" sz="1100" dirty="0" err="1" smtClean="0"/>
                        <a:t>SaaS</a:t>
                      </a:r>
                      <a:r>
                        <a:rPr lang="en-AU" sz="1100" dirty="0" smtClean="0"/>
                        <a:t> Connect)</a:t>
                      </a:r>
                    </a:p>
                    <a:p>
                      <a:r>
                        <a:rPr lang="en-AU" sz="1100" dirty="0" err="1" smtClean="0"/>
                        <a:t>iProcess</a:t>
                      </a:r>
                      <a:r>
                        <a:rPr lang="en-AU" sz="1100" dirty="0" smtClean="0"/>
                        <a:t> – NCS interface (</a:t>
                      </a:r>
                      <a:r>
                        <a:rPr lang="en-AU" sz="1100" dirty="0" err="1" smtClean="0"/>
                        <a:t>Saas</a:t>
                      </a:r>
                      <a:r>
                        <a:rPr lang="en-AU" sz="1100" dirty="0" smtClean="0"/>
                        <a:t> Connect)</a:t>
                      </a:r>
                    </a:p>
                    <a:p>
                      <a:endParaRPr lang="en-AU" sz="1100" dirty="0"/>
                    </a:p>
                  </a:txBody>
                  <a:tcPr/>
                </a:tc>
                <a:tc>
                  <a:txBody>
                    <a:bodyPr/>
                    <a:lstStyle/>
                    <a:p>
                      <a:r>
                        <a:rPr lang="en-AU" sz="1100" dirty="0" smtClean="0"/>
                        <a:t>TSA – NCS interface (</a:t>
                      </a:r>
                      <a:r>
                        <a:rPr lang="en-AU" sz="1100" dirty="0" err="1" smtClean="0"/>
                        <a:t>SaaS</a:t>
                      </a:r>
                      <a:r>
                        <a:rPr lang="en-AU" sz="1100" dirty="0" smtClean="0"/>
                        <a:t> Connect)</a:t>
                      </a:r>
                    </a:p>
                    <a:p>
                      <a:r>
                        <a:rPr lang="en-AU" sz="1100" dirty="0" err="1" smtClean="0"/>
                        <a:t>iProcess</a:t>
                      </a:r>
                      <a:r>
                        <a:rPr lang="en-AU" sz="1100" dirty="0" smtClean="0"/>
                        <a:t> – NCS interface (</a:t>
                      </a:r>
                      <a:r>
                        <a:rPr lang="en-AU" sz="1100" dirty="0" err="1" smtClean="0"/>
                        <a:t>Saas</a:t>
                      </a:r>
                      <a:r>
                        <a:rPr lang="en-AU" sz="1100" dirty="0" smtClean="0"/>
                        <a:t> Connect)</a:t>
                      </a:r>
                    </a:p>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Soda </a:t>
                      </a:r>
                      <a:r>
                        <a:rPr lang="en-AU" sz="1100" kern="1200" dirty="0" err="1" smtClean="0">
                          <a:solidFill>
                            <a:schemeClr val="dk1"/>
                          </a:solidFill>
                          <a:latin typeface="+mn-lt"/>
                          <a:ea typeface="+mn-ea"/>
                          <a:cs typeface="+mn-cs"/>
                        </a:rPr>
                        <a:t>Txn</a:t>
                      </a:r>
                      <a:r>
                        <a:rPr lang="en-AU" sz="1100" kern="1200" dirty="0" smtClean="0">
                          <a:solidFill>
                            <a:schemeClr val="dk1"/>
                          </a:solidFill>
                          <a:latin typeface="+mn-lt"/>
                          <a:ea typeface="+mn-ea"/>
                          <a:cs typeface="+mn-cs"/>
                        </a:rPr>
                        <a:t> Log back up</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100" kern="1200" dirty="0" smtClean="0">
                        <a:solidFill>
                          <a:schemeClr val="dk1"/>
                        </a:solidFill>
                        <a:latin typeface="+mn-lt"/>
                        <a:ea typeface="+mn-ea"/>
                        <a:cs typeface="+mn-cs"/>
                      </a:endParaRPr>
                    </a:p>
                  </a:txBody>
                  <a:tcPr/>
                </a:tc>
              </a:tr>
              <a:tr h="537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smtClean="0"/>
                        <a:t>Self Serve UI log-in –user creation and authentication, website update/redeployment</a:t>
                      </a:r>
                    </a:p>
                    <a:p>
                      <a:endParaRPr lang="en-AU"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dirty="0" smtClean="0"/>
                        <a:t>WAM Site Minder Configuration</a:t>
                      </a:r>
                    </a:p>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err="1" smtClean="0">
                          <a:solidFill>
                            <a:schemeClr val="dk1"/>
                          </a:solidFill>
                          <a:latin typeface="+mn-lt"/>
                          <a:ea typeface="+mn-ea"/>
                          <a:cs typeface="+mn-cs"/>
                        </a:rPr>
                        <a:t>iProcess</a:t>
                      </a:r>
                      <a:r>
                        <a:rPr lang="en-AU" sz="1100" kern="1200" dirty="0" smtClean="0">
                          <a:solidFill>
                            <a:schemeClr val="dk1"/>
                          </a:solidFill>
                          <a:latin typeface="+mn-lt"/>
                          <a:ea typeface="+mn-ea"/>
                          <a:cs typeface="+mn-cs"/>
                        </a:rPr>
                        <a:t> </a:t>
                      </a:r>
                      <a:r>
                        <a:rPr lang="en-AU" sz="1100" kern="1200" dirty="0" err="1" smtClean="0">
                          <a:solidFill>
                            <a:schemeClr val="dk1"/>
                          </a:solidFill>
                          <a:latin typeface="+mn-lt"/>
                          <a:ea typeface="+mn-ea"/>
                          <a:cs typeface="+mn-cs"/>
                        </a:rPr>
                        <a:t>Txn</a:t>
                      </a:r>
                      <a:r>
                        <a:rPr lang="en-AU" sz="1100" kern="1200" dirty="0" smtClean="0">
                          <a:solidFill>
                            <a:schemeClr val="dk1"/>
                          </a:solidFill>
                          <a:latin typeface="+mn-lt"/>
                          <a:ea typeface="+mn-ea"/>
                          <a:cs typeface="+mn-cs"/>
                        </a:rPr>
                        <a:t> Log back up</a:t>
                      </a:r>
                    </a:p>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Business  Works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100" kern="1200" dirty="0">
                        <a:solidFill>
                          <a:schemeClr val="dk1"/>
                        </a:solidFill>
                        <a:latin typeface="+mn-lt"/>
                        <a:ea typeface="+mn-ea"/>
                        <a:cs typeface="+mn-cs"/>
                      </a:endParaRPr>
                    </a:p>
                  </a:txBody>
                  <a:tcPr/>
                </a:tc>
              </a:tr>
              <a:tr h="537865">
                <a:tc>
                  <a:txBody>
                    <a:bodyPr/>
                    <a:lstStyle/>
                    <a:p>
                      <a:r>
                        <a:rPr lang="en-AU" sz="1100" dirty="0" smtClean="0"/>
                        <a:t>Melbourne IT – IC</a:t>
                      </a:r>
                    </a:p>
                    <a:p>
                      <a:r>
                        <a:rPr lang="en-AU" sz="1100" dirty="0" smtClean="0"/>
                        <a:t>ABN Registry - IC</a:t>
                      </a:r>
                    </a:p>
                    <a:p>
                      <a:endParaRPr lang="en-AU" sz="1100" dirty="0"/>
                    </a:p>
                  </a:txBody>
                  <a:tcPr/>
                </a:tc>
                <a:tc>
                  <a:txBody>
                    <a:bodyPr/>
                    <a:lstStyle/>
                    <a:p>
                      <a:pPr marL="0" algn="l" defTabSz="914400" rtl="0" eaLnBrk="1" latinLnBrk="0" hangingPunct="1"/>
                      <a:r>
                        <a:rPr lang="en-AU" sz="1100" kern="1200" dirty="0" smtClean="0">
                          <a:solidFill>
                            <a:schemeClr val="dk1"/>
                          </a:solidFill>
                          <a:latin typeface="+mn-lt"/>
                          <a:ea typeface="+mn-ea"/>
                          <a:cs typeface="+mn-cs"/>
                        </a:rPr>
                        <a:t>Vertica Call Report Extract</a:t>
                      </a:r>
                    </a:p>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DCS - IDW Reporting files  in to SRD</a:t>
                      </a:r>
                    </a:p>
                    <a:p>
                      <a:pPr marL="0" algn="l" defTabSz="914400" rtl="0" eaLnBrk="1" latinLnBrk="0" hangingPunct="1"/>
                      <a:r>
                        <a:rPr lang="en-AU" sz="1100" kern="1200" dirty="0" smtClean="0">
                          <a:solidFill>
                            <a:schemeClr val="dk1"/>
                          </a:solidFill>
                          <a:latin typeface="+mn-lt"/>
                          <a:ea typeface="+mn-ea"/>
                          <a:cs typeface="+mn-cs"/>
                        </a:rPr>
                        <a:t>Soda – IDW Data archiving</a:t>
                      </a:r>
                    </a:p>
                  </a:txBody>
                  <a:tcPr/>
                </a:tc>
                <a:tc>
                  <a:txBody>
                    <a:bodyPr/>
                    <a:lstStyle/>
                    <a:p>
                      <a:pPr marL="0" algn="l" defTabSz="914400" rtl="0" eaLnBrk="1" latinLnBrk="0" hangingPunct="1"/>
                      <a:endParaRPr lang="en-AU" sz="1100" kern="1200" dirty="0" smtClean="0">
                        <a:solidFill>
                          <a:schemeClr val="dk1"/>
                        </a:solidFill>
                        <a:latin typeface="+mn-lt"/>
                        <a:ea typeface="+mn-ea"/>
                        <a:cs typeface="+mn-cs"/>
                      </a:endParaRPr>
                    </a:p>
                  </a:txBody>
                  <a:tcPr/>
                </a:tc>
              </a:tr>
              <a:tr h="537865">
                <a:tc>
                  <a:txBody>
                    <a:bodyPr/>
                    <a:lstStyle/>
                    <a:p>
                      <a:endParaRPr lang="en-AU"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DB Replication/Back Ups without VIP</a:t>
                      </a:r>
                    </a:p>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HA on Customer Website</a:t>
                      </a:r>
                    </a:p>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Front </a:t>
                      </a:r>
                      <a:r>
                        <a:rPr lang="en-AU" sz="1100" kern="1200" dirty="0" err="1" smtClean="0">
                          <a:solidFill>
                            <a:schemeClr val="dk1"/>
                          </a:solidFill>
                          <a:latin typeface="+mn-lt"/>
                          <a:ea typeface="+mn-ea"/>
                          <a:cs typeface="+mn-cs"/>
                        </a:rPr>
                        <a:t>Jboss</a:t>
                      </a:r>
                      <a:r>
                        <a:rPr lang="en-AU" sz="1100" kern="1200" dirty="0" smtClean="0">
                          <a:solidFill>
                            <a:schemeClr val="dk1"/>
                          </a:solidFill>
                          <a:latin typeface="+mn-lt"/>
                          <a:ea typeface="+mn-ea"/>
                          <a:cs typeface="+mn-cs"/>
                        </a:rPr>
                        <a:t>  Load Balancing </a:t>
                      </a:r>
                    </a:p>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Database Replication (with VIP)</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100" kern="1200" dirty="0" smtClean="0">
                        <a:solidFill>
                          <a:schemeClr val="dk1"/>
                        </a:solidFill>
                        <a:latin typeface="+mn-lt"/>
                        <a:ea typeface="+mn-ea"/>
                        <a:cs typeface="+mn-cs"/>
                      </a:endParaRPr>
                    </a:p>
                  </a:txBody>
                  <a:tcPr/>
                </a:tc>
              </a:tr>
              <a:tr h="386159">
                <a:tc>
                  <a:txBody>
                    <a:bodyPr/>
                    <a:lstStyle/>
                    <a:p>
                      <a:endParaRPr lang="en-AU"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dk1"/>
                          </a:solidFill>
                          <a:latin typeface="+mn-lt"/>
                          <a:ea typeface="+mn-ea"/>
                          <a:cs typeface="+mn-cs"/>
                        </a:rPr>
                        <a:t>Performance Test  Result</a:t>
                      </a:r>
                    </a:p>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100" kern="1200" dirty="0" smtClean="0">
                        <a:solidFill>
                          <a:schemeClr val="dk1"/>
                        </a:solidFill>
                        <a:latin typeface="+mn-lt"/>
                        <a:ea typeface="+mn-ea"/>
                        <a:cs typeface="+mn-cs"/>
                      </a:endParaRPr>
                    </a:p>
                  </a:txBody>
                  <a:tcPr/>
                </a:tc>
              </a:tr>
              <a:tr h="318231">
                <a:tc>
                  <a:txBody>
                    <a:bodyPr/>
                    <a:lstStyle/>
                    <a:p>
                      <a:r>
                        <a:rPr lang="en-AU" sz="1100" dirty="0" smtClean="0"/>
                        <a:t>Proxy Interim Solution</a:t>
                      </a:r>
                      <a:endParaRPr lang="en-AU" sz="1100" dirty="0"/>
                    </a:p>
                  </a:txBody>
                  <a:tcPr/>
                </a:tc>
                <a:tc>
                  <a:txBody>
                    <a:bodyPr/>
                    <a:lstStyle/>
                    <a:p>
                      <a:pPr marL="0" algn="l" defTabSz="914400" rtl="0" eaLnBrk="1" latinLnBrk="0" hangingPunct="1"/>
                      <a:r>
                        <a:rPr lang="en-AU" sz="1100" kern="1200" dirty="0" smtClean="0">
                          <a:solidFill>
                            <a:schemeClr val="dk1"/>
                          </a:solidFill>
                          <a:latin typeface="+mn-lt"/>
                          <a:ea typeface="+mn-ea"/>
                          <a:cs typeface="+mn-cs"/>
                        </a:rPr>
                        <a:t>Proxy Final Solution</a:t>
                      </a:r>
                    </a:p>
                  </a:txBody>
                  <a:tcPr/>
                </a:tc>
                <a:tc>
                  <a:txBody>
                    <a:bodyPr/>
                    <a:lstStyle/>
                    <a:p>
                      <a:pPr marL="0" algn="l" defTabSz="914400" rtl="0" eaLnBrk="1" latinLnBrk="0" hangingPunct="1"/>
                      <a:endParaRPr lang="en-AU" sz="1100" kern="1200" dirty="0" smtClean="0">
                        <a:solidFill>
                          <a:schemeClr val="dk1"/>
                        </a:solidFill>
                        <a:latin typeface="+mn-lt"/>
                        <a:ea typeface="+mn-ea"/>
                        <a:cs typeface="+mn-cs"/>
                      </a:endParaRPr>
                    </a:p>
                  </a:txBody>
                  <a:tcPr/>
                </a:tc>
              </a:tr>
              <a:tr h="386159">
                <a:tc>
                  <a:txBody>
                    <a:bodyPr/>
                    <a:lstStyle/>
                    <a:p>
                      <a:endParaRPr lang="en-AU" sz="1100" dirty="0"/>
                    </a:p>
                  </a:txBody>
                  <a:tcPr/>
                </a:tc>
                <a:tc>
                  <a:txBody>
                    <a:bodyPr/>
                    <a:lstStyle/>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algn="l" defTabSz="914400" rtl="0" eaLnBrk="1" latinLnBrk="0" hangingPunct="1"/>
                      <a:endParaRPr lang="en-AU" sz="1100" kern="1200" dirty="0" smtClean="0">
                        <a:solidFill>
                          <a:schemeClr val="dk1"/>
                        </a:solidFill>
                        <a:latin typeface="+mn-lt"/>
                        <a:ea typeface="+mn-ea"/>
                        <a:cs typeface="+mn-cs"/>
                      </a:endParaRPr>
                    </a:p>
                  </a:txBody>
                  <a:tcPr/>
                </a:tc>
              </a:tr>
              <a:tr h="318231">
                <a:tc>
                  <a:txBody>
                    <a:bodyPr/>
                    <a:lstStyle/>
                    <a:p>
                      <a:endParaRPr lang="en-AU" sz="1100" dirty="0"/>
                    </a:p>
                  </a:txBody>
                  <a:tcPr/>
                </a:tc>
                <a:tc>
                  <a:txBody>
                    <a:bodyPr/>
                    <a:lstStyle/>
                    <a:p>
                      <a:pPr marL="0" algn="l" defTabSz="914400" rtl="0" eaLnBrk="1" latinLnBrk="0" hangingPunct="1"/>
                      <a:endParaRPr lang="en-AU" sz="1100" kern="1200" dirty="0" smtClean="0">
                        <a:solidFill>
                          <a:schemeClr val="dk1"/>
                        </a:solidFill>
                        <a:latin typeface="+mn-lt"/>
                        <a:ea typeface="+mn-ea"/>
                        <a:cs typeface="+mn-cs"/>
                      </a:endParaRPr>
                    </a:p>
                  </a:txBody>
                  <a:tcPr/>
                </a:tc>
                <a:tc>
                  <a:txBody>
                    <a:bodyPr/>
                    <a:lstStyle/>
                    <a:p>
                      <a:pPr marL="0" algn="l" defTabSz="914400" rtl="0" eaLnBrk="1" latinLnBrk="0" hangingPunct="1"/>
                      <a:endParaRPr lang="en-AU" sz="1100" kern="1200" dirty="0" smtClean="0">
                        <a:solidFill>
                          <a:schemeClr val="dk1"/>
                        </a:solidFill>
                        <a:latin typeface="+mn-lt"/>
                        <a:ea typeface="+mn-ea"/>
                        <a:cs typeface="+mn-cs"/>
                      </a:endParaRPr>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SODA Quote/ Order  - SEO</a:t>
            </a:r>
            <a:endParaRPr lang="en-AU" sz="2000" b="1" dirty="0">
              <a:solidFill>
                <a:srgbClr val="000000"/>
              </a:solidFill>
              <a:latin typeface="OptusDINCond-Regular" pitchFamily="34" charset="0"/>
              <a:ea typeface="+mn-ea"/>
              <a:cs typeface="+mn-cs"/>
            </a:endParaRPr>
          </a:p>
        </p:txBody>
      </p:sp>
      <p:sp>
        <p:nvSpPr>
          <p:cNvPr id="10" name="TextBox 9"/>
          <p:cNvSpPr txBox="1"/>
          <p:nvPr/>
        </p:nvSpPr>
        <p:spPr>
          <a:xfrm>
            <a:off x="7000892" y="3286124"/>
            <a:ext cx="1357322" cy="246221"/>
          </a:xfrm>
          <a:prstGeom prst="rect">
            <a:avLst/>
          </a:prstGeom>
          <a:noFill/>
        </p:spPr>
        <p:txBody>
          <a:bodyPr wrap="square" rtlCol="0">
            <a:spAutoFit/>
          </a:bodyPr>
          <a:lstStyle/>
          <a:p>
            <a:r>
              <a:rPr lang="en-AU" sz="1000" dirty="0" smtClean="0">
                <a:solidFill>
                  <a:schemeClr val="bg1"/>
                </a:solidFill>
              </a:rPr>
              <a:t>Customer</a:t>
            </a:r>
            <a:endParaRPr lang="en-AU" dirty="0"/>
          </a:p>
        </p:txBody>
      </p:sp>
      <p:sp>
        <p:nvSpPr>
          <p:cNvPr id="39" name="TextBox 38"/>
          <p:cNvSpPr txBox="1"/>
          <p:nvPr/>
        </p:nvSpPr>
        <p:spPr>
          <a:xfrm>
            <a:off x="642910" y="4786322"/>
            <a:ext cx="219932" cy="276999"/>
          </a:xfrm>
          <a:prstGeom prst="rect">
            <a:avLst/>
          </a:prstGeom>
          <a:noFill/>
        </p:spPr>
        <p:txBody>
          <a:bodyPr wrap="none" rtlCol="0">
            <a:spAutoFit/>
          </a:bodyPr>
          <a:lstStyle/>
          <a:p>
            <a:r>
              <a:rPr lang="en-AU" sz="1200" dirty="0" smtClean="0"/>
              <a:t> </a:t>
            </a:r>
            <a:endParaRPr lang="en-AU" sz="1200"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sp>
        <p:nvSpPr>
          <p:cNvPr id="14" name="Rectangle 13"/>
          <p:cNvSpPr/>
          <p:nvPr/>
        </p:nvSpPr>
        <p:spPr>
          <a:xfrm>
            <a:off x="1785918" y="2928934"/>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SODA /Order</a:t>
            </a:r>
            <a:endParaRPr lang="en-AU" sz="1000" dirty="0"/>
          </a:p>
        </p:txBody>
      </p:sp>
      <p:sp>
        <p:nvSpPr>
          <p:cNvPr id="15" name="Rectangle 14"/>
          <p:cNvSpPr/>
          <p:nvPr/>
        </p:nvSpPr>
        <p:spPr>
          <a:xfrm>
            <a:off x="2145586" y="5081879"/>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SODA   Database</a:t>
            </a:r>
            <a:endParaRPr lang="en-AU" sz="1000" dirty="0"/>
          </a:p>
        </p:txBody>
      </p:sp>
      <p:sp>
        <p:nvSpPr>
          <p:cNvPr id="17" name="Rectangle 16"/>
          <p:cNvSpPr/>
          <p:nvPr/>
        </p:nvSpPr>
        <p:spPr>
          <a:xfrm>
            <a:off x="7572396" y="4500570"/>
            <a:ext cx="85725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Melbourne IT</a:t>
            </a:r>
            <a:endParaRPr lang="en-AU" sz="1050" dirty="0"/>
          </a:p>
        </p:txBody>
      </p:sp>
      <p:sp>
        <p:nvSpPr>
          <p:cNvPr id="32" name="Rectangle 31"/>
          <p:cNvSpPr/>
          <p:nvPr/>
        </p:nvSpPr>
        <p:spPr>
          <a:xfrm>
            <a:off x="4369786" y="4846394"/>
            <a:ext cx="85725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ABN Registry</a:t>
            </a:r>
            <a:endParaRPr lang="en-AU" sz="1050" dirty="0"/>
          </a:p>
        </p:txBody>
      </p:sp>
      <p:cxnSp>
        <p:nvCxnSpPr>
          <p:cNvPr id="37" name="Straight Arrow Connector 36"/>
          <p:cNvCxnSpPr>
            <a:stCxn id="14" idx="2"/>
            <a:endCxn id="38" idx="0"/>
          </p:cNvCxnSpPr>
          <p:nvPr/>
        </p:nvCxnSpPr>
        <p:spPr>
          <a:xfrm rot="5400000">
            <a:off x="1750199" y="3571876"/>
            <a:ext cx="71438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571604" y="4071942"/>
            <a:ext cx="78581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SMTP Server</a:t>
            </a:r>
            <a:endParaRPr lang="en-AU" sz="1000" dirty="0"/>
          </a:p>
        </p:txBody>
      </p:sp>
      <p:pic>
        <p:nvPicPr>
          <p:cNvPr id="41" name="Picture 18" descr="http://t3.gstatic.com/images?q=tbn:ANd9GcSK7ofTGoI7h_BA6cUSe-td28vUpbM_h7M4BdjFCVu5VI5GDgDzMmKoqHd_"/>
          <p:cNvPicPr>
            <a:picLocks noChangeAspect="1" noChangeArrowheads="1"/>
          </p:cNvPicPr>
          <p:nvPr/>
        </p:nvPicPr>
        <p:blipFill>
          <a:blip r:embed="rId2" cstate="print"/>
          <a:srcRect/>
          <a:stretch>
            <a:fillRect/>
          </a:stretch>
        </p:blipFill>
        <p:spPr bwMode="auto">
          <a:xfrm>
            <a:off x="500034" y="4786322"/>
            <a:ext cx="1500198" cy="857256"/>
          </a:xfrm>
          <a:prstGeom prst="rect">
            <a:avLst/>
          </a:prstGeom>
          <a:noFill/>
        </p:spPr>
      </p:pic>
      <p:pic>
        <p:nvPicPr>
          <p:cNvPr id="44" name="Picture 12" descr="View Details"/>
          <p:cNvPicPr>
            <a:picLocks noChangeAspect="1" noChangeArrowheads="1"/>
          </p:cNvPicPr>
          <p:nvPr/>
        </p:nvPicPr>
        <p:blipFill>
          <a:blip r:embed="rId3" cstate="print"/>
          <a:srcRect/>
          <a:stretch>
            <a:fillRect/>
          </a:stretch>
        </p:blipFill>
        <p:spPr bwMode="auto">
          <a:xfrm>
            <a:off x="642910" y="2786058"/>
            <a:ext cx="642942" cy="642942"/>
          </a:xfrm>
          <a:prstGeom prst="rect">
            <a:avLst/>
          </a:prstGeom>
          <a:noFill/>
          <a:ln w="9525">
            <a:noFill/>
            <a:miter lim="800000"/>
            <a:headEnd/>
            <a:tailEnd/>
          </a:ln>
        </p:spPr>
      </p:pic>
      <p:cxnSp>
        <p:nvCxnSpPr>
          <p:cNvPr id="61" name="Straight Arrow Connector 60"/>
          <p:cNvCxnSpPr/>
          <p:nvPr/>
        </p:nvCxnSpPr>
        <p:spPr>
          <a:xfrm rot="16200000" flipV="1">
            <a:off x="250002" y="4107661"/>
            <a:ext cx="1428760" cy="71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14348" y="5000636"/>
            <a:ext cx="1140056" cy="253916"/>
          </a:xfrm>
          <a:prstGeom prst="rect">
            <a:avLst/>
          </a:prstGeom>
          <a:noFill/>
        </p:spPr>
        <p:txBody>
          <a:bodyPr wrap="none" rtlCol="0">
            <a:spAutoFit/>
          </a:bodyPr>
          <a:lstStyle/>
          <a:p>
            <a:r>
              <a:rPr lang="en-AU" sz="1050" dirty="0" smtClean="0"/>
              <a:t>Email notification</a:t>
            </a:r>
            <a:endParaRPr lang="en-AU" sz="1050" dirty="0"/>
          </a:p>
        </p:txBody>
      </p:sp>
      <p:sp>
        <p:nvSpPr>
          <p:cNvPr id="106" name="Rectangle 105"/>
          <p:cNvSpPr/>
          <p:nvPr/>
        </p:nvSpPr>
        <p:spPr>
          <a:xfrm>
            <a:off x="1785918" y="2214554"/>
            <a:ext cx="92869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WAM Site Minder</a:t>
            </a:r>
            <a:endParaRPr lang="en-AU" sz="1000" dirty="0"/>
          </a:p>
        </p:txBody>
      </p:sp>
      <p:sp>
        <p:nvSpPr>
          <p:cNvPr id="108" name="TextBox 107"/>
          <p:cNvSpPr txBox="1"/>
          <p:nvPr/>
        </p:nvSpPr>
        <p:spPr>
          <a:xfrm>
            <a:off x="1571604" y="1928802"/>
            <a:ext cx="1896673" cy="253916"/>
          </a:xfrm>
          <a:prstGeom prst="rect">
            <a:avLst/>
          </a:prstGeom>
          <a:noFill/>
        </p:spPr>
        <p:txBody>
          <a:bodyPr wrap="none" rtlCol="0">
            <a:spAutoFit/>
          </a:bodyPr>
          <a:lstStyle/>
          <a:p>
            <a:r>
              <a:rPr lang="en-AU" sz="1050" dirty="0" smtClean="0"/>
              <a:t>https://myoptus.com.au/quote</a:t>
            </a:r>
            <a:endParaRPr lang="en-AU" sz="1050" dirty="0"/>
          </a:p>
        </p:txBody>
      </p:sp>
      <p:pic>
        <p:nvPicPr>
          <p:cNvPr id="109" name="Picture 32" descr="See Similar Images"/>
          <p:cNvPicPr>
            <a:picLocks noChangeAspect="1" noChangeArrowheads="1"/>
          </p:cNvPicPr>
          <p:nvPr/>
        </p:nvPicPr>
        <p:blipFill>
          <a:blip r:embed="rId4" cstate="print"/>
          <a:srcRect/>
          <a:stretch>
            <a:fillRect/>
          </a:stretch>
        </p:blipFill>
        <p:spPr bwMode="auto">
          <a:xfrm>
            <a:off x="1928794" y="1214422"/>
            <a:ext cx="571504" cy="552451"/>
          </a:xfrm>
          <a:prstGeom prst="rect">
            <a:avLst/>
          </a:prstGeom>
          <a:noFill/>
          <a:ln w="9525">
            <a:noFill/>
            <a:miter lim="800000"/>
            <a:headEnd/>
            <a:tailEnd/>
          </a:ln>
        </p:spPr>
      </p:pic>
      <p:cxnSp>
        <p:nvCxnSpPr>
          <p:cNvPr id="134" name="Straight Arrow Connector 133"/>
          <p:cNvCxnSpPr>
            <a:stCxn id="109" idx="2"/>
          </p:cNvCxnSpPr>
          <p:nvPr/>
        </p:nvCxnSpPr>
        <p:spPr>
          <a:xfrm flipH="1">
            <a:off x="2213753" y="1766873"/>
            <a:ext cx="793" cy="30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06" idx="2"/>
            <a:endCxn id="14" idx="0"/>
          </p:cNvCxnSpPr>
          <p:nvPr/>
        </p:nvCxnSpPr>
        <p:spPr>
          <a:xfrm rot="5400000">
            <a:off x="2071670" y="275033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8" name="Down Arrow 197"/>
          <p:cNvSpPr/>
          <p:nvPr/>
        </p:nvSpPr>
        <p:spPr>
          <a:xfrm flipV="1">
            <a:off x="6643702" y="3571876"/>
            <a:ext cx="642942" cy="2010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normAutofit fontScale="62500" lnSpcReduction="20000"/>
          </a:bodyPr>
          <a:lstStyle/>
          <a:p>
            <a:pPr algn="ctr"/>
            <a:r>
              <a:rPr lang="en-AU" dirty="0" smtClean="0"/>
              <a:t>Forward   Proxy</a:t>
            </a:r>
            <a:endParaRPr lang="en-AU" dirty="0"/>
          </a:p>
        </p:txBody>
      </p:sp>
      <p:sp>
        <p:nvSpPr>
          <p:cNvPr id="202" name="Rectangle 201"/>
          <p:cNvSpPr/>
          <p:nvPr/>
        </p:nvSpPr>
        <p:spPr>
          <a:xfrm>
            <a:off x="6858016" y="1266807"/>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TSA Front </a:t>
            </a:r>
            <a:r>
              <a:rPr lang="en-AU" sz="1050" dirty="0" err="1" smtClean="0"/>
              <a:t>Jboss</a:t>
            </a:r>
            <a:endParaRPr lang="en-AU" sz="1050" dirty="0"/>
          </a:p>
        </p:txBody>
      </p:sp>
      <p:sp>
        <p:nvSpPr>
          <p:cNvPr id="207" name="Rectangle 206"/>
          <p:cNvSpPr/>
          <p:nvPr/>
        </p:nvSpPr>
        <p:spPr>
          <a:xfrm>
            <a:off x="4369786" y="4110265"/>
            <a:ext cx="85725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Melbourne IT Adapter</a:t>
            </a:r>
            <a:endParaRPr lang="en-AU" sz="1000" dirty="0"/>
          </a:p>
        </p:txBody>
      </p:sp>
      <p:cxnSp>
        <p:nvCxnSpPr>
          <p:cNvPr id="211" name="Straight Arrow Connector 210"/>
          <p:cNvCxnSpPr>
            <a:stCxn id="14" idx="2"/>
          </p:cNvCxnSpPr>
          <p:nvPr/>
        </p:nvCxnSpPr>
        <p:spPr>
          <a:xfrm rot="16200000" flipH="1">
            <a:off x="1660901" y="3946925"/>
            <a:ext cx="1643074"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endCxn id="207" idx="1"/>
          </p:cNvCxnSpPr>
          <p:nvPr/>
        </p:nvCxnSpPr>
        <p:spPr>
          <a:xfrm>
            <a:off x="2713420" y="3357562"/>
            <a:ext cx="1656366" cy="931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4283398" y="2858290"/>
            <a:ext cx="101508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err="1" smtClean="0"/>
              <a:t>iProcess</a:t>
            </a:r>
            <a:r>
              <a:rPr lang="en-AU" sz="1000" dirty="0" smtClean="0"/>
              <a:t> Adapter</a:t>
            </a:r>
            <a:endParaRPr lang="en-AU" sz="1000" dirty="0"/>
          </a:p>
        </p:txBody>
      </p:sp>
      <p:sp>
        <p:nvSpPr>
          <p:cNvPr id="87" name="Rectangle 86"/>
          <p:cNvSpPr/>
          <p:nvPr/>
        </p:nvSpPr>
        <p:spPr>
          <a:xfrm>
            <a:off x="5929323" y="2786058"/>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err="1" smtClean="0"/>
              <a:t>iProcess</a:t>
            </a:r>
            <a:r>
              <a:rPr lang="en-AU" sz="1000" dirty="0" smtClean="0"/>
              <a:t> </a:t>
            </a:r>
            <a:endParaRPr lang="en-AU" sz="1000" dirty="0"/>
          </a:p>
        </p:txBody>
      </p:sp>
      <p:sp>
        <p:nvSpPr>
          <p:cNvPr id="138" name="Rectangle 137"/>
          <p:cNvSpPr/>
          <p:nvPr/>
        </p:nvSpPr>
        <p:spPr>
          <a:xfrm>
            <a:off x="5357818" y="1333286"/>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TSA Back  </a:t>
            </a:r>
            <a:r>
              <a:rPr lang="en-AU" sz="1050" dirty="0" err="1" smtClean="0"/>
              <a:t>Jboss</a:t>
            </a:r>
            <a:endParaRPr lang="en-AU" sz="1050" dirty="0"/>
          </a:p>
        </p:txBody>
      </p:sp>
      <p:cxnSp>
        <p:nvCxnSpPr>
          <p:cNvPr id="192" name="Straight Arrow Connector 191"/>
          <p:cNvCxnSpPr>
            <a:stCxn id="14" idx="3"/>
          </p:cNvCxnSpPr>
          <p:nvPr/>
        </p:nvCxnSpPr>
        <p:spPr>
          <a:xfrm flipV="1">
            <a:off x="2714612" y="3107926"/>
            <a:ext cx="1538466" cy="35322"/>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5464975" y="3073398"/>
            <a:ext cx="428628"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a:off x="7143768" y="4643446"/>
            <a:ext cx="3571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298348" y="3489141"/>
            <a:ext cx="100013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SODA  Proxy Adapter</a:t>
            </a:r>
            <a:endParaRPr lang="en-AU" sz="1000" dirty="0"/>
          </a:p>
        </p:txBody>
      </p:sp>
      <p:cxnSp>
        <p:nvCxnSpPr>
          <p:cNvPr id="88" name="Straight Arrow Connector 87"/>
          <p:cNvCxnSpPr>
            <a:stCxn id="86" idx="2"/>
            <a:endCxn id="73" idx="0"/>
          </p:cNvCxnSpPr>
          <p:nvPr/>
        </p:nvCxnSpPr>
        <p:spPr>
          <a:xfrm>
            <a:off x="4790939" y="3286918"/>
            <a:ext cx="7475" cy="202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5400000">
            <a:off x="1393009" y="4536289"/>
            <a:ext cx="50006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2299877" y="5857892"/>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Zeus Staging</a:t>
            </a:r>
          </a:p>
          <a:p>
            <a:pPr algn="ctr"/>
            <a:r>
              <a:rPr lang="en-AU" sz="1000" dirty="0" smtClean="0"/>
              <a:t>Server</a:t>
            </a:r>
            <a:r>
              <a:rPr lang="en-AU" dirty="0" smtClean="0"/>
              <a:t> </a:t>
            </a:r>
            <a:endParaRPr lang="en-AU" dirty="0"/>
          </a:p>
        </p:txBody>
      </p:sp>
      <p:cxnSp>
        <p:nvCxnSpPr>
          <p:cNvPr id="149" name="Straight Arrow Connector 148"/>
          <p:cNvCxnSpPr/>
          <p:nvPr/>
        </p:nvCxnSpPr>
        <p:spPr>
          <a:xfrm rot="16200000" flipH="1">
            <a:off x="2678893" y="5679297"/>
            <a:ext cx="28575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3500430" y="3714752"/>
            <a:ext cx="71153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rot="5400000" flipH="1" flipV="1">
            <a:off x="3179753" y="3392487"/>
            <a:ext cx="64214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928926" y="4429132"/>
            <a:ext cx="431528" cy="246221"/>
          </a:xfrm>
          <a:prstGeom prst="rect">
            <a:avLst/>
          </a:prstGeom>
          <a:noFill/>
        </p:spPr>
        <p:txBody>
          <a:bodyPr wrap="none" rtlCol="0">
            <a:spAutoFit/>
          </a:bodyPr>
          <a:lstStyle/>
          <a:p>
            <a:r>
              <a:rPr lang="en-AU" sz="1000" dirty="0" smtClean="0"/>
              <a:t>SFTP</a:t>
            </a:r>
            <a:endParaRPr lang="en-AU" sz="1000" dirty="0"/>
          </a:p>
        </p:txBody>
      </p:sp>
      <p:cxnSp>
        <p:nvCxnSpPr>
          <p:cNvPr id="219" name="Straight Arrow Connector 218"/>
          <p:cNvCxnSpPr/>
          <p:nvPr/>
        </p:nvCxnSpPr>
        <p:spPr>
          <a:xfrm flipV="1">
            <a:off x="5464975" y="4218194"/>
            <a:ext cx="1250165" cy="17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3233686" y="5113539"/>
            <a:ext cx="78581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err="1" smtClean="0"/>
              <a:t>Vertica</a:t>
            </a:r>
            <a:r>
              <a:rPr lang="en-AU" sz="1000" dirty="0" smtClean="0"/>
              <a:t> Call usage extract</a:t>
            </a:r>
            <a:endParaRPr lang="en-AU" sz="1000" dirty="0"/>
          </a:p>
        </p:txBody>
      </p:sp>
      <p:cxnSp>
        <p:nvCxnSpPr>
          <p:cNvPr id="242" name="Straight Arrow Connector 241"/>
          <p:cNvCxnSpPr>
            <a:stCxn id="224" idx="0"/>
          </p:cNvCxnSpPr>
          <p:nvPr/>
        </p:nvCxnSpPr>
        <p:spPr>
          <a:xfrm flipH="1" flipV="1">
            <a:off x="2251059" y="3357562"/>
            <a:ext cx="1375536" cy="17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4334301" y="5542167"/>
            <a:ext cx="71438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IDW</a:t>
            </a:r>
            <a:endParaRPr lang="en-AU" sz="1000" dirty="0"/>
          </a:p>
        </p:txBody>
      </p:sp>
      <p:cxnSp>
        <p:nvCxnSpPr>
          <p:cNvPr id="245" name="Straight Arrow Connector 244"/>
          <p:cNvCxnSpPr/>
          <p:nvPr/>
        </p:nvCxnSpPr>
        <p:spPr>
          <a:xfrm>
            <a:off x="2299877" y="3211633"/>
            <a:ext cx="2158830" cy="2330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10785" y="6412686"/>
            <a:ext cx="850105" cy="307777"/>
          </a:xfrm>
          <a:prstGeom prst="rect">
            <a:avLst/>
          </a:prstGeom>
          <a:noFill/>
        </p:spPr>
        <p:txBody>
          <a:bodyPr wrap="none" rtlCol="0">
            <a:spAutoFit/>
          </a:bodyPr>
          <a:lstStyle/>
          <a:p>
            <a:r>
              <a:rPr lang="en-AU" sz="1400" b="1" dirty="0" smtClean="0"/>
              <a:t>PT Scope</a:t>
            </a:r>
            <a:endParaRPr lang="en-AU" sz="1400" b="1" dirty="0"/>
          </a:p>
        </p:txBody>
      </p:sp>
      <p:cxnSp>
        <p:nvCxnSpPr>
          <p:cNvPr id="67" name="Straight Arrow Connector 66"/>
          <p:cNvCxnSpPr>
            <a:endCxn id="138" idx="1"/>
          </p:cNvCxnSpPr>
          <p:nvPr/>
        </p:nvCxnSpPr>
        <p:spPr>
          <a:xfrm flipV="1">
            <a:off x="2327295" y="1583319"/>
            <a:ext cx="3030523" cy="1311476"/>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64381" y="6613151"/>
            <a:ext cx="8597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253078" y="2457958"/>
            <a:ext cx="1211897" cy="2185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4458707" y="2531503"/>
            <a:ext cx="889987" cy="246221"/>
          </a:xfrm>
          <a:prstGeom prst="rect">
            <a:avLst/>
          </a:prstGeom>
          <a:noFill/>
        </p:spPr>
        <p:txBody>
          <a:bodyPr wrap="none" rtlCol="0">
            <a:spAutoFit/>
          </a:bodyPr>
          <a:lstStyle/>
          <a:p>
            <a:r>
              <a:rPr lang="en-AU" sz="1000" dirty="0" smtClean="0"/>
              <a:t>Soap Adapter</a:t>
            </a:r>
            <a:endParaRPr lang="en-AU" sz="1000" dirty="0"/>
          </a:p>
        </p:txBody>
      </p:sp>
      <p:cxnSp>
        <p:nvCxnSpPr>
          <p:cNvPr id="74" name="Straight Arrow Connector 73"/>
          <p:cNvCxnSpPr>
            <a:endCxn id="32" idx="1"/>
          </p:cNvCxnSpPr>
          <p:nvPr/>
        </p:nvCxnSpPr>
        <p:spPr>
          <a:xfrm>
            <a:off x="2182528" y="3036091"/>
            <a:ext cx="2187258" cy="1988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207" idx="3"/>
          </p:cNvCxnSpPr>
          <p:nvPr/>
        </p:nvCxnSpPr>
        <p:spPr>
          <a:xfrm flipH="1">
            <a:off x="5227042" y="3316160"/>
            <a:ext cx="1273786" cy="9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5298481" y="1766873"/>
            <a:ext cx="1559535" cy="10191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7" idx="0"/>
          </p:cNvCxnSpPr>
          <p:nvPr/>
        </p:nvCxnSpPr>
        <p:spPr>
          <a:xfrm flipV="1">
            <a:off x="6357951" y="1766873"/>
            <a:ext cx="964412" cy="101918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8" name="Picture 8" descr="http://t2.gstatic.com/images?q=tbn:ANd9GcQba4BVlGags0LKL8BI76Qo-zJvNfQaFUUvS1YhQVvoEaO4nVIw"/>
          <p:cNvPicPr>
            <a:picLocks noChangeAspect="1" noChangeArrowheads="1"/>
          </p:cNvPicPr>
          <p:nvPr/>
        </p:nvPicPr>
        <p:blipFill>
          <a:blip r:embed="rId2" cstate="print"/>
          <a:srcRect/>
          <a:stretch>
            <a:fillRect/>
          </a:stretch>
        </p:blipFill>
        <p:spPr bwMode="auto">
          <a:xfrm>
            <a:off x="571472" y="1643050"/>
            <a:ext cx="1571636" cy="1571636"/>
          </a:xfrm>
          <a:prstGeom prst="rect">
            <a:avLst/>
          </a:prstGeom>
          <a:noFill/>
          <a:ln>
            <a:solidFill>
              <a:schemeClr val="accent1">
                <a:shade val="50000"/>
              </a:schemeClr>
            </a:solidFill>
          </a:ln>
        </p:spPr>
      </p:pic>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Public  Customer Interface to  the  Website </a:t>
            </a:r>
            <a:endParaRPr lang="en-AU" sz="2000" b="1" dirty="0">
              <a:solidFill>
                <a:srgbClr val="000000"/>
              </a:solidFill>
              <a:latin typeface="OptusDINCond-Regular" pitchFamily="34" charset="0"/>
              <a:ea typeface="+mn-ea"/>
              <a:cs typeface="+mn-cs"/>
            </a:endParaRPr>
          </a:p>
        </p:txBody>
      </p:sp>
      <p:sp>
        <p:nvSpPr>
          <p:cNvPr id="10" name="TextBox 9"/>
          <p:cNvSpPr txBox="1"/>
          <p:nvPr/>
        </p:nvSpPr>
        <p:spPr>
          <a:xfrm>
            <a:off x="7000892" y="3286124"/>
            <a:ext cx="1357322" cy="246221"/>
          </a:xfrm>
          <a:prstGeom prst="rect">
            <a:avLst/>
          </a:prstGeom>
          <a:noFill/>
        </p:spPr>
        <p:txBody>
          <a:bodyPr wrap="square" rtlCol="0">
            <a:spAutoFit/>
          </a:bodyPr>
          <a:lstStyle/>
          <a:p>
            <a:r>
              <a:rPr lang="en-AU" sz="1000" dirty="0" smtClean="0">
                <a:solidFill>
                  <a:schemeClr val="bg1"/>
                </a:solidFill>
              </a:rPr>
              <a:t>Customer</a:t>
            </a:r>
            <a:endParaRPr lang="en-AU" dirty="0"/>
          </a:p>
        </p:txBody>
      </p:sp>
      <p:sp>
        <p:nvSpPr>
          <p:cNvPr id="39" name="TextBox 38"/>
          <p:cNvSpPr txBox="1"/>
          <p:nvPr/>
        </p:nvSpPr>
        <p:spPr>
          <a:xfrm>
            <a:off x="642910" y="4786322"/>
            <a:ext cx="219932" cy="276999"/>
          </a:xfrm>
          <a:prstGeom prst="rect">
            <a:avLst/>
          </a:prstGeom>
          <a:noFill/>
        </p:spPr>
        <p:txBody>
          <a:bodyPr wrap="none" rtlCol="0">
            <a:spAutoFit/>
          </a:bodyPr>
          <a:lstStyle/>
          <a:p>
            <a:r>
              <a:rPr lang="en-AU" sz="1200" dirty="0" smtClean="0"/>
              <a:t> </a:t>
            </a:r>
            <a:endParaRPr lang="en-AU" sz="1200"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pic>
        <p:nvPicPr>
          <p:cNvPr id="30722" name="Picture 2" descr="http://t0.gstatic.com/images?q=tbn:ANd9GcSyEAk5yKCZtHqSmG6OQlPjb713Vg1YL1UnYxTFn5d991PBMrdYYdH_XQ4j"/>
          <p:cNvPicPr>
            <a:picLocks noChangeAspect="1" noChangeArrowheads="1"/>
          </p:cNvPicPr>
          <p:nvPr/>
        </p:nvPicPr>
        <p:blipFill>
          <a:blip r:embed="rId3" cstate="print"/>
          <a:srcRect/>
          <a:stretch>
            <a:fillRect/>
          </a:stretch>
        </p:blipFill>
        <p:spPr bwMode="auto">
          <a:xfrm>
            <a:off x="4214810" y="1571612"/>
            <a:ext cx="1643074" cy="1143008"/>
          </a:xfrm>
          <a:prstGeom prst="rect">
            <a:avLst/>
          </a:prstGeom>
          <a:noFill/>
        </p:spPr>
      </p:pic>
      <p:pic>
        <p:nvPicPr>
          <p:cNvPr id="45" name="Picture 8" descr="http://t3.gstatic.com/images?q=tbn:ANd9GcQA-_Ikw9j2HVPQYsAH1dDVrmh62G5WkyfCYz6iXGMnNUXO_MPL"/>
          <p:cNvPicPr>
            <a:picLocks noChangeAspect="1" noChangeArrowheads="1"/>
          </p:cNvPicPr>
          <p:nvPr/>
        </p:nvPicPr>
        <p:blipFill>
          <a:blip r:embed="rId4" cstate="print"/>
          <a:srcRect/>
          <a:stretch>
            <a:fillRect/>
          </a:stretch>
        </p:blipFill>
        <p:spPr bwMode="auto">
          <a:xfrm>
            <a:off x="1785918" y="1714488"/>
            <a:ext cx="857256" cy="357190"/>
          </a:xfrm>
          <a:prstGeom prst="rect">
            <a:avLst/>
          </a:prstGeom>
          <a:noFill/>
        </p:spPr>
      </p:pic>
      <p:sp>
        <p:nvSpPr>
          <p:cNvPr id="48" name="TextBox 47"/>
          <p:cNvSpPr txBox="1"/>
          <p:nvPr/>
        </p:nvSpPr>
        <p:spPr>
          <a:xfrm>
            <a:off x="714348" y="1357298"/>
            <a:ext cx="1080745" cy="253916"/>
          </a:xfrm>
          <a:prstGeom prst="rect">
            <a:avLst/>
          </a:prstGeom>
          <a:noFill/>
        </p:spPr>
        <p:txBody>
          <a:bodyPr wrap="none" rtlCol="0">
            <a:spAutoFit/>
          </a:bodyPr>
          <a:lstStyle/>
          <a:p>
            <a:r>
              <a:rPr lang="en-AU" sz="1050" b="1" dirty="0" smtClean="0"/>
              <a:t>Public customer</a:t>
            </a:r>
            <a:endParaRPr lang="en-AU" sz="1050" b="1" dirty="0"/>
          </a:p>
        </p:txBody>
      </p:sp>
      <p:sp>
        <p:nvSpPr>
          <p:cNvPr id="30730" name="AutoShape 10" descr="data:image/jpeg;base64,/9j/4AAQSkZJRgABAQAAAQABAAD/2wCEAAkGBhQSERMUExMVFRUUFhgYFxgUGRccHhgdFxgWHRciHB4YHiYfGhovGhYUHy8gJyksLDgtGB4xNTAsNSYyMCkBCQoKDgwOGg8PGiwkHyUsKi8pKSosKTQsKiksKi0sLDU1KTIuLCksLCwsLywxLC4sNSwqMCk1LCwpKSwsNTUtKv/AABEIAGYAZgMBIgACEQEDEQH/xAAcAAABBQEBAQAAAAAAAAAAAAAAAwQFBgcCAQj/xABHEAACAQMBAwgFBwoEBwEAAAABAgMABBEhBRIxBgcTIkFRYYEyUnGRoRQjcpKxssEkM0JTYnOCoqPCFRbR8TRDVIOTw+EI/8QAGgEAAgMBAQAAAAAAAAAAAAAAAQIAAwQFBv/EACgRAAICAQMCBgIDAAAAAAAAAAABAhEDBCExEkETMlFhkfCBoQUUIv/aAAwDAQACEQMRAD8A3GiiioQiNsbXkjliiijR3lWRsySFFURmMHgjEk9IO7hTQvfnjJax/RjlkP8AMyD4Vzt1sXtr+5uR8bc/gacLeEeI7jV8IWrFbGx2dcN6d9L/ANqOFPtVj8a5PJxD6c1zJ9KeQA+SFRUjHdK3A4PcfwNds+ONN0+wLIo8k7bisZRvXR5Ff6wbNdrs64j/ADN25Hq3CrKPeN1/5jUj0le9JU6QWMU2xdx/nbZJR61tJr9SXd+8aVTlnb5AlZ4GOmLhGjH1mG4fI053xQxBGDqD2GleNB6h/BcK6hkYMp4FSCD5jSlKrMvJq2J3lj6JvWgLRH+mRnzr1LK5j/NXbN+zcIsg+sm4/wATSPGxrLLRVS2nyymswvyq2UhshWt5AckYz1ZApXj3mik6WEttFFFAhWOUzYu7T6Fx9kNJNLXvKxsXVp9C4+yKmTS1sxeUR8i7S13FtNl0PWHcfwPZTBpaSaWraAT0d4reicH1W/A9tdGbHGq00tKybWkSJWVyCHx36buca0rRCzRRu3BT56fbTlLI9pA9lUk8srgfpjzVf9KbTcrrg/8ANI+iAPwpWpMhovQooyfeTUTtHlhBCCFPSN3Jw8zw+2s12lt3Temm075G0+JxUMdtyTI7WsLyqgJaVgUiXdGTlmxn2DWkcUvMwl5srhr++Ak9FYZCAOC9eEDHx1opDmcdpXeV/S+TRZ9rksfuiiqcj/1sMjVKKKYbZ25Dax9JPIEXgM8WPcoGrHwFIk26QW6K/wAs2xc2n0Lj7Iqi2lrza8t3tCSKSCBbeOMSAPdk7zdJu69EnWX0e09vClIeQN4wy1+i57EtkI97NmtsEoRqTS++1lTlfCG7S0k0tdXHJDaMedx7a5A7OtE34rUOdokSdFMjwzfq5RgnxUjquPEGrVT4dk6vUkGlpHaM3zA/eH7lItLTfa035OP3h+5QYRvyG5DybQtzKdoXMZG4MLuEZaNGPEd7Yx4VaI+ZOE46W9vpO8CREB9yZ+NJcxUubKUDslQf0Yq0ZvEny0rn2/UsKts/mx2ZbHe+To78d6cmQ/1CfsplzrXwj2bMEBUdG6jTdGqMBgeY7Kue8BqAB4//AGsv56tohrdEVgd5lBxrxkjH4mpRCT5nLfEVw3jEg/hjz/dXtSXNVDizdvXnkI9gCr/aaKM/MwIsPKDbiWkDSuC2oVEX0pHbRFUd5OlU6PZcon+U3uGuGHUUapApx1Y86Fh2vxJpfaO3oH2uEnlVUs1HRqcnemlBJbQH0YxjXgX8aS25yjWcoVUrugg5I7cd3nWvFikqVcrd/f2UTmn3JWC9BZQTgEgE91WE3A6RFXUFSdOzGACfDiKo+w4enmCbwA4nXXA448avkMEasd0KGI178f6aVXniouhsbckLAVHbd5Pw3kRjnTeHFSNGQ9hU8Val7faaO7IpJK5zocaHBweBp3WfeLvhluzRi20bGW0nNvMd7QtFJ+tQd/c40BHn20htQ/k4/en7laRzi7D+UWbsg+dt/noj25QZZf4l3hjvxWZXcwe1RhwZ8jzSt8Z9cer5K1s6Jb/8/wB0fkdzgE4uBw8IkHE6Vpjux4sF9nWPxwPtrJeYacJZ3RJAHyjtP7C1pfytm1RGYeseqvvbj5A1iSLDqdlzw3iO1zvfD0R7qzLnXuS89pHng0Zx4b7H/wBdaGLdj6UmPCIf3uPsWsq5wCo2koXOEUZyxY6QyMTliTn55PhVlcANa5uYd3Ztv+0Hf68jsPgRRUhyVt+jsrVPVhjH8goqh8jGFbSuj/iNzIf+qmHkrsg+AFTK3lRfKSxMV/eIf17uPZL1x94+6k4pCBXrseNTxxa9EcGeRxm17mn8hS8kE6oArb2kpHDeUAgduQBnj+kKef5cu4mUQTAp3ydhIO9gYOnDTPHHdUhyGRBYw7nauW+kT1s+NT1edzZnHLJJbX3+Dq48acItkVsgzphLho84AQJva7o6xJPb4e00ve7YSEM0odVXGW3SRrw1XPs/3GVr606RcZ3SCGVh+iw4HxHYR2gkVmnOXtybfFuzJugBmWPPHJ3d4nUnGuMDiONTT4f7OSvkOXJ4MLNLtbyOaMOjB0YcR4jt7tDwNYUqgWm6DkJPIq47kZ1XywBSVnyklgt7mFThZwMnJG7j0se1eqfCizi3bGMHtYt9YE/jWuekenT35ar4K8WfxXx2H/MVKFtbk4UET+kQMjqL2nhwrRf8S389GrzHtKcB7XYhR76zjmMtFa2uGKKx+UYG8M4wi8AernXjjNXbb/L6zsh8/OC44RR9d/qrovngVgiqVmpktHZzP6TpEO6Mb7fWYBR5KayDlYmdpTKCzY6UZc5J0gh1PtienO0ueq6uSyWEKwIBl5psMUHrHPUQcdCGJ4AZqN5Pq9xcxuxZhJJFGrP6cm9OXd27t55HIXsGB2ZI6rexD6Mtot1FX1VA9wxRStFZxjLudvYG5JHeqOqQIp/DX5tj4ZJU+1apSJX0DdWqSo0cihkcFWU8CDoQayLb3JOTZzlgrS2ZOjr1nh8HHEr3N79ePf8A43WpR8Kf4OVrNM2+uP5I3Zu1poM9FIyb3EA6Hy4Z8atvN5ygkM7QyM7iXLAsxO6y5J494PwFRVhZRzKGiZXB7VOf9qlNk2ZgmSRf0Tr4g+kPdW3UvFkxyjW7X77GXD1wnF3saQa+ftoBjJIWO82+2W7zk5Nbftu8AgfBBLqQP4hjPswc1kxtumk6C0Tp5e3HoR+Mj8B7ONc/+LksSlOX2jZrU5uMYlWmg6R1iH6WreCjj7+FT9+uIQBw3sD6tT+1ubxrKETozTNj8p09p3kHYozgr3DPYagL5sxDGoLD7KTPqVnlceEaNPh8KNPko9vbX9vC8ET/ADUjl2EUm4SSANTppgDTWmVvyflz/wANH7ZpC3wRgD5g1dFQngCfYKf2uwJpOCEDvfQfHX3VieGJpsr/APlqVOj+VNvAgSRxqEWMZ4HcTTPtAPhV35LbDPyi0Zh1mmDqO5IlZmY+e4PMd9Lx7PCugkLXM4AEcSAaAcMjsUes2BV65NcnmhLTTENO4wd30Y1zncTv11Ldp8AKRtQjXcEb7k+KKKKzDhXhFFFQhWNq83FnM5kVGgkOpe3Yxk+0Dqn24zUeeb2caJtO4A7mSNj7yKKK0R1GWKpSKnig92haLmyiY5ubi5uf2XkKof4Y8H41adn7NigQRwxpGg4KgAHwooqueWc/MxowjHhDkisx5U2kezJekC70E5O6g4xvoWAzpuHOfA57KKKEG09hxHZG3GuSFgiUE/rH3R/IjVZbfkdO+s9wEHq2wwf/ACPk+4CiimlOQKLDsvYkNspWGMJnUnUsx72Y5Zj7TT6iiqghRRRUIf/Z"/>
          <p:cNvSpPr>
            <a:spLocks noChangeAspect="1" noChangeArrowheads="1"/>
          </p:cNvSpPr>
          <p:nvPr/>
        </p:nvSpPr>
        <p:spPr bwMode="auto">
          <a:xfrm>
            <a:off x="63500" y="-465138"/>
            <a:ext cx="971550" cy="971551"/>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
        <p:nvSpPr>
          <p:cNvPr id="30732" name="AutoShape 12" descr="data:image/jpeg;base64,/9j/4AAQSkZJRgABAQAAAQABAAD/2wCEAAkGBhQSERMUExMVFRUUFhgYFxgUGRccHhgdFxgWHRciHB4YHiYfGhovGhYUHy8gJyksLDgtGB4xNTAsNSYyMCkBCQoKDgwOGg8PGiwkHyUsKi8pKSosKTQsKiksKi0sLDU1KTIuLCksLCwsLywxLC4sNSwqMCk1LCwpKSwsNTUtKv/AABEIAGYAZgMBIgACEQEDEQH/xAAcAAABBQEBAQAAAAAAAAAAAAAAAwQFBgcCAQj/xABHEAACAQMBAwgFBwoEBwEAAAABAgMABBEhBRIxBgcTIkFRYYEyUnGRoRQjcpKxssEkM0JTYnOCoqPCFRbR8TRDVIOTw+EI/8QAGgEAAgMBAQAAAAAAAAAAAAAAAQIAAwQFBv/EACgRAAICAQMCBgIDAAAAAAAAAAABAhEDBCExEkETMlFhkfCBoQUUIv/aAAwDAQACEQMRAD8A3GiiioQiNsbXkjliiijR3lWRsySFFURmMHgjEk9IO7hTQvfnjJax/RjlkP8AMyD4Vzt1sXtr+5uR8bc/gacLeEeI7jV8IWrFbGx2dcN6d9L/ANqOFPtVj8a5PJxD6c1zJ9KeQA+SFRUjHdK3A4PcfwNds+ONN0+wLIo8k7bisZRvXR5Ff6wbNdrs64j/ADN25Hq3CrKPeN1/5jUj0le9JU6QWMU2xdx/nbZJR61tJr9SXd+8aVTlnb5AlZ4GOmLhGjH1mG4fI053xQxBGDqD2GleNB6h/BcK6hkYMp4FSCD5jSlKrMvJq2J3lj6JvWgLRH+mRnzr1LK5j/NXbN+zcIsg+sm4/wATSPGxrLLRVS2nyymswvyq2UhshWt5AckYz1ZApXj3mik6WEttFFFAhWOUzYu7T6Fx9kNJNLXvKxsXVp9C4+yKmTS1sxeUR8i7S13FtNl0PWHcfwPZTBpaSaWraAT0d4reicH1W/A9tdGbHGq00tKybWkSJWVyCHx36buca0rRCzRRu3BT56fbTlLI9pA9lUk8srgfpjzVf9KbTcrrg/8ANI+iAPwpWpMhovQooyfeTUTtHlhBCCFPSN3Jw8zw+2s12lt3Temm075G0+JxUMdtyTI7WsLyqgJaVgUiXdGTlmxn2DWkcUvMwl5srhr++Ak9FYZCAOC9eEDHx1opDmcdpXeV/S+TRZ9rksfuiiqcj/1sMjVKKKYbZ25Dax9JPIEXgM8WPcoGrHwFIk26QW6K/wAs2xc2n0Lj7Iqi2lrza8t3tCSKSCBbeOMSAPdk7zdJu69EnWX0e09vClIeQN4wy1+i57EtkI97NmtsEoRqTS++1lTlfCG7S0k0tdXHJDaMedx7a5A7OtE34rUOdokSdFMjwzfq5RgnxUjquPEGrVT4dk6vUkGlpHaM3zA/eH7lItLTfa035OP3h+5QYRvyG5DybQtzKdoXMZG4MLuEZaNGPEd7Yx4VaI+ZOE46W9vpO8CREB9yZ+NJcxUubKUDslQf0Yq0ZvEny0rn2/UsKts/mx2ZbHe+To78d6cmQ/1CfsplzrXwj2bMEBUdG6jTdGqMBgeY7Kue8BqAB4//AGsv56tohrdEVgd5lBxrxkjH4mpRCT5nLfEVw3jEg/hjz/dXtSXNVDizdvXnkI9gCr/aaKM/MwIsPKDbiWkDSuC2oVEX0pHbRFUd5OlU6PZcon+U3uGuGHUUapApx1Y86Fh2vxJpfaO3oH2uEnlVUs1HRqcnemlBJbQH0YxjXgX8aS25yjWcoVUrugg5I7cd3nWvFikqVcrd/f2UTmn3JWC9BZQTgEgE91WE3A6RFXUFSdOzGACfDiKo+w4enmCbwA4nXXA448avkMEasd0KGI178f6aVXniouhsbckLAVHbd5Pw3kRjnTeHFSNGQ9hU8Val7faaO7IpJK5zocaHBweBp3WfeLvhluzRi20bGW0nNvMd7QtFJ+tQd/c40BHn20htQ/k4/en7laRzi7D+UWbsg+dt/noj25QZZf4l3hjvxWZXcwe1RhwZ8jzSt8Z9cer5K1s6Jb/8/wB0fkdzgE4uBw8IkHE6Vpjux4sF9nWPxwPtrJeYacJZ3RJAHyjtP7C1pfytm1RGYeseqvvbj5A1iSLDqdlzw3iO1zvfD0R7qzLnXuS89pHng0Zx4b7H/wBdaGLdj6UmPCIf3uPsWsq5wCo2koXOEUZyxY6QyMTliTn55PhVlcANa5uYd3Ztv+0Hf68jsPgRRUhyVt+jsrVPVhjH8goqh8jGFbSuj/iNzIf+qmHkrsg+AFTK3lRfKSxMV/eIf17uPZL1x94+6k4pCBXrseNTxxa9EcGeRxm17mn8hS8kE6oArb2kpHDeUAgduQBnj+kKef5cu4mUQTAp3ydhIO9gYOnDTPHHdUhyGRBYw7nauW+kT1s+NT1edzZnHLJJbX3+Dq48acItkVsgzphLho84AQJva7o6xJPb4e00ve7YSEM0odVXGW3SRrw1XPs/3GVr606RcZ3SCGVh+iw4HxHYR2gkVmnOXtybfFuzJugBmWPPHJ3d4nUnGuMDiONTT4f7OSvkOXJ4MLNLtbyOaMOjB0YcR4jt7tDwNYUqgWm6DkJPIq47kZ1XywBSVnyklgt7mFThZwMnJG7j0se1eqfCizi3bGMHtYt9YE/jWuekenT35ar4K8WfxXx2H/MVKFtbk4UET+kQMjqL2nhwrRf8S389GrzHtKcB7XYhR76zjmMtFa2uGKKx+UYG8M4wi8AernXjjNXbb/L6zsh8/OC44RR9d/qrovngVgiqVmpktHZzP6TpEO6Mb7fWYBR5KayDlYmdpTKCzY6UZc5J0gh1PtienO0ueq6uSyWEKwIBl5psMUHrHPUQcdCGJ4AZqN5Pq9xcxuxZhJJFGrP6cm9OXd27t55HIXsGB2ZI6rexD6Mtot1FX1VA9wxRStFZxjLudvYG5JHeqOqQIp/DX5tj4ZJU+1apSJX0DdWqSo0cihkcFWU8CDoQayLb3JOTZzlgrS2ZOjr1nh8HHEr3N79ePf8A43WpR8Kf4OVrNM2+uP5I3Zu1poM9FIyb3EA6Hy4Z8atvN5ygkM7QyM7iXLAsxO6y5J494PwFRVhZRzKGiZXB7VOf9qlNk2ZgmSRf0Tr4g+kPdW3UvFkxyjW7X77GXD1wnF3saQa+ftoBjJIWO82+2W7zk5Nbftu8AgfBBLqQP4hjPswc1kxtumk6C0Tp5e3HoR+Mj8B7ONc/+LksSlOX2jZrU5uMYlWmg6R1iH6WreCjj7+FT9+uIQBw3sD6tT+1ubxrKETozTNj8p09p3kHYozgr3DPYagL5sxDGoLD7KTPqVnlceEaNPh8KNPko9vbX9vC8ET/ADUjl2EUm4SSANTppgDTWmVvyflz/wANH7ZpC3wRgD5g1dFQngCfYKf2uwJpOCEDvfQfHX3VieGJpsr/APlqVOj+VNvAgSRxqEWMZ4HcTTPtAPhV35LbDPyi0Zh1mmDqO5IlZmY+e4PMd9Lx7PCugkLXM4AEcSAaAcMjsUes2BV65NcnmhLTTENO4wd30Y1zncTv11Ldp8AKRtQjXcEb7k+KKKKzDhXhFFFQhWNq83FnM5kVGgkOpe3Yxk+0Dqn24zUeeb2caJtO4A7mSNj7yKKK0R1GWKpSKnig92haLmyiY5ubi5uf2XkKof4Y8H41adn7NigQRwxpGg4KgAHwooqueWc/MxowjHhDkisx5U2kezJekC70E5O6g4xvoWAzpuHOfA57KKKEG09hxHZG3GuSFgiUE/rH3R/IjVZbfkdO+s9wEHq2wwf/ACPk+4CiimlOQKLDsvYkNspWGMJnUnUsx72Y5Zj7TT6iiqghRRRUIf/Z"/>
          <p:cNvSpPr>
            <a:spLocks noChangeAspect="1" noChangeArrowheads="1"/>
          </p:cNvSpPr>
          <p:nvPr/>
        </p:nvSpPr>
        <p:spPr bwMode="auto">
          <a:xfrm>
            <a:off x="63500" y="-465138"/>
            <a:ext cx="971550" cy="971551"/>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
        <p:nvSpPr>
          <p:cNvPr id="30734" name="AutoShape 14" descr="data:image/jpeg;base64,/9j/4AAQSkZJRgABAQAAAQABAAD/2wCEAAkGBhQSERMUExMVFRUUFhgYFxgUGRccHhgdFxgWHRciHB4YHiYfGhovGhYUHy8gJyksLDgtGB4xNTAsNSYyMCkBCQoKDgwOGg8PGiwkHyUsKi8pKSosKTQsKiksKi0sLDU1KTIuLCksLCwsLywxLC4sNSwqMCk1LCwpKSwsNTUtKv/AABEIAGYAZgMBIgACEQEDEQH/xAAcAAABBQEBAQAAAAAAAAAAAAAAAwQFBgcCAQj/xABHEAACAQMBAwgFBwoEBwEAAAABAgMABBEhBRIxBgcTIkFRYYEyUnGRoRQjcpKxssEkM0JTYnOCoqPCFRbR8TRDVIOTw+EI/8QAGgEAAgMBAQAAAAAAAAAAAAAAAQIAAwQFBv/EACgRAAICAQMCBgIDAAAAAAAAAAABAhEDBCExEkETMlFhkfCBoQUUIv/aAAwDAQACEQMRAD8A3GiiioQiNsbXkjliiijR3lWRsySFFURmMHgjEk9IO7hTQvfnjJax/RjlkP8AMyD4Vzt1sXtr+5uR8bc/gacLeEeI7jV8IWrFbGx2dcN6d9L/ANqOFPtVj8a5PJxD6c1zJ9KeQA+SFRUjHdK3A4PcfwNds+ONN0+wLIo8k7bisZRvXR5Ff6wbNdrs64j/ADN25Hq3CrKPeN1/5jUj0le9JU6QWMU2xdx/nbZJR61tJr9SXd+8aVTlnb5AlZ4GOmLhGjH1mG4fI053xQxBGDqD2GleNB6h/BcK6hkYMp4FSCD5jSlKrMvJq2J3lj6JvWgLRH+mRnzr1LK5j/NXbN+zcIsg+sm4/wATSPGxrLLRVS2nyymswvyq2UhshWt5AckYz1ZApXj3mik6WEttFFFAhWOUzYu7T6Fx9kNJNLXvKxsXVp9C4+yKmTS1sxeUR8i7S13FtNl0PWHcfwPZTBpaSaWraAT0d4reicH1W/A9tdGbHGq00tKybWkSJWVyCHx36buca0rRCzRRu3BT56fbTlLI9pA9lUk8srgfpjzVf9KbTcrrg/8ANI+iAPwpWpMhovQooyfeTUTtHlhBCCFPSN3Jw8zw+2s12lt3Temm075G0+JxUMdtyTI7WsLyqgJaVgUiXdGTlmxn2DWkcUvMwl5srhr++Ak9FYZCAOC9eEDHx1opDmcdpXeV/S+TRZ9rksfuiiqcj/1sMjVKKKYbZ25Dax9JPIEXgM8WPcoGrHwFIk26QW6K/wAs2xc2n0Lj7Iqi2lrza8t3tCSKSCBbeOMSAPdk7zdJu69EnWX0e09vClIeQN4wy1+i57EtkI97NmtsEoRqTS++1lTlfCG7S0k0tdXHJDaMedx7a5A7OtE34rUOdokSdFMjwzfq5RgnxUjquPEGrVT4dk6vUkGlpHaM3zA/eH7lItLTfa035OP3h+5QYRvyG5DybQtzKdoXMZG4MLuEZaNGPEd7Yx4VaI+ZOE46W9vpO8CREB9yZ+NJcxUubKUDslQf0Yq0ZvEny0rn2/UsKts/mx2ZbHe+To78d6cmQ/1CfsplzrXwj2bMEBUdG6jTdGqMBgeY7Kue8BqAB4//AGsv56tohrdEVgd5lBxrxkjH4mpRCT5nLfEVw3jEg/hjz/dXtSXNVDizdvXnkI9gCr/aaKM/MwIsPKDbiWkDSuC2oVEX0pHbRFUd5OlU6PZcon+U3uGuGHUUapApx1Y86Fh2vxJpfaO3oH2uEnlVUs1HRqcnemlBJbQH0YxjXgX8aS25yjWcoVUrugg5I7cd3nWvFikqVcrd/f2UTmn3JWC9BZQTgEgE91WE3A6RFXUFSdOzGACfDiKo+w4enmCbwA4nXXA448avkMEasd0KGI178f6aVXniouhsbckLAVHbd5Pw3kRjnTeHFSNGQ9hU8Val7faaO7IpJK5zocaHBweBp3WfeLvhluzRi20bGW0nNvMd7QtFJ+tQd/c40BHn20htQ/k4/en7laRzi7D+UWbsg+dt/noj25QZZf4l3hjvxWZXcwe1RhwZ8jzSt8Z9cer5K1s6Jb/8/wB0fkdzgE4uBw8IkHE6Vpjux4sF9nWPxwPtrJeYacJZ3RJAHyjtP7C1pfytm1RGYeseqvvbj5A1iSLDqdlzw3iO1zvfD0R7qzLnXuS89pHng0Zx4b7H/wBdaGLdj6UmPCIf3uPsWsq5wCo2koXOEUZyxY6QyMTliTn55PhVlcANa5uYd3Ztv+0Hf68jsPgRRUhyVt+jsrVPVhjH8goqh8jGFbSuj/iNzIf+qmHkrsg+AFTK3lRfKSxMV/eIf17uPZL1x94+6k4pCBXrseNTxxa9EcGeRxm17mn8hS8kE6oArb2kpHDeUAgduQBnj+kKef5cu4mUQTAp3ydhIO9gYOnDTPHHdUhyGRBYw7nauW+kT1s+NT1edzZnHLJJbX3+Dq48acItkVsgzphLho84AQJva7o6xJPb4e00ve7YSEM0odVXGW3SRrw1XPs/3GVr606RcZ3SCGVh+iw4HxHYR2gkVmnOXtybfFuzJugBmWPPHJ3d4nUnGuMDiONTT4f7OSvkOXJ4MLNLtbyOaMOjB0YcR4jt7tDwNYUqgWm6DkJPIq47kZ1XywBSVnyklgt7mFThZwMnJG7j0se1eqfCizi3bGMHtYt9YE/jWuekenT35ar4K8WfxXx2H/MVKFtbk4UET+kQMjqL2nhwrRf8S389GrzHtKcB7XYhR76zjmMtFa2uGKKx+UYG8M4wi8AernXjjNXbb/L6zsh8/OC44RR9d/qrovngVgiqVmpktHZzP6TpEO6Mb7fWYBR5KayDlYmdpTKCzY6UZc5J0gh1PtienO0ueq6uSyWEKwIBl5psMUHrHPUQcdCGJ4AZqN5Pq9xcxuxZhJJFGrP6cm9OXd27t55HIXsGB2ZI6rexD6Mtot1FX1VA9wxRStFZxjLudvYG5JHeqOqQIp/DX5tj4ZJU+1apSJX0DdWqSo0cihkcFWU8CDoQayLb3JOTZzlgrS2ZOjr1nh8HHEr3N79ePf8A43WpR8Kf4OVrNM2+uP5I3Zu1poM9FIyb3EA6Hy4Z8atvN5ygkM7QyM7iXLAsxO6y5J494PwFRVhZRzKGiZXB7VOf9qlNk2ZgmSRf0Tr4g+kPdW3UvFkxyjW7X77GXD1wnF3saQa+ftoBjJIWO82+2W7zk5Nbftu8AgfBBLqQP4hjPswc1kxtumk6C0Tp5e3HoR+Mj8B7ONc/+LksSlOX2jZrU5uMYlWmg6R1iH6WreCjj7+FT9+uIQBw3sD6tT+1ubxrKETozTNj8p09p3kHYozgr3DPYagL5sxDGoLD7KTPqVnlceEaNPh8KNPko9vbX9vC8ET/ADUjl2EUm4SSANTppgDTWmVvyflz/wANH7ZpC3wRgD5g1dFQngCfYKf2uwJpOCEDvfQfHX3VieGJpsr/APlqVOj+VNvAgSRxqEWMZ4HcTTPtAPhV35LbDPyi0Zh1mmDqO5IlZmY+e4PMd9Lx7PCugkLXM4AEcSAaAcMjsUes2BV65NcnmhLTTENO4wd30Y1zncTv11Ldp8AKRtQjXcEb7k+KKKKzDhXhFFFQhWNq83FnM5kVGgkOpe3Yxk+0Dqn24zUeeb2caJtO4A7mSNj7yKKK0R1GWKpSKnig92haLmyiY5ubi5uf2XkKof4Y8H41adn7NigQRwxpGg4KgAHwooqueWc/MxowjHhDkisx5U2kezJekC70E5O6g4xvoWAzpuHOfA57KKKEG09hxHZG3GuSFgiUE/rH3R/IjVZbfkdO+s9wEHq2wwf/ACPk+4CiimlOQKLDsvYkNspWGMJnUnUsx72Y5Zj7TT6iiqghRRRUIf/Z"/>
          <p:cNvSpPr>
            <a:spLocks noChangeAspect="1" noChangeArrowheads="1"/>
          </p:cNvSpPr>
          <p:nvPr/>
        </p:nvSpPr>
        <p:spPr bwMode="auto">
          <a:xfrm>
            <a:off x="63500" y="-465138"/>
            <a:ext cx="971550" cy="97155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30738" name="Picture 18" descr="http://t0.gstatic.com/images?q=tbn:ANd9GcRoF4_syQupAbjR7bKhG7MseRSLQg6uD-Eb7IoUCcht_TVvAokseQ"/>
          <p:cNvPicPr>
            <a:picLocks noChangeAspect="1" noChangeArrowheads="1"/>
          </p:cNvPicPr>
          <p:nvPr/>
        </p:nvPicPr>
        <p:blipFill>
          <a:blip r:embed="rId5" cstate="print"/>
          <a:srcRect/>
          <a:stretch>
            <a:fillRect/>
          </a:stretch>
        </p:blipFill>
        <p:spPr bwMode="auto">
          <a:xfrm>
            <a:off x="5786446" y="1714488"/>
            <a:ext cx="571504" cy="928694"/>
          </a:xfrm>
          <a:prstGeom prst="rect">
            <a:avLst/>
          </a:prstGeom>
          <a:noFill/>
        </p:spPr>
      </p:pic>
      <p:pic>
        <p:nvPicPr>
          <p:cNvPr id="30740" name="Picture 20" descr="http://t0.gstatic.com/images?q=tbn:ANd9GcRoF4_syQupAbjR7bKhG7MseRSLQg6uD-Eb7IoUCcht_TVvAokseQ"/>
          <p:cNvPicPr>
            <a:picLocks noChangeAspect="1" noChangeArrowheads="1"/>
          </p:cNvPicPr>
          <p:nvPr/>
        </p:nvPicPr>
        <p:blipFill>
          <a:blip r:embed="rId5" cstate="print"/>
          <a:srcRect/>
          <a:stretch>
            <a:fillRect/>
          </a:stretch>
        </p:blipFill>
        <p:spPr bwMode="auto">
          <a:xfrm>
            <a:off x="3714744" y="1571612"/>
            <a:ext cx="528638" cy="1000132"/>
          </a:xfrm>
          <a:prstGeom prst="rect">
            <a:avLst/>
          </a:prstGeom>
          <a:noFill/>
        </p:spPr>
      </p:pic>
      <p:sp>
        <p:nvSpPr>
          <p:cNvPr id="56" name="TextBox 55"/>
          <p:cNvSpPr txBox="1"/>
          <p:nvPr/>
        </p:nvSpPr>
        <p:spPr>
          <a:xfrm>
            <a:off x="4143372" y="1285860"/>
            <a:ext cx="1773691" cy="276999"/>
          </a:xfrm>
          <a:prstGeom prst="rect">
            <a:avLst/>
          </a:prstGeom>
          <a:noFill/>
        </p:spPr>
        <p:txBody>
          <a:bodyPr wrap="none" rtlCol="0">
            <a:spAutoFit/>
          </a:bodyPr>
          <a:lstStyle/>
          <a:p>
            <a:r>
              <a:rPr lang="en-AU" sz="1200" b="1" dirty="0" smtClean="0"/>
              <a:t>TSA - Customer Websites</a:t>
            </a:r>
            <a:endParaRPr lang="en-AU" sz="1200" b="1" dirty="0"/>
          </a:p>
        </p:txBody>
      </p:sp>
      <p:sp>
        <p:nvSpPr>
          <p:cNvPr id="57" name="TextBox 56"/>
          <p:cNvSpPr txBox="1"/>
          <p:nvPr/>
        </p:nvSpPr>
        <p:spPr>
          <a:xfrm>
            <a:off x="4286248" y="2500306"/>
            <a:ext cx="1080745" cy="246221"/>
          </a:xfrm>
          <a:prstGeom prst="rect">
            <a:avLst/>
          </a:prstGeom>
          <a:noFill/>
          <a:ln>
            <a:solidFill>
              <a:schemeClr val="accent1">
                <a:shade val="50000"/>
              </a:schemeClr>
            </a:solidFill>
          </a:ln>
        </p:spPr>
        <p:txBody>
          <a:bodyPr wrap="none" rtlCol="0">
            <a:spAutoFit/>
          </a:bodyPr>
          <a:lstStyle/>
          <a:p>
            <a:r>
              <a:rPr lang="en-AU" sz="1000" b="1" dirty="0" smtClean="0">
                <a:solidFill>
                  <a:schemeClr val="bg1"/>
                </a:solidFill>
              </a:rPr>
              <a:t>Tel No: 999-8888</a:t>
            </a:r>
            <a:endParaRPr lang="en-AU" sz="1000" b="1" dirty="0">
              <a:solidFill>
                <a:schemeClr val="bg1"/>
              </a:solidFill>
            </a:endParaRPr>
          </a:p>
        </p:txBody>
      </p:sp>
      <p:cxnSp>
        <p:nvCxnSpPr>
          <p:cNvPr id="72" name="Straight Arrow Connector 71"/>
          <p:cNvCxnSpPr>
            <a:endCxn id="30740" idx="1"/>
          </p:cNvCxnSpPr>
          <p:nvPr/>
        </p:nvCxnSpPr>
        <p:spPr>
          <a:xfrm>
            <a:off x="2143108" y="2071678"/>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57" idx="2"/>
          </p:cNvCxnSpPr>
          <p:nvPr/>
        </p:nvCxnSpPr>
        <p:spPr>
          <a:xfrm rot="16200000" flipH="1">
            <a:off x="5568320" y="2004828"/>
            <a:ext cx="293376" cy="177677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30742" name="Picture 22" descr="http://t3.gstatic.com/images?q=tbn:ANd9GcTOYH9WbRFUVMr2d6o6j6yeG9Ft-ciLAvhY776k-P8ucqrx_BF_"/>
          <p:cNvPicPr>
            <a:picLocks noChangeAspect="1" noChangeArrowheads="1"/>
          </p:cNvPicPr>
          <p:nvPr/>
        </p:nvPicPr>
        <p:blipFill>
          <a:blip r:embed="rId6" cstate="print"/>
          <a:srcRect/>
          <a:stretch>
            <a:fillRect/>
          </a:stretch>
        </p:blipFill>
        <p:spPr bwMode="auto">
          <a:xfrm>
            <a:off x="6572264" y="2214554"/>
            <a:ext cx="1785950" cy="1500198"/>
          </a:xfrm>
          <a:prstGeom prst="rect">
            <a:avLst/>
          </a:prstGeom>
          <a:noFill/>
        </p:spPr>
      </p:pic>
      <p:sp>
        <p:nvSpPr>
          <p:cNvPr id="79" name="TextBox 78"/>
          <p:cNvSpPr txBox="1"/>
          <p:nvPr/>
        </p:nvSpPr>
        <p:spPr>
          <a:xfrm>
            <a:off x="5214942" y="2786058"/>
            <a:ext cx="1460656" cy="400110"/>
          </a:xfrm>
          <a:prstGeom prst="rect">
            <a:avLst/>
          </a:prstGeom>
          <a:noFill/>
        </p:spPr>
        <p:txBody>
          <a:bodyPr wrap="none" rtlCol="0">
            <a:spAutoFit/>
          </a:bodyPr>
          <a:lstStyle/>
          <a:p>
            <a:r>
              <a:rPr lang="en-AU" sz="1000" dirty="0" smtClean="0"/>
              <a:t>Manual call redirection</a:t>
            </a:r>
          </a:p>
          <a:p>
            <a:r>
              <a:rPr lang="en-AU" sz="1000" dirty="0" smtClean="0"/>
              <a:t>to business preferred no</a:t>
            </a:r>
            <a:endParaRPr lang="en-AU" sz="1000" dirty="0"/>
          </a:p>
        </p:txBody>
      </p:sp>
      <p:cxnSp>
        <p:nvCxnSpPr>
          <p:cNvPr id="81" name="Straight Arrow Connector 80"/>
          <p:cNvCxnSpPr>
            <a:stCxn id="30740" idx="2"/>
          </p:cNvCxnSpPr>
          <p:nvPr/>
        </p:nvCxnSpPr>
        <p:spPr>
          <a:xfrm rot="16200000" flipH="1">
            <a:off x="2988856" y="3561951"/>
            <a:ext cx="2001057" cy="20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3428992" y="3429000"/>
            <a:ext cx="1571636"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TSA Logs public customer hits on the website</a:t>
            </a:r>
            <a:endParaRPr lang="en-AU" sz="1400" dirty="0"/>
          </a:p>
        </p:txBody>
      </p:sp>
      <p:pic>
        <p:nvPicPr>
          <p:cNvPr id="30744" name="Picture 24" descr="http://t2.gstatic.com/images?q=tbn:ANd9GcQ4i6IGH2HQTXoRHO6Yam88aeZEkRJBQsb_Wm1SNdNRZ4AS1wxszUrUTQBb2g"/>
          <p:cNvPicPr>
            <a:picLocks noChangeAspect="1" noChangeArrowheads="1"/>
          </p:cNvPicPr>
          <p:nvPr/>
        </p:nvPicPr>
        <p:blipFill>
          <a:blip r:embed="rId7" cstate="print"/>
          <a:srcRect/>
          <a:stretch>
            <a:fillRect/>
          </a:stretch>
        </p:blipFill>
        <p:spPr bwMode="auto">
          <a:xfrm>
            <a:off x="4286248" y="4143380"/>
            <a:ext cx="971550" cy="828675"/>
          </a:xfrm>
          <a:prstGeom prst="rect">
            <a:avLst/>
          </a:prstGeom>
          <a:noFill/>
        </p:spPr>
      </p:pic>
      <p:pic>
        <p:nvPicPr>
          <p:cNvPr id="89" name="Picture 24" descr="http://t2.gstatic.com/images?q=tbn:ANd9GcQ4i6IGH2HQTXoRHO6Yam88aeZEkRJBQsb_Wm1SNdNRZ4AS1wxszUrUTQBb2g"/>
          <p:cNvPicPr>
            <a:picLocks noChangeAspect="1" noChangeArrowheads="1"/>
          </p:cNvPicPr>
          <p:nvPr/>
        </p:nvPicPr>
        <p:blipFill>
          <a:blip r:embed="rId7" cstate="print"/>
          <a:srcRect/>
          <a:stretch>
            <a:fillRect/>
          </a:stretch>
        </p:blipFill>
        <p:spPr bwMode="auto">
          <a:xfrm>
            <a:off x="4286248" y="5143512"/>
            <a:ext cx="971550" cy="857256"/>
          </a:xfrm>
          <a:prstGeom prst="rect">
            <a:avLst/>
          </a:prstGeom>
          <a:noFill/>
        </p:spPr>
      </p:pic>
      <p:sp>
        <p:nvSpPr>
          <p:cNvPr id="95" name="TextBox 94"/>
          <p:cNvSpPr txBox="1"/>
          <p:nvPr/>
        </p:nvSpPr>
        <p:spPr>
          <a:xfrm>
            <a:off x="5214942" y="4500570"/>
            <a:ext cx="718466" cy="246221"/>
          </a:xfrm>
          <a:prstGeom prst="rect">
            <a:avLst/>
          </a:prstGeom>
          <a:noFill/>
        </p:spPr>
        <p:txBody>
          <a:bodyPr wrap="none" rtlCol="0">
            <a:spAutoFit/>
          </a:bodyPr>
          <a:lstStyle/>
          <a:p>
            <a:r>
              <a:rPr lang="en-AU" sz="1000" dirty="0" smtClean="0"/>
              <a:t>TSA Pixel1</a:t>
            </a:r>
            <a:endParaRPr lang="en-AU" sz="1000" dirty="0"/>
          </a:p>
        </p:txBody>
      </p:sp>
      <p:sp>
        <p:nvSpPr>
          <p:cNvPr id="96" name="TextBox 95"/>
          <p:cNvSpPr txBox="1"/>
          <p:nvPr/>
        </p:nvSpPr>
        <p:spPr>
          <a:xfrm>
            <a:off x="5214942" y="5500702"/>
            <a:ext cx="718466" cy="246221"/>
          </a:xfrm>
          <a:prstGeom prst="rect">
            <a:avLst/>
          </a:prstGeom>
          <a:noFill/>
        </p:spPr>
        <p:txBody>
          <a:bodyPr wrap="none" rtlCol="0">
            <a:spAutoFit/>
          </a:bodyPr>
          <a:lstStyle/>
          <a:p>
            <a:r>
              <a:rPr lang="en-AU" sz="1000" dirty="0" smtClean="0"/>
              <a:t>TSA Pixel2</a:t>
            </a:r>
            <a:endParaRPr lang="en-AU" sz="1000" dirty="0"/>
          </a:p>
        </p:txBody>
      </p:sp>
      <p:sp>
        <p:nvSpPr>
          <p:cNvPr id="97" name="Down Arrow 96"/>
          <p:cNvSpPr/>
          <p:nvPr/>
        </p:nvSpPr>
        <p:spPr>
          <a:xfrm>
            <a:off x="2928926" y="2786058"/>
            <a:ext cx="428628" cy="3429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AU" sz="1000" dirty="0" smtClean="0"/>
              <a:t>Optus  Mascot  Reverse  proxy</a:t>
            </a:r>
            <a:endParaRPr lang="en-AU" sz="1000" dirty="0"/>
          </a:p>
        </p:txBody>
      </p:sp>
      <p:cxnSp>
        <p:nvCxnSpPr>
          <p:cNvPr id="131" name="Straight Arrow Connector 130"/>
          <p:cNvCxnSpPr>
            <a:endCxn id="30744" idx="1"/>
          </p:cNvCxnSpPr>
          <p:nvPr/>
        </p:nvCxnSpPr>
        <p:spPr>
          <a:xfrm flipV="1">
            <a:off x="1357290" y="4557718"/>
            <a:ext cx="2928958" cy="14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a:off x="3535355" y="5036355"/>
            <a:ext cx="92948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1357290" y="5500702"/>
            <a:ext cx="30003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1500166" y="4357694"/>
            <a:ext cx="1236236" cy="246221"/>
          </a:xfrm>
          <a:prstGeom prst="rect">
            <a:avLst/>
          </a:prstGeom>
          <a:noFill/>
        </p:spPr>
        <p:txBody>
          <a:bodyPr wrap="none" rtlCol="0">
            <a:spAutoFit/>
          </a:bodyPr>
          <a:lstStyle/>
          <a:p>
            <a:r>
              <a:rPr lang="en-AU" sz="1000" dirty="0" smtClean="0"/>
              <a:t>External </a:t>
            </a:r>
            <a:r>
              <a:rPr lang="en-AU" sz="1000" dirty="0" err="1" smtClean="0"/>
              <a:t>ip</a:t>
            </a:r>
            <a:r>
              <a:rPr lang="en-AU" sz="1000" dirty="0" smtClean="0"/>
              <a:t> address1</a:t>
            </a:r>
            <a:endParaRPr lang="en-AU" sz="1000" dirty="0"/>
          </a:p>
        </p:txBody>
      </p:sp>
      <p:sp>
        <p:nvSpPr>
          <p:cNvPr id="145" name="TextBox 144"/>
          <p:cNvSpPr txBox="1"/>
          <p:nvPr/>
        </p:nvSpPr>
        <p:spPr>
          <a:xfrm>
            <a:off x="1571604" y="5143512"/>
            <a:ext cx="1236236" cy="246221"/>
          </a:xfrm>
          <a:prstGeom prst="rect">
            <a:avLst/>
          </a:prstGeom>
          <a:noFill/>
        </p:spPr>
        <p:txBody>
          <a:bodyPr wrap="none" rtlCol="0">
            <a:spAutoFit/>
          </a:bodyPr>
          <a:lstStyle/>
          <a:p>
            <a:r>
              <a:rPr lang="en-AU" sz="1000" dirty="0" smtClean="0"/>
              <a:t>External </a:t>
            </a:r>
            <a:r>
              <a:rPr lang="en-AU" sz="1000" dirty="0" err="1" smtClean="0"/>
              <a:t>ip</a:t>
            </a:r>
            <a:r>
              <a:rPr lang="en-AU" sz="1000" dirty="0" smtClean="0"/>
              <a:t> address1</a:t>
            </a:r>
            <a:endParaRPr lang="en-AU" sz="1000" dirty="0"/>
          </a:p>
        </p:txBody>
      </p:sp>
      <p:cxnSp>
        <p:nvCxnSpPr>
          <p:cNvPr id="36" name="Straight Arrow Connector 35"/>
          <p:cNvCxnSpPr>
            <a:endCxn id="30728" idx="3"/>
          </p:cNvCxnSpPr>
          <p:nvPr/>
        </p:nvCxnSpPr>
        <p:spPr>
          <a:xfrm rot="10800000">
            <a:off x="2143108" y="2428868"/>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214678" y="3000372"/>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scription: cid:image001.jpg@01CC5C57.8B5586D0"/>
          <p:cNvPicPr>
            <a:picLocks noChangeAspect="1" noChangeArrowheads="1"/>
          </p:cNvPicPr>
          <p:nvPr/>
        </p:nvPicPr>
        <p:blipFill>
          <a:blip r:embed="rId2" cstate="print"/>
          <a:srcRect/>
          <a:stretch>
            <a:fillRect/>
          </a:stretch>
        </p:blipFill>
        <p:spPr bwMode="auto">
          <a:xfrm>
            <a:off x="6286512" y="1571612"/>
            <a:ext cx="1857388" cy="1000132"/>
          </a:xfrm>
          <a:prstGeom prst="rect">
            <a:avLst/>
          </a:prstGeom>
          <a:noFill/>
          <a:ln w="9525">
            <a:solidFill>
              <a:schemeClr val="tx1"/>
            </a:solidFill>
            <a:miter lim="800000"/>
            <a:headEnd/>
            <a:tailEnd/>
          </a:ln>
        </p:spPr>
      </p:pic>
      <p:sp>
        <p:nvSpPr>
          <p:cNvPr id="101" name="Rounded Rectangle 100"/>
          <p:cNvSpPr/>
          <p:nvPr/>
        </p:nvSpPr>
        <p:spPr>
          <a:xfrm>
            <a:off x="2571736" y="2714620"/>
            <a:ext cx="3071834" cy="3143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 Self Serve UI  and NCS  </a:t>
            </a:r>
            <a:r>
              <a:rPr lang="en-AU" sz="2000" b="1" dirty="0" err="1" smtClean="0">
                <a:solidFill>
                  <a:srgbClr val="000000"/>
                </a:solidFill>
                <a:latin typeface="OptusDINCond-Regular" pitchFamily="34" charset="0"/>
                <a:ea typeface="+mn-ea"/>
                <a:cs typeface="+mn-cs"/>
              </a:rPr>
              <a:t>SaaS</a:t>
            </a:r>
            <a:r>
              <a:rPr lang="en-AU" sz="2000" b="1" dirty="0" smtClean="0">
                <a:solidFill>
                  <a:srgbClr val="000000"/>
                </a:solidFill>
                <a:latin typeface="OptusDINCond-Regular" pitchFamily="34" charset="0"/>
                <a:ea typeface="+mn-ea"/>
                <a:cs typeface="+mn-cs"/>
              </a:rPr>
              <a:t> Connect Integration</a:t>
            </a:r>
            <a:endParaRPr lang="en-AU" sz="2000" b="1" dirty="0">
              <a:solidFill>
                <a:srgbClr val="000000"/>
              </a:solidFill>
              <a:latin typeface="OptusDINCond-Regular" pitchFamily="34" charset="0"/>
              <a:ea typeface="+mn-ea"/>
              <a:cs typeface="+mn-cs"/>
            </a:endParaRPr>
          </a:p>
        </p:txBody>
      </p:sp>
      <p:sp>
        <p:nvSpPr>
          <p:cNvPr id="39" name="TextBox 38"/>
          <p:cNvSpPr txBox="1"/>
          <p:nvPr/>
        </p:nvSpPr>
        <p:spPr>
          <a:xfrm>
            <a:off x="642910" y="4786322"/>
            <a:ext cx="219932" cy="276999"/>
          </a:xfrm>
          <a:prstGeom prst="rect">
            <a:avLst/>
          </a:prstGeom>
          <a:noFill/>
        </p:spPr>
        <p:txBody>
          <a:bodyPr wrap="none" rtlCol="0">
            <a:spAutoFit/>
          </a:bodyPr>
          <a:lstStyle/>
          <a:p>
            <a:r>
              <a:rPr lang="en-AU" sz="1200" dirty="0" smtClean="0"/>
              <a:t> </a:t>
            </a:r>
            <a:endParaRPr lang="en-AU" sz="1200"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sp>
        <p:nvSpPr>
          <p:cNvPr id="30730" name="AutoShape 10" descr="data:image/jpeg;base64,/9j/4AAQSkZJRgABAQAAAQABAAD/2wCEAAkGBhQSERMUExMVFRUUFhgYFxgUGRccHhgdFxgWHRciHB4YHiYfGhovGhYUHy8gJyksLDgtGB4xNTAsNSYyMCkBCQoKDgwOGg8PGiwkHyUsKi8pKSosKTQsKiksKi0sLDU1KTIuLCksLCwsLywxLC4sNSwqMCk1LCwpKSwsNTUtKv/AABEIAGYAZgMBIgACEQEDEQH/xAAcAAABBQEBAQAAAAAAAAAAAAAAAwQFBgcCAQj/xABHEAACAQMBAwgFBwoEBwEAAAABAgMABBEhBRIxBgcTIkFRYYEyUnGRoRQjcpKxssEkM0JTYnOCoqPCFRbR8TRDVIOTw+EI/8QAGgEAAgMBAQAAAAAAAAAAAAAAAQIAAwQFBv/EACgRAAICAQMCBgIDAAAAAAAAAAABAhEDBCExEkETMlFhkfCBoQUUIv/aAAwDAQACEQMRAD8A3GiiioQiNsbXkjliiijR3lWRsySFFURmMHgjEk9IO7hTQvfnjJax/RjlkP8AMyD4Vzt1sXtr+5uR8bc/gacLeEeI7jV8IWrFbGx2dcN6d9L/ANqOFPtVj8a5PJxD6c1zJ9KeQA+SFRUjHdK3A4PcfwNds+ONN0+wLIo8k7bisZRvXR5Ff6wbNdrs64j/ADN25Hq3CrKPeN1/5jUj0le9JU6QWMU2xdx/nbZJR61tJr9SXd+8aVTlnb5AlZ4GOmLhGjH1mG4fI053xQxBGDqD2GleNB6h/BcK6hkYMp4FSCD5jSlKrMvJq2J3lj6JvWgLRH+mRnzr1LK5j/NXbN+zcIsg+sm4/wATSPGxrLLRVS2nyymswvyq2UhshWt5AckYz1ZApXj3mik6WEttFFFAhWOUzYu7T6Fx9kNJNLXvKxsXVp9C4+yKmTS1sxeUR8i7S13FtNl0PWHcfwPZTBpaSaWraAT0d4reicH1W/A9tdGbHGq00tKybWkSJWVyCHx36buca0rRCzRRu3BT56fbTlLI9pA9lUk8srgfpjzVf9KbTcrrg/8ANI+iAPwpWpMhovQooyfeTUTtHlhBCCFPSN3Jw8zw+2s12lt3Temm075G0+JxUMdtyTI7WsLyqgJaVgUiXdGTlmxn2DWkcUvMwl5srhr++Ak9FYZCAOC9eEDHx1opDmcdpXeV/S+TRZ9rksfuiiqcj/1sMjVKKKYbZ25Dax9JPIEXgM8WPcoGrHwFIk26QW6K/wAs2xc2n0Lj7Iqi2lrza8t3tCSKSCBbeOMSAPdk7zdJu69EnWX0e09vClIeQN4wy1+i57EtkI97NmtsEoRqTS++1lTlfCG7S0k0tdXHJDaMedx7a5A7OtE34rUOdokSdFMjwzfq5RgnxUjquPEGrVT4dk6vUkGlpHaM3zA/eH7lItLTfa035OP3h+5QYRvyG5DybQtzKdoXMZG4MLuEZaNGPEd7Yx4VaI+ZOE46W9vpO8CREB9yZ+NJcxUubKUDslQf0Yq0ZvEny0rn2/UsKts/mx2ZbHe+To78d6cmQ/1CfsplzrXwj2bMEBUdG6jTdGqMBgeY7Kue8BqAB4//AGsv56tohrdEVgd5lBxrxkjH4mpRCT5nLfEVw3jEg/hjz/dXtSXNVDizdvXnkI9gCr/aaKM/MwIsPKDbiWkDSuC2oVEX0pHbRFUd5OlU6PZcon+U3uGuGHUUapApx1Y86Fh2vxJpfaO3oH2uEnlVUs1HRqcnemlBJbQH0YxjXgX8aS25yjWcoVUrugg5I7cd3nWvFikqVcrd/f2UTmn3JWC9BZQTgEgE91WE3A6RFXUFSdOzGACfDiKo+w4enmCbwA4nXXA448avkMEasd0KGI178f6aVXniouhsbckLAVHbd5Pw3kRjnTeHFSNGQ9hU8Val7faaO7IpJK5zocaHBweBp3WfeLvhluzRi20bGW0nNvMd7QtFJ+tQd/c40BHn20htQ/k4/en7laRzi7D+UWbsg+dt/noj25QZZf4l3hjvxWZXcwe1RhwZ8jzSt8Z9cer5K1s6Jb/8/wB0fkdzgE4uBw8IkHE6Vpjux4sF9nWPxwPtrJeYacJZ3RJAHyjtP7C1pfytm1RGYeseqvvbj5A1iSLDqdlzw3iO1zvfD0R7qzLnXuS89pHng0Zx4b7H/wBdaGLdj6UmPCIf3uPsWsq5wCo2koXOEUZyxY6QyMTliTn55PhVlcANa5uYd3Ztv+0Hf68jsPgRRUhyVt+jsrVPVhjH8goqh8jGFbSuj/iNzIf+qmHkrsg+AFTK3lRfKSxMV/eIf17uPZL1x94+6k4pCBXrseNTxxa9EcGeRxm17mn8hS8kE6oArb2kpHDeUAgduQBnj+kKef5cu4mUQTAp3ydhIO9gYOnDTPHHdUhyGRBYw7nauW+kT1s+NT1edzZnHLJJbX3+Dq48acItkVsgzphLho84AQJva7o6xJPb4e00ve7YSEM0odVXGW3SRrw1XPs/3GVr606RcZ3SCGVh+iw4HxHYR2gkVmnOXtybfFuzJugBmWPPHJ3d4nUnGuMDiONTT4f7OSvkOXJ4MLNLtbyOaMOjB0YcR4jt7tDwNYUqgWm6DkJPIq47kZ1XywBSVnyklgt7mFThZwMnJG7j0se1eqfCizi3bGMHtYt9YE/jWuekenT35ar4K8WfxXx2H/MVKFtbk4UET+kQMjqL2nhwrRf8S389GrzHtKcB7XYhR76zjmMtFa2uGKKx+UYG8M4wi8AernXjjNXbb/L6zsh8/OC44RR9d/qrovngVgiqVmpktHZzP6TpEO6Mb7fWYBR5KayDlYmdpTKCzY6UZc5J0gh1PtienO0ueq6uSyWEKwIBl5psMUHrHPUQcdCGJ4AZqN5Pq9xcxuxZhJJFGrP6cm9OXd27t55HIXsGB2ZI6rexD6Mtot1FX1VA9wxRStFZxjLudvYG5JHeqOqQIp/DX5tj4ZJU+1apSJX0DdWqSo0cihkcFWU8CDoQayLb3JOTZzlgrS2ZOjr1nh8HHEr3N79ePf8A43WpR8Kf4OVrNM2+uP5I3Zu1poM9FIyb3EA6Hy4Z8atvN5ygkM7QyM7iXLAsxO6y5J494PwFRVhZRzKGiZXB7VOf9qlNk2ZgmSRf0Tr4g+kPdW3UvFkxyjW7X77GXD1wnF3saQa+ftoBjJIWO82+2W7zk5Nbftu8AgfBBLqQP4hjPswc1kxtumk6C0Tp5e3HoR+Mj8B7ONc/+LksSlOX2jZrU5uMYlWmg6R1iH6WreCjj7+FT9+uIQBw3sD6tT+1ubxrKETozTNj8p09p3kHYozgr3DPYagL5sxDGoLD7KTPqVnlceEaNPh8KNPko9vbX9vC8ET/ADUjl2EUm4SSANTppgDTWmVvyflz/wANH7ZpC3wRgD5g1dFQngCfYKf2uwJpOCEDvfQfHX3VieGJpsr/APlqVOj+VNvAgSRxqEWMZ4HcTTPtAPhV35LbDPyi0Zh1mmDqO5IlZmY+e4PMd9Lx7PCugkLXM4AEcSAaAcMjsUes2BV65NcnmhLTTENO4wd30Y1zncTv11Ldp8AKRtQjXcEb7k+KKKKzDhXhFFFQhWNq83FnM5kVGgkOpe3Yxk+0Dqn24zUeeb2caJtO4A7mSNj7yKKK0R1GWKpSKnig92haLmyiY5ubi5uf2XkKof4Y8H41adn7NigQRwxpGg4KgAHwooqueWc/MxowjHhDkisx5U2kezJekC70E5O6g4xvoWAzpuHOfA57KKKEG09hxHZG3GuSFgiUE/rH3R/IjVZbfkdO+s9wEHq2wwf/ACPk+4CiimlOQKLDsvYkNspWGMJnUnUsx72Y5Zj7TT6iiqghRRRUIf/Z"/>
          <p:cNvSpPr>
            <a:spLocks noChangeAspect="1" noChangeArrowheads="1"/>
          </p:cNvSpPr>
          <p:nvPr/>
        </p:nvSpPr>
        <p:spPr bwMode="auto">
          <a:xfrm>
            <a:off x="63500" y="-465138"/>
            <a:ext cx="971550" cy="971551"/>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
        <p:nvSpPr>
          <p:cNvPr id="30732" name="AutoShape 12" descr="data:image/jpeg;base64,/9j/4AAQSkZJRgABAQAAAQABAAD/2wCEAAkGBhQSERMUExMVFRUUFhgYFxgUGRccHhgdFxgWHRciHB4YHiYfGhovGhYUHy8gJyksLDgtGB4xNTAsNSYyMCkBCQoKDgwOGg8PGiwkHyUsKi8pKSosKTQsKiksKi0sLDU1KTIuLCksLCwsLywxLC4sNSwqMCk1LCwpKSwsNTUtKv/AABEIAGYAZgMBIgACEQEDEQH/xAAcAAABBQEBAQAAAAAAAAAAAAAAAwQFBgcCAQj/xABHEAACAQMBAwgFBwoEBwEAAAABAgMABBEhBRIxBgcTIkFRYYEyUnGRoRQjcpKxssEkM0JTYnOCoqPCFRbR8TRDVIOTw+EI/8QAGgEAAgMBAQAAAAAAAAAAAAAAAQIAAwQFBv/EACgRAAICAQMCBgIDAAAAAAAAAAABAhEDBCExEkETMlFhkfCBoQUUIv/aAAwDAQACEQMRAD8A3GiiioQiNsbXkjliiijR3lWRsySFFURmMHgjEk9IO7hTQvfnjJax/RjlkP8AMyD4Vzt1sXtr+5uR8bc/gacLeEeI7jV8IWrFbGx2dcN6d9L/ANqOFPtVj8a5PJxD6c1zJ9KeQA+SFRUjHdK3A4PcfwNds+ONN0+wLIo8k7bisZRvXR5Ff6wbNdrs64j/ADN25Hq3CrKPeN1/5jUj0le9JU6QWMU2xdx/nbZJR61tJr9SXd+8aVTlnb5AlZ4GOmLhGjH1mG4fI053xQxBGDqD2GleNB6h/BcK6hkYMp4FSCD5jSlKrMvJq2J3lj6JvWgLRH+mRnzr1LK5j/NXbN+zcIsg+sm4/wATSPGxrLLRVS2nyymswvyq2UhshWt5AckYz1ZApXj3mik6WEttFFFAhWOUzYu7T6Fx9kNJNLXvKxsXVp9C4+yKmTS1sxeUR8i7S13FtNl0PWHcfwPZTBpaSaWraAT0d4reicH1W/A9tdGbHGq00tKybWkSJWVyCHx36buca0rRCzRRu3BT56fbTlLI9pA9lUk8srgfpjzVf9KbTcrrg/8ANI+iAPwpWpMhovQooyfeTUTtHlhBCCFPSN3Jw8zw+2s12lt3Temm075G0+JxUMdtyTI7WsLyqgJaVgUiXdGTlmxn2DWkcUvMwl5srhr++Ak9FYZCAOC9eEDHx1opDmcdpXeV/S+TRZ9rksfuiiqcj/1sMjVKKKYbZ25Dax9JPIEXgM8WPcoGrHwFIk26QW6K/wAs2xc2n0Lj7Iqi2lrza8t3tCSKSCBbeOMSAPdk7zdJu69EnWX0e09vClIeQN4wy1+i57EtkI97NmtsEoRqTS++1lTlfCG7S0k0tdXHJDaMedx7a5A7OtE34rUOdokSdFMjwzfq5RgnxUjquPEGrVT4dk6vUkGlpHaM3zA/eH7lItLTfa035OP3h+5QYRvyG5DybQtzKdoXMZG4MLuEZaNGPEd7Yx4VaI+ZOE46W9vpO8CREB9yZ+NJcxUubKUDslQf0Yq0ZvEny0rn2/UsKts/mx2ZbHe+To78d6cmQ/1CfsplzrXwj2bMEBUdG6jTdGqMBgeY7Kue8BqAB4//AGsv56tohrdEVgd5lBxrxkjH4mpRCT5nLfEVw3jEg/hjz/dXtSXNVDizdvXnkI9gCr/aaKM/MwIsPKDbiWkDSuC2oVEX0pHbRFUd5OlU6PZcon+U3uGuGHUUapApx1Y86Fh2vxJpfaO3oH2uEnlVUs1HRqcnemlBJbQH0YxjXgX8aS25yjWcoVUrugg5I7cd3nWvFikqVcrd/f2UTmn3JWC9BZQTgEgE91WE3A6RFXUFSdOzGACfDiKo+w4enmCbwA4nXXA448avkMEasd0KGI178f6aVXniouhsbckLAVHbd5Pw3kRjnTeHFSNGQ9hU8Val7faaO7IpJK5zocaHBweBp3WfeLvhluzRi20bGW0nNvMd7QtFJ+tQd/c40BHn20htQ/k4/en7laRzi7D+UWbsg+dt/noj25QZZf4l3hjvxWZXcwe1RhwZ8jzSt8Z9cer5K1s6Jb/8/wB0fkdzgE4uBw8IkHE6Vpjux4sF9nWPxwPtrJeYacJZ3RJAHyjtP7C1pfytm1RGYeseqvvbj5A1iSLDqdlzw3iO1zvfD0R7qzLnXuS89pHng0Zx4b7H/wBdaGLdj6UmPCIf3uPsWsq5wCo2koXOEUZyxY6QyMTliTn55PhVlcANa5uYd3Ztv+0Hf68jsPgRRUhyVt+jsrVPVhjH8goqh8jGFbSuj/iNzIf+qmHkrsg+AFTK3lRfKSxMV/eIf17uPZL1x94+6k4pCBXrseNTxxa9EcGeRxm17mn8hS8kE6oArb2kpHDeUAgduQBnj+kKef5cu4mUQTAp3ydhIO9gYOnDTPHHdUhyGRBYw7nauW+kT1s+NT1edzZnHLJJbX3+Dq48acItkVsgzphLho84AQJva7o6xJPb4e00ve7YSEM0odVXGW3SRrw1XPs/3GVr606RcZ3SCGVh+iw4HxHYR2gkVmnOXtybfFuzJugBmWPPHJ3d4nUnGuMDiONTT4f7OSvkOXJ4MLNLtbyOaMOjB0YcR4jt7tDwNYUqgWm6DkJPIq47kZ1XywBSVnyklgt7mFThZwMnJG7j0se1eqfCizi3bGMHtYt9YE/jWuekenT35ar4K8WfxXx2H/MVKFtbk4UET+kQMjqL2nhwrRf8S389GrzHtKcB7XYhR76zjmMtFa2uGKKx+UYG8M4wi8AernXjjNXbb/L6zsh8/OC44RR9d/qrovngVgiqVmpktHZzP6TpEO6Mb7fWYBR5KayDlYmdpTKCzY6UZc5J0gh1PtienO0ueq6uSyWEKwIBl5psMUHrHPUQcdCGJ4AZqN5Pq9xcxuxZhJJFGrP6cm9OXd27t55HIXsGB2ZI6rexD6Mtot1FX1VA9wxRStFZxjLudvYG5JHeqOqQIp/DX5tj4ZJU+1apSJX0DdWqSo0cihkcFWU8CDoQayLb3JOTZzlgrS2ZOjr1nh8HHEr3N79ePf8A43WpR8Kf4OVrNM2+uP5I3Zu1poM9FIyb3EA6Hy4Z8atvN5ygkM7QyM7iXLAsxO6y5J494PwFRVhZRzKGiZXB7VOf9qlNk2ZgmSRf0Tr4g+kPdW3UvFkxyjW7X77GXD1wnF3saQa+ftoBjJIWO82+2W7zk5Nbftu8AgfBBLqQP4hjPswc1kxtumk6C0Tp5e3HoR+Mj8B7ONc/+LksSlOX2jZrU5uMYlWmg6R1iH6WreCjj7+FT9+uIQBw3sD6tT+1ubxrKETozTNj8p09p3kHYozgr3DPYagL5sxDGoLD7KTPqVnlceEaNPh8KNPko9vbX9vC8ET/ADUjl2EUm4SSANTppgDTWmVvyflz/wANH7ZpC3wRgD5g1dFQngCfYKf2uwJpOCEDvfQfHX3VieGJpsr/APlqVOj+VNvAgSRxqEWMZ4HcTTPtAPhV35LbDPyi0Zh1mmDqO5IlZmY+e4PMd9Lx7PCugkLXM4AEcSAaAcMjsUes2BV65NcnmhLTTENO4wd30Y1zncTv11Ldp8AKRtQjXcEb7k+KKKKzDhXhFFFQhWNq83FnM5kVGgkOpe3Yxk+0Dqn24zUeeb2caJtO4A7mSNj7yKKK0R1GWKpSKnig92haLmyiY5ubi5uf2XkKof4Y8H41adn7NigQRwxpGg4KgAHwooqueWc/MxowjHhDkisx5U2kezJekC70E5O6g4xvoWAzpuHOfA57KKKEG09hxHZG3GuSFgiUE/rH3R/IjVZbfkdO+s9wEHq2wwf/ACPk+4CiimlOQKLDsvYkNspWGMJnUnUsx72Y5Zj7TT6iiqghRRRUIf/Z"/>
          <p:cNvSpPr>
            <a:spLocks noChangeAspect="1" noChangeArrowheads="1"/>
          </p:cNvSpPr>
          <p:nvPr/>
        </p:nvSpPr>
        <p:spPr bwMode="auto">
          <a:xfrm>
            <a:off x="63500" y="-465138"/>
            <a:ext cx="971550" cy="971551"/>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
        <p:nvSpPr>
          <p:cNvPr id="30734" name="AutoShape 14" descr="data:image/jpeg;base64,/9j/4AAQSkZJRgABAQAAAQABAAD/2wCEAAkGBhQSERMUExMVFRUUFhgYFxgUGRccHhgdFxgWHRciHB4YHiYfGhovGhYUHy8gJyksLDgtGB4xNTAsNSYyMCkBCQoKDgwOGg8PGiwkHyUsKi8pKSosKTQsKiksKi0sLDU1KTIuLCksLCwsLywxLC4sNSwqMCk1LCwpKSwsNTUtKv/AABEIAGYAZgMBIgACEQEDEQH/xAAcAAABBQEBAQAAAAAAAAAAAAAAAwQFBgcCAQj/xABHEAACAQMBAwgFBwoEBwEAAAABAgMABBEhBRIxBgcTIkFRYYEyUnGRoRQjcpKxssEkM0JTYnOCoqPCFRbR8TRDVIOTw+EI/8QAGgEAAgMBAQAAAAAAAAAAAAAAAQIAAwQFBv/EACgRAAICAQMCBgIDAAAAAAAAAAABAhEDBCExEkETMlFhkfCBoQUUIv/aAAwDAQACEQMRAD8A3GiiioQiNsbXkjliiijR3lWRsySFFURmMHgjEk9IO7hTQvfnjJax/RjlkP8AMyD4Vzt1sXtr+5uR8bc/gacLeEeI7jV8IWrFbGx2dcN6d9L/ANqOFPtVj8a5PJxD6c1zJ9KeQA+SFRUjHdK3A4PcfwNds+ONN0+wLIo8k7bisZRvXR5Ff6wbNdrs64j/ADN25Hq3CrKPeN1/5jUj0le9JU6QWMU2xdx/nbZJR61tJr9SXd+8aVTlnb5AlZ4GOmLhGjH1mG4fI053xQxBGDqD2GleNB6h/BcK6hkYMp4FSCD5jSlKrMvJq2J3lj6JvWgLRH+mRnzr1LK5j/NXbN+zcIsg+sm4/wATSPGxrLLRVS2nyymswvyq2UhshWt5AckYz1ZApXj3mik6WEttFFFAhWOUzYu7T6Fx9kNJNLXvKxsXVp9C4+yKmTS1sxeUR8i7S13FtNl0PWHcfwPZTBpaSaWraAT0d4reicH1W/A9tdGbHGq00tKybWkSJWVyCHx36buca0rRCzRRu3BT56fbTlLI9pA9lUk8srgfpjzVf9KbTcrrg/8ANI+iAPwpWpMhovQooyfeTUTtHlhBCCFPSN3Jw8zw+2s12lt3Temm075G0+JxUMdtyTI7WsLyqgJaVgUiXdGTlmxn2DWkcUvMwl5srhr++Ak9FYZCAOC9eEDHx1opDmcdpXeV/S+TRZ9rksfuiiqcj/1sMjVKKKYbZ25Dax9JPIEXgM8WPcoGrHwFIk26QW6K/wAs2xc2n0Lj7Iqi2lrza8t3tCSKSCBbeOMSAPdk7zdJu69EnWX0e09vClIeQN4wy1+i57EtkI97NmtsEoRqTS++1lTlfCG7S0k0tdXHJDaMedx7a5A7OtE34rUOdokSdFMjwzfq5RgnxUjquPEGrVT4dk6vUkGlpHaM3zA/eH7lItLTfa035OP3h+5QYRvyG5DybQtzKdoXMZG4MLuEZaNGPEd7Yx4VaI+ZOE46W9vpO8CREB9yZ+NJcxUubKUDslQf0Yq0ZvEny0rn2/UsKts/mx2ZbHe+To78d6cmQ/1CfsplzrXwj2bMEBUdG6jTdGqMBgeY7Kue8BqAB4//AGsv56tohrdEVgd5lBxrxkjH4mpRCT5nLfEVw3jEg/hjz/dXtSXNVDizdvXnkI9gCr/aaKM/MwIsPKDbiWkDSuC2oVEX0pHbRFUd5OlU6PZcon+U3uGuGHUUapApx1Y86Fh2vxJpfaO3oH2uEnlVUs1HRqcnemlBJbQH0YxjXgX8aS25yjWcoVUrugg5I7cd3nWvFikqVcrd/f2UTmn3JWC9BZQTgEgE91WE3A6RFXUFSdOzGACfDiKo+w4enmCbwA4nXXA448avkMEasd0KGI178f6aVXniouhsbckLAVHbd5Pw3kRjnTeHFSNGQ9hU8Val7faaO7IpJK5zocaHBweBp3WfeLvhluzRi20bGW0nNvMd7QtFJ+tQd/c40BHn20htQ/k4/en7laRzi7D+UWbsg+dt/noj25QZZf4l3hjvxWZXcwe1RhwZ8jzSt8Z9cer5K1s6Jb/8/wB0fkdzgE4uBw8IkHE6Vpjux4sF9nWPxwPtrJeYacJZ3RJAHyjtP7C1pfytm1RGYeseqvvbj5A1iSLDqdlzw3iO1zvfD0R7qzLnXuS89pHng0Zx4b7H/wBdaGLdj6UmPCIf3uPsWsq5wCo2koXOEUZyxY6QyMTliTn55PhVlcANa5uYd3Ztv+0Hf68jsPgRRUhyVt+jsrVPVhjH8goqh8jGFbSuj/iNzIf+qmHkrsg+AFTK3lRfKSxMV/eIf17uPZL1x94+6k4pCBXrseNTxxa9EcGeRxm17mn8hS8kE6oArb2kpHDeUAgduQBnj+kKef5cu4mUQTAp3ydhIO9gYOnDTPHHdUhyGRBYw7nauW+kT1s+NT1edzZnHLJJbX3+Dq48acItkVsgzphLho84AQJva7o6xJPb4e00ve7YSEM0odVXGW3SRrw1XPs/3GVr606RcZ3SCGVh+iw4HxHYR2gkVmnOXtybfFuzJugBmWPPHJ3d4nUnGuMDiONTT4f7OSvkOXJ4MLNLtbyOaMOjB0YcR4jt7tDwNYUqgWm6DkJPIq47kZ1XywBSVnyklgt7mFThZwMnJG7j0se1eqfCizi3bGMHtYt9YE/jWuekenT35ar4K8WfxXx2H/MVKFtbk4UET+kQMjqL2nhwrRf8S389GrzHtKcB7XYhR76zjmMtFa2uGKKx+UYG8M4wi8AernXjjNXbb/L6zsh8/OC44RR9d/qrovngVgiqVmpktHZzP6TpEO6Mb7fWYBR5KayDlYmdpTKCzY6UZc5J0gh1PtienO0ueq6uSyWEKwIBl5psMUHrHPUQcdCGJ4AZqN5Pq9xcxuxZhJJFGrP6cm9OXd27t55HIXsGB2ZI6rexD6Mtot1FX1VA9wxRStFZxjLudvYG5JHeqOqQIp/DX5tj4ZJU+1apSJX0DdWqSo0cihkcFWU8CDoQayLb3JOTZzlgrS2ZOjr1nh8HHEr3N79ePf8A43WpR8Kf4OVrNM2+uP5I3Zu1poM9FIyb3EA6Hy4Z8atvN5ygkM7QyM7iXLAsxO6y5J494PwFRVhZRzKGiZXB7VOf9qlNk2ZgmSRf0Tr4g+kPdW3UvFkxyjW7X77GXD1wnF3saQa+ftoBjJIWO82+2W7zk5Nbftu8AgfBBLqQP4hjPswc1kxtumk6C0Tp5e3HoR+Mj8B7ONc/+LksSlOX2jZrU5uMYlWmg6R1iH6WreCjj7+FT9+uIQBw3sD6tT+1ubxrKETozTNj8p09p3kHYozgr3DPYagL5sxDGoLD7KTPqVnlceEaNPh8KNPko9vbX9vC8ET/ADUjl2EUm4SSANTppgDTWmVvyflz/wANH7ZpC3wRgD5g1dFQngCfYKf2uwJpOCEDvfQfHX3VieGJpsr/APlqVOj+VNvAgSRxqEWMZ4HcTTPtAPhV35LbDPyi0Zh1mmDqO5IlZmY+e4PMd9Lx7PCugkLXM4AEcSAaAcMjsUes2BV65NcnmhLTTENO4wd30Y1zncTv11Ldp8AKRtQjXcEb7k+KKKKzDhXhFFFQhWNq83FnM5kVGgkOpe3Yxk+0Dqn24zUeeb2caJtO4A7mSNj7yKKK0R1GWKpSKnig92haLmyiY5ubi5uf2XkKof4Y8H41adn7NigQRwxpGg4KgAHwooqueWc/MxowjHhDkisx5U2kezJekC70E5O6g4xvoWAzpuHOfA57KKKEG09hxHZG3GuSFgiUE/rH3R/IjVZbfkdO+s9wEHq2wwf/ACPk+4CiimlOQKLDsvYkNspWGMJnUnUsx72Y5Zj7TT6iiqghRRRUIf/Z"/>
          <p:cNvSpPr>
            <a:spLocks noChangeAspect="1" noChangeArrowheads="1"/>
          </p:cNvSpPr>
          <p:nvPr/>
        </p:nvSpPr>
        <p:spPr bwMode="auto">
          <a:xfrm>
            <a:off x="63500" y="-465138"/>
            <a:ext cx="971550" cy="97155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30738" name="Picture 18" descr="http://t0.gstatic.com/images?q=tbn:ANd9GcRoF4_syQupAbjR7bKhG7MseRSLQg6uD-Eb7IoUCcht_TVvAokseQ"/>
          <p:cNvPicPr>
            <a:picLocks noChangeAspect="1" noChangeArrowheads="1"/>
          </p:cNvPicPr>
          <p:nvPr/>
        </p:nvPicPr>
        <p:blipFill>
          <a:blip r:embed="rId3" cstate="print"/>
          <a:srcRect/>
          <a:stretch>
            <a:fillRect/>
          </a:stretch>
        </p:blipFill>
        <p:spPr bwMode="auto">
          <a:xfrm>
            <a:off x="5072066" y="3143248"/>
            <a:ext cx="571504" cy="785818"/>
          </a:xfrm>
          <a:prstGeom prst="rect">
            <a:avLst/>
          </a:prstGeom>
          <a:noFill/>
        </p:spPr>
      </p:pic>
      <p:pic>
        <p:nvPicPr>
          <p:cNvPr id="30740" name="Picture 20" descr="http://t0.gstatic.com/images?q=tbn:ANd9GcRoF4_syQupAbjR7bKhG7MseRSLQg6uD-Eb7IoUCcht_TVvAokseQ"/>
          <p:cNvPicPr>
            <a:picLocks noChangeAspect="1" noChangeArrowheads="1"/>
          </p:cNvPicPr>
          <p:nvPr/>
        </p:nvPicPr>
        <p:blipFill>
          <a:blip r:embed="rId3" cstate="print"/>
          <a:srcRect/>
          <a:stretch>
            <a:fillRect/>
          </a:stretch>
        </p:blipFill>
        <p:spPr bwMode="auto">
          <a:xfrm>
            <a:off x="3786181" y="3178967"/>
            <a:ext cx="499305" cy="751687"/>
          </a:xfrm>
          <a:prstGeom prst="rect">
            <a:avLst/>
          </a:prstGeom>
          <a:noFill/>
        </p:spPr>
      </p:pic>
      <p:sp>
        <p:nvSpPr>
          <p:cNvPr id="56" name="TextBox 55"/>
          <p:cNvSpPr txBox="1"/>
          <p:nvPr/>
        </p:nvSpPr>
        <p:spPr>
          <a:xfrm>
            <a:off x="4071934" y="2643182"/>
            <a:ext cx="1071570" cy="461665"/>
          </a:xfrm>
          <a:prstGeom prst="rect">
            <a:avLst/>
          </a:prstGeom>
          <a:noFill/>
        </p:spPr>
        <p:txBody>
          <a:bodyPr wrap="square" rtlCol="0">
            <a:spAutoFit/>
          </a:bodyPr>
          <a:lstStyle/>
          <a:p>
            <a:r>
              <a:rPr lang="en-AU" sz="1200" b="1" dirty="0" smtClean="0">
                <a:solidFill>
                  <a:schemeClr val="accent3">
                    <a:lumMod val="60000"/>
                    <a:lumOff val="40000"/>
                  </a:schemeClr>
                </a:solidFill>
              </a:rPr>
              <a:t>Customer</a:t>
            </a:r>
          </a:p>
          <a:p>
            <a:r>
              <a:rPr lang="en-AU" sz="1200" b="1" dirty="0" smtClean="0">
                <a:solidFill>
                  <a:schemeClr val="accent3">
                    <a:lumMod val="60000"/>
                    <a:lumOff val="40000"/>
                  </a:schemeClr>
                </a:solidFill>
              </a:rPr>
              <a:t> </a:t>
            </a:r>
            <a:r>
              <a:rPr lang="en-AU" sz="1200" b="1" dirty="0" err="1" smtClean="0">
                <a:solidFill>
                  <a:schemeClr val="accent3">
                    <a:lumMod val="60000"/>
                    <a:lumOff val="40000"/>
                  </a:schemeClr>
                </a:solidFill>
              </a:rPr>
              <a:t>Webservers</a:t>
            </a:r>
            <a:endParaRPr lang="en-AU" sz="1200" b="1" dirty="0">
              <a:solidFill>
                <a:schemeClr val="accent3">
                  <a:lumMod val="60000"/>
                  <a:lumOff val="40000"/>
                </a:schemeClr>
              </a:solidFill>
            </a:endParaRPr>
          </a:p>
        </p:txBody>
      </p:sp>
      <p:sp>
        <p:nvSpPr>
          <p:cNvPr id="37" name="TextBox 36"/>
          <p:cNvSpPr txBox="1"/>
          <p:nvPr/>
        </p:nvSpPr>
        <p:spPr>
          <a:xfrm>
            <a:off x="5715008" y="1214422"/>
            <a:ext cx="896399" cy="246221"/>
          </a:xfrm>
          <a:prstGeom prst="rect">
            <a:avLst/>
          </a:prstGeom>
          <a:noFill/>
        </p:spPr>
        <p:txBody>
          <a:bodyPr wrap="none" rtlCol="0">
            <a:spAutoFit/>
          </a:bodyPr>
          <a:lstStyle/>
          <a:p>
            <a:r>
              <a:rPr lang="en-AU" sz="1000" b="1" dirty="0" err="1" smtClean="0"/>
              <a:t>SaaS</a:t>
            </a:r>
            <a:r>
              <a:rPr lang="en-AU" sz="1000" b="1" dirty="0" smtClean="0"/>
              <a:t> Connect</a:t>
            </a:r>
            <a:endParaRPr lang="en-AU" sz="1000" b="1" dirty="0"/>
          </a:p>
        </p:txBody>
      </p:sp>
      <p:sp>
        <p:nvSpPr>
          <p:cNvPr id="38" name="Down Arrow 37"/>
          <p:cNvSpPr/>
          <p:nvPr/>
        </p:nvSpPr>
        <p:spPr>
          <a:xfrm>
            <a:off x="1714480" y="1857364"/>
            <a:ext cx="500066" cy="35004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AU" sz="1000" b="1" dirty="0" smtClean="0"/>
              <a:t>ODA Mascot revere Proxy</a:t>
            </a:r>
            <a:endParaRPr lang="en-AU" sz="1000" b="1" dirty="0"/>
          </a:p>
        </p:txBody>
      </p:sp>
      <p:cxnSp>
        <p:nvCxnSpPr>
          <p:cNvPr id="64" name="Straight Arrow Connector 63"/>
          <p:cNvCxnSpPr/>
          <p:nvPr/>
        </p:nvCxnSpPr>
        <p:spPr>
          <a:xfrm>
            <a:off x="5786446" y="4070354"/>
            <a:ext cx="99440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Down Arrow 65"/>
          <p:cNvSpPr/>
          <p:nvPr/>
        </p:nvSpPr>
        <p:spPr>
          <a:xfrm flipH="1" flipV="1">
            <a:off x="5948893" y="2650320"/>
            <a:ext cx="428628" cy="3214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AU" sz="1000" b="1" dirty="0" smtClean="0"/>
              <a:t>ODA Mascot forward  Proxy</a:t>
            </a:r>
            <a:endParaRPr lang="en-AU" sz="1000" b="1" dirty="0"/>
          </a:p>
        </p:txBody>
      </p:sp>
      <p:cxnSp>
        <p:nvCxnSpPr>
          <p:cNvPr id="69" name="Straight Arrow Connector 68"/>
          <p:cNvCxnSpPr/>
          <p:nvPr/>
        </p:nvCxnSpPr>
        <p:spPr>
          <a:xfrm>
            <a:off x="1383847" y="1768420"/>
            <a:ext cx="300039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2" descr="http://t0.gstatic.com/images?q=tbn:ANd9GcSyEAk5yKCZtHqSmG6OQlPjb713Vg1YL1UnYxTFn5d991PBMrdYYdH_XQ4j"/>
          <p:cNvPicPr>
            <a:picLocks noChangeAspect="1" noChangeArrowheads="1"/>
          </p:cNvPicPr>
          <p:nvPr/>
        </p:nvPicPr>
        <p:blipFill>
          <a:blip r:embed="rId4" cstate="print"/>
          <a:srcRect/>
          <a:stretch>
            <a:fillRect/>
          </a:stretch>
        </p:blipFill>
        <p:spPr bwMode="auto">
          <a:xfrm>
            <a:off x="4214810" y="3071810"/>
            <a:ext cx="1071570" cy="1071570"/>
          </a:xfrm>
          <a:prstGeom prst="rect">
            <a:avLst/>
          </a:prstGeom>
          <a:noFill/>
        </p:spPr>
      </p:pic>
      <p:cxnSp>
        <p:nvCxnSpPr>
          <p:cNvPr id="94" name="Straight Arrow Connector 93"/>
          <p:cNvCxnSpPr/>
          <p:nvPr/>
        </p:nvCxnSpPr>
        <p:spPr>
          <a:xfrm flipH="1">
            <a:off x="2039144" y="2521771"/>
            <a:ext cx="505313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2143108" y="2701246"/>
            <a:ext cx="500066"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2525191" y="2525339"/>
            <a:ext cx="1057542" cy="276999"/>
          </a:xfrm>
          <a:prstGeom prst="rect">
            <a:avLst/>
          </a:prstGeom>
          <a:noFill/>
        </p:spPr>
        <p:txBody>
          <a:bodyPr wrap="square" lIns="91440" tIns="45720" rIns="91440" bIns="45720">
            <a:spAutoFit/>
          </a:bodyPr>
          <a:lstStyle/>
          <a:p>
            <a:pPr algn="ctr"/>
            <a:r>
              <a:rPr lang="en-US" sz="12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Self Serve UI</a:t>
            </a:r>
            <a:endParaRPr lang="en-US" sz="12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108" name="Picture 20" descr="http://t0.gstatic.com/images?q=tbn:ANd9GcRoF4_syQupAbjR7bKhG7MseRSLQg6uD-Eb7IoUCcht_TVvAokseQ"/>
          <p:cNvPicPr>
            <a:picLocks noChangeAspect="1" noChangeArrowheads="1"/>
          </p:cNvPicPr>
          <p:nvPr/>
        </p:nvPicPr>
        <p:blipFill>
          <a:blip r:embed="rId3" cstate="print"/>
          <a:srcRect/>
          <a:stretch>
            <a:fillRect/>
          </a:stretch>
        </p:blipFill>
        <p:spPr bwMode="auto">
          <a:xfrm>
            <a:off x="2778727" y="2849798"/>
            <a:ext cx="428628" cy="500066"/>
          </a:xfrm>
          <a:prstGeom prst="rect">
            <a:avLst/>
          </a:prstGeom>
          <a:noFill/>
        </p:spPr>
      </p:pic>
      <p:pic>
        <p:nvPicPr>
          <p:cNvPr id="109" name="Picture 20" descr="http://t0.gstatic.com/images?q=tbn:ANd9GcRoF4_syQupAbjR7bKhG7MseRSLQg6uD-Eb7IoUCcht_TVvAokseQ"/>
          <p:cNvPicPr>
            <a:picLocks noChangeAspect="1" noChangeArrowheads="1"/>
          </p:cNvPicPr>
          <p:nvPr/>
        </p:nvPicPr>
        <p:blipFill>
          <a:blip r:embed="rId3" cstate="print"/>
          <a:srcRect/>
          <a:stretch>
            <a:fillRect/>
          </a:stretch>
        </p:blipFill>
        <p:spPr bwMode="auto">
          <a:xfrm>
            <a:off x="3071802" y="2928934"/>
            <a:ext cx="385762" cy="500066"/>
          </a:xfrm>
          <a:prstGeom prst="rect">
            <a:avLst/>
          </a:prstGeom>
          <a:noFill/>
        </p:spPr>
      </p:pic>
      <p:sp>
        <p:nvSpPr>
          <p:cNvPr id="111" name="TextBox 110"/>
          <p:cNvSpPr txBox="1"/>
          <p:nvPr/>
        </p:nvSpPr>
        <p:spPr>
          <a:xfrm>
            <a:off x="3181480" y="2863654"/>
            <a:ext cx="840295" cy="261610"/>
          </a:xfrm>
          <a:prstGeom prst="rect">
            <a:avLst/>
          </a:prstGeom>
          <a:noFill/>
        </p:spPr>
        <p:txBody>
          <a:bodyPr wrap="none" rtlCol="0">
            <a:spAutoFit/>
          </a:bodyPr>
          <a:lstStyle/>
          <a:p>
            <a:r>
              <a:rPr lang="en-AU" sz="1100" b="1" dirty="0" smtClean="0">
                <a:solidFill>
                  <a:srgbClr val="C00000"/>
                </a:solidFill>
              </a:rPr>
              <a:t>Front </a:t>
            </a:r>
            <a:r>
              <a:rPr lang="en-AU" sz="1100" b="1" dirty="0" err="1" smtClean="0">
                <a:solidFill>
                  <a:srgbClr val="C00000"/>
                </a:solidFill>
              </a:rPr>
              <a:t>Jboss</a:t>
            </a:r>
            <a:endParaRPr lang="en-AU" sz="1100" b="1" dirty="0">
              <a:solidFill>
                <a:srgbClr val="C00000"/>
              </a:solidFill>
            </a:endParaRPr>
          </a:p>
        </p:txBody>
      </p:sp>
      <p:pic>
        <p:nvPicPr>
          <p:cNvPr id="32" name="Picture 24" descr="http://t2.gstatic.com/images?q=tbn:ANd9GcQ4i6IGH2HQTXoRHO6Yam88aeZEkRJBQsb_Wm1SNdNRZ4AS1wxszUrUTQBb2g"/>
          <p:cNvPicPr>
            <a:picLocks noChangeAspect="1" noChangeArrowheads="1"/>
          </p:cNvPicPr>
          <p:nvPr/>
        </p:nvPicPr>
        <p:blipFill>
          <a:blip r:embed="rId5" cstate="print"/>
          <a:srcRect/>
          <a:stretch>
            <a:fillRect/>
          </a:stretch>
        </p:blipFill>
        <p:spPr bwMode="auto">
          <a:xfrm>
            <a:off x="4047905" y="4424755"/>
            <a:ext cx="357190" cy="500066"/>
          </a:xfrm>
          <a:prstGeom prst="rect">
            <a:avLst/>
          </a:prstGeom>
          <a:noFill/>
        </p:spPr>
      </p:pic>
      <p:cxnSp>
        <p:nvCxnSpPr>
          <p:cNvPr id="36" name="Straight Arrow Connector 35"/>
          <p:cNvCxnSpPr/>
          <p:nvPr/>
        </p:nvCxnSpPr>
        <p:spPr>
          <a:xfrm rot="5400000">
            <a:off x="4321967" y="289321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24" descr="http://t2.gstatic.com/images?q=tbn:ANd9GcQ4i6IGH2HQTXoRHO6Yam88aeZEkRJBQsb_Wm1SNdNRZ4AS1wxszUrUTQBb2g"/>
          <p:cNvPicPr>
            <a:picLocks noChangeAspect="1" noChangeArrowheads="1"/>
          </p:cNvPicPr>
          <p:nvPr/>
        </p:nvPicPr>
        <p:blipFill>
          <a:blip r:embed="rId5" cstate="print"/>
          <a:srcRect/>
          <a:stretch>
            <a:fillRect/>
          </a:stretch>
        </p:blipFill>
        <p:spPr bwMode="auto">
          <a:xfrm>
            <a:off x="3143239" y="4318293"/>
            <a:ext cx="392909" cy="539467"/>
          </a:xfrm>
          <a:prstGeom prst="rect">
            <a:avLst/>
          </a:prstGeom>
          <a:noFill/>
        </p:spPr>
      </p:pic>
      <p:pic>
        <p:nvPicPr>
          <p:cNvPr id="42" name="Picture 24" descr="http://t2.gstatic.com/images?q=tbn:ANd9GcQ4i6IGH2HQTXoRHO6Yam88aeZEkRJBQsb_Wm1SNdNRZ4AS1wxszUrUTQBb2g"/>
          <p:cNvPicPr>
            <a:picLocks noChangeAspect="1" noChangeArrowheads="1"/>
          </p:cNvPicPr>
          <p:nvPr/>
        </p:nvPicPr>
        <p:blipFill>
          <a:blip r:embed="rId5" cstate="print"/>
          <a:srcRect/>
          <a:stretch>
            <a:fillRect/>
          </a:stretch>
        </p:blipFill>
        <p:spPr bwMode="auto">
          <a:xfrm>
            <a:off x="2818109" y="4357694"/>
            <a:ext cx="418300" cy="500066"/>
          </a:xfrm>
          <a:prstGeom prst="rect">
            <a:avLst/>
          </a:prstGeom>
          <a:noFill/>
        </p:spPr>
      </p:pic>
      <p:pic>
        <p:nvPicPr>
          <p:cNvPr id="43" name="Picture 24" descr="http://t2.gstatic.com/images?q=tbn:ANd9GcQ4i6IGH2HQTXoRHO6Yam88aeZEkRJBQsb_Wm1SNdNRZ4AS1wxszUrUTQBb2g"/>
          <p:cNvPicPr>
            <a:picLocks noChangeAspect="1" noChangeArrowheads="1"/>
          </p:cNvPicPr>
          <p:nvPr/>
        </p:nvPicPr>
        <p:blipFill>
          <a:blip r:embed="rId5" cstate="print"/>
          <a:srcRect/>
          <a:stretch>
            <a:fillRect/>
          </a:stretch>
        </p:blipFill>
        <p:spPr bwMode="auto">
          <a:xfrm>
            <a:off x="4379783" y="4357694"/>
            <a:ext cx="357190" cy="428628"/>
          </a:xfrm>
          <a:prstGeom prst="rect">
            <a:avLst/>
          </a:prstGeom>
          <a:noFill/>
        </p:spPr>
      </p:pic>
      <p:pic>
        <p:nvPicPr>
          <p:cNvPr id="44" name="Picture 24" descr="http://t2.gstatic.com/images?q=tbn:ANd9GcQ4i6IGH2HQTXoRHO6Yam88aeZEkRJBQsb_Wm1SNdNRZ4AS1wxszUrUTQBb2g"/>
          <p:cNvPicPr>
            <a:picLocks noChangeAspect="1" noChangeArrowheads="1"/>
          </p:cNvPicPr>
          <p:nvPr/>
        </p:nvPicPr>
        <p:blipFill>
          <a:blip r:embed="rId5" cstate="print"/>
          <a:srcRect/>
          <a:stretch>
            <a:fillRect/>
          </a:stretch>
        </p:blipFill>
        <p:spPr bwMode="auto">
          <a:xfrm>
            <a:off x="4256090" y="5050052"/>
            <a:ext cx="347656" cy="428628"/>
          </a:xfrm>
          <a:prstGeom prst="rect">
            <a:avLst/>
          </a:prstGeom>
          <a:noFill/>
        </p:spPr>
      </p:pic>
      <p:pic>
        <p:nvPicPr>
          <p:cNvPr id="45" name="Picture 24" descr="http://t2.gstatic.com/images?q=tbn:ANd9GcQ4i6IGH2HQTXoRHO6Yam88aeZEkRJBQsb_Wm1SNdNRZ4AS1wxszUrUTQBb2g"/>
          <p:cNvPicPr>
            <a:picLocks noChangeAspect="1" noChangeArrowheads="1"/>
          </p:cNvPicPr>
          <p:nvPr/>
        </p:nvPicPr>
        <p:blipFill>
          <a:blip r:embed="rId5" cstate="print"/>
          <a:srcRect/>
          <a:stretch>
            <a:fillRect/>
          </a:stretch>
        </p:blipFill>
        <p:spPr bwMode="auto">
          <a:xfrm>
            <a:off x="4572000" y="5000636"/>
            <a:ext cx="347656" cy="428628"/>
          </a:xfrm>
          <a:prstGeom prst="rect">
            <a:avLst/>
          </a:prstGeom>
          <a:noFill/>
        </p:spPr>
      </p:pic>
      <p:cxnSp>
        <p:nvCxnSpPr>
          <p:cNvPr id="48" name="Straight Arrow Connector 47"/>
          <p:cNvCxnSpPr/>
          <p:nvPr/>
        </p:nvCxnSpPr>
        <p:spPr>
          <a:xfrm rot="5400000">
            <a:off x="4358480" y="421402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616528" y="4474733"/>
            <a:ext cx="962123" cy="400110"/>
          </a:xfrm>
          <a:prstGeom prst="rect">
            <a:avLst/>
          </a:prstGeom>
          <a:noFill/>
        </p:spPr>
        <p:txBody>
          <a:bodyPr wrap="none" rtlCol="0">
            <a:spAutoFit/>
          </a:bodyPr>
          <a:lstStyle/>
          <a:p>
            <a:r>
              <a:rPr lang="en-AU" sz="1000" dirty="0" smtClean="0"/>
              <a:t>Acct DB</a:t>
            </a:r>
          </a:p>
          <a:p>
            <a:r>
              <a:rPr lang="en-AU" sz="1000" dirty="0" smtClean="0"/>
              <a:t>Warehouse DB</a:t>
            </a:r>
            <a:endParaRPr lang="en-AU" sz="1000" dirty="0"/>
          </a:p>
        </p:txBody>
      </p:sp>
      <p:sp>
        <p:nvSpPr>
          <p:cNvPr id="57" name="TextBox 56"/>
          <p:cNvSpPr txBox="1"/>
          <p:nvPr/>
        </p:nvSpPr>
        <p:spPr>
          <a:xfrm>
            <a:off x="2786050" y="4857760"/>
            <a:ext cx="841897" cy="246221"/>
          </a:xfrm>
          <a:prstGeom prst="rect">
            <a:avLst/>
          </a:prstGeom>
          <a:noFill/>
        </p:spPr>
        <p:txBody>
          <a:bodyPr wrap="none" rtlCol="0">
            <a:spAutoFit/>
          </a:bodyPr>
          <a:lstStyle/>
          <a:p>
            <a:r>
              <a:rPr lang="en-AU" sz="1000" dirty="0" smtClean="0"/>
              <a:t>Pixel Servers</a:t>
            </a:r>
            <a:endParaRPr lang="en-AU" sz="1000" dirty="0"/>
          </a:p>
        </p:txBody>
      </p:sp>
      <p:sp>
        <p:nvSpPr>
          <p:cNvPr id="58" name="TextBox 57"/>
          <p:cNvSpPr txBox="1"/>
          <p:nvPr/>
        </p:nvSpPr>
        <p:spPr>
          <a:xfrm>
            <a:off x="3853716" y="5474707"/>
            <a:ext cx="942887" cy="246221"/>
          </a:xfrm>
          <a:prstGeom prst="rect">
            <a:avLst/>
          </a:prstGeom>
          <a:noFill/>
        </p:spPr>
        <p:txBody>
          <a:bodyPr wrap="none" rtlCol="0">
            <a:spAutoFit/>
          </a:bodyPr>
          <a:lstStyle/>
          <a:p>
            <a:r>
              <a:rPr lang="en-AU" sz="1000" dirty="0" smtClean="0"/>
              <a:t>TSA back </a:t>
            </a:r>
            <a:r>
              <a:rPr lang="en-AU" sz="1000" dirty="0" err="1" smtClean="0"/>
              <a:t>jboss</a:t>
            </a:r>
            <a:endParaRPr lang="en-AU" sz="1000" dirty="0"/>
          </a:p>
        </p:txBody>
      </p:sp>
      <p:sp>
        <p:nvSpPr>
          <p:cNvPr id="59" name="TextBox 58"/>
          <p:cNvSpPr txBox="1"/>
          <p:nvPr/>
        </p:nvSpPr>
        <p:spPr>
          <a:xfrm>
            <a:off x="4786314" y="5137560"/>
            <a:ext cx="769763" cy="400110"/>
          </a:xfrm>
          <a:prstGeom prst="rect">
            <a:avLst/>
          </a:prstGeom>
          <a:noFill/>
        </p:spPr>
        <p:txBody>
          <a:bodyPr wrap="none" rtlCol="0">
            <a:spAutoFit/>
          </a:bodyPr>
          <a:lstStyle/>
          <a:p>
            <a:r>
              <a:rPr lang="en-AU" sz="1000" dirty="0" smtClean="0"/>
              <a:t>TSA </a:t>
            </a:r>
            <a:r>
              <a:rPr lang="en-AU" sz="1000" dirty="0" err="1" smtClean="0"/>
              <a:t>Admax</a:t>
            </a:r>
            <a:endParaRPr lang="en-AU" sz="1000" dirty="0" smtClean="0"/>
          </a:p>
          <a:p>
            <a:r>
              <a:rPr lang="en-AU" sz="1000" dirty="0" smtClean="0"/>
              <a:t>Bid Budget</a:t>
            </a:r>
            <a:endParaRPr lang="en-AU" sz="1000" dirty="0"/>
          </a:p>
        </p:txBody>
      </p:sp>
      <p:sp>
        <p:nvSpPr>
          <p:cNvPr id="93" name="TextBox 92"/>
          <p:cNvSpPr txBox="1"/>
          <p:nvPr/>
        </p:nvSpPr>
        <p:spPr>
          <a:xfrm>
            <a:off x="285720" y="2571744"/>
            <a:ext cx="1386918" cy="276999"/>
          </a:xfrm>
          <a:prstGeom prst="rect">
            <a:avLst/>
          </a:prstGeom>
          <a:noFill/>
        </p:spPr>
        <p:txBody>
          <a:bodyPr wrap="none" rtlCol="0">
            <a:spAutoFit/>
          </a:bodyPr>
          <a:lstStyle/>
          <a:p>
            <a:r>
              <a:rPr lang="en-AU" sz="1200" b="1" dirty="0" smtClean="0">
                <a:solidFill>
                  <a:srgbClr val="FF0000"/>
                </a:solidFill>
              </a:rPr>
              <a:t>Business Customer</a:t>
            </a:r>
            <a:endParaRPr lang="en-AU" sz="1200" b="1" dirty="0">
              <a:solidFill>
                <a:srgbClr val="FF0000"/>
              </a:solidFill>
            </a:endParaRPr>
          </a:p>
        </p:txBody>
      </p:sp>
      <p:pic>
        <p:nvPicPr>
          <p:cNvPr id="3" name="Picture 2"/>
          <p:cNvPicPr>
            <a:picLocks noChangeAspect="1" noChangeArrowheads="1"/>
          </p:cNvPicPr>
          <p:nvPr/>
        </p:nvPicPr>
        <p:blipFill>
          <a:blip r:embed="rId6" cstate="print"/>
          <a:srcRect/>
          <a:stretch>
            <a:fillRect/>
          </a:stretch>
        </p:blipFill>
        <p:spPr bwMode="auto">
          <a:xfrm>
            <a:off x="6956085" y="2239011"/>
            <a:ext cx="428628" cy="396791"/>
          </a:xfrm>
          <a:prstGeom prst="rect">
            <a:avLst/>
          </a:prstGeom>
          <a:noFill/>
          <a:ln w="9525">
            <a:noFill/>
            <a:miter lim="800000"/>
            <a:headEnd/>
            <a:tailEnd/>
          </a:ln>
          <a:effectLst/>
        </p:spPr>
      </p:pic>
      <p:pic>
        <p:nvPicPr>
          <p:cNvPr id="4" name="Picture 4" descr="http://t1.gstatic.com/images?q=tbn:ANd9GcS0vAe6NNsj3sKhdIt7iuPVoLCDf4JX6kShtekOqVOS0QOPCorKPpxHP5gZ"/>
          <p:cNvPicPr>
            <a:picLocks noChangeAspect="1" noChangeArrowheads="1"/>
          </p:cNvPicPr>
          <p:nvPr/>
        </p:nvPicPr>
        <p:blipFill>
          <a:blip r:embed="rId7" cstate="print"/>
          <a:srcRect/>
          <a:stretch>
            <a:fillRect/>
          </a:stretch>
        </p:blipFill>
        <p:spPr bwMode="auto">
          <a:xfrm>
            <a:off x="214282" y="1357298"/>
            <a:ext cx="1285884" cy="1252532"/>
          </a:xfrm>
          <a:prstGeom prst="rect">
            <a:avLst/>
          </a:prstGeom>
          <a:noFill/>
        </p:spPr>
      </p:pic>
      <p:sp>
        <p:nvSpPr>
          <p:cNvPr id="83" name="Rectangle 82"/>
          <p:cNvSpPr/>
          <p:nvPr/>
        </p:nvSpPr>
        <p:spPr>
          <a:xfrm>
            <a:off x="714348" y="1516092"/>
            <a:ext cx="3643338" cy="253916"/>
          </a:xfrm>
          <a:prstGeom prst="rect">
            <a:avLst/>
          </a:prstGeom>
        </p:spPr>
        <p:txBody>
          <a:bodyPr wrap="square">
            <a:spAutoFit/>
          </a:bodyPr>
          <a:lstStyle/>
          <a:p>
            <a:r>
              <a:rPr lang="en-AU" sz="1050" dirty="0" smtClean="0">
                <a:solidFill>
                  <a:srgbClr val="FF0000"/>
                </a:solidFill>
              </a:rPr>
              <a:t>http://www.optusofficeapps.com.au/saas/usercenter/login.do</a:t>
            </a:r>
            <a:endParaRPr lang="en-AU" sz="1050" dirty="0">
              <a:solidFill>
                <a:srgbClr val="FF0000"/>
              </a:solidFill>
            </a:endParaRPr>
          </a:p>
        </p:txBody>
      </p:sp>
      <p:sp>
        <p:nvSpPr>
          <p:cNvPr id="72" name="Oval 71"/>
          <p:cNvSpPr/>
          <p:nvPr/>
        </p:nvSpPr>
        <p:spPr bwMode="auto">
          <a:xfrm>
            <a:off x="2285984" y="4071942"/>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6</a:t>
            </a:r>
            <a:endParaRPr lang="en-AU" sz="1400" dirty="0">
              <a:cs typeface="Arial" charset="0"/>
            </a:endParaRPr>
          </a:p>
        </p:txBody>
      </p:sp>
      <p:sp>
        <p:nvSpPr>
          <p:cNvPr id="74" name="Oval 73"/>
          <p:cNvSpPr/>
          <p:nvPr/>
        </p:nvSpPr>
        <p:spPr bwMode="auto">
          <a:xfrm>
            <a:off x="2143108" y="185736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cs typeface="Arial" charset="0"/>
              </a:rPr>
              <a:t>1</a:t>
            </a:r>
          </a:p>
        </p:txBody>
      </p:sp>
      <p:sp>
        <p:nvSpPr>
          <p:cNvPr id="75" name="Oval 74"/>
          <p:cNvSpPr/>
          <p:nvPr/>
        </p:nvSpPr>
        <p:spPr bwMode="auto">
          <a:xfrm>
            <a:off x="4845793" y="1142985"/>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2</a:t>
            </a:r>
            <a:endParaRPr lang="en-AU" sz="1400" dirty="0">
              <a:cs typeface="Arial" charset="0"/>
            </a:endParaRPr>
          </a:p>
        </p:txBody>
      </p:sp>
      <p:sp>
        <p:nvSpPr>
          <p:cNvPr id="76" name="Oval 75"/>
          <p:cNvSpPr/>
          <p:nvPr/>
        </p:nvSpPr>
        <p:spPr bwMode="auto">
          <a:xfrm>
            <a:off x="7215206" y="1357298"/>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3</a:t>
            </a:r>
            <a:endParaRPr lang="en-AU" sz="1400" dirty="0">
              <a:cs typeface="Arial" charset="0"/>
            </a:endParaRPr>
          </a:p>
        </p:txBody>
      </p:sp>
      <p:sp>
        <p:nvSpPr>
          <p:cNvPr id="77" name="Oval 76"/>
          <p:cNvSpPr/>
          <p:nvPr/>
        </p:nvSpPr>
        <p:spPr bwMode="auto">
          <a:xfrm>
            <a:off x="3578255" y="2430457"/>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4</a:t>
            </a:r>
            <a:endParaRPr lang="en-AU" sz="1400" dirty="0">
              <a:cs typeface="Arial" charset="0"/>
            </a:endParaRPr>
          </a:p>
        </p:txBody>
      </p:sp>
      <p:sp>
        <p:nvSpPr>
          <p:cNvPr id="80" name="Oval 79"/>
          <p:cNvSpPr/>
          <p:nvPr/>
        </p:nvSpPr>
        <p:spPr bwMode="auto">
          <a:xfrm>
            <a:off x="6572264" y="4429132"/>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a:cs typeface="Arial" charset="0"/>
              </a:rPr>
              <a:t>1</a:t>
            </a:r>
          </a:p>
        </p:txBody>
      </p:sp>
      <p:sp>
        <p:nvSpPr>
          <p:cNvPr id="81" name="TextBox 80"/>
          <p:cNvSpPr txBox="1"/>
          <p:nvPr/>
        </p:nvSpPr>
        <p:spPr>
          <a:xfrm>
            <a:off x="6786578" y="4500570"/>
            <a:ext cx="1762021" cy="246221"/>
          </a:xfrm>
          <a:prstGeom prst="rect">
            <a:avLst/>
          </a:prstGeom>
          <a:noFill/>
        </p:spPr>
        <p:txBody>
          <a:bodyPr wrap="none" rtlCol="0">
            <a:spAutoFit/>
          </a:bodyPr>
          <a:lstStyle/>
          <a:p>
            <a:r>
              <a:rPr lang="en-AU" sz="1000" b="1" dirty="0" smtClean="0"/>
              <a:t>User access Office  Apps URL</a:t>
            </a:r>
            <a:endParaRPr lang="en-AU" sz="1000" b="1" dirty="0"/>
          </a:p>
        </p:txBody>
      </p:sp>
      <p:sp>
        <p:nvSpPr>
          <p:cNvPr id="82" name="Oval 81"/>
          <p:cNvSpPr/>
          <p:nvPr/>
        </p:nvSpPr>
        <p:spPr bwMode="auto">
          <a:xfrm>
            <a:off x="6572264" y="507207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3</a:t>
            </a:r>
            <a:endParaRPr lang="en-AU" sz="1400" dirty="0">
              <a:cs typeface="Arial" charset="0"/>
            </a:endParaRPr>
          </a:p>
        </p:txBody>
      </p:sp>
      <p:sp>
        <p:nvSpPr>
          <p:cNvPr id="84" name="TextBox 83"/>
          <p:cNvSpPr txBox="1"/>
          <p:nvPr/>
        </p:nvSpPr>
        <p:spPr>
          <a:xfrm>
            <a:off x="6780853" y="5000636"/>
            <a:ext cx="2363147" cy="400110"/>
          </a:xfrm>
          <a:prstGeom prst="rect">
            <a:avLst/>
          </a:prstGeom>
          <a:noFill/>
        </p:spPr>
        <p:txBody>
          <a:bodyPr wrap="none" rtlCol="0">
            <a:spAutoFit/>
          </a:bodyPr>
          <a:lstStyle/>
          <a:p>
            <a:r>
              <a:rPr lang="en-AU" sz="1000" b="1" dirty="0" smtClean="0"/>
              <a:t>User  </a:t>
            </a:r>
            <a:r>
              <a:rPr lang="en-AU" sz="1000" b="1" dirty="0" err="1" smtClean="0"/>
              <a:t>directred</a:t>
            </a:r>
            <a:r>
              <a:rPr lang="en-AU" sz="1000" b="1" dirty="0" smtClean="0"/>
              <a:t> to  Office apps dashboard</a:t>
            </a:r>
          </a:p>
          <a:p>
            <a:r>
              <a:rPr lang="en-AU" sz="1000" b="1" dirty="0" smtClean="0"/>
              <a:t>And clicks on  TSA/ODA Icon</a:t>
            </a:r>
            <a:endParaRPr lang="en-AU" sz="1000" b="1" dirty="0"/>
          </a:p>
        </p:txBody>
      </p:sp>
      <p:sp>
        <p:nvSpPr>
          <p:cNvPr id="85" name="Oval 84"/>
          <p:cNvSpPr/>
          <p:nvPr/>
        </p:nvSpPr>
        <p:spPr bwMode="auto">
          <a:xfrm>
            <a:off x="6572264" y="542926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4</a:t>
            </a:r>
            <a:endParaRPr lang="en-AU" sz="1400" dirty="0">
              <a:cs typeface="Arial" charset="0"/>
            </a:endParaRPr>
          </a:p>
        </p:txBody>
      </p:sp>
      <p:sp>
        <p:nvSpPr>
          <p:cNvPr id="86" name="TextBox 85"/>
          <p:cNvSpPr txBox="1"/>
          <p:nvPr/>
        </p:nvSpPr>
        <p:spPr>
          <a:xfrm>
            <a:off x="6786578" y="5429264"/>
            <a:ext cx="2246128" cy="246221"/>
          </a:xfrm>
          <a:prstGeom prst="rect">
            <a:avLst/>
          </a:prstGeom>
          <a:noFill/>
        </p:spPr>
        <p:txBody>
          <a:bodyPr wrap="none" rtlCol="0">
            <a:spAutoFit/>
          </a:bodyPr>
          <a:lstStyle/>
          <a:p>
            <a:r>
              <a:rPr lang="en-AU" sz="1000" b="1" dirty="0" smtClean="0"/>
              <a:t>User  is redirected to  TSA Self Serve UI</a:t>
            </a:r>
            <a:endParaRPr lang="en-AU" sz="1000" b="1" dirty="0"/>
          </a:p>
        </p:txBody>
      </p:sp>
      <p:cxnSp>
        <p:nvCxnSpPr>
          <p:cNvPr id="88" name="Straight Arrow Connector 87"/>
          <p:cNvCxnSpPr/>
          <p:nvPr/>
        </p:nvCxnSpPr>
        <p:spPr>
          <a:xfrm>
            <a:off x="2352314" y="2710243"/>
            <a:ext cx="40826" cy="321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2071669" y="6072206"/>
            <a:ext cx="85725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err="1" smtClean="0"/>
              <a:t>iProcess</a:t>
            </a:r>
            <a:endParaRPr lang="en-AU" sz="1050" dirty="0"/>
          </a:p>
        </p:txBody>
      </p:sp>
      <p:cxnSp>
        <p:nvCxnSpPr>
          <p:cNvPr id="99" name="Straight Arrow Connector 98"/>
          <p:cNvCxnSpPr/>
          <p:nvPr/>
        </p:nvCxnSpPr>
        <p:spPr>
          <a:xfrm>
            <a:off x="3286116" y="3429000"/>
            <a:ext cx="500066"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auto">
          <a:xfrm>
            <a:off x="3357554" y="3571876"/>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5</a:t>
            </a:r>
            <a:endParaRPr lang="en-AU" sz="1400" dirty="0">
              <a:cs typeface="Arial" charset="0"/>
            </a:endParaRPr>
          </a:p>
        </p:txBody>
      </p:sp>
      <p:cxnSp>
        <p:nvCxnSpPr>
          <p:cNvPr id="105" name="Straight Arrow Connector 104"/>
          <p:cNvCxnSpPr/>
          <p:nvPr/>
        </p:nvCxnSpPr>
        <p:spPr>
          <a:xfrm flipH="1">
            <a:off x="2357818" y="3215480"/>
            <a:ext cx="42902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bwMode="auto">
          <a:xfrm>
            <a:off x="6572264" y="578645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5</a:t>
            </a:r>
            <a:endParaRPr lang="en-AU" sz="1400" dirty="0">
              <a:cs typeface="Arial" charset="0"/>
            </a:endParaRPr>
          </a:p>
        </p:txBody>
      </p:sp>
      <p:sp>
        <p:nvSpPr>
          <p:cNvPr id="114" name="Oval 113"/>
          <p:cNvSpPr/>
          <p:nvPr/>
        </p:nvSpPr>
        <p:spPr bwMode="auto">
          <a:xfrm>
            <a:off x="6572264" y="614364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6</a:t>
            </a:r>
            <a:endParaRPr lang="en-AU" sz="1400" dirty="0">
              <a:cs typeface="Arial" charset="0"/>
            </a:endParaRPr>
          </a:p>
        </p:txBody>
      </p:sp>
      <p:sp>
        <p:nvSpPr>
          <p:cNvPr id="115" name="TextBox 114"/>
          <p:cNvSpPr txBox="1"/>
          <p:nvPr/>
        </p:nvSpPr>
        <p:spPr>
          <a:xfrm>
            <a:off x="6795280" y="5786454"/>
            <a:ext cx="2348720" cy="246221"/>
          </a:xfrm>
          <a:prstGeom prst="rect">
            <a:avLst/>
          </a:prstGeom>
          <a:noFill/>
        </p:spPr>
        <p:txBody>
          <a:bodyPr wrap="none" rtlCol="0">
            <a:spAutoFit/>
          </a:bodyPr>
          <a:lstStyle/>
          <a:p>
            <a:r>
              <a:rPr lang="en-AU" sz="1000" b="1" dirty="0" smtClean="0"/>
              <a:t>User  requested changes sent to </a:t>
            </a:r>
            <a:r>
              <a:rPr lang="en-AU" sz="1000" b="1" dirty="0" err="1" smtClean="0"/>
              <a:t>iProcess</a:t>
            </a:r>
            <a:endParaRPr lang="en-AU" sz="1000" b="1" dirty="0"/>
          </a:p>
        </p:txBody>
      </p:sp>
      <p:sp>
        <p:nvSpPr>
          <p:cNvPr id="116" name="TextBox 115"/>
          <p:cNvSpPr txBox="1"/>
          <p:nvPr/>
        </p:nvSpPr>
        <p:spPr>
          <a:xfrm>
            <a:off x="6858016" y="6072206"/>
            <a:ext cx="1699504" cy="400110"/>
          </a:xfrm>
          <a:prstGeom prst="rect">
            <a:avLst/>
          </a:prstGeom>
          <a:noFill/>
        </p:spPr>
        <p:txBody>
          <a:bodyPr wrap="none" rtlCol="0">
            <a:spAutoFit/>
          </a:bodyPr>
          <a:lstStyle/>
          <a:p>
            <a:r>
              <a:rPr lang="en-AU" sz="1000" b="1" dirty="0" smtClean="0"/>
              <a:t>Customer Website update  </a:t>
            </a:r>
          </a:p>
          <a:p>
            <a:r>
              <a:rPr lang="en-AU" sz="1000" b="1" dirty="0" smtClean="0"/>
              <a:t>Request for redeployment</a:t>
            </a:r>
            <a:endParaRPr lang="en-AU" sz="1000" b="1" dirty="0"/>
          </a:p>
        </p:txBody>
      </p:sp>
      <p:pic>
        <p:nvPicPr>
          <p:cNvPr id="23555" name="Picture 3"/>
          <p:cNvPicPr>
            <a:picLocks noChangeAspect="1" noChangeArrowheads="1"/>
          </p:cNvPicPr>
          <p:nvPr/>
        </p:nvPicPr>
        <p:blipFill>
          <a:blip r:embed="rId8" cstate="print"/>
          <a:srcRect/>
          <a:stretch>
            <a:fillRect/>
          </a:stretch>
        </p:blipFill>
        <p:spPr bwMode="auto">
          <a:xfrm>
            <a:off x="4398171" y="1396900"/>
            <a:ext cx="1857813" cy="1000132"/>
          </a:xfrm>
          <a:prstGeom prst="rect">
            <a:avLst/>
          </a:prstGeom>
          <a:noFill/>
          <a:ln w="9525">
            <a:solidFill>
              <a:schemeClr val="tx1"/>
            </a:solidFill>
            <a:miter lim="800000"/>
            <a:headEnd/>
            <a:tailEnd/>
          </a:ln>
          <a:effectLst/>
        </p:spPr>
      </p:pic>
      <p:sp>
        <p:nvSpPr>
          <p:cNvPr id="62" name="Oval 61"/>
          <p:cNvSpPr/>
          <p:nvPr/>
        </p:nvSpPr>
        <p:spPr bwMode="auto">
          <a:xfrm>
            <a:off x="6572264" y="4714884"/>
            <a:ext cx="214313" cy="214313"/>
          </a:xfrm>
          <a:prstGeom prst="ellipse">
            <a:avLst/>
          </a:prstGeom>
          <a:solidFill>
            <a:schemeClr val="accent5">
              <a:lumMod val="60000"/>
              <a:lumOff val="40000"/>
            </a:schemeClr>
          </a:solidFill>
          <a:ln w="28575" cap="flat" cmpd="sng" algn="ctr">
            <a:solidFill>
              <a:schemeClr val="tx1"/>
            </a:solidFill>
            <a:prstDash val="solid"/>
            <a:round/>
            <a:headEnd type="none" w="med" len="med"/>
            <a:tailEnd type="triangle" w="med" len="med"/>
          </a:ln>
          <a:effectLst/>
        </p:spPr>
        <p:txBody>
          <a:bodyPr lIns="36000" tIns="36000" rIns="36000" bIns="36000" anchor="ctr"/>
          <a:lstStyle/>
          <a:p>
            <a:pPr algn="ctr" eaLnBrk="0" hangingPunct="0">
              <a:defRPr/>
            </a:pPr>
            <a:r>
              <a:rPr lang="en-AU" sz="1400" dirty="0" smtClean="0">
                <a:cs typeface="Arial" charset="0"/>
              </a:rPr>
              <a:t>2</a:t>
            </a:r>
            <a:endParaRPr lang="en-AU" sz="1400" dirty="0">
              <a:cs typeface="Arial" charset="0"/>
            </a:endParaRPr>
          </a:p>
        </p:txBody>
      </p:sp>
      <p:sp>
        <p:nvSpPr>
          <p:cNvPr id="63" name="TextBox 62"/>
          <p:cNvSpPr txBox="1"/>
          <p:nvPr/>
        </p:nvSpPr>
        <p:spPr>
          <a:xfrm>
            <a:off x="6858016" y="4714884"/>
            <a:ext cx="2026517" cy="246221"/>
          </a:xfrm>
          <a:prstGeom prst="rect">
            <a:avLst/>
          </a:prstGeom>
          <a:noFill/>
        </p:spPr>
        <p:txBody>
          <a:bodyPr wrap="none" rtlCol="0">
            <a:spAutoFit/>
          </a:bodyPr>
          <a:lstStyle/>
          <a:p>
            <a:r>
              <a:rPr lang="en-AU" sz="1000" b="1" dirty="0" smtClean="0"/>
              <a:t>User logs in  through  Office Apps </a:t>
            </a:r>
            <a:endParaRPr lang="en-AU" sz="1000" b="1" dirty="0"/>
          </a:p>
        </p:txBody>
      </p:sp>
      <p:sp>
        <p:nvSpPr>
          <p:cNvPr id="73" name="Rectangle 72"/>
          <p:cNvSpPr/>
          <p:nvPr/>
        </p:nvSpPr>
        <p:spPr>
          <a:xfrm>
            <a:off x="2039144" y="2182647"/>
            <a:ext cx="2286016" cy="246221"/>
          </a:xfrm>
          <a:prstGeom prst="rect">
            <a:avLst/>
          </a:prstGeom>
        </p:spPr>
        <p:txBody>
          <a:bodyPr wrap="square">
            <a:spAutoFit/>
          </a:bodyPr>
          <a:lstStyle/>
          <a:p>
            <a:r>
              <a:rPr lang="en-AU" sz="1000" dirty="0" smtClean="0">
                <a:solidFill>
                  <a:srgbClr val="FF0000"/>
                </a:solidFill>
              </a:rPr>
              <a:t>http://www.</a:t>
            </a:r>
            <a:r>
              <a:rPr lang="en-AU" sz="1000" dirty="0" err="1" smtClean="0">
                <a:solidFill>
                  <a:srgbClr val="FF0000"/>
                </a:solidFill>
              </a:rPr>
              <a:t>mybizonline</a:t>
            </a:r>
            <a:r>
              <a:rPr lang="en-AU" sz="1000" dirty="0" smtClean="0">
                <a:solidFill>
                  <a:srgbClr val="FF0000"/>
                </a:solidFill>
              </a:rPr>
              <a:t>..com.au</a:t>
            </a:r>
            <a:endParaRPr lang="en-AU" sz="1000" dirty="0">
              <a:solidFill>
                <a:srgbClr val="FF0000"/>
              </a:solidFill>
            </a:endParaRPr>
          </a:p>
        </p:txBody>
      </p:sp>
      <p:cxnSp>
        <p:nvCxnSpPr>
          <p:cNvPr id="7" name="Straight Connector 6"/>
          <p:cNvCxnSpPr/>
          <p:nvPr/>
        </p:nvCxnSpPr>
        <p:spPr>
          <a:xfrm flipH="1">
            <a:off x="2571736" y="4179098"/>
            <a:ext cx="30718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http://t1.gstatic.com/images?q=tbn:ANd9GcSa1Yo2E--ftDwUkp_FvTVtVM7d-zRCRmUTe1_zbW928LDYSZRqQlLOsgU"/>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0350" y="3396505"/>
            <a:ext cx="1514475" cy="885825"/>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3264683" y="6072206"/>
            <a:ext cx="85725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Soda</a:t>
            </a:r>
            <a:endParaRPr lang="en-AU" sz="1050" dirty="0"/>
          </a:p>
        </p:txBody>
      </p:sp>
      <p:cxnSp>
        <p:nvCxnSpPr>
          <p:cNvPr id="8" name="Straight Arrow Connector 7"/>
          <p:cNvCxnSpPr>
            <a:stCxn id="89" idx="3"/>
            <a:endCxn id="67" idx="1"/>
          </p:cNvCxnSpPr>
          <p:nvPr/>
        </p:nvCxnSpPr>
        <p:spPr>
          <a:xfrm>
            <a:off x="2928925" y="6322239"/>
            <a:ext cx="3357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4391024" y="6072206"/>
            <a:ext cx="85725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t>Soda</a:t>
            </a:r>
            <a:endParaRPr lang="en-AU" sz="1050" dirty="0"/>
          </a:p>
        </p:txBody>
      </p:sp>
      <p:cxnSp>
        <p:nvCxnSpPr>
          <p:cNvPr id="12" name="Straight Arrow Connector 11"/>
          <p:cNvCxnSpPr>
            <a:stCxn id="67" idx="3"/>
            <a:endCxn id="79" idx="1"/>
          </p:cNvCxnSpPr>
          <p:nvPr/>
        </p:nvCxnSpPr>
        <p:spPr>
          <a:xfrm>
            <a:off x="4121939" y="6322239"/>
            <a:ext cx="269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rgbClr val="FFC000"/>
          </a:solidFill>
          <a:ln w="9525">
            <a:noFill/>
            <a:miter lim="800000"/>
            <a:headEnd/>
            <a:tailEnd/>
          </a:ln>
        </p:spPr>
        <p:txBody>
          <a:bodyPr anchor="ctr"/>
          <a:lstStyle/>
          <a:p>
            <a:pPr eaLnBrk="0" hangingPunct="0"/>
            <a:r>
              <a:rPr lang="en-AU" sz="2000" b="1" dirty="0" smtClean="0">
                <a:solidFill>
                  <a:srgbClr val="000000"/>
                </a:solidFill>
                <a:latin typeface="OptusDINCond-Regular" pitchFamily="34" charset="0"/>
                <a:ea typeface="+mn-ea"/>
                <a:cs typeface="+mn-cs"/>
              </a:rPr>
              <a:t>OLAP to SODA Interface</a:t>
            </a:r>
            <a:endParaRPr lang="en-AU" sz="2000" b="1" dirty="0">
              <a:solidFill>
                <a:srgbClr val="000000"/>
              </a:solidFill>
              <a:latin typeface="OptusDINCond-Regular" pitchFamily="34" charset="0"/>
              <a:ea typeface="+mn-ea"/>
              <a:cs typeface="+mn-cs"/>
            </a:endParaRPr>
          </a:p>
        </p:txBody>
      </p:sp>
      <p:pic>
        <p:nvPicPr>
          <p:cNvPr id="28674" name="Picture 2"/>
          <p:cNvPicPr>
            <a:picLocks noChangeAspect="1" noChangeArrowheads="1"/>
          </p:cNvPicPr>
          <p:nvPr/>
        </p:nvPicPr>
        <p:blipFill>
          <a:blip r:embed="rId2" cstate="print"/>
          <a:srcRect/>
          <a:stretch>
            <a:fillRect/>
          </a:stretch>
        </p:blipFill>
        <p:spPr bwMode="auto">
          <a:xfrm>
            <a:off x="571472" y="1071546"/>
            <a:ext cx="5448300" cy="3467100"/>
          </a:xfrm>
          <a:prstGeom prst="rect">
            <a:avLst/>
          </a:prstGeom>
          <a:noFill/>
          <a:ln w="9525">
            <a:noFill/>
            <a:miter lim="800000"/>
            <a:headEnd/>
            <a:tailEnd/>
          </a:ln>
          <a:effectLst/>
        </p:spPr>
      </p:pic>
      <p:pic>
        <p:nvPicPr>
          <p:cNvPr id="28676" name="Picture 4" descr="http://t2.gstatic.com/images?q=tbn:ANd9GcStHpuHURk8Yzq8BqjmTgKHKfCdWT4Ymg8DRzCKpJwbP1ODz2o8Mg"/>
          <p:cNvPicPr>
            <a:picLocks noChangeAspect="1" noChangeArrowheads="1"/>
          </p:cNvPicPr>
          <p:nvPr/>
        </p:nvPicPr>
        <p:blipFill>
          <a:blip r:embed="rId3" cstate="print"/>
          <a:srcRect/>
          <a:stretch>
            <a:fillRect/>
          </a:stretch>
        </p:blipFill>
        <p:spPr bwMode="auto">
          <a:xfrm>
            <a:off x="6643702" y="1428736"/>
            <a:ext cx="1862165" cy="1400172"/>
          </a:xfrm>
          <a:prstGeom prst="rect">
            <a:avLst/>
          </a:prstGeom>
          <a:noFill/>
        </p:spPr>
      </p:pic>
      <p:sp>
        <p:nvSpPr>
          <p:cNvPr id="9" name="TextBox 8"/>
          <p:cNvSpPr txBox="1"/>
          <p:nvPr/>
        </p:nvSpPr>
        <p:spPr>
          <a:xfrm>
            <a:off x="5000628" y="3571876"/>
            <a:ext cx="439544" cy="246221"/>
          </a:xfrm>
          <a:prstGeom prst="rect">
            <a:avLst/>
          </a:prstGeom>
          <a:noFill/>
        </p:spPr>
        <p:txBody>
          <a:bodyPr wrap="none" rtlCol="0">
            <a:spAutoFit/>
          </a:bodyPr>
          <a:lstStyle/>
          <a:p>
            <a:r>
              <a:rPr lang="en-AU" sz="1000" dirty="0" smtClean="0"/>
              <a:t>Daily</a:t>
            </a:r>
            <a:endParaRPr lang="en-AU" sz="1000" dirty="0"/>
          </a:p>
        </p:txBody>
      </p:sp>
      <p:sp>
        <p:nvSpPr>
          <p:cNvPr id="10" name="TextBox 9"/>
          <p:cNvSpPr txBox="1"/>
          <p:nvPr/>
        </p:nvSpPr>
        <p:spPr>
          <a:xfrm>
            <a:off x="7000892" y="3286124"/>
            <a:ext cx="1357322" cy="246221"/>
          </a:xfrm>
          <a:prstGeom prst="rect">
            <a:avLst/>
          </a:prstGeom>
          <a:noFill/>
        </p:spPr>
        <p:txBody>
          <a:bodyPr wrap="square" rtlCol="0">
            <a:spAutoFit/>
          </a:bodyPr>
          <a:lstStyle/>
          <a:p>
            <a:r>
              <a:rPr lang="en-AU" sz="1000" dirty="0" smtClean="0">
                <a:solidFill>
                  <a:schemeClr val="bg1"/>
                </a:solidFill>
              </a:rPr>
              <a:t>Customer</a:t>
            </a:r>
            <a:endParaRPr lang="en-AU" dirty="0"/>
          </a:p>
        </p:txBody>
      </p:sp>
      <p:sp>
        <p:nvSpPr>
          <p:cNvPr id="12" name="Rectangle 11"/>
          <p:cNvSpPr/>
          <p:nvPr/>
        </p:nvSpPr>
        <p:spPr>
          <a:xfrm>
            <a:off x="7429520" y="4143380"/>
            <a:ext cx="642942"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err="1" smtClean="0"/>
              <a:t>iProcess</a:t>
            </a:r>
            <a:endParaRPr lang="en-AU" sz="1000" dirty="0"/>
          </a:p>
        </p:txBody>
      </p:sp>
      <p:sp>
        <p:nvSpPr>
          <p:cNvPr id="13" name="Rectangle 12"/>
          <p:cNvSpPr/>
          <p:nvPr/>
        </p:nvSpPr>
        <p:spPr>
          <a:xfrm>
            <a:off x="7429520" y="3500438"/>
            <a:ext cx="642942"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t>TSA</a:t>
            </a:r>
            <a:endParaRPr lang="en-AU" sz="1000" dirty="0"/>
          </a:p>
        </p:txBody>
      </p:sp>
      <p:cxnSp>
        <p:nvCxnSpPr>
          <p:cNvPr id="26" name="Straight Arrow Connector 25"/>
          <p:cNvCxnSpPr>
            <a:endCxn id="12" idx="1"/>
          </p:cNvCxnSpPr>
          <p:nvPr/>
        </p:nvCxnSpPr>
        <p:spPr>
          <a:xfrm flipV="1">
            <a:off x="5929322" y="4250537"/>
            <a:ext cx="15001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0"/>
            <a:endCxn id="13" idx="2"/>
          </p:cNvCxnSpPr>
          <p:nvPr/>
        </p:nvCxnSpPr>
        <p:spPr>
          <a:xfrm rot="5400000" flipH="1" flipV="1">
            <a:off x="7536677" y="392906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7363553" y="3209215"/>
            <a:ext cx="70344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2910" y="4786322"/>
            <a:ext cx="8459111" cy="646331"/>
          </a:xfrm>
          <a:prstGeom prst="rect">
            <a:avLst/>
          </a:prstGeom>
          <a:noFill/>
        </p:spPr>
        <p:txBody>
          <a:bodyPr wrap="none" rtlCol="0">
            <a:spAutoFit/>
          </a:bodyPr>
          <a:lstStyle/>
          <a:p>
            <a:r>
              <a:rPr lang="en-AU" sz="1200" dirty="0" smtClean="0"/>
              <a:t>Customer Usage info (number of calls and  relevant dates generated from the website are extracted from </a:t>
            </a:r>
            <a:r>
              <a:rPr lang="en-AU" sz="1200" dirty="0" err="1" smtClean="0"/>
              <a:t>Vetica</a:t>
            </a:r>
            <a:r>
              <a:rPr lang="en-AU" sz="1200" dirty="0" smtClean="0"/>
              <a:t> and send to SODA</a:t>
            </a:r>
          </a:p>
          <a:p>
            <a:r>
              <a:rPr lang="en-AU" sz="1200" dirty="0" smtClean="0"/>
              <a:t>SODA sends usage info to TSA via </a:t>
            </a:r>
            <a:r>
              <a:rPr lang="en-AU" sz="1200" dirty="0" err="1" smtClean="0"/>
              <a:t>iProcess</a:t>
            </a:r>
            <a:r>
              <a:rPr lang="en-AU" sz="1200" dirty="0" smtClean="0"/>
              <a:t> to be displayed onto the Customer Website dashboard .</a:t>
            </a:r>
          </a:p>
          <a:p>
            <a:r>
              <a:rPr lang="en-AU" sz="1200" dirty="0" smtClean="0"/>
              <a:t> </a:t>
            </a:r>
            <a:endParaRPr lang="en-AU" sz="1200" dirty="0"/>
          </a:p>
        </p:txBody>
      </p:sp>
      <p:sp>
        <p:nvSpPr>
          <p:cNvPr id="40" name="TextBox 39"/>
          <p:cNvSpPr txBox="1"/>
          <p:nvPr/>
        </p:nvSpPr>
        <p:spPr>
          <a:xfrm>
            <a:off x="6715140" y="1643050"/>
            <a:ext cx="1716817" cy="369332"/>
          </a:xfrm>
          <a:prstGeom prst="rect">
            <a:avLst/>
          </a:prstGeom>
          <a:noFill/>
        </p:spPr>
        <p:txBody>
          <a:bodyPr wrap="none" rtlCol="0">
            <a:spAutoFit/>
          </a:bodyPr>
          <a:lstStyle/>
          <a:p>
            <a:r>
              <a:rPr lang="en-AU" dirty="0" smtClean="0">
                <a:solidFill>
                  <a:schemeClr val="bg1"/>
                </a:solidFill>
              </a:rPr>
              <a:t>Customer Usage</a:t>
            </a:r>
            <a:endParaRPr lang="en-AU"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extBox 35"/>
          <p:cNvSpPr txBox="1">
            <a:spLocks noChangeArrowheads="1"/>
          </p:cNvSpPr>
          <p:nvPr/>
        </p:nvSpPr>
        <p:spPr bwMode="auto">
          <a:xfrm>
            <a:off x="2700338" y="2852738"/>
            <a:ext cx="857250" cy="488950"/>
          </a:xfrm>
          <a:prstGeom prst="rect">
            <a:avLst/>
          </a:prstGeom>
          <a:noFill/>
          <a:ln w="38100">
            <a:noFill/>
            <a:miter lim="800000"/>
            <a:headEnd/>
            <a:tailEnd/>
          </a:ln>
        </p:spPr>
        <p:txBody>
          <a:bodyPr>
            <a:spAutoFit/>
          </a:bodyPr>
          <a:lstStyle/>
          <a:p>
            <a:pPr algn="ctr" eaLnBrk="0" hangingPunct="0"/>
            <a:r>
              <a:rPr lang="en-AU" sz="1300" b="1" dirty="0">
                <a:latin typeface="OptusDINCond-Regular" pitchFamily="34" charset="0"/>
              </a:rPr>
              <a:t>Tech support</a:t>
            </a:r>
          </a:p>
        </p:txBody>
      </p:sp>
      <p:sp>
        <p:nvSpPr>
          <p:cNvPr id="4099" name="TextBox 35"/>
          <p:cNvSpPr txBox="1">
            <a:spLocks noChangeArrowheads="1"/>
          </p:cNvSpPr>
          <p:nvPr/>
        </p:nvSpPr>
        <p:spPr bwMode="auto">
          <a:xfrm>
            <a:off x="4000500" y="3429000"/>
            <a:ext cx="1184275" cy="488950"/>
          </a:xfrm>
          <a:prstGeom prst="rect">
            <a:avLst/>
          </a:prstGeom>
          <a:noFill/>
          <a:ln w="38100">
            <a:noFill/>
            <a:miter lim="800000"/>
            <a:headEnd/>
            <a:tailEnd/>
          </a:ln>
        </p:spPr>
        <p:txBody>
          <a:bodyPr>
            <a:spAutoFit/>
          </a:bodyPr>
          <a:lstStyle/>
          <a:p>
            <a:pPr algn="ctr" eaLnBrk="0" hangingPunct="0"/>
            <a:r>
              <a:rPr lang="en-AU" sz="1300" b="1">
                <a:latin typeface="OptusDINCond-Regular" pitchFamily="34" charset="0"/>
              </a:rPr>
              <a:t>Internet</a:t>
            </a:r>
          </a:p>
          <a:p>
            <a:pPr algn="ctr" eaLnBrk="0" hangingPunct="0"/>
            <a:r>
              <a:rPr lang="en-AU" sz="1300" b="1">
                <a:latin typeface="OptusDINCond-Regular" pitchFamily="34" charset="0"/>
              </a:rPr>
              <a:t>Connectivity</a:t>
            </a:r>
          </a:p>
        </p:txBody>
      </p:sp>
      <p:sp>
        <p:nvSpPr>
          <p:cNvPr id="4100" name="Title 1"/>
          <p:cNvSpPr>
            <a:spLocks/>
          </p:cNvSpPr>
          <p:nvPr/>
        </p:nvSpPr>
        <p:spPr bwMode="auto">
          <a:xfrm>
            <a:off x="428596" y="142852"/>
            <a:ext cx="8250237" cy="642941"/>
          </a:xfrm>
          <a:prstGeom prst="rect">
            <a:avLst/>
          </a:prstGeom>
          <a:solidFill>
            <a:srgbClr val="FFC000"/>
          </a:solidFill>
          <a:ln w="9525">
            <a:noFill/>
            <a:miter lim="800000"/>
            <a:headEnd/>
            <a:tailEnd/>
          </a:ln>
        </p:spPr>
        <p:txBody>
          <a:bodyPr anchor="ctr"/>
          <a:lstStyle/>
          <a:p>
            <a:pPr algn="ctr" eaLnBrk="0" hangingPunct="0"/>
            <a:r>
              <a:rPr lang="en-AU" sz="2800" b="1" dirty="0">
                <a:solidFill>
                  <a:srgbClr val="000000"/>
                </a:solidFill>
                <a:latin typeface="OptusDINCond-Regular" pitchFamily="34" charset="0"/>
              </a:rPr>
              <a:t>Project ODA : Customer Support Flows and Systems</a:t>
            </a:r>
          </a:p>
        </p:txBody>
      </p:sp>
      <p:pic>
        <p:nvPicPr>
          <p:cNvPr id="4101" name="Picture 4" descr="See Similar Images"/>
          <p:cNvPicPr>
            <a:picLocks noChangeAspect="1" noChangeArrowheads="1"/>
          </p:cNvPicPr>
          <p:nvPr/>
        </p:nvPicPr>
        <p:blipFill>
          <a:blip r:embed="rId3" cstate="print"/>
          <a:srcRect/>
          <a:stretch>
            <a:fillRect/>
          </a:stretch>
        </p:blipFill>
        <p:spPr bwMode="auto">
          <a:xfrm>
            <a:off x="2000232" y="4572008"/>
            <a:ext cx="865188" cy="865188"/>
          </a:xfrm>
          <a:prstGeom prst="rect">
            <a:avLst/>
          </a:prstGeom>
          <a:noFill/>
          <a:ln w="9525">
            <a:noFill/>
            <a:miter lim="800000"/>
            <a:headEnd/>
            <a:tailEnd/>
          </a:ln>
        </p:spPr>
      </p:pic>
      <p:sp>
        <p:nvSpPr>
          <p:cNvPr id="4102" name="Rectangle 16"/>
          <p:cNvSpPr>
            <a:spLocks noChangeArrowheads="1"/>
          </p:cNvSpPr>
          <p:nvPr/>
        </p:nvSpPr>
        <p:spPr bwMode="auto">
          <a:xfrm>
            <a:off x="5286380" y="1071546"/>
            <a:ext cx="1368425" cy="433387"/>
          </a:xfrm>
          <a:prstGeom prst="rect">
            <a:avLst/>
          </a:prstGeom>
          <a:solidFill>
            <a:srgbClr val="92D050"/>
          </a:solidFill>
          <a:ln w="19050" algn="ctr">
            <a:solidFill>
              <a:schemeClr val="tx1"/>
            </a:solidFill>
            <a:round/>
            <a:headEnd/>
            <a:tailEnd type="triangle" w="med" len="med"/>
          </a:ln>
        </p:spPr>
        <p:txBody>
          <a:bodyPr lIns="36000" tIns="36000" rIns="36000" bIns="36000" anchor="ctr"/>
          <a:lstStyle/>
          <a:p>
            <a:pPr algn="ctr" eaLnBrk="0" hangingPunct="0"/>
            <a:r>
              <a:rPr lang="en-AU" sz="1400" b="1" dirty="0">
                <a:latin typeface="OptusDINCond-Regular" pitchFamily="34" charset="0"/>
              </a:rPr>
              <a:t>QK Ticketing System</a:t>
            </a:r>
          </a:p>
        </p:txBody>
      </p:sp>
      <p:sp>
        <p:nvSpPr>
          <p:cNvPr id="4103" name="Diamond 121"/>
          <p:cNvSpPr>
            <a:spLocks noChangeArrowheads="1"/>
          </p:cNvSpPr>
          <p:nvPr/>
        </p:nvSpPr>
        <p:spPr bwMode="auto">
          <a:xfrm>
            <a:off x="2484438" y="3503613"/>
            <a:ext cx="285750" cy="285750"/>
          </a:xfrm>
          <a:prstGeom prst="diamond">
            <a:avLst/>
          </a:prstGeom>
          <a:noFill/>
          <a:ln w="38100" algn="ctr">
            <a:solidFill>
              <a:schemeClr val="tx1"/>
            </a:solidFill>
            <a:round/>
            <a:headEnd/>
            <a:tailEnd type="triangle" w="med" len="med"/>
          </a:ln>
        </p:spPr>
        <p:txBody>
          <a:bodyPr lIns="36000" tIns="36000" rIns="36000" bIns="36000" anchor="ctr"/>
          <a:lstStyle/>
          <a:p>
            <a:pPr eaLnBrk="0" hangingPunct="0"/>
            <a:endParaRPr lang="en-US"/>
          </a:p>
        </p:txBody>
      </p:sp>
      <p:cxnSp>
        <p:nvCxnSpPr>
          <p:cNvPr id="4104" name="Straight Connector 132"/>
          <p:cNvCxnSpPr>
            <a:cxnSpLocks noChangeShapeType="1"/>
          </p:cNvCxnSpPr>
          <p:nvPr/>
        </p:nvCxnSpPr>
        <p:spPr bwMode="auto">
          <a:xfrm>
            <a:off x="2627313" y="3068638"/>
            <a:ext cx="1081087" cy="0"/>
          </a:xfrm>
          <a:prstGeom prst="line">
            <a:avLst/>
          </a:prstGeom>
          <a:noFill/>
          <a:ln w="38100" algn="ctr">
            <a:solidFill>
              <a:schemeClr val="tx1"/>
            </a:solidFill>
            <a:round/>
            <a:headEnd/>
            <a:tailEnd type="triangle" w="med" len="med"/>
          </a:ln>
        </p:spPr>
      </p:cxnSp>
      <p:cxnSp>
        <p:nvCxnSpPr>
          <p:cNvPr id="4105" name="Straight Connector 133"/>
          <p:cNvCxnSpPr>
            <a:cxnSpLocks noChangeShapeType="1"/>
            <a:stCxn id="4101" idx="3"/>
            <a:endCxn id="55" idx="1"/>
          </p:cNvCxnSpPr>
          <p:nvPr/>
        </p:nvCxnSpPr>
        <p:spPr bwMode="auto">
          <a:xfrm flipV="1">
            <a:off x="2865420" y="5000635"/>
            <a:ext cx="563572" cy="3967"/>
          </a:xfrm>
          <a:prstGeom prst="line">
            <a:avLst/>
          </a:prstGeom>
          <a:noFill/>
          <a:ln w="38100" algn="ctr">
            <a:solidFill>
              <a:schemeClr val="tx1"/>
            </a:solidFill>
            <a:round/>
            <a:headEnd/>
            <a:tailEnd type="triangle" w="med" len="med"/>
          </a:ln>
        </p:spPr>
      </p:cxnSp>
      <p:cxnSp>
        <p:nvCxnSpPr>
          <p:cNvPr id="4106" name="Straight Connector 137"/>
          <p:cNvCxnSpPr>
            <a:cxnSpLocks noChangeShapeType="1"/>
          </p:cNvCxnSpPr>
          <p:nvPr/>
        </p:nvCxnSpPr>
        <p:spPr bwMode="auto">
          <a:xfrm rot="5400000">
            <a:off x="2411413" y="3284538"/>
            <a:ext cx="431800" cy="0"/>
          </a:xfrm>
          <a:prstGeom prst="line">
            <a:avLst/>
          </a:prstGeom>
          <a:noFill/>
          <a:ln w="38100" algn="ctr">
            <a:solidFill>
              <a:schemeClr val="tx1"/>
            </a:solidFill>
            <a:round/>
            <a:headEnd/>
            <a:tailEnd/>
          </a:ln>
        </p:spPr>
      </p:cxnSp>
      <p:cxnSp>
        <p:nvCxnSpPr>
          <p:cNvPr id="4107" name="Straight Connector 141"/>
          <p:cNvCxnSpPr>
            <a:cxnSpLocks noChangeShapeType="1"/>
            <a:endCxn id="89" idx="3"/>
          </p:cNvCxnSpPr>
          <p:nvPr/>
        </p:nvCxnSpPr>
        <p:spPr bwMode="auto">
          <a:xfrm rot="10800000">
            <a:off x="6438906" y="6069824"/>
            <a:ext cx="1347807" cy="2382"/>
          </a:xfrm>
          <a:prstGeom prst="line">
            <a:avLst/>
          </a:prstGeom>
          <a:noFill/>
          <a:ln w="38100" algn="ctr">
            <a:solidFill>
              <a:schemeClr val="tx1"/>
            </a:solidFill>
            <a:prstDash val="solid"/>
            <a:round/>
            <a:headEnd/>
            <a:tailEnd/>
          </a:ln>
        </p:spPr>
      </p:cxnSp>
      <p:sp>
        <p:nvSpPr>
          <p:cNvPr id="4108" name="TextBox 35"/>
          <p:cNvSpPr txBox="1">
            <a:spLocks noChangeArrowheads="1"/>
          </p:cNvSpPr>
          <p:nvPr/>
        </p:nvSpPr>
        <p:spPr bwMode="auto">
          <a:xfrm>
            <a:off x="5357818" y="3786190"/>
            <a:ext cx="1071562" cy="260350"/>
          </a:xfrm>
          <a:prstGeom prst="rect">
            <a:avLst/>
          </a:prstGeom>
          <a:noFill/>
          <a:ln w="9525">
            <a:noFill/>
            <a:miter lim="800000"/>
            <a:headEnd/>
            <a:tailEnd/>
          </a:ln>
        </p:spPr>
        <p:txBody>
          <a:bodyPr>
            <a:spAutoFit/>
          </a:bodyPr>
          <a:lstStyle/>
          <a:p>
            <a:pPr algn="ctr" eaLnBrk="0" hangingPunct="0"/>
            <a:r>
              <a:rPr lang="en-AU" sz="1100" b="1" dirty="0">
                <a:latin typeface="OptusDINCond-Regular" pitchFamily="34" charset="0"/>
              </a:rPr>
              <a:t>Optus IPS</a:t>
            </a:r>
          </a:p>
        </p:txBody>
      </p:sp>
      <p:pic>
        <p:nvPicPr>
          <p:cNvPr id="4110" name="Picture 32" descr="See Similar Images"/>
          <p:cNvPicPr>
            <a:picLocks noChangeAspect="1" noChangeArrowheads="1"/>
          </p:cNvPicPr>
          <p:nvPr/>
        </p:nvPicPr>
        <p:blipFill>
          <a:blip r:embed="rId4" cstate="print"/>
          <a:srcRect/>
          <a:stretch>
            <a:fillRect/>
          </a:stretch>
        </p:blipFill>
        <p:spPr bwMode="auto">
          <a:xfrm>
            <a:off x="395288" y="2516188"/>
            <a:ext cx="912812" cy="912812"/>
          </a:xfrm>
          <a:prstGeom prst="rect">
            <a:avLst/>
          </a:prstGeom>
          <a:noFill/>
          <a:ln w="9525">
            <a:noFill/>
            <a:miter lim="800000"/>
            <a:headEnd/>
            <a:tailEnd/>
          </a:ln>
        </p:spPr>
      </p:pic>
      <p:sp>
        <p:nvSpPr>
          <p:cNvPr id="4111" name="TextBox 35"/>
          <p:cNvSpPr txBox="1">
            <a:spLocks noChangeArrowheads="1"/>
          </p:cNvSpPr>
          <p:nvPr/>
        </p:nvSpPr>
        <p:spPr bwMode="auto">
          <a:xfrm>
            <a:off x="395288" y="3429000"/>
            <a:ext cx="857250" cy="260350"/>
          </a:xfrm>
          <a:prstGeom prst="rect">
            <a:avLst/>
          </a:prstGeom>
          <a:noFill/>
          <a:ln w="9525">
            <a:noFill/>
            <a:miter lim="800000"/>
            <a:headEnd/>
            <a:tailEnd/>
          </a:ln>
        </p:spPr>
        <p:txBody>
          <a:bodyPr>
            <a:spAutoFit/>
          </a:bodyPr>
          <a:lstStyle/>
          <a:p>
            <a:pPr eaLnBrk="0" hangingPunct="0"/>
            <a:r>
              <a:rPr lang="en-AU" sz="1100" b="1" dirty="0">
                <a:latin typeface="OptusDINCond-Regular" pitchFamily="34" charset="0"/>
              </a:rPr>
              <a:t>Customer</a:t>
            </a:r>
          </a:p>
        </p:txBody>
      </p:sp>
      <p:sp>
        <p:nvSpPr>
          <p:cNvPr id="4112" name="Diamond 121"/>
          <p:cNvSpPr>
            <a:spLocks noChangeArrowheads="1"/>
          </p:cNvSpPr>
          <p:nvPr/>
        </p:nvSpPr>
        <p:spPr bwMode="auto">
          <a:xfrm>
            <a:off x="1476375" y="2997200"/>
            <a:ext cx="285750" cy="285750"/>
          </a:xfrm>
          <a:prstGeom prst="diamond">
            <a:avLst/>
          </a:prstGeom>
          <a:noFill/>
          <a:ln w="38100" algn="ctr">
            <a:solidFill>
              <a:schemeClr val="tx1"/>
            </a:solidFill>
            <a:round/>
            <a:headEnd/>
            <a:tailEnd type="triangle" w="med" len="med"/>
          </a:ln>
        </p:spPr>
        <p:txBody>
          <a:bodyPr lIns="36000" tIns="36000" rIns="36000" bIns="36000" anchor="ctr"/>
          <a:lstStyle/>
          <a:p>
            <a:pPr eaLnBrk="0" hangingPunct="0"/>
            <a:endParaRPr lang="en-US"/>
          </a:p>
        </p:txBody>
      </p:sp>
      <p:cxnSp>
        <p:nvCxnSpPr>
          <p:cNvPr id="4113" name="Straight Connector 132"/>
          <p:cNvCxnSpPr>
            <a:cxnSpLocks noChangeShapeType="1"/>
          </p:cNvCxnSpPr>
          <p:nvPr/>
        </p:nvCxnSpPr>
        <p:spPr bwMode="auto">
          <a:xfrm>
            <a:off x="1571604" y="1142984"/>
            <a:ext cx="3673475" cy="0"/>
          </a:xfrm>
          <a:prstGeom prst="line">
            <a:avLst/>
          </a:prstGeom>
          <a:noFill/>
          <a:ln w="38100" algn="ctr">
            <a:solidFill>
              <a:schemeClr val="tx1"/>
            </a:solidFill>
            <a:round/>
            <a:headEnd/>
            <a:tailEnd type="triangle" w="med" len="med"/>
          </a:ln>
        </p:spPr>
      </p:cxnSp>
      <p:cxnSp>
        <p:nvCxnSpPr>
          <p:cNvPr id="4114" name="Straight Connector 141"/>
          <p:cNvCxnSpPr>
            <a:cxnSpLocks noChangeShapeType="1"/>
            <a:endCxn id="4112" idx="0"/>
          </p:cNvCxnSpPr>
          <p:nvPr/>
        </p:nvCxnSpPr>
        <p:spPr bwMode="auto">
          <a:xfrm rot="16200000" flipH="1">
            <a:off x="680215" y="2058165"/>
            <a:ext cx="1854216" cy="23854"/>
          </a:xfrm>
          <a:prstGeom prst="line">
            <a:avLst/>
          </a:prstGeom>
          <a:noFill/>
          <a:ln w="38100" algn="ctr">
            <a:solidFill>
              <a:schemeClr val="tx1"/>
            </a:solidFill>
            <a:round/>
            <a:headEnd/>
            <a:tailEnd/>
          </a:ln>
        </p:spPr>
      </p:cxnSp>
      <p:cxnSp>
        <p:nvCxnSpPr>
          <p:cNvPr id="4115" name="Straight Connector 132"/>
          <p:cNvCxnSpPr>
            <a:cxnSpLocks noChangeShapeType="1"/>
          </p:cNvCxnSpPr>
          <p:nvPr/>
        </p:nvCxnSpPr>
        <p:spPr bwMode="auto">
          <a:xfrm>
            <a:off x="1619250" y="3644900"/>
            <a:ext cx="865188" cy="0"/>
          </a:xfrm>
          <a:prstGeom prst="line">
            <a:avLst/>
          </a:prstGeom>
          <a:noFill/>
          <a:ln w="38100" algn="ctr">
            <a:solidFill>
              <a:schemeClr val="tx1"/>
            </a:solidFill>
            <a:round/>
            <a:headEnd/>
            <a:tailEnd type="triangle" w="med" len="med"/>
          </a:ln>
        </p:spPr>
      </p:cxnSp>
      <p:cxnSp>
        <p:nvCxnSpPr>
          <p:cNvPr id="4116" name="Straight Connector 141"/>
          <p:cNvCxnSpPr>
            <a:cxnSpLocks noChangeShapeType="1"/>
          </p:cNvCxnSpPr>
          <p:nvPr/>
        </p:nvCxnSpPr>
        <p:spPr bwMode="auto">
          <a:xfrm rot="16200000" flipH="1">
            <a:off x="1431914" y="3432186"/>
            <a:ext cx="398464" cy="23792"/>
          </a:xfrm>
          <a:prstGeom prst="line">
            <a:avLst/>
          </a:prstGeom>
          <a:noFill/>
          <a:ln w="38100" algn="ctr">
            <a:solidFill>
              <a:schemeClr val="tx1"/>
            </a:solidFill>
            <a:round/>
            <a:headEnd/>
            <a:tailEnd/>
          </a:ln>
        </p:spPr>
      </p:cxnSp>
      <p:cxnSp>
        <p:nvCxnSpPr>
          <p:cNvPr id="4117" name="Straight Connector 132"/>
          <p:cNvCxnSpPr>
            <a:cxnSpLocks noChangeShapeType="1"/>
          </p:cNvCxnSpPr>
          <p:nvPr/>
        </p:nvCxnSpPr>
        <p:spPr bwMode="auto">
          <a:xfrm>
            <a:off x="3857625" y="3643313"/>
            <a:ext cx="1549400" cy="0"/>
          </a:xfrm>
          <a:prstGeom prst="line">
            <a:avLst/>
          </a:prstGeom>
          <a:noFill/>
          <a:ln w="38100" algn="ctr">
            <a:solidFill>
              <a:schemeClr val="tx1"/>
            </a:solidFill>
            <a:round/>
            <a:headEnd/>
            <a:tailEnd type="triangle" w="med" len="med"/>
          </a:ln>
        </p:spPr>
      </p:cxnSp>
      <p:cxnSp>
        <p:nvCxnSpPr>
          <p:cNvPr id="4118" name="Straight Connector 133"/>
          <p:cNvCxnSpPr>
            <a:cxnSpLocks noChangeShapeType="1"/>
          </p:cNvCxnSpPr>
          <p:nvPr/>
        </p:nvCxnSpPr>
        <p:spPr bwMode="auto">
          <a:xfrm>
            <a:off x="3857620" y="2357430"/>
            <a:ext cx="1655763" cy="0"/>
          </a:xfrm>
          <a:prstGeom prst="line">
            <a:avLst/>
          </a:prstGeom>
          <a:noFill/>
          <a:ln w="38100" algn="ctr">
            <a:solidFill>
              <a:schemeClr val="tx1"/>
            </a:solidFill>
            <a:round/>
            <a:headEnd/>
            <a:tailEnd type="triangle" w="med" len="med"/>
          </a:ln>
        </p:spPr>
      </p:cxnSp>
      <p:cxnSp>
        <p:nvCxnSpPr>
          <p:cNvPr id="4119" name="Straight Connector 137"/>
          <p:cNvCxnSpPr>
            <a:cxnSpLocks noChangeShapeType="1"/>
          </p:cNvCxnSpPr>
          <p:nvPr/>
        </p:nvCxnSpPr>
        <p:spPr bwMode="auto">
          <a:xfrm rot="16200000" flipH="1">
            <a:off x="3639343" y="3425032"/>
            <a:ext cx="430213" cy="6350"/>
          </a:xfrm>
          <a:prstGeom prst="line">
            <a:avLst/>
          </a:prstGeom>
          <a:noFill/>
          <a:ln w="38100" algn="ctr">
            <a:solidFill>
              <a:schemeClr val="tx1"/>
            </a:solidFill>
            <a:round/>
            <a:headEnd/>
            <a:tailEnd/>
          </a:ln>
        </p:spPr>
      </p:cxnSp>
      <p:cxnSp>
        <p:nvCxnSpPr>
          <p:cNvPr id="4120" name="Straight Connector 141"/>
          <p:cNvCxnSpPr>
            <a:cxnSpLocks noChangeShapeType="1"/>
          </p:cNvCxnSpPr>
          <p:nvPr/>
        </p:nvCxnSpPr>
        <p:spPr bwMode="auto">
          <a:xfrm rot="5400000">
            <a:off x="3571077" y="2637631"/>
            <a:ext cx="566745" cy="6343"/>
          </a:xfrm>
          <a:prstGeom prst="line">
            <a:avLst/>
          </a:prstGeom>
          <a:noFill/>
          <a:ln w="38100" algn="ctr">
            <a:solidFill>
              <a:schemeClr val="tx1"/>
            </a:solidFill>
            <a:round/>
            <a:headEnd/>
            <a:tailEnd/>
          </a:ln>
        </p:spPr>
      </p:cxnSp>
      <p:sp>
        <p:nvSpPr>
          <p:cNvPr id="4121" name="TextBox 35"/>
          <p:cNvSpPr txBox="1">
            <a:spLocks noChangeArrowheads="1"/>
          </p:cNvSpPr>
          <p:nvPr/>
        </p:nvSpPr>
        <p:spPr bwMode="auto">
          <a:xfrm>
            <a:off x="3929058" y="1928802"/>
            <a:ext cx="1289050" cy="492443"/>
          </a:xfrm>
          <a:prstGeom prst="rect">
            <a:avLst/>
          </a:prstGeom>
          <a:noFill/>
          <a:ln w="38100">
            <a:noFill/>
            <a:miter lim="800000"/>
            <a:headEnd/>
            <a:tailEnd/>
          </a:ln>
        </p:spPr>
        <p:txBody>
          <a:bodyPr>
            <a:spAutoFit/>
          </a:bodyPr>
          <a:lstStyle/>
          <a:p>
            <a:pPr algn="ctr" eaLnBrk="0" hangingPunct="0"/>
            <a:r>
              <a:rPr lang="en-AU" sz="1300" b="1" dirty="0" err="1">
                <a:latin typeface="OptusDINCond-Regular" pitchFamily="34" charset="0"/>
              </a:rPr>
              <a:t>OfficeApps</a:t>
            </a:r>
            <a:r>
              <a:rPr lang="en-AU" sz="1300" b="1" dirty="0">
                <a:latin typeface="OptusDINCond-Regular" pitchFamily="34" charset="0"/>
              </a:rPr>
              <a:t> </a:t>
            </a:r>
            <a:endParaRPr lang="en-AU" sz="1300" b="1" dirty="0" smtClean="0">
              <a:latin typeface="OptusDINCond-Regular" pitchFamily="34" charset="0"/>
            </a:endParaRPr>
          </a:p>
          <a:p>
            <a:pPr algn="ctr" eaLnBrk="0" hangingPunct="0"/>
            <a:r>
              <a:rPr lang="en-AU" sz="1300" b="1" dirty="0" smtClean="0">
                <a:latin typeface="OptusDINCond-Regular" pitchFamily="34" charset="0"/>
              </a:rPr>
              <a:t>Support</a:t>
            </a:r>
            <a:endParaRPr lang="en-AU" sz="1300" b="1" dirty="0">
              <a:latin typeface="OptusDINCond-Regular" pitchFamily="34" charset="0"/>
            </a:endParaRPr>
          </a:p>
        </p:txBody>
      </p:sp>
      <p:sp>
        <p:nvSpPr>
          <p:cNvPr id="4122" name="Diamond 121"/>
          <p:cNvSpPr>
            <a:spLocks noChangeArrowheads="1"/>
          </p:cNvSpPr>
          <p:nvPr/>
        </p:nvSpPr>
        <p:spPr bwMode="auto">
          <a:xfrm>
            <a:off x="3708400" y="2925763"/>
            <a:ext cx="285750" cy="285750"/>
          </a:xfrm>
          <a:prstGeom prst="diamond">
            <a:avLst/>
          </a:prstGeom>
          <a:noFill/>
          <a:ln w="38100" algn="ctr">
            <a:solidFill>
              <a:schemeClr val="tx1"/>
            </a:solidFill>
            <a:round/>
            <a:headEnd/>
            <a:tailEnd type="triangle" w="med" len="med"/>
          </a:ln>
        </p:spPr>
        <p:txBody>
          <a:bodyPr lIns="36000" tIns="36000" rIns="36000" bIns="36000" anchor="ctr"/>
          <a:lstStyle/>
          <a:p>
            <a:pPr eaLnBrk="0" hangingPunct="0"/>
            <a:endParaRPr lang="en-US"/>
          </a:p>
        </p:txBody>
      </p:sp>
      <p:pic>
        <p:nvPicPr>
          <p:cNvPr id="4123" name="Picture 4" descr="See Similar Images"/>
          <p:cNvPicPr>
            <a:picLocks noChangeAspect="1" noChangeArrowheads="1"/>
          </p:cNvPicPr>
          <p:nvPr/>
        </p:nvPicPr>
        <p:blipFill>
          <a:blip r:embed="rId3" cstate="print"/>
          <a:srcRect/>
          <a:stretch>
            <a:fillRect/>
          </a:stretch>
        </p:blipFill>
        <p:spPr bwMode="auto">
          <a:xfrm>
            <a:off x="5357818" y="3000372"/>
            <a:ext cx="865187" cy="865187"/>
          </a:xfrm>
          <a:prstGeom prst="rect">
            <a:avLst/>
          </a:prstGeom>
          <a:noFill/>
          <a:ln w="9525">
            <a:noFill/>
            <a:miter lim="800000"/>
            <a:headEnd/>
            <a:tailEnd/>
          </a:ln>
        </p:spPr>
      </p:pic>
      <p:sp>
        <p:nvSpPr>
          <p:cNvPr id="4125" name="TextBox 35"/>
          <p:cNvSpPr txBox="1">
            <a:spLocks noChangeArrowheads="1"/>
          </p:cNvSpPr>
          <p:nvPr/>
        </p:nvSpPr>
        <p:spPr bwMode="auto">
          <a:xfrm>
            <a:off x="5429256" y="2643182"/>
            <a:ext cx="1071563" cy="261610"/>
          </a:xfrm>
          <a:prstGeom prst="rect">
            <a:avLst/>
          </a:prstGeom>
          <a:noFill/>
          <a:ln w="9525">
            <a:noFill/>
            <a:miter lim="800000"/>
            <a:headEnd/>
            <a:tailEnd/>
          </a:ln>
        </p:spPr>
        <p:txBody>
          <a:bodyPr>
            <a:spAutoFit/>
          </a:bodyPr>
          <a:lstStyle/>
          <a:p>
            <a:pPr algn="ctr" eaLnBrk="0" hangingPunct="0"/>
            <a:r>
              <a:rPr lang="en-AU" sz="1100" b="1" dirty="0">
                <a:latin typeface="OptusDINCond-Regular" pitchFamily="34" charset="0"/>
              </a:rPr>
              <a:t>QK Tech Support</a:t>
            </a:r>
          </a:p>
        </p:txBody>
      </p:sp>
      <p:pic>
        <p:nvPicPr>
          <p:cNvPr id="4126" name="Picture 4" descr="See Similar Images"/>
          <p:cNvPicPr>
            <a:picLocks noChangeAspect="1" noChangeArrowheads="1"/>
          </p:cNvPicPr>
          <p:nvPr/>
        </p:nvPicPr>
        <p:blipFill>
          <a:blip r:embed="rId3" cstate="print"/>
          <a:srcRect/>
          <a:stretch>
            <a:fillRect/>
          </a:stretch>
        </p:blipFill>
        <p:spPr bwMode="auto">
          <a:xfrm>
            <a:off x="5500694" y="1785926"/>
            <a:ext cx="865187" cy="865188"/>
          </a:xfrm>
          <a:prstGeom prst="rect">
            <a:avLst/>
          </a:prstGeom>
          <a:noFill/>
          <a:ln w="9525">
            <a:noFill/>
            <a:miter lim="800000"/>
            <a:headEnd/>
            <a:tailEnd/>
          </a:ln>
        </p:spPr>
      </p:pic>
      <p:cxnSp>
        <p:nvCxnSpPr>
          <p:cNvPr id="4127" name="Straight Connector 133"/>
          <p:cNvCxnSpPr>
            <a:cxnSpLocks noChangeShapeType="1"/>
          </p:cNvCxnSpPr>
          <p:nvPr/>
        </p:nvCxnSpPr>
        <p:spPr bwMode="auto">
          <a:xfrm rot="5400000">
            <a:off x="5782478" y="1647018"/>
            <a:ext cx="300037" cy="6350"/>
          </a:xfrm>
          <a:prstGeom prst="line">
            <a:avLst/>
          </a:prstGeom>
          <a:noFill/>
          <a:ln w="38100" algn="ctr">
            <a:solidFill>
              <a:schemeClr val="tx1"/>
            </a:solidFill>
            <a:round/>
            <a:headEnd type="triangle" w="med" len="med"/>
            <a:tailEnd type="triangle" w="med" len="med"/>
          </a:ln>
        </p:spPr>
      </p:cxnSp>
      <p:sp>
        <p:nvSpPr>
          <p:cNvPr id="4128" name="Rectangle 16"/>
          <p:cNvSpPr>
            <a:spLocks noChangeArrowheads="1"/>
          </p:cNvSpPr>
          <p:nvPr/>
        </p:nvSpPr>
        <p:spPr bwMode="auto">
          <a:xfrm>
            <a:off x="7500958" y="2786058"/>
            <a:ext cx="1152525" cy="423863"/>
          </a:xfrm>
          <a:prstGeom prst="rect">
            <a:avLst/>
          </a:prstGeom>
          <a:solidFill>
            <a:schemeClr val="tx2">
              <a:lumMod val="40000"/>
              <a:lumOff val="60000"/>
            </a:schemeClr>
          </a:solidFill>
          <a:ln w="19050" algn="ctr">
            <a:solidFill>
              <a:schemeClr val="tx1"/>
            </a:solidFill>
            <a:round/>
            <a:headEnd/>
            <a:tailEnd type="triangle" w="med" len="med"/>
          </a:ln>
        </p:spPr>
        <p:txBody>
          <a:bodyPr lIns="36000" tIns="36000" rIns="36000" bIns="36000" anchor="ctr"/>
          <a:lstStyle/>
          <a:p>
            <a:pPr algn="ctr" eaLnBrk="0" hangingPunct="0"/>
            <a:r>
              <a:rPr lang="en-AU" sz="1000" dirty="0" smtClean="0">
                <a:latin typeface="OptusDINCond-Regular" pitchFamily="34" charset="0"/>
              </a:rPr>
              <a:t>Melbourne IT</a:t>
            </a:r>
            <a:endParaRPr lang="en-AU" sz="1000" dirty="0">
              <a:latin typeface="OptusDINCond-Regular" pitchFamily="34" charset="0"/>
            </a:endParaRPr>
          </a:p>
          <a:p>
            <a:pPr algn="ctr" eaLnBrk="0" hangingPunct="0"/>
            <a:r>
              <a:rPr lang="en-AU" sz="1000" dirty="0">
                <a:latin typeface="OptusDINCond-Regular" pitchFamily="34" charset="0"/>
              </a:rPr>
              <a:t>Partner Control</a:t>
            </a:r>
          </a:p>
        </p:txBody>
      </p:sp>
      <p:sp>
        <p:nvSpPr>
          <p:cNvPr id="4129" name="Rectangle 18"/>
          <p:cNvSpPr>
            <a:spLocks noChangeArrowheads="1"/>
          </p:cNvSpPr>
          <p:nvPr/>
        </p:nvSpPr>
        <p:spPr bwMode="auto">
          <a:xfrm>
            <a:off x="7500958" y="1000108"/>
            <a:ext cx="1152525" cy="423863"/>
          </a:xfrm>
          <a:prstGeom prst="rect">
            <a:avLst/>
          </a:prstGeom>
          <a:solidFill>
            <a:schemeClr val="tx2">
              <a:lumMod val="40000"/>
              <a:lumOff val="60000"/>
            </a:schemeClr>
          </a:solidFill>
          <a:ln w="19050" algn="ctr">
            <a:solidFill>
              <a:schemeClr val="tx1"/>
            </a:solidFill>
            <a:round/>
            <a:headEnd/>
            <a:tailEnd type="triangle" w="med" len="med"/>
          </a:ln>
        </p:spPr>
        <p:txBody>
          <a:bodyPr lIns="36000" tIns="36000" rIns="36000" bIns="36000" anchor="ctr"/>
          <a:lstStyle/>
          <a:p>
            <a:pPr algn="ctr" eaLnBrk="0" hangingPunct="0"/>
            <a:r>
              <a:rPr lang="en-AU" sz="1000" dirty="0">
                <a:latin typeface="OptusDINCond-Regular" pitchFamily="34" charset="0"/>
              </a:rPr>
              <a:t>  Google</a:t>
            </a:r>
          </a:p>
          <a:p>
            <a:pPr algn="ctr" eaLnBrk="0" hangingPunct="0"/>
            <a:r>
              <a:rPr lang="en-AU" sz="1000" dirty="0">
                <a:latin typeface="OptusDINCond-Regular" pitchFamily="34" charset="0"/>
              </a:rPr>
              <a:t>Ticketing</a:t>
            </a:r>
          </a:p>
        </p:txBody>
      </p:sp>
      <p:sp>
        <p:nvSpPr>
          <p:cNvPr id="4130" name="Rectangle 18"/>
          <p:cNvSpPr>
            <a:spLocks noChangeArrowheads="1"/>
          </p:cNvSpPr>
          <p:nvPr/>
        </p:nvSpPr>
        <p:spPr bwMode="auto">
          <a:xfrm>
            <a:off x="7500958" y="1571612"/>
            <a:ext cx="1152525" cy="423862"/>
          </a:xfrm>
          <a:prstGeom prst="rect">
            <a:avLst/>
          </a:prstGeom>
          <a:solidFill>
            <a:schemeClr val="tx2">
              <a:lumMod val="40000"/>
              <a:lumOff val="60000"/>
            </a:schemeClr>
          </a:solidFill>
          <a:ln w="19050" algn="ctr">
            <a:solidFill>
              <a:schemeClr val="tx1"/>
            </a:solidFill>
            <a:round/>
            <a:headEnd/>
            <a:tailEnd type="triangle" w="med" len="med"/>
          </a:ln>
        </p:spPr>
        <p:txBody>
          <a:bodyPr lIns="36000" tIns="36000" rIns="36000" bIns="36000" anchor="ctr"/>
          <a:lstStyle/>
          <a:p>
            <a:pPr algn="ctr" eaLnBrk="0" hangingPunct="0"/>
            <a:r>
              <a:rPr lang="en-AU" sz="1000" dirty="0">
                <a:latin typeface="OptusDINCond-Regular" pitchFamily="34" charset="0"/>
              </a:rPr>
              <a:t>NCS</a:t>
            </a:r>
          </a:p>
          <a:p>
            <a:pPr algn="ctr" eaLnBrk="0" hangingPunct="0"/>
            <a:r>
              <a:rPr lang="en-AU" sz="1000" dirty="0">
                <a:latin typeface="OptusDINCond-Regular" pitchFamily="34" charset="0"/>
              </a:rPr>
              <a:t>Ticketing</a:t>
            </a:r>
          </a:p>
        </p:txBody>
      </p:sp>
      <p:sp>
        <p:nvSpPr>
          <p:cNvPr id="4131" name="Rectangle 18"/>
          <p:cNvSpPr>
            <a:spLocks noChangeArrowheads="1"/>
          </p:cNvSpPr>
          <p:nvPr/>
        </p:nvSpPr>
        <p:spPr bwMode="auto">
          <a:xfrm>
            <a:off x="7500958" y="2143116"/>
            <a:ext cx="1152525" cy="423863"/>
          </a:xfrm>
          <a:prstGeom prst="rect">
            <a:avLst/>
          </a:prstGeom>
          <a:solidFill>
            <a:schemeClr val="tx2">
              <a:lumMod val="40000"/>
              <a:lumOff val="60000"/>
            </a:schemeClr>
          </a:solidFill>
          <a:ln w="19050" algn="ctr">
            <a:solidFill>
              <a:schemeClr val="tx1"/>
            </a:solidFill>
            <a:round/>
            <a:headEnd/>
            <a:tailEnd type="triangle" w="med" len="med"/>
          </a:ln>
        </p:spPr>
        <p:txBody>
          <a:bodyPr lIns="36000" tIns="36000" rIns="36000" bIns="36000" anchor="ctr"/>
          <a:lstStyle/>
          <a:p>
            <a:pPr algn="ctr" eaLnBrk="0" hangingPunct="0"/>
            <a:r>
              <a:rPr lang="en-AU" sz="1000" dirty="0">
                <a:latin typeface="OptusDINCond-Regular" pitchFamily="34" charset="0"/>
              </a:rPr>
              <a:t>F-Secure</a:t>
            </a:r>
          </a:p>
          <a:p>
            <a:pPr algn="ctr" eaLnBrk="0" hangingPunct="0"/>
            <a:r>
              <a:rPr lang="en-AU" sz="1000" dirty="0">
                <a:latin typeface="OptusDINCond-Regular" pitchFamily="34" charset="0"/>
              </a:rPr>
              <a:t>Ticketing</a:t>
            </a:r>
          </a:p>
        </p:txBody>
      </p:sp>
      <p:sp>
        <p:nvSpPr>
          <p:cNvPr id="4132" name="TextBox 35"/>
          <p:cNvSpPr txBox="1">
            <a:spLocks noChangeArrowheads="1"/>
          </p:cNvSpPr>
          <p:nvPr/>
        </p:nvSpPr>
        <p:spPr bwMode="auto">
          <a:xfrm>
            <a:off x="1547813" y="3429000"/>
            <a:ext cx="857250" cy="488950"/>
          </a:xfrm>
          <a:prstGeom prst="rect">
            <a:avLst/>
          </a:prstGeom>
          <a:noFill/>
          <a:ln w="38100">
            <a:noFill/>
            <a:miter lim="800000"/>
            <a:headEnd/>
            <a:tailEnd/>
          </a:ln>
        </p:spPr>
        <p:txBody>
          <a:bodyPr>
            <a:spAutoFit/>
          </a:bodyPr>
          <a:lstStyle/>
          <a:p>
            <a:pPr algn="ctr" eaLnBrk="0" hangingPunct="0"/>
            <a:r>
              <a:rPr lang="en-AU" sz="1300" b="1" dirty="0">
                <a:latin typeface="OptusDINCond-Regular" pitchFamily="34" charset="0"/>
              </a:rPr>
              <a:t>Phone</a:t>
            </a:r>
          </a:p>
          <a:p>
            <a:pPr algn="ctr" eaLnBrk="0" hangingPunct="0"/>
            <a:r>
              <a:rPr lang="en-AU" sz="1300" b="1" dirty="0">
                <a:latin typeface="OptusDINCond-Regular" pitchFamily="34" charset="0"/>
              </a:rPr>
              <a:t>133343</a:t>
            </a:r>
          </a:p>
        </p:txBody>
      </p:sp>
      <p:sp>
        <p:nvSpPr>
          <p:cNvPr id="4133" name="TextBox 35"/>
          <p:cNvSpPr txBox="1">
            <a:spLocks noChangeArrowheads="1"/>
          </p:cNvSpPr>
          <p:nvPr/>
        </p:nvSpPr>
        <p:spPr bwMode="auto">
          <a:xfrm>
            <a:off x="1714480" y="857232"/>
            <a:ext cx="2736850" cy="488950"/>
          </a:xfrm>
          <a:prstGeom prst="rect">
            <a:avLst/>
          </a:prstGeom>
          <a:noFill/>
          <a:ln w="38100">
            <a:noFill/>
            <a:miter lim="800000"/>
            <a:headEnd/>
            <a:tailEnd/>
          </a:ln>
        </p:spPr>
        <p:txBody>
          <a:bodyPr>
            <a:spAutoFit/>
          </a:bodyPr>
          <a:lstStyle/>
          <a:p>
            <a:pPr algn="ctr" eaLnBrk="0" hangingPunct="0"/>
            <a:r>
              <a:rPr lang="en-AU" sz="1300" b="1" dirty="0">
                <a:latin typeface="OptusDINCond-Regular" pitchFamily="34" charset="0"/>
              </a:rPr>
              <a:t>Desktop Support Client /</a:t>
            </a:r>
          </a:p>
          <a:p>
            <a:pPr algn="ctr" eaLnBrk="0" hangingPunct="0"/>
            <a:r>
              <a:rPr lang="en-AU" sz="1300" b="1" dirty="0">
                <a:latin typeface="OptusDINCond-Regular" pitchFamily="34" charset="0"/>
              </a:rPr>
              <a:t>Web Form</a:t>
            </a:r>
          </a:p>
        </p:txBody>
      </p:sp>
      <p:cxnSp>
        <p:nvCxnSpPr>
          <p:cNvPr id="4134" name="Straight Connector 133"/>
          <p:cNvCxnSpPr>
            <a:cxnSpLocks noChangeShapeType="1"/>
          </p:cNvCxnSpPr>
          <p:nvPr/>
        </p:nvCxnSpPr>
        <p:spPr bwMode="auto">
          <a:xfrm flipV="1">
            <a:off x="1214414" y="3141663"/>
            <a:ext cx="261961" cy="1585"/>
          </a:xfrm>
          <a:prstGeom prst="line">
            <a:avLst/>
          </a:prstGeom>
          <a:noFill/>
          <a:ln w="38100" algn="ctr">
            <a:solidFill>
              <a:schemeClr val="tx1"/>
            </a:solidFill>
            <a:round/>
            <a:headEnd/>
            <a:tailEnd type="triangle" w="med" len="med"/>
          </a:ln>
        </p:spPr>
      </p:cxnSp>
      <p:sp>
        <p:nvSpPr>
          <p:cNvPr id="4135" name="Rectangle 16"/>
          <p:cNvSpPr>
            <a:spLocks noChangeArrowheads="1"/>
          </p:cNvSpPr>
          <p:nvPr/>
        </p:nvSpPr>
        <p:spPr bwMode="auto">
          <a:xfrm>
            <a:off x="7072330" y="3428999"/>
            <a:ext cx="1152525" cy="357191"/>
          </a:xfrm>
          <a:prstGeom prst="rect">
            <a:avLst/>
          </a:prstGeom>
          <a:solidFill>
            <a:srgbClr val="92D050"/>
          </a:solidFill>
          <a:ln w="19050" algn="ctr">
            <a:solidFill>
              <a:schemeClr val="tx1"/>
            </a:solidFill>
            <a:round/>
            <a:headEnd/>
            <a:tailEnd type="triangle" w="med" len="med"/>
          </a:ln>
        </p:spPr>
        <p:txBody>
          <a:bodyPr lIns="36000" tIns="36000" rIns="36000" bIns="36000" anchor="ctr"/>
          <a:lstStyle/>
          <a:p>
            <a:pPr algn="ctr" eaLnBrk="0" hangingPunct="0"/>
            <a:r>
              <a:rPr lang="en-AU" sz="1400" b="1">
                <a:latin typeface="OptusDINCond-Regular" pitchFamily="34" charset="0"/>
              </a:rPr>
              <a:t>IFMS</a:t>
            </a:r>
          </a:p>
        </p:txBody>
      </p:sp>
      <p:cxnSp>
        <p:nvCxnSpPr>
          <p:cNvPr id="4136" name="Straight Connector 132"/>
          <p:cNvCxnSpPr>
            <a:cxnSpLocks noChangeShapeType="1"/>
          </p:cNvCxnSpPr>
          <p:nvPr/>
        </p:nvCxnSpPr>
        <p:spPr bwMode="auto">
          <a:xfrm>
            <a:off x="6215074" y="3571876"/>
            <a:ext cx="857256" cy="0"/>
          </a:xfrm>
          <a:prstGeom prst="line">
            <a:avLst/>
          </a:prstGeom>
          <a:noFill/>
          <a:ln w="38100" algn="ctr">
            <a:solidFill>
              <a:schemeClr val="tx1"/>
            </a:solidFill>
            <a:round/>
            <a:headEnd type="triangle" w="med" len="med"/>
            <a:tailEnd type="triangle" w="med" len="med"/>
          </a:ln>
        </p:spPr>
      </p:cxnSp>
      <p:cxnSp>
        <p:nvCxnSpPr>
          <p:cNvPr id="4137" name="Straight Connector 141"/>
          <p:cNvCxnSpPr>
            <a:cxnSpLocks noChangeShapeType="1"/>
          </p:cNvCxnSpPr>
          <p:nvPr/>
        </p:nvCxnSpPr>
        <p:spPr bwMode="auto">
          <a:xfrm rot="5400000">
            <a:off x="5922184" y="2078816"/>
            <a:ext cx="1728788" cy="0"/>
          </a:xfrm>
          <a:prstGeom prst="line">
            <a:avLst/>
          </a:prstGeom>
          <a:noFill/>
          <a:ln w="38100" algn="ctr">
            <a:solidFill>
              <a:schemeClr val="tx1"/>
            </a:solidFill>
            <a:round/>
            <a:headEnd/>
            <a:tailEnd/>
          </a:ln>
        </p:spPr>
      </p:cxnSp>
      <p:pic>
        <p:nvPicPr>
          <p:cNvPr id="4138" name="Picture 4" descr="See Similar Images"/>
          <p:cNvPicPr>
            <a:picLocks noChangeAspect="1" noChangeArrowheads="1"/>
          </p:cNvPicPr>
          <p:nvPr/>
        </p:nvPicPr>
        <p:blipFill>
          <a:blip r:embed="rId3" cstate="print"/>
          <a:srcRect/>
          <a:stretch>
            <a:fillRect/>
          </a:stretch>
        </p:blipFill>
        <p:spPr bwMode="auto">
          <a:xfrm>
            <a:off x="7000892" y="2714620"/>
            <a:ext cx="431800" cy="431800"/>
          </a:xfrm>
          <a:prstGeom prst="rect">
            <a:avLst/>
          </a:prstGeom>
          <a:noFill/>
          <a:ln w="9525">
            <a:noFill/>
            <a:miter lim="800000"/>
            <a:headEnd/>
            <a:tailEnd/>
          </a:ln>
        </p:spPr>
      </p:pic>
      <p:pic>
        <p:nvPicPr>
          <p:cNvPr id="4139" name="Picture 4" descr="See Similar Images"/>
          <p:cNvPicPr>
            <a:picLocks noChangeAspect="1" noChangeArrowheads="1"/>
          </p:cNvPicPr>
          <p:nvPr/>
        </p:nvPicPr>
        <p:blipFill>
          <a:blip r:embed="rId3" cstate="print"/>
          <a:srcRect/>
          <a:stretch>
            <a:fillRect/>
          </a:stretch>
        </p:blipFill>
        <p:spPr bwMode="auto">
          <a:xfrm>
            <a:off x="7000892" y="2143116"/>
            <a:ext cx="431800" cy="431800"/>
          </a:xfrm>
          <a:prstGeom prst="rect">
            <a:avLst/>
          </a:prstGeom>
          <a:noFill/>
          <a:ln w="9525">
            <a:noFill/>
            <a:miter lim="800000"/>
            <a:headEnd/>
            <a:tailEnd/>
          </a:ln>
        </p:spPr>
      </p:pic>
      <p:pic>
        <p:nvPicPr>
          <p:cNvPr id="4140" name="Picture 4" descr="See Similar Images"/>
          <p:cNvPicPr>
            <a:picLocks noChangeAspect="1" noChangeArrowheads="1"/>
          </p:cNvPicPr>
          <p:nvPr/>
        </p:nvPicPr>
        <p:blipFill>
          <a:blip r:embed="rId3" cstate="print"/>
          <a:srcRect/>
          <a:stretch>
            <a:fillRect/>
          </a:stretch>
        </p:blipFill>
        <p:spPr bwMode="auto">
          <a:xfrm>
            <a:off x="7000892" y="1571612"/>
            <a:ext cx="431800" cy="431800"/>
          </a:xfrm>
          <a:prstGeom prst="rect">
            <a:avLst/>
          </a:prstGeom>
          <a:noFill/>
          <a:ln w="9525">
            <a:noFill/>
            <a:miter lim="800000"/>
            <a:headEnd/>
            <a:tailEnd/>
          </a:ln>
        </p:spPr>
      </p:pic>
      <p:pic>
        <p:nvPicPr>
          <p:cNvPr id="4141" name="Picture 4" descr="See Similar Images"/>
          <p:cNvPicPr>
            <a:picLocks noChangeAspect="1" noChangeArrowheads="1"/>
          </p:cNvPicPr>
          <p:nvPr/>
        </p:nvPicPr>
        <p:blipFill>
          <a:blip r:embed="rId3" cstate="print"/>
          <a:srcRect/>
          <a:stretch>
            <a:fillRect/>
          </a:stretch>
        </p:blipFill>
        <p:spPr bwMode="auto">
          <a:xfrm>
            <a:off x="7000892" y="1000108"/>
            <a:ext cx="431800" cy="431800"/>
          </a:xfrm>
          <a:prstGeom prst="rect">
            <a:avLst/>
          </a:prstGeom>
          <a:noFill/>
          <a:ln w="9525">
            <a:noFill/>
            <a:miter lim="800000"/>
            <a:headEnd/>
            <a:tailEnd/>
          </a:ln>
        </p:spPr>
      </p:pic>
      <p:cxnSp>
        <p:nvCxnSpPr>
          <p:cNvPr id="4142" name="Straight Connector 132"/>
          <p:cNvCxnSpPr>
            <a:cxnSpLocks noChangeShapeType="1"/>
          </p:cNvCxnSpPr>
          <p:nvPr/>
        </p:nvCxnSpPr>
        <p:spPr bwMode="auto">
          <a:xfrm>
            <a:off x="6643702" y="1214422"/>
            <a:ext cx="144462" cy="0"/>
          </a:xfrm>
          <a:prstGeom prst="line">
            <a:avLst/>
          </a:prstGeom>
          <a:noFill/>
          <a:ln w="38100" algn="ctr">
            <a:solidFill>
              <a:schemeClr val="tx1"/>
            </a:solidFill>
            <a:round/>
            <a:headEnd/>
            <a:tailEnd/>
          </a:ln>
        </p:spPr>
      </p:cxnSp>
      <p:cxnSp>
        <p:nvCxnSpPr>
          <p:cNvPr id="4143" name="Straight Connector 132"/>
          <p:cNvCxnSpPr>
            <a:cxnSpLocks noChangeShapeType="1"/>
          </p:cNvCxnSpPr>
          <p:nvPr/>
        </p:nvCxnSpPr>
        <p:spPr bwMode="auto">
          <a:xfrm>
            <a:off x="6786578" y="1214422"/>
            <a:ext cx="144463" cy="0"/>
          </a:xfrm>
          <a:prstGeom prst="line">
            <a:avLst/>
          </a:prstGeom>
          <a:noFill/>
          <a:ln w="38100" algn="ctr">
            <a:solidFill>
              <a:schemeClr val="tx1"/>
            </a:solidFill>
            <a:round/>
            <a:headEnd/>
            <a:tailEnd type="triangle" w="med" len="med"/>
          </a:ln>
        </p:spPr>
      </p:cxnSp>
      <p:cxnSp>
        <p:nvCxnSpPr>
          <p:cNvPr id="4144" name="Straight Connector 132"/>
          <p:cNvCxnSpPr>
            <a:cxnSpLocks noChangeShapeType="1"/>
            <a:endCxn id="4140" idx="1"/>
          </p:cNvCxnSpPr>
          <p:nvPr/>
        </p:nvCxnSpPr>
        <p:spPr bwMode="auto">
          <a:xfrm>
            <a:off x="6786578" y="1785926"/>
            <a:ext cx="214314" cy="1586"/>
          </a:xfrm>
          <a:prstGeom prst="line">
            <a:avLst/>
          </a:prstGeom>
          <a:noFill/>
          <a:ln w="38100" algn="ctr">
            <a:solidFill>
              <a:schemeClr val="tx1"/>
            </a:solidFill>
            <a:round/>
            <a:headEnd/>
            <a:tailEnd type="triangle" w="med" len="med"/>
          </a:ln>
        </p:spPr>
      </p:cxnSp>
      <p:cxnSp>
        <p:nvCxnSpPr>
          <p:cNvPr id="4145" name="Straight Connector 132"/>
          <p:cNvCxnSpPr>
            <a:cxnSpLocks noChangeShapeType="1"/>
          </p:cNvCxnSpPr>
          <p:nvPr/>
        </p:nvCxnSpPr>
        <p:spPr bwMode="auto">
          <a:xfrm>
            <a:off x="6786578" y="2357430"/>
            <a:ext cx="214314" cy="0"/>
          </a:xfrm>
          <a:prstGeom prst="line">
            <a:avLst/>
          </a:prstGeom>
          <a:noFill/>
          <a:ln w="38100" algn="ctr">
            <a:solidFill>
              <a:schemeClr val="tx1"/>
            </a:solidFill>
            <a:round/>
            <a:headEnd/>
            <a:tailEnd type="triangle" w="med" len="med"/>
          </a:ln>
        </p:spPr>
      </p:cxnSp>
      <p:cxnSp>
        <p:nvCxnSpPr>
          <p:cNvPr id="4146" name="Straight Connector 132"/>
          <p:cNvCxnSpPr>
            <a:cxnSpLocks noChangeShapeType="1"/>
          </p:cNvCxnSpPr>
          <p:nvPr/>
        </p:nvCxnSpPr>
        <p:spPr bwMode="auto">
          <a:xfrm>
            <a:off x="6786578" y="2928934"/>
            <a:ext cx="214314" cy="0"/>
          </a:xfrm>
          <a:prstGeom prst="line">
            <a:avLst/>
          </a:prstGeom>
          <a:noFill/>
          <a:ln w="38100" algn="ctr">
            <a:solidFill>
              <a:schemeClr val="tx1"/>
            </a:solidFill>
            <a:round/>
            <a:headEnd/>
            <a:tailEnd type="triangle" w="med" len="med"/>
          </a:ln>
        </p:spPr>
      </p:cxnSp>
      <p:sp>
        <p:nvSpPr>
          <p:cNvPr id="4148" name="Rectangle 18"/>
          <p:cNvSpPr>
            <a:spLocks noChangeArrowheads="1"/>
          </p:cNvSpPr>
          <p:nvPr/>
        </p:nvSpPr>
        <p:spPr bwMode="auto">
          <a:xfrm>
            <a:off x="7215206" y="4714884"/>
            <a:ext cx="1152525" cy="495300"/>
          </a:xfrm>
          <a:prstGeom prst="rect">
            <a:avLst/>
          </a:prstGeom>
          <a:solidFill>
            <a:srgbClr val="FFC000"/>
          </a:solidFill>
          <a:ln w="19050" algn="ctr">
            <a:solidFill>
              <a:schemeClr val="tx1"/>
            </a:solidFill>
            <a:round/>
            <a:headEnd/>
            <a:tailEnd type="triangle" w="med" len="med"/>
          </a:ln>
        </p:spPr>
        <p:txBody>
          <a:bodyPr lIns="36000" tIns="36000" rIns="36000" bIns="36000" anchor="ctr"/>
          <a:lstStyle/>
          <a:p>
            <a:pPr algn="ctr" eaLnBrk="0" hangingPunct="0"/>
            <a:r>
              <a:rPr lang="en-AU" sz="1000" b="1" dirty="0" smtClean="0">
                <a:latin typeface="OptusDINCond-Regular" pitchFamily="34" charset="0"/>
              </a:rPr>
              <a:t>Optus IT </a:t>
            </a:r>
            <a:r>
              <a:rPr lang="en-AU" sz="1000" b="1" dirty="0" err="1" smtClean="0">
                <a:latin typeface="OptusDINCond-Regular" pitchFamily="34" charset="0"/>
              </a:rPr>
              <a:t>Servuice</a:t>
            </a:r>
            <a:r>
              <a:rPr lang="en-AU" sz="1000" b="1" dirty="0" smtClean="0">
                <a:latin typeface="OptusDINCond-Regular" pitchFamily="34" charset="0"/>
              </a:rPr>
              <a:t> </a:t>
            </a:r>
          </a:p>
          <a:p>
            <a:pPr algn="ctr" eaLnBrk="0" hangingPunct="0"/>
            <a:r>
              <a:rPr lang="en-AU" sz="1000" b="1" dirty="0" smtClean="0">
                <a:latin typeface="OptusDINCond-Regular" pitchFamily="34" charset="0"/>
              </a:rPr>
              <a:t> Desk</a:t>
            </a:r>
            <a:endParaRPr lang="en-AU" sz="1000" b="1" dirty="0">
              <a:latin typeface="OptusDINCond-Regular" pitchFamily="34" charset="0"/>
            </a:endParaRPr>
          </a:p>
          <a:p>
            <a:pPr algn="ctr" eaLnBrk="0" hangingPunct="0"/>
            <a:endParaRPr lang="en-AU" sz="1000" dirty="0">
              <a:latin typeface="OptusDINCond-Regular" pitchFamily="34" charset="0"/>
            </a:endParaRPr>
          </a:p>
        </p:txBody>
      </p:sp>
      <p:sp>
        <p:nvSpPr>
          <p:cNvPr id="55" name="Diamond 121"/>
          <p:cNvSpPr>
            <a:spLocks noChangeArrowheads="1"/>
          </p:cNvSpPr>
          <p:nvPr/>
        </p:nvSpPr>
        <p:spPr bwMode="auto">
          <a:xfrm>
            <a:off x="3428992" y="4857760"/>
            <a:ext cx="285752" cy="285750"/>
          </a:xfrm>
          <a:prstGeom prst="diamond">
            <a:avLst/>
          </a:prstGeom>
          <a:noFill/>
          <a:ln w="38100" algn="ctr">
            <a:solidFill>
              <a:schemeClr val="tx1"/>
            </a:solidFill>
            <a:round/>
            <a:headEnd/>
            <a:tailEnd type="triangle" w="med" len="med"/>
          </a:ln>
        </p:spPr>
        <p:txBody>
          <a:bodyPr lIns="36000" tIns="36000" rIns="36000" bIns="36000" anchor="ctr"/>
          <a:lstStyle/>
          <a:p>
            <a:pPr eaLnBrk="0" hangingPunct="0"/>
            <a:endParaRPr lang="en-US"/>
          </a:p>
        </p:txBody>
      </p:sp>
      <p:cxnSp>
        <p:nvCxnSpPr>
          <p:cNvPr id="68" name="Straight Connector 132"/>
          <p:cNvCxnSpPr>
            <a:cxnSpLocks noChangeShapeType="1"/>
          </p:cNvCxnSpPr>
          <p:nvPr/>
        </p:nvCxnSpPr>
        <p:spPr bwMode="auto">
          <a:xfrm rot="16200000" flipV="1">
            <a:off x="2678895" y="3964783"/>
            <a:ext cx="1785948" cy="1"/>
          </a:xfrm>
          <a:prstGeom prst="line">
            <a:avLst/>
          </a:prstGeom>
          <a:noFill/>
          <a:ln w="38100" algn="ctr">
            <a:solidFill>
              <a:schemeClr val="tx1"/>
            </a:solidFill>
            <a:round/>
            <a:headEnd/>
            <a:tailEnd type="triangle" w="med" len="med"/>
          </a:ln>
        </p:spPr>
      </p:cxnSp>
      <p:cxnSp>
        <p:nvCxnSpPr>
          <p:cNvPr id="77" name="Straight Connector 133"/>
          <p:cNvCxnSpPr>
            <a:cxnSpLocks noChangeShapeType="1"/>
            <a:stCxn id="4103" idx="2"/>
          </p:cNvCxnSpPr>
          <p:nvPr/>
        </p:nvCxnSpPr>
        <p:spPr bwMode="auto">
          <a:xfrm rot="16200000" flipH="1">
            <a:off x="2172483" y="4244192"/>
            <a:ext cx="925521" cy="15861"/>
          </a:xfrm>
          <a:prstGeom prst="line">
            <a:avLst/>
          </a:prstGeom>
          <a:noFill/>
          <a:ln w="38100" algn="ctr">
            <a:solidFill>
              <a:schemeClr val="tx1"/>
            </a:solidFill>
            <a:round/>
            <a:headEnd/>
            <a:tailEnd type="triangle" w="med" len="med"/>
          </a:ln>
        </p:spPr>
      </p:cxnSp>
      <p:sp>
        <p:nvSpPr>
          <p:cNvPr id="81" name="Rectangle 80"/>
          <p:cNvSpPr/>
          <p:nvPr/>
        </p:nvSpPr>
        <p:spPr>
          <a:xfrm>
            <a:off x="3143240" y="4286256"/>
            <a:ext cx="1336969" cy="276999"/>
          </a:xfrm>
          <a:prstGeom prst="rect">
            <a:avLst/>
          </a:prstGeom>
        </p:spPr>
        <p:txBody>
          <a:bodyPr wrap="none">
            <a:spAutoFit/>
          </a:bodyPr>
          <a:lstStyle/>
          <a:p>
            <a:pPr algn="ctr" eaLnBrk="0" hangingPunct="0"/>
            <a:r>
              <a:rPr lang="en-AU" sz="1200" b="1" dirty="0" smtClean="0">
                <a:latin typeface="OptusDINCond-Regular" pitchFamily="34" charset="0"/>
              </a:rPr>
              <a:t>Self   Serve UI Log-in</a:t>
            </a:r>
            <a:endParaRPr lang="en-AU" sz="1200" b="1" dirty="0">
              <a:latin typeface="OptusDINCond-Regular" pitchFamily="34" charset="0"/>
            </a:endParaRPr>
          </a:p>
        </p:txBody>
      </p:sp>
      <p:sp>
        <p:nvSpPr>
          <p:cNvPr id="87" name="Rectangle 86"/>
          <p:cNvSpPr/>
          <p:nvPr/>
        </p:nvSpPr>
        <p:spPr>
          <a:xfrm>
            <a:off x="5226373" y="5286388"/>
            <a:ext cx="1478866" cy="276999"/>
          </a:xfrm>
          <a:prstGeom prst="rect">
            <a:avLst/>
          </a:prstGeom>
        </p:spPr>
        <p:txBody>
          <a:bodyPr wrap="none">
            <a:spAutoFit/>
          </a:bodyPr>
          <a:lstStyle/>
          <a:p>
            <a:pPr algn="ctr" eaLnBrk="0" hangingPunct="0"/>
            <a:r>
              <a:rPr lang="en-AU" sz="1200" b="1" dirty="0" smtClean="0">
                <a:latin typeface="OptusDINCond-Regular" pitchFamily="34" charset="0"/>
              </a:rPr>
              <a:t>Website  Apps Support </a:t>
            </a:r>
            <a:endParaRPr lang="en-AU" sz="1200" b="1" dirty="0">
              <a:latin typeface="OptusDINCond-Regular" pitchFamily="34" charset="0"/>
            </a:endParaRPr>
          </a:p>
        </p:txBody>
      </p:sp>
      <p:sp>
        <p:nvSpPr>
          <p:cNvPr id="89" name="Rectangle 16"/>
          <p:cNvSpPr>
            <a:spLocks noChangeArrowheads="1"/>
          </p:cNvSpPr>
          <p:nvPr/>
        </p:nvSpPr>
        <p:spPr bwMode="auto">
          <a:xfrm>
            <a:off x="5286380" y="5857892"/>
            <a:ext cx="1152525" cy="423863"/>
          </a:xfrm>
          <a:prstGeom prst="rect">
            <a:avLst/>
          </a:prstGeom>
          <a:solidFill>
            <a:srgbClr val="FFC000"/>
          </a:solidFill>
          <a:ln w="19050" algn="ctr">
            <a:solidFill>
              <a:schemeClr val="tx1"/>
            </a:solidFill>
            <a:round/>
            <a:headEnd/>
            <a:tailEnd type="triangle" w="med" len="med"/>
          </a:ln>
        </p:spPr>
        <p:txBody>
          <a:bodyPr lIns="36000" tIns="36000" rIns="36000" bIns="36000" anchor="ctr"/>
          <a:lstStyle/>
          <a:p>
            <a:pPr algn="ctr" eaLnBrk="0" hangingPunct="0"/>
            <a:r>
              <a:rPr lang="en-AU" sz="1200" b="1" dirty="0" smtClean="0">
                <a:latin typeface="OptusDINCond-Regular" pitchFamily="34" charset="0"/>
              </a:rPr>
              <a:t>TSA</a:t>
            </a:r>
            <a:endParaRPr lang="en-AU" sz="1200" b="1" dirty="0">
              <a:latin typeface="OptusDINCond-Regular" pitchFamily="34" charset="0"/>
            </a:endParaRPr>
          </a:p>
          <a:p>
            <a:pPr algn="ctr" eaLnBrk="0" hangingPunct="0"/>
            <a:endParaRPr lang="en-AU" sz="1000" dirty="0">
              <a:latin typeface="OptusDINCond-Regular" pitchFamily="34" charset="0"/>
            </a:endParaRPr>
          </a:p>
        </p:txBody>
      </p:sp>
      <p:sp>
        <p:nvSpPr>
          <p:cNvPr id="91" name="Rectangle 90"/>
          <p:cNvSpPr/>
          <p:nvPr/>
        </p:nvSpPr>
        <p:spPr>
          <a:xfrm>
            <a:off x="6128014" y="4484051"/>
            <a:ext cx="1018676" cy="461665"/>
          </a:xfrm>
          <a:prstGeom prst="rect">
            <a:avLst/>
          </a:prstGeom>
        </p:spPr>
        <p:txBody>
          <a:bodyPr wrap="none">
            <a:spAutoFit/>
          </a:bodyPr>
          <a:lstStyle/>
          <a:p>
            <a:pPr algn="ctr" eaLnBrk="0" hangingPunct="0"/>
            <a:r>
              <a:rPr lang="en-AU" sz="1200" b="1" dirty="0" smtClean="0">
                <a:latin typeface="OptusDINCond-Regular" pitchFamily="34" charset="0"/>
              </a:rPr>
              <a:t>SODA, </a:t>
            </a:r>
            <a:r>
              <a:rPr lang="en-AU" sz="1200" b="1" dirty="0" err="1" smtClean="0">
                <a:latin typeface="OptusDINCond-Regular" pitchFamily="34" charset="0"/>
              </a:rPr>
              <a:t>iProcess</a:t>
            </a:r>
            <a:endParaRPr lang="en-AU" sz="1200" b="1" dirty="0" smtClean="0">
              <a:latin typeface="OptusDINCond-Regular" pitchFamily="34" charset="0"/>
            </a:endParaRPr>
          </a:p>
          <a:p>
            <a:pPr algn="ctr" eaLnBrk="0" hangingPunct="0"/>
            <a:r>
              <a:rPr lang="en-AU" sz="1200" b="1" dirty="0" smtClean="0">
                <a:latin typeface="OptusDINCond-Regular" pitchFamily="34" charset="0"/>
              </a:rPr>
              <a:t> </a:t>
            </a:r>
            <a:endParaRPr lang="en-AU" sz="1200" b="1" dirty="0">
              <a:latin typeface="OptusDINCond-Regular" pitchFamily="34" charset="0"/>
            </a:endParaRPr>
          </a:p>
        </p:txBody>
      </p:sp>
      <p:cxnSp>
        <p:nvCxnSpPr>
          <p:cNvPr id="92" name="Straight Connector 133"/>
          <p:cNvCxnSpPr>
            <a:cxnSpLocks noChangeShapeType="1"/>
            <a:stCxn id="70" idx="3"/>
          </p:cNvCxnSpPr>
          <p:nvPr/>
        </p:nvCxnSpPr>
        <p:spPr bwMode="auto">
          <a:xfrm>
            <a:off x="6143636" y="5000635"/>
            <a:ext cx="1071570" cy="1"/>
          </a:xfrm>
          <a:prstGeom prst="line">
            <a:avLst/>
          </a:prstGeom>
          <a:noFill/>
          <a:ln w="38100" algn="ctr">
            <a:solidFill>
              <a:schemeClr val="tx1"/>
            </a:solidFill>
            <a:round/>
            <a:headEnd/>
            <a:tailEnd type="triangle" w="med" len="med"/>
          </a:ln>
        </p:spPr>
      </p:cxnSp>
      <p:cxnSp>
        <p:nvCxnSpPr>
          <p:cNvPr id="101" name="Straight Connector 132"/>
          <p:cNvCxnSpPr>
            <a:cxnSpLocks noChangeShapeType="1"/>
          </p:cNvCxnSpPr>
          <p:nvPr/>
        </p:nvCxnSpPr>
        <p:spPr bwMode="auto">
          <a:xfrm rot="5400000" flipH="1" flipV="1">
            <a:off x="7396179" y="5676920"/>
            <a:ext cx="785818" cy="4755"/>
          </a:xfrm>
          <a:prstGeom prst="line">
            <a:avLst/>
          </a:prstGeom>
          <a:noFill/>
          <a:ln w="38100" algn="ctr">
            <a:solidFill>
              <a:schemeClr val="tx1"/>
            </a:solidFill>
            <a:prstDash val="solid"/>
            <a:round/>
            <a:headEnd/>
            <a:tailEnd type="triangle" w="med" len="med"/>
          </a:ln>
        </p:spPr>
      </p:cxnSp>
      <p:cxnSp>
        <p:nvCxnSpPr>
          <p:cNvPr id="114" name="Straight Connector 141"/>
          <p:cNvCxnSpPr>
            <a:cxnSpLocks noChangeShapeType="1"/>
          </p:cNvCxnSpPr>
          <p:nvPr/>
        </p:nvCxnSpPr>
        <p:spPr bwMode="auto">
          <a:xfrm rot="5400000">
            <a:off x="-464379" y="5322107"/>
            <a:ext cx="2357454" cy="0"/>
          </a:xfrm>
          <a:prstGeom prst="line">
            <a:avLst/>
          </a:prstGeom>
          <a:noFill/>
          <a:ln w="38100" algn="ctr">
            <a:solidFill>
              <a:srgbClr val="FF0000"/>
            </a:solidFill>
            <a:prstDash val="sysDash"/>
            <a:round/>
            <a:headEnd/>
            <a:tailEnd/>
          </a:ln>
        </p:spPr>
      </p:cxnSp>
      <p:cxnSp>
        <p:nvCxnSpPr>
          <p:cNvPr id="118" name="Straight Connector 141"/>
          <p:cNvCxnSpPr>
            <a:cxnSpLocks noChangeShapeType="1"/>
          </p:cNvCxnSpPr>
          <p:nvPr/>
        </p:nvCxnSpPr>
        <p:spPr bwMode="auto">
          <a:xfrm rot="10800000" flipV="1">
            <a:off x="714348" y="6500834"/>
            <a:ext cx="7858180" cy="9524"/>
          </a:xfrm>
          <a:prstGeom prst="line">
            <a:avLst/>
          </a:prstGeom>
          <a:noFill/>
          <a:ln w="38100" algn="ctr">
            <a:solidFill>
              <a:srgbClr val="FF0000"/>
            </a:solidFill>
            <a:prstDash val="sysDash"/>
            <a:round/>
            <a:headEnd/>
            <a:tailEnd/>
          </a:ln>
        </p:spPr>
      </p:cxnSp>
      <p:cxnSp>
        <p:nvCxnSpPr>
          <p:cNvPr id="121" name="Straight Connector 141"/>
          <p:cNvCxnSpPr>
            <a:cxnSpLocks noChangeShapeType="1"/>
          </p:cNvCxnSpPr>
          <p:nvPr/>
        </p:nvCxnSpPr>
        <p:spPr bwMode="auto">
          <a:xfrm rot="10800000" flipV="1">
            <a:off x="714348" y="4143380"/>
            <a:ext cx="7858180" cy="9524"/>
          </a:xfrm>
          <a:prstGeom prst="line">
            <a:avLst/>
          </a:prstGeom>
          <a:noFill/>
          <a:ln w="38100" algn="ctr">
            <a:solidFill>
              <a:srgbClr val="FF0000"/>
            </a:solidFill>
            <a:prstDash val="sysDash"/>
            <a:round/>
            <a:headEnd/>
            <a:tailEnd/>
          </a:ln>
        </p:spPr>
      </p:cxnSp>
      <p:cxnSp>
        <p:nvCxnSpPr>
          <p:cNvPr id="126" name="Straight Connector 141"/>
          <p:cNvCxnSpPr>
            <a:cxnSpLocks noChangeShapeType="1"/>
          </p:cNvCxnSpPr>
          <p:nvPr/>
        </p:nvCxnSpPr>
        <p:spPr bwMode="auto">
          <a:xfrm rot="5400000">
            <a:off x="7393801" y="5322107"/>
            <a:ext cx="2357454" cy="0"/>
          </a:xfrm>
          <a:prstGeom prst="line">
            <a:avLst/>
          </a:prstGeom>
          <a:noFill/>
          <a:ln w="38100" algn="ctr">
            <a:solidFill>
              <a:srgbClr val="FF0000"/>
            </a:solidFill>
            <a:prstDash val="sysDash"/>
            <a:round/>
            <a:headEnd/>
            <a:tailEnd/>
          </a:ln>
        </p:spPr>
      </p:cxnSp>
      <p:sp>
        <p:nvSpPr>
          <p:cNvPr id="127" name="TextBox 126"/>
          <p:cNvSpPr txBox="1"/>
          <p:nvPr/>
        </p:nvSpPr>
        <p:spPr>
          <a:xfrm>
            <a:off x="214282" y="4857760"/>
            <a:ext cx="364202" cy="923330"/>
          </a:xfrm>
          <a:prstGeom prst="rect">
            <a:avLst/>
          </a:prstGeom>
          <a:noFill/>
        </p:spPr>
        <p:txBody>
          <a:bodyPr wrap="none" rtlCol="0">
            <a:spAutoFit/>
          </a:bodyPr>
          <a:lstStyle/>
          <a:p>
            <a:r>
              <a:rPr lang="en-AU" b="1" dirty="0" smtClean="0">
                <a:solidFill>
                  <a:srgbClr val="FF0000"/>
                </a:solidFill>
              </a:rPr>
              <a:t>O</a:t>
            </a:r>
          </a:p>
          <a:p>
            <a:r>
              <a:rPr lang="en-AU" b="1" dirty="0" smtClean="0">
                <a:solidFill>
                  <a:srgbClr val="FF0000"/>
                </a:solidFill>
              </a:rPr>
              <a:t>D</a:t>
            </a:r>
          </a:p>
          <a:p>
            <a:r>
              <a:rPr lang="en-AU" b="1" dirty="0">
                <a:solidFill>
                  <a:srgbClr val="FF0000"/>
                </a:solidFill>
              </a:rPr>
              <a:t>A</a:t>
            </a:r>
          </a:p>
        </p:txBody>
      </p:sp>
      <p:sp>
        <p:nvSpPr>
          <p:cNvPr id="70" name="Diamond 121"/>
          <p:cNvSpPr>
            <a:spLocks noChangeArrowheads="1"/>
          </p:cNvSpPr>
          <p:nvPr/>
        </p:nvSpPr>
        <p:spPr bwMode="auto">
          <a:xfrm>
            <a:off x="5857884" y="4857760"/>
            <a:ext cx="285752" cy="285750"/>
          </a:xfrm>
          <a:prstGeom prst="diamond">
            <a:avLst/>
          </a:prstGeom>
          <a:noFill/>
          <a:ln w="38100" algn="ctr">
            <a:solidFill>
              <a:schemeClr val="tx1"/>
            </a:solidFill>
            <a:round/>
            <a:headEnd/>
            <a:tailEnd type="triangle" w="med" len="med"/>
          </a:ln>
        </p:spPr>
        <p:txBody>
          <a:bodyPr lIns="36000" tIns="36000" rIns="36000" bIns="36000" anchor="ctr"/>
          <a:lstStyle/>
          <a:p>
            <a:pPr eaLnBrk="0" hangingPunct="0"/>
            <a:endParaRPr lang="en-US"/>
          </a:p>
        </p:txBody>
      </p:sp>
      <p:cxnSp>
        <p:nvCxnSpPr>
          <p:cNvPr id="71" name="Straight Connector 141"/>
          <p:cNvCxnSpPr>
            <a:cxnSpLocks noChangeShapeType="1"/>
            <a:stCxn id="70" idx="1"/>
            <a:endCxn id="55" idx="3"/>
          </p:cNvCxnSpPr>
          <p:nvPr/>
        </p:nvCxnSpPr>
        <p:spPr bwMode="auto">
          <a:xfrm rot="10800000">
            <a:off x="3714744" y="5000635"/>
            <a:ext cx="2143140" cy="0"/>
          </a:xfrm>
          <a:prstGeom prst="line">
            <a:avLst/>
          </a:prstGeom>
          <a:noFill/>
          <a:ln w="38100" algn="ctr">
            <a:solidFill>
              <a:schemeClr val="tx1"/>
            </a:solidFill>
            <a:prstDash val="solid"/>
            <a:round/>
            <a:headEnd/>
            <a:tailEnd/>
          </a:ln>
        </p:spPr>
      </p:cxnSp>
      <p:sp>
        <p:nvSpPr>
          <p:cNvPr id="76" name="Rectangle 18"/>
          <p:cNvSpPr>
            <a:spLocks noChangeArrowheads="1"/>
          </p:cNvSpPr>
          <p:nvPr/>
        </p:nvSpPr>
        <p:spPr bwMode="auto">
          <a:xfrm>
            <a:off x="4000496" y="4714884"/>
            <a:ext cx="1143008" cy="357190"/>
          </a:xfrm>
          <a:prstGeom prst="rect">
            <a:avLst/>
          </a:prstGeom>
          <a:solidFill>
            <a:srgbClr val="FFC000"/>
          </a:solidFill>
          <a:ln w="19050" algn="ctr">
            <a:solidFill>
              <a:schemeClr val="tx1"/>
            </a:solidFill>
            <a:round/>
            <a:headEnd/>
            <a:tailEnd type="triangle" w="med" len="med"/>
          </a:ln>
        </p:spPr>
        <p:txBody>
          <a:bodyPr lIns="36000" tIns="36000" rIns="36000" bIns="36000" anchor="ctr"/>
          <a:lstStyle/>
          <a:p>
            <a:pPr algn="ctr" eaLnBrk="0" hangingPunct="0"/>
            <a:r>
              <a:rPr lang="en-AU" sz="1000" b="1" dirty="0" smtClean="0">
                <a:latin typeface="OptusDINCond-Regular" pitchFamily="34" charset="0"/>
              </a:rPr>
              <a:t>MAS Tier 2</a:t>
            </a:r>
            <a:endParaRPr lang="en-AU" sz="1000" b="1" dirty="0">
              <a:latin typeface="OptusDINCond-Regular" pitchFamily="34" charset="0"/>
            </a:endParaRPr>
          </a:p>
          <a:p>
            <a:pPr algn="ctr" eaLnBrk="0" hangingPunct="0"/>
            <a:endParaRPr lang="en-AU" sz="1000" dirty="0">
              <a:latin typeface="OptusDINCond-Regular" pitchFamily="34" charset="0"/>
            </a:endParaRPr>
          </a:p>
        </p:txBody>
      </p:sp>
      <p:cxnSp>
        <p:nvCxnSpPr>
          <p:cNvPr id="84" name="Straight Connector 141"/>
          <p:cNvCxnSpPr>
            <a:cxnSpLocks noChangeShapeType="1"/>
            <a:stCxn id="70" idx="2"/>
          </p:cNvCxnSpPr>
          <p:nvPr/>
        </p:nvCxnSpPr>
        <p:spPr bwMode="auto">
          <a:xfrm rot="5400000">
            <a:off x="5643567" y="5500703"/>
            <a:ext cx="714386" cy="0"/>
          </a:xfrm>
          <a:prstGeom prst="line">
            <a:avLst/>
          </a:prstGeom>
          <a:noFill/>
          <a:ln w="38100" algn="ctr">
            <a:solidFill>
              <a:schemeClr val="tx1"/>
            </a:solidFill>
            <a:prstDash val="solid"/>
            <a:round/>
            <a:headEnd/>
            <a:tailEnd/>
          </a:ln>
        </p:spPr>
      </p:cxnSp>
      <p:pic>
        <p:nvPicPr>
          <p:cNvPr id="119" name="Picture 4" descr="See Similar Images"/>
          <p:cNvPicPr>
            <a:picLocks noChangeAspect="1" noChangeArrowheads="1"/>
          </p:cNvPicPr>
          <p:nvPr/>
        </p:nvPicPr>
        <p:blipFill>
          <a:blip r:embed="rId3" cstate="print"/>
          <a:srcRect/>
          <a:stretch>
            <a:fillRect/>
          </a:stretch>
        </p:blipFill>
        <p:spPr bwMode="auto">
          <a:xfrm>
            <a:off x="3929058" y="5072074"/>
            <a:ext cx="865188" cy="865188"/>
          </a:xfrm>
          <a:prstGeom prst="rect">
            <a:avLst/>
          </a:prstGeom>
          <a:noFill/>
          <a:ln w="9525">
            <a:noFill/>
            <a:miter lim="800000"/>
            <a:headEnd/>
            <a:tailEnd/>
          </a:ln>
        </p:spPr>
      </p:pic>
      <p:sp>
        <p:nvSpPr>
          <p:cNvPr id="123" name="Rectangle 18"/>
          <p:cNvSpPr>
            <a:spLocks noChangeArrowheads="1"/>
          </p:cNvSpPr>
          <p:nvPr/>
        </p:nvSpPr>
        <p:spPr bwMode="auto">
          <a:xfrm>
            <a:off x="1428728" y="4286256"/>
            <a:ext cx="1143008" cy="423862"/>
          </a:xfrm>
          <a:prstGeom prst="rect">
            <a:avLst/>
          </a:prstGeom>
          <a:solidFill>
            <a:srgbClr val="FFC000"/>
          </a:solidFill>
          <a:ln w="19050" algn="ctr">
            <a:solidFill>
              <a:schemeClr val="tx1"/>
            </a:solidFill>
            <a:round/>
            <a:headEnd/>
            <a:tailEnd type="triangle" w="med" len="med"/>
          </a:ln>
        </p:spPr>
        <p:txBody>
          <a:bodyPr lIns="36000" tIns="36000" rIns="36000" bIns="36000" anchor="ctr"/>
          <a:lstStyle/>
          <a:p>
            <a:pPr algn="ctr" eaLnBrk="0" hangingPunct="0"/>
            <a:r>
              <a:rPr lang="en-AU" sz="1000" b="1" dirty="0" smtClean="0">
                <a:latin typeface="OptusDINCond-Regular" pitchFamily="34" charset="0"/>
              </a:rPr>
              <a:t>Tier1 – Billing &amp; General</a:t>
            </a:r>
            <a:endParaRPr lang="en-AU" sz="1000" dirty="0">
              <a:latin typeface="OptusDINCond-Regular" pitchFamily="34" charset="0"/>
            </a:endParaRPr>
          </a:p>
        </p:txBody>
      </p:sp>
      <p:sp>
        <p:nvSpPr>
          <p:cNvPr id="142" name="TextBox 141"/>
          <p:cNvSpPr txBox="1"/>
          <p:nvPr/>
        </p:nvSpPr>
        <p:spPr>
          <a:xfrm>
            <a:off x="2643174" y="3857628"/>
            <a:ext cx="476028" cy="276999"/>
          </a:xfrm>
          <a:prstGeom prst="rect">
            <a:avLst/>
          </a:prstGeom>
          <a:noFill/>
        </p:spPr>
        <p:txBody>
          <a:bodyPr wrap="none" rtlCol="0">
            <a:spAutoFit/>
          </a:bodyPr>
          <a:lstStyle/>
          <a:p>
            <a:r>
              <a:rPr lang="en-AU" sz="1200" b="1" dirty="0" smtClean="0"/>
              <a:t>ODA</a:t>
            </a:r>
            <a:endParaRPr lang="en-AU" sz="1200" b="1" dirty="0"/>
          </a:p>
        </p:txBody>
      </p:sp>
      <p:sp>
        <p:nvSpPr>
          <p:cNvPr id="72" name="Rectangle 71"/>
          <p:cNvSpPr/>
          <p:nvPr/>
        </p:nvSpPr>
        <p:spPr>
          <a:xfrm>
            <a:off x="6429388" y="5786454"/>
            <a:ext cx="2000264" cy="646331"/>
          </a:xfrm>
          <a:prstGeom prst="rect">
            <a:avLst/>
          </a:prstGeom>
        </p:spPr>
        <p:txBody>
          <a:bodyPr wrap="square">
            <a:spAutoFit/>
          </a:bodyPr>
          <a:lstStyle/>
          <a:p>
            <a:pPr algn="ctr" eaLnBrk="0" hangingPunct="0"/>
            <a:r>
              <a:rPr lang="en-AU" sz="1200" b="1" dirty="0" smtClean="0">
                <a:latin typeface="OptusDINCond-Regular" pitchFamily="34" charset="0"/>
              </a:rPr>
              <a:t> Infrastructure, environment, systems outages, performance issues  </a:t>
            </a:r>
            <a:endParaRPr lang="en-AU" sz="1200" b="1" dirty="0">
              <a:latin typeface="OptusDINCond-Regular"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a:solidFill>
            <a:srgbClr val="FFC000"/>
          </a:solidFill>
        </p:spPr>
        <p:txBody>
          <a:bodyPr vert="horz" lIns="91440" tIns="45720" rIns="91440" bIns="45720" rtlCol="0" anchor="ctr">
            <a:normAutofit fontScale="90000"/>
          </a:bodyPr>
          <a:lstStyle/>
          <a:p>
            <a:r>
              <a:rPr lang="en-AU" sz="4000" dirty="0" smtClean="0"/>
              <a:t>Application Support Team</a:t>
            </a:r>
          </a:p>
        </p:txBody>
      </p:sp>
      <p:graphicFrame>
        <p:nvGraphicFramePr>
          <p:cNvPr id="3" name="Table 2"/>
          <p:cNvGraphicFramePr>
            <a:graphicFrameLocks noGrp="1"/>
          </p:cNvGraphicFramePr>
          <p:nvPr>
            <p:extLst>
              <p:ext uri="{D42A27DB-BD31-4B8C-83A1-F6EECF244321}">
                <p14:modId xmlns:p14="http://schemas.microsoft.com/office/powerpoint/2010/main" val="3625999945"/>
              </p:ext>
            </p:extLst>
          </p:nvPr>
        </p:nvGraphicFramePr>
        <p:xfrm>
          <a:off x="395536" y="1556792"/>
          <a:ext cx="8280920" cy="5066729"/>
        </p:xfrm>
        <a:graphic>
          <a:graphicData uri="http://schemas.openxmlformats.org/drawingml/2006/table">
            <a:tbl>
              <a:tblPr firstRow="1" bandRow="1">
                <a:tableStyleId>{5C22544A-7EE6-4342-B048-85BDC9FD1C3A}</a:tableStyleId>
              </a:tblPr>
              <a:tblGrid>
                <a:gridCol w="3464790"/>
                <a:gridCol w="2598592"/>
                <a:gridCol w="2217538"/>
              </a:tblGrid>
              <a:tr h="353484">
                <a:tc>
                  <a:txBody>
                    <a:bodyPr/>
                    <a:lstStyle/>
                    <a:p>
                      <a:r>
                        <a:rPr lang="en-AU" sz="1400" dirty="0" smtClean="0"/>
                        <a:t>System</a:t>
                      </a:r>
                      <a:endParaRPr lang="en-AU" sz="1400" dirty="0"/>
                    </a:p>
                  </a:txBody>
                  <a:tcPr/>
                </a:tc>
                <a:tc>
                  <a:txBody>
                    <a:bodyPr/>
                    <a:lstStyle/>
                    <a:p>
                      <a:r>
                        <a:rPr lang="en-AU" sz="1400" dirty="0" smtClean="0"/>
                        <a:t>Support Team</a:t>
                      </a:r>
                      <a:endParaRPr lang="en-AU" sz="1400" dirty="0"/>
                    </a:p>
                  </a:txBody>
                  <a:tcPr/>
                </a:tc>
                <a:tc>
                  <a:txBody>
                    <a:bodyPr/>
                    <a:lstStyle/>
                    <a:p>
                      <a:r>
                        <a:rPr lang="en-AU" sz="1400" dirty="0" smtClean="0"/>
                        <a:t> Portfolio/Support Manager</a:t>
                      </a:r>
                      <a:endParaRPr lang="en-AU" sz="1400" dirty="0"/>
                    </a:p>
                  </a:txBody>
                  <a:tcPr/>
                </a:tc>
              </a:tr>
              <a:tr h="318136">
                <a:tc>
                  <a:txBody>
                    <a:bodyPr/>
                    <a:lstStyle/>
                    <a:p>
                      <a:r>
                        <a:rPr lang="en-AU" sz="1000" dirty="0" smtClean="0"/>
                        <a:t>TSA Application</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The Search Agency</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Sanjib Biswas</a:t>
                      </a:r>
                    </a:p>
                  </a:txBody>
                  <a:tcPr/>
                </a:tc>
              </a:tr>
              <a:tr h="318136">
                <a:tc>
                  <a:txBody>
                    <a:bodyPr/>
                    <a:lstStyle/>
                    <a:p>
                      <a:r>
                        <a:rPr lang="en-AU" sz="1000" dirty="0" smtClean="0"/>
                        <a:t>TSA Host Environment - Mascot</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 Support Services, SSI </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Chris Lynch</a:t>
                      </a:r>
                    </a:p>
                  </a:txBody>
                  <a:tcPr/>
                </a:tc>
              </a:tr>
              <a:tr h="306388">
                <a:tc>
                  <a:txBody>
                    <a:bodyPr/>
                    <a:lstStyle/>
                    <a:p>
                      <a:r>
                        <a:rPr lang="en-AU" sz="1000" dirty="0" smtClean="0"/>
                        <a:t>TSA Proxy/Load Balancer - Mascot</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Support Services, SSI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dk1"/>
                          </a:solidFill>
                          <a:latin typeface="+mn-lt"/>
                          <a:ea typeface="+mn-ea"/>
                          <a:cs typeface="+mn-cs"/>
                        </a:rPr>
                        <a:t>Chris Lynch</a:t>
                      </a:r>
                    </a:p>
                  </a:txBody>
                  <a:tcPr/>
                </a:tc>
              </a:tr>
              <a:tr h="2673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dirty="0" err="1" smtClean="0"/>
                        <a:t>iProcess</a:t>
                      </a:r>
                      <a:r>
                        <a:rPr lang="en-AU" sz="1000" dirty="0" smtClean="0"/>
                        <a:t>  - (includes MTS)</a:t>
                      </a:r>
                      <a:endParaRPr lang="en-A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dk1"/>
                          </a:solidFill>
                          <a:latin typeface="+mn-lt"/>
                          <a:ea typeface="+mn-ea"/>
                          <a:cs typeface="+mn-cs"/>
                        </a:rPr>
                        <a:t> On Line Sales &amp; CC Operations</a:t>
                      </a:r>
                    </a:p>
                    <a:p>
                      <a:pPr marL="0" algn="l" defTabSz="914400" rtl="0" eaLnBrk="1" latinLnBrk="0" hangingPunct="1"/>
                      <a:endParaRPr lang="en-AU" sz="10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dk1"/>
                          </a:solidFill>
                          <a:latin typeface="+mn-lt"/>
                          <a:ea typeface="+mn-ea"/>
                          <a:cs typeface="+mn-cs"/>
                        </a:rPr>
                        <a:t>Bindu Subhadramma</a:t>
                      </a:r>
                    </a:p>
                  </a:txBody>
                  <a:tcPr/>
                </a:tc>
              </a:tr>
              <a:tr h="303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dirty="0" smtClean="0"/>
                        <a:t>SODA Quote/Order (includes adapters)</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IT Web Support</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Sanjib Biswas</a:t>
                      </a:r>
                    </a:p>
                  </a:txBody>
                  <a:tcPr/>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dirty="0" smtClean="0"/>
                        <a:t>SODA  - WAM/</a:t>
                      </a:r>
                      <a:r>
                        <a:rPr lang="en-AU" sz="1000" dirty="0" err="1" smtClean="0"/>
                        <a:t>SiteMinder</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 IT Web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dk1"/>
                          </a:solidFill>
                          <a:latin typeface="+mn-lt"/>
                          <a:ea typeface="+mn-ea"/>
                          <a:cs typeface="+mn-cs"/>
                        </a:rPr>
                        <a:t>Sanjib Biswas</a:t>
                      </a:r>
                    </a:p>
                  </a:txBody>
                  <a:tcPr/>
                </a:tc>
              </a:tr>
              <a:tr h="288032">
                <a:tc>
                  <a:txBody>
                    <a:bodyPr/>
                    <a:lstStyle/>
                    <a:p>
                      <a:r>
                        <a:rPr lang="en-AU" sz="1000" dirty="0" smtClean="0"/>
                        <a:t>Proxy – Choc</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IT Web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dk1"/>
                          </a:solidFill>
                          <a:latin typeface="+mn-lt"/>
                          <a:ea typeface="+mn-ea"/>
                          <a:cs typeface="+mn-cs"/>
                        </a:rPr>
                        <a:t>Sanjib Biswas</a:t>
                      </a:r>
                    </a:p>
                    <a:p>
                      <a:pPr marL="0" algn="l" defTabSz="914400" rtl="0" eaLnBrk="1" latinLnBrk="0" hangingPunct="1"/>
                      <a:endParaRPr lang="en-AU" sz="1000" kern="1200" dirty="0" smtClean="0">
                        <a:solidFill>
                          <a:schemeClr val="dk1"/>
                        </a:solidFill>
                        <a:latin typeface="+mn-lt"/>
                        <a:ea typeface="+mn-ea"/>
                        <a:cs typeface="+mn-cs"/>
                      </a:endParaRPr>
                    </a:p>
                  </a:txBody>
                  <a:tcPr/>
                </a:tc>
              </a:tr>
              <a:tr h="318136">
                <a:tc>
                  <a:txBody>
                    <a:bodyPr/>
                    <a:lstStyle/>
                    <a:p>
                      <a:r>
                        <a:rPr lang="en-AU" sz="1000" dirty="0" smtClean="0"/>
                        <a:t>IDW  -  Report Files into SRD</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IDW Service Operations</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Amy Cheng</a:t>
                      </a:r>
                    </a:p>
                  </a:txBody>
                  <a:tcPr/>
                </a:tc>
              </a:tr>
              <a:tr h="318136">
                <a:tc>
                  <a:txBody>
                    <a:bodyPr/>
                    <a:lstStyle/>
                    <a:p>
                      <a:r>
                        <a:rPr lang="en-AU" sz="1000" dirty="0" err="1" smtClean="0"/>
                        <a:t>Vertica</a:t>
                      </a:r>
                      <a:r>
                        <a:rPr lang="en-AU" sz="1000" dirty="0" smtClean="0"/>
                        <a:t> – Call Extract</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Billing Service Operations</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Ross Burke</a:t>
                      </a:r>
                    </a:p>
                  </a:txBody>
                  <a:tcPr/>
                </a:tc>
              </a:tr>
              <a:tr h="335640">
                <a:tc>
                  <a:txBody>
                    <a:bodyPr/>
                    <a:lstStyle/>
                    <a:p>
                      <a:r>
                        <a:rPr lang="en-AU" sz="1000" dirty="0" smtClean="0"/>
                        <a:t>Intermediate (DCS) – TSA Statistical Report Files</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Billing Service  Operations</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Ross Burke</a:t>
                      </a:r>
                    </a:p>
                  </a:txBody>
                  <a:tcPr/>
                </a:tc>
              </a:tr>
              <a:tr h="325178">
                <a:tc>
                  <a:txBody>
                    <a:bodyPr/>
                    <a:lstStyle/>
                    <a:p>
                      <a:r>
                        <a:rPr lang="en-AU" sz="1000" dirty="0" smtClean="0"/>
                        <a:t>SOS/OPOM/MTS</a:t>
                      </a:r>
                      <a:endParaRPr lang="en-A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dk1"/>
                          </a:solidFill>
                          <a:latin typeface="+mn-lt"/>
                          <a:ea typeface="+mn-ea"/>
                          <a:cs typeface="+mn-cs"/>
                        </a:rPr>
                        <a:t>On Line Sales &amp; CC Operations</a:t>
                      </a:r>
                    </a:p>
                    <a:p>
                      <a:pPr marL="0" algn="l" defTabSz="914400" rtl="0" eaLnBrk="1" latinLnBrk="0" hangingPunct="1"/>
                      <a:endParaRPr lang="en-AU" sz="10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dk1"/>
                          </a:solidFill>
                          <a:latin typeface="+mn-lt"/>
                          <a:ea typeface="+mn-ea"/>
                          <a:cs typeface="+mn-cs"/>
                        </a:rPr>
                        <a:t>Bindu Subhadramma</a:t>
                      </a:r>
                    </a:p>
                    <a:p>
                      <a:pPr marL="0" algn="l" defTabSz="914400" rtl="0" eaLnBrk="1" latinLnBrk="0" hangingPunct="1"/>
                      <a:endParaRPr lang="en-AU" sz="1000" kern="1200" dirty="0" smtClean="0">
                        <a:solidFill>
                          <a:schemeClr val="dk1"/>
                        </a:solidFill>
                        <a:latin typeface="+mn-lt"/>
                        <a:ea typeface="+mn-ea"/>
                        <a:cs typeface="+mn-cs"/>
                      </a:endParaRPr>
                    </a:p>
                  </a:txBody>
                  <a:tcPr/>
                </a:tc>
              </a:tr>
              <a:tr h="323840">
                <a:tc>
                  <a:txBody>
                    <a:bodyPr/>
                    <a:lstStyle/>
                    <a:p>
                      <a:r>
                        <a:rPr lang="en-AU" sz="1000" dirty="0" err="1" smtClean="0"/>
                        <a:t>SaaS</a:t>
                      </a:r>
                      <a:r>
                        <a:rPr lang="en-AU" sz="1000" dirty="0" smtClean="0"/>
                        <a:t> Connect</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NCS - Singapore</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c/o Andrew Kim</a:t>
                      </a:r>
                    </a:p>
                  </a:txBody>
                  <a:tcPr/>
                </a:tc>
              </a:tr>
              <a:tr h="530225">
                <a:tc>
                  <a:txBody>
                    <a:bodyPr/>
                    <a:lstStyle/>
                    <a:p>
                      <a:r>
                        <a:rPr lang="en-AU" sz="1000" dirty="0" smtClean="0"/>
                        <a:t>Melbourne IT</a:t>
                      </a:r>
                      <a:endParaRPr lang="en-AU" sz="1000" dirty="0"/>
                    </a:p>
                  </a:txBody>
                  <a:tcPr/>
                </a:tc>
                <a:tc>
                  <a:txBody>
                    <a:bodyPr/>
                    <a:lstStyle/>
                    <a:p>
                      <a:pPr marL="0" algn="l" defTabSz="914400" rtl="0" eaLnBrk="1" latinLnBrk="0" hangingPunct="1"/>
                      <a:r>
                        <a:rPr lang="en-AU" sz="1000" kern="1200" dirty="0" smtClean="0">
                          <a:solidFill>
                            <a:schemeClr val="dk1"/>
                          </a:solidFill>
                          <a:latin typeface="+mn-lt"/>
                          <a:ea typeface="+mn-ea"/>
                          <a:cs typeface="+mn-cs"/>
                        </a:rPr>
                        <a:t>Melbourne IT</a:t>
                      </a:r>
                    </a:p>
                  </a:txBody>
                  <a:tcPr/>
                </a:tc>
                <a:tc>
                  <a:txBody>
                    <a:bodyPr/>
                    <a:lstStyle/>
                    <a:p>
                      <a:pPr marL="0" algn="l" defTabSz="914400" rtl="0" eaLnBrk="1" latinLnBrk="0" hangingPunct="1"/>
                      <a:r>
                        <a:rPr lang="en-AU" sz="1000" kern="1200" dirty="0" smtClean="0">
                          <a:solidFill>
                            <a:schemeClr val="dk1"/>
                          </a:solidFill>
                          <a:latin typeface="+mn-lt"/>
                          <a:ea typeface="+mn-ea"/>
                          <a:cs typeface="+mn-cs"/>
                        </a:rPr>
                        <a:t>c/o Andrew Kim</a:t>
                      </a:r>
                    </a:p>
                  </a:txBody>
                  <a:tcPr/>
                </a:tc>
              </a:tr>
            </a:tbl>
          </a:graphicData>
        </a:graphic>
      </p:graphicFrame>
      <p:sp>
        <p:nvSpPr>
          <p:cNvPr id="4" name="TextBox 3"/>
          <p:cNvSpPr txBox="1"/>
          <p:nvPr/>
        </p:nvSpPr>
        <p:spPr>
          <a:xfrm>
            <a:off x="648402" y="994187"/>
            <a:ext cx="7230249" cy="923330"/>
          </a:xfrm>
          <a:prstGeom prst="rect">
            <a:avLst/>
          </a:prstGeom>
          <a:noFill/>
        </p:spPr>
        <p:txBody>
          <a:bodyPr wrap="none" rtlCol="0">
            <a:spAutoFit/>
          </a:bodyPr>
          <a:lstStyle/>
          <a:p>
            <a:r>
              <a:rPr lang="en-AU" dirty="0" smtClean="0"/>
              <a:t>Below are the Optus support teams responsible for the ODA systems as per</a:t>
            </a:r>
          </a:p>
          <a:p>
            <a:r>
              <a:rPr lang="en-AU" dirty="0" smtClean="0"/>
              <a:t> PRAM agreement on 8</a:t>
            </a:r>
            <a:r>
              <a:rPr lang="en-AU" baseline="30000" dirty="0" smtClean="0"/>
              <a:t>th</a:t>
            </a:r>
            <a:r>
              <a:rPr lang="en-AU" dirty="0" smtClean="0"/>
              <a:t> May 2012</a:t>
            </a:r>
          </a:p>
          <a:p>
            <a:endParaRPr lang="en-AU"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a:solidFill>
            <a:srgbClr val="FFC000"/>
          </a:solidFill>
        </p:spPr>
        <p:txBody>
          <a:bodyPr vert="horz" lIns="91440" tIns="45720" rIns="91440" bIns="45720" rtlCol="0" anchor="ctr">
            <a:normAutofit fontScale="90000"/>
          </a:bodyPr>
          <a:lstStyle/>
          <a:p>
            <a:r>
              <a:rPr lang="en-AU" sz="4000" dirty="0" smtClean="0"/>
              <a:t>ODA Applications Set up in Ender</a:t>
            </a:r>
            <a:endParaRPr lang="en-AU" sz="4000" dirty="0" smtClean="0"/>
          </a:p>
        </p:txBody>
      </p:sp>
      <p:sp>
        <p:nvSpPr>
          <p:cNvPr id="5" name="TextBox 4"/>
          <p:cNvSpPr txBox="1"/>
          <p:nvPr/>
        </p:nvSpPr>
        <p:spPr>
          <a:xfrm>
            <a:off x="467544" y="980728"/>
            <a:ext cx="8064896" cy="1477328"/>
          </a:xfrm>
          <a:prstGeom prst="rect">
            <a:avLst/>
          </a:prstGeom>
          <a:noFill/>
        </p:spPr>
        <p:txBody>
          <a:bodyPr wrap="square" rtlCol="0">
            <a:spAutoFit/>
          </a:bodyPr>
          <a:lstStyle/>
          <a:p>
            <a:r>
              <a:rPr lang="en-AU" dirty="0" smtClean="0"/>
              <a:t>Ender is a catalogue/repository of all production applications that are supported by IT  Service Operations. Soda, </a:t>
            </a:r>
            <a:r>
              <a:rPr lang="en-AU" dirty="0" err="1" smtClean="0"/>
              <a:t>iProcess</a:t>
            </a:r>
            <a:r>
              <a:rPr lang="en-AU" dirty="0" smtClean="0"/>
              <a:t>, and TSA are set up in Ender the with respective Application Support/Portfolio Manager  assigned to it. For TSA, below is how it is set up in Ender.</a:t>
            </a:r>
          </a:p>
          <a:p>
            <a:r>
              <a:rPr lang="en-AU" dirty="0" smtClean="0"/>
              <a:t>  </a:t>
            </a:r>
            <a:endParaRPr lang="en-AU" dirty="0"/>
          </a:p>
        </p:txBody>
      </p:sp>
      <p:pic>
        <p:nvPicPr>
          <p:cNvPr id="6" name="Picture 5"/>
          <p:cNvPicPr/>
          <p:nvPr/>
        </p:nvPicPr>
        <p:blipFill>
          <a:blip r:embed="rId2"/>
          <a:stretch>
            <a:fillRect/>
          </a:stretch>
        </p:blipFill>
        <p:spPr>
          <a:xfrm>
            <a:off x="323528" y="2101827"/>
            <a:ext cx="8424936" cy="4536504"/>
          </a:xfrm>
          <a:prstGeom prst="rect">
            <a:avLst/>
          </a:prstGeom>
        </p:spPr>
      </p:pic>
    </p:spTree>
    <p:extLst>
      <p:ext uri="{BB962C8B-B14F-4D97-AF65-F5344CB8AC3E}">
        <p14:creationId xmlns:p14="http://schemas.microsoft.com/office/powerpoint/2010/main" val="958514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a:solidFill>
            <a:srgbClr val="FFC000"/>
          </a:solidFill>
        </p:spPr>
        <p:txBody>
          <a:bodyPr vert="horz" lIns="91440" tIns="45720" rIns="91440" bIns="45720" rtlCol="0" anchor="ctr">
            <a:normAutofit fontScale="90000"/>
          </a:bodyPr>
          <a:lstStyle/>
          <a:p>
            <a:r>
              <a:rPr lang="en-AU" sz="4000" dirty="0" smtClean="0"/>
              <a:t>Business Support Team</a:t>
            </a:r>
          </a:p>
        </p:txBody>
      </p:sp>
      <p:graphicFrame>
        <p:nvGraphicFramePr>
          <p:cNvPr id="3" name="Table 2"/>
          <p:cNvGraphicFramePr>
            <a:graphicFrameLocks noGrp="1"/>
          </p:cNvGraphicFramePr>
          <p:nvPr>
            <p:extLst>
              <p:ext uri="{D42A27DB-BD31-4B8C-83A1-F6EECF244321}">
                <p14:modId xmlns:p14="http://schemas.microsoft.com/office/powerpoint/2010/main" val="2922451091"/>
              </p:ext>
            </p:extLst>
          </p:nvPr>
        </p:nvGraphicFramePr>
        <p:xfrm>
          <a:off x="857224" y="1142984"/>
          <a:ext cx="7572427" cy="4874978"/>
        </p:xfrm>
        <a:graphic>
          <a:graphicData uri="http://schemas.openxmlformats.org/drawingml/2006/table">
            <a:tbl>
              <a:tblPr firstRow="1" bandRow="1">
                <a:tableStyleId>{5C22544A-7EE6-4342-B048-85BDC9FD1C3A}</a:tableStyleId>
              </a:tblPr>
              <a:tblGrid>
                <a:gridCol w="2335421"/>
                <a:gridCol w="2308049"/>
                <a:gridCol w="2928957"/>
              </a:tblGrid>
              <a:tr h="362443">
                <a:tc>
                  <a:txBody>
                    <a:bodyPr/>
                    <a:lstStyle/>
                    <a:p>
                      <a:r>
                        <a:rPr lang="en-AU" sz="1400" dirty="0" smtClean="0"/>
                        <a:t>Resource</a:t>
                      </a:r>
                      <a:endParaRPr lang="en-AU" sz="1400" dirty="0"/>
                    </a:p>
                  </a:txBody>
                  <a:tcPr/>
                </a:tc>
                <a:tc>
                  <a:txBody>
                    <a:bodyPr/>
                    <a:lstStyle/>
                    <a:p>
                      <a:r>
                        <a:rPr lang="en-AU" sz="1400" dirty="0" smtClean="0"/>
                        <a:t>Role</a:t>
                      </a:r>
                      <a:endParaRPr lang="en-AU" sz="1400" dirty="0"/>
                    </a:p>
                  </a:txBody>
                  <a:tcPr/>
                </a:tc>
                <a:tc>
                  <a:txBody>
                    <a:bodyPr/>
                    <a:lstStyle/>
                    <a:p>
                      <a:r>
                        <a:rPr lang="en-AU" sz="1400" dirty="0" smtClean="0"/>
                        <a:t> Contact </a:t>
                      </a:r>
                      <a:endParaRPr lang="en-AU" sz="1400" dirty="0"/>
                    </a:p>
                  </a:txBody>
                  <a:tcPr/>
                </a:tc>
              </a:tr>
              <a:tr h="326199">
                <a:tc>
                  <a:txBody>
                    <a:bodyPr/>
                    <a:lstStyle/>
                    <a:p>
                      <a:r>
                        <a:rPr lang="en-AU" sz="1200" dirty="0" smtClean="0"/>
                        <a:t>Daniel </a:t>
                      </a:r>
                      <a:r>
                        <a:rPr lang="en-AU" sz="1200" b="1" kern="1200" dirty="0" smtClean="0">
                          <a:solidFill>
                            <a:schemeClr val="dk1"/>
                          </a:solidFill>
                          <a:latin typeface="+mn-lt"/>
                          <a:ea typeface="+mn-ea"/>
                          <a:cs typeface="+mn-cs"/>
                        </a:rPr>
                        <a:t>Ringrose</a:t>
                      </a:r>
                      <a:endParaRPr lang="en-AU" sz="1200" b="1" kern="1200" dirty="0">
                        <a:solidFill>
                          <a:schemeClr val="dk1"/>
                        </a:solidFill>
                        <a:latin typeface="+mn-lt"/>
                        <a:ea typeface="+mn-ea"/>
                        <a:cs typeface="+mn-cs"/>
                      </a:endParaRPr>
                    </a:p>
                  </a:txBody>
                  <a:tcPr/>
                </a:tc>
                <a:tc>
                  <a:txBody>
                    <a:bodyPr/>
                    <a:lstStyle/>
                    <a:p>
                      <a:pPr marL="0" algn="l" defTabSz="914400" rtl="0" eaLnBrk="1" latinLnBrk="0" hangingPunct="1"/>
                      <a:r>
                        <a:rPr lang="en-AU" sz="1200" kern="1200" dirty="0" smtClean="0">
                          <a:solidFill>
                            <a:schemeClr val="dk1"/>
                          </a:solidFill>
                          <a:latin typeface="+mn-lt"/>
                          <a:ea typeface="+mn-ea"/>
                          <a:cs typeface="+mn-cs"/>
                        </a:rPr>
                        <a:t>ODM Portfolio Manager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8082 7275   </a:t>
                      </a:r>
                      <a:r>
                        <a:rPr lang="en-AU" sz="1200" dirty="0" smtClean="0"/>
                        <a:t>  </a:t>
                      </a:r>
                      <a:r>
                        <a:rPr lang="en-AU" sz="1200" b="1" dirty="0" smtClean="0"/>
                        <a:t>0416 074 646</a:t>
                      </a:r>
                      <a:r>
                        <a:rPr lang="en-AU" sz="1200" dirty="0" smtClean="0"/>
                        <a:t>   </a:t>
                      </a:r>
                    </a:p>
                    <a:p>
                      <a:pPr marL="0" algn="l" defTabSz="914400" rtl="0" eaLnBrk="1" latinLnBrk="0" hangingPunct="1"/>
                      <a:endParaRPr lang="en-AU" sz="1200" kern="1200" dirty="0" smtClean="0">
                        <a:solidFill>
                          <a:schemeClr val="dk1"/>
                        </a:solidFill>
                        <a:latin typeface="+mn-lt"/>
                        <a:ea typeface="+mn-ea"/>
                        <a:cs typeface="+mn-cs"/>
                      </a:endParaRPr>
                    </a:p>
                  </a:txBody>
                  <a:tcPr/>
                </a:tc>
              </a:tr>
              <a:tr h="326199">
                <a:tc>
                  <a:txBody>
                    <a:bodyPr/>
                    <a:lstStyle/>
                    <a:p>
                      <a:r>
                        <a:rPr lang="en-AU" sz="1200" dirty="0" smtClean="0"/>
                        <a:t>Adam  </a:t>
                      </a:r>
                      <a:r>
                        <a:rPr lang="en-AU" sz="1200" b="1" dirty="0" smtClean="0"/>
                        <a:t>Russell</a:t>
                      </a:r>
                      <a:endParaRPr lang="en-AU" sz="1200" b="1" kern="1200" dirty="0">
                        <a:solidFill>
                          <a:schemeClr val="dk1"/>
                        </a:solidFill>
                        <a:latin typeface="+mn-lt"/>
                        <a:ea typeface="+mn-ea"/>
                        <a:cs typeface="+mn-cs"/>
                      </a:endParaRPr>
                    </a:p>
                  </a:txBody>
                  <a:tcPr/>
                </a:tc>
                <a:tc>
                  <a:txBody>
                    <a:bodyPr/>
                    <a:lstStyle/>
                    <a:p>
                      <a:pPr marL="0" algn="l" defTabSz="914400" rtl="0" eaLnBrk="1" latinLnBrk="0" hangingPunct="1"/>
                      <a:r>
                        <a:rPr lang="en-AU" sz="1200" kern="1200" dirty="0" smtClean="0">
                          <a:solidFill>
                            <a:schemeClr val="dk1"/>
                          </a:solidFill>
                          <a:latin typeface="+mn-lt"/>
                          <a:ea typeface="+mn-ea"/>
                          <a:cs typeface="+mn-cs"/>
                        </a:rPr>
                        <a:t>Business Project Manager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8082 8290   </a:t>
                      </a:r>
                      <a:r>
                        <a:rPr lang="en-AU" sz="1200" dirty="0" smtClean="0"/>
                        <a:t>  </a:t>
                      </a:r>
                      <a:r>
                        <a:rPr lang="en-AU" sz="1200" b="1" dirty="0" smtClean="0"/>
                        <a:t>0414 303 321</a:t>
                      </a:r>
                      <a:r>
                        <a:rPr lang="en-AU" sz="1200" dirty="0" smtClean="0"/>
                        <a:t>   </a:t>
                      </a:r>
                    </a:p>
                    <a:p>
                      <a:pPr marL="0" algn="l" defTabSz="914400" rtl="0" eaLnBrk="1" latinLnBrk="0" hangingPunct="1"/>
                      <a:endParaRPr lang="en-AU" sz="1200" kern="1200" dirty="0" smtClean="0">
                        <a:solidFill>
                          <a:schemeClr val="dk1"/>
                        </a:solidFill>
                        <a:latin typeface="+mn-lt"/>
                        <a:ea typeface="+mn-ea"/>
                        <a:cs typeface="+mn-cs"/>
                      </a:endParaRPr>
                    </a:p>
                  </a:txBody>
                  <a:tcPr/>
                </a:tc>
              </a:tr>
              <a:tr h="543664">
                <a:tc>
                  <a:txBody>
                    <a:bodyPr/>
                    <a:lstStyle/>
                    <a:p>
                      <a:r>
                        <a:rPr lang="en-AU" sz="1200" dirty="0" smtClean="0"/>
                        <a:t>Jesse </a:t>
                      </a:r>
                      <a:r>
                        <a:rPr lang="en-AU" sz="1200" b="1" kern="1200" dirty="0" smtClean="0">
                          <a:solidFill>
                            <a:schemeClr val="dk1"/>
                          </a:solidFill>
                          <a:latin typeface="+mn-lt"/>
                          <a:ea typeface="+mn-ea"/>
                          <a:cs typeface="+mn-cs"/>
                        </a:rPr>
                        <a:t>Snow</a:t>
                      </a:r>
                      <a:endParaRPr lang="en-AU" sz="1200" b="1" kern="1200" dirty="0">
                        <a:solidFill>
                          <a:schemeClr val="dk1"/>
                        </a:solidFill>
                        <a:latin typeface="+mn-lt"/>
                        <a:ea typeface="+mn-ea"/>
                        <a:cs typeface="+mn-cs"/>
                      </a:endParaRPr>
                    </a:p>
                  </a:txBody>
                  <a:tcPr/>
                </a:tc>
                <a:tc>
                  <a:txBody>
                    <a:bodyPr/>
                    <a:lstStyle/>
                    <a:p>
                      <a:pPr marL="0" algn="l" defTabSz="914400" rtl="0" eaLnBrk="1" latinLnBrk="0" hangingPunct="1"/>
                      <a:r>
                        <a:rPr lang="en-AU" sz="1200" kern="1200" dirty="0" smtClean="0">
                          <a:solidFill>
                            <a:schemeClr val="dk1"/>
                          </a:solidFill>
                          <a:latin typeface="+mn-lt"/>
                          <a:ea typeface="+mn-ea"/>
                          <a:cs typeface="+mn-cs"/>
                        </a:rPr>
                        <a:t>Business Owner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8082 7762</a:t>
                      </a:r>
                      <a:r>
                        <a:rPr lang="en-AU" sz="1200" dirty="0" smtClean="0"/>
                        <a:t>     </a:t>
                      </a:r>
                      <a:r>
                        <a:rPr lang="en-AU" sz="1200" b="1" dirty="0" smtClean="0"/>
                        <a:t>0404 897 731</a:t>
                      </a:r>
                      <a:r>
                        <a:rPr lang="en-AU" sz="1200" dirty="0" smtClean="0"/>
                        <a:t>   </a:t>
                      </a:r>
                    </a:p>
                    <a:p>
                      <a:pPr marL="0" algn="l" defTabSz="914400" rtl="0" eaLnBrk="1" latinLnBrk="0" hangingPunct="1"/>
                      <a:endParaRPr lang="en-AU" sz="1200" kern="1200" dirty="0" smtClean="0">
                        <a:solidFill>
                          <a:schemeClr val="dk1"/>
                        </a:solidFill>
                        <a:latin typeface="+mn-lt"/>
                        <a:ea typeface="+mn-ea"/>
                        <a:cs typeface="+mn-cs"/>
                      </a:endParaRPr>
                    </a:p>
                  </a:txBody>
                  <a:tcPr/>
                </a:tc>
              </a:tr>
              <a:tr h="543664">
                <a:tc>
                  <a:txBody>
                    <a:bodyPr/>
                    <a:lstStyle/>
                    <a:p>
                      <a:r>
                        <a:rPr lang="en-AU" sz="1200" dirty="0" smtClean="0"/>
                        <a:t>Andrew </a:t>
                      </a:r>
                      <a:r>
                        <a:rPr lang="en-AU" sz="1200" b="1" kern="1200" dirty="0" smtClean="0">
                          <a:solidFill>
                            <a:schemeClr val="dk1"/>
                          </a:solidFill>
                          <a:latin typeface="+mn-lt"/>
                          <a:ea typeface="+mn-ea"/>
                          <a:cs typeface="+mn-cs"/>
                        </a:rPr>
                        <a:t>Kim</a:t>
                      </a:r>
                      <a:endParaRPr lang="en-AU" sz="1200" b="1" kern="1200" dirty="0">
                        <a:solidFill>
                          <a:schemeClr val="dk1"/>
                        </a:solidFill>
                        <a:latin typeface="+mn-lt"/>
                        <a:ea typeface="+mn-ea"/>
                        <a:cs typeface="+mn-cs"/>
                      </a:endParaRPr>
                    </a:p>
                  </a:txBody>
                  <a:tcPr/>
                </a:tc>
                <a:tc>
                  <a:txBody>
                    <a:bodyPr/>
                    <a:lstStyle/>
                    <a:p>
                      <a:pPr marL="0" algn="l" defTabSz="914400" rtl="0" eaLnBrk="1" latinLnBrk="0" hangingPunct="1"/>
                      <a:r>
                        <a:rPr lang="en-AU" sz="1200" kern="1200" dirty="0" smtClean="0">
                          <a:solidFill>
                            <a:schemeClr val="dk1"/>
                          </a:solidFill>
                          <a:latin typeface="+mn-lt"/>
                          <a:ea typeface="+mn-ea"/>
                          <a:cs typeface="+mn-cs"/>
                        </a:rPr>
                        <a:t>Product Manager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8082 8021     0411 880 018</a:t>
                      </a:r>
                      <a:r>
                        <a:rPr lang="en-AU" sz="1200" dirty="0" smtClean="0"/>
                        <a:t>   </a:t>
                      </a:r>
                    </a:p>
                    <a:p>
                      <a:pPr marL="0" algn="l" defTabSz="914400" rtl="0" eaLnBrk="1" latinLnBrk="0" hangingPunct="1"/>
                      <a:endParaRPr lang="en-AU" sz="1200" kern="1200" dirty="0" smtClean="0">
                        <a:solidFill>
                          <a:schemeClr val="dk1"/>
                        </a:solidFill>
                        <a:latin typeface="+mn-lt"/>
                        <a:ea typeface="+mn-ea"/>
                        <a:cs typeface="+mn-cs"/>
                      </a:endParaRPr>
                    </a:p>
                  </a:txBody>
                  <a:tcPr/>
                </a:tc>
              </a:tr>
              <a:tr h="543664">
                <a:tc>
                  <a:txBody>
                    <a:bodyPr/>
                    <a:lstStyle/>
                    <a:p>
                      <a:r>
                        <a:rPr lang="en-AU" sz="1200" b="0" dirty="0" smtClean="0"/>
                        <a:t>Mark</a:t>
                      </a:r>
                      <a:r>
                        <a:rPr lang="en-AU" sz="1200" b="1" dirty="0" smtClean="0"/>
                        <a:t> Bayliss</a:t>
                      </a:r>
                      <a:endParaRPr lang="en-AU" sz="1200" b="1" dirty="0"/>
                    </a:p>
                  </a:txBody>
                  <a:tcPr/>
                </a:tc>
                <a:tc>
                  <a:txBody>
                    <a:bodyPr/>
                    <a:lstStyle/>
                    <a:p>
                      <a:pPr marL="0" algn="l" defTabSz="914400" rtl="0" eaLnBrk="1" latinLnBrk="0" hangingPunct="1"/>
                      <a:r>
                        <a:rPr lang="en-AU" sz="1200" kern="1200" dirty="0" smtClean="0">
                          <a:solidFill>
                            <a:schemeClr val="dk1"/>
                          </a:solidFill>
                          <a:latin typeface="+mn-lt"/>
                          <a:ea typeface="+mn-ea"/>
                          <a:cs typeface="+mn-cs"/>
                        </a:rPr>
                        <a:t>Sponsor</a:t>
                      </a:r>
                    </a:p>
                  </a:txBody>
                  <a:tcPr/>
                </a:tc>
                <a:tc>
                  <a:txBody>
                    <a:bodyPr/>
                    <a:lstStyle/>
                    <a:p>
                      <a:pPr marL="0" algn="l" defTabSz="914400" rtl="0" eaLnBrk="1" latinLnBrk="0" hangingPunct="1"/>
                      <a:r>
                        <a:rPr lang="en-AU" sz="1200" b="1" dirty="0" smtClean="0"/>
                        <a:t>8462 6026</a:t>
                      </a:r>
                      <a:r>
                        <a:rPr lang="en-AU" sz="1200" dirty="0" smtClean="0"/>
                        <a:t>     </a:t>
                      </a:r>
                      <a:r>
                        <a:rPr lang="en-AU" sz="1200" b="1" dirty="0" smtClean="0"/>
                        <a:t>0423 608 424</a:t>
                      </a:r>
                      <a:endParaRPr lang="en-AU" sz="1200" kern="1200" dirty="0" smtClean="0">
                        <a:solidFill>
                          <a:schemeClr val="dk1"/>
                        </a:solidFill>
                        <a:latin typeface="+mn-lt"/>
                        <a:ea typeface="+mn-ea"/>
                        <a:cs typeface="+mn-cs"/>
                      </a:endParaRPr>
                    </a:p>
                  </a:txBody>
                  <a:tcPr/>
                </a:tc>
              </a:tr>
              <a:tr h="543664">
                <a:tc>
                  <a:txBody>
                    <a:bodyPr/>
                    <a:lstStyle/>
                    <a:p>
                      <a:r>
                        <a:rPr lang="en-AU" sz="1200" b="1" dirty="0" smtClean="0"/>
                        <a:t>MAS Tier 2 </a:t>
                      </a:r>
                      <a:r>
                        <a:rPr lang="en-AU" sz="1200" dirty="0" smtClean="0"/>
                        <a:t>Support Team</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 c/o Robert Hanimyan</a:t>
                      </a:r>
                    </a:p>
                    <a:p>
                      <a:endParaRPr lang="en-AU" sz="1200" dirty="0"/>
                    </a:p>
                  </a:txBody>
                  <a:tcPr/>
                </a:tc>
                <a:tc>
                  <a:txBody>
                    <a:bodyPr/>
                    <a:lstStyle/>
                    <a:p>
                      <a:pPr marL="0" algn="l" defTabSz="914400" rtl="0" eaLnBrk="1" latinLnBrk="0" hangingPunct="1"/>
                      <a:r>
                        <a:rPr lang="en-AU" sz="1200" kern="1200" dirty="0" smtClean="0">
                          <a:solidFill>
                            <a:schemeClr val="dk1"/>
                          </a:solidFill>
                          <a:latin typeface="+mn-lt"/>
                          <a:ea typeface="+mn-ea"/>
                          <a:cs typeface="+mn-cs"/>
                        </a:rPr>
                        <a:t>ODA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8082 9676</a:t>
                      </a:r>
                      <a:r>
                        <a:rPr lang="en-AU" sz="1200" dirty="0" smtClean="0"/>
                        <a:t>     </a:t>
                      </a:r>
                      <a:r>
                        <a:rPr lang="en-AU" sz="1200" b="1" dirty="0" smtClean="0"/>
                        <a:t>0419 431 304</a:t>
                      </a:r>
                      <a:r>
                        <a:rPr lang="en-AU" sz="1200" dirty="0" smtClean="0"/>
                        <a:t>   </a:t>
                      </a:r>
                    </a:p>
                    <a:p>
                      <a:pPr marL="0" algn="l" defTabSz="914400" rtl="0" eaLnBrk="1" latinLnBrk="0" hangingPunct="1"/>
                      <a:endParaRPr lang="en-AU" sz="1200" kern="1200" dirty="0" smtClean="0">
                        <a:solidFill>
                          <a:schemeClr val="dk1"/>
                        </a:solidFill>
                        <a:latin typeface="+mn-lt"/>
                        <a:ea typeface="+mn-ea"/>
                        <a:cs typeface="+mn-cs"/>
                      </a:endParaRPr>
                    </a:p>
                    <a:p>
                      <a:pPr marL="0" algn="l" defTabSz="914400" rtl="0" eaLnBrk="1" latinLnBrk="0" hangingPunct="1"/>
                      <a:endParaRPr lang="en-AU" sz="1200" kern="1200" dirty="0" smtClean="0">
                        <a:solidFill>
                          <a:schemeClr val="dk1"/>
                        </a:solidFill>
                        <a:latin typeface="+mn-lt"/>
                        <a:ea typeface="+mn-ea"/>
                        <a:cs typeface="+mn-cs"/>
                      </a:endParaRPr>
                    </a:p>
                  </a:txBody>
                  <a:tcPr/>
                </a:tc>
              </a:tr>
              <a:tr h="326199">
                <a:tc>
                  <a:txBody>
                    <a:bodyPr/>
                    <a:lstStyle/>
                    <a:p>
                      <a:r>
                        <a:rPr lang="en-AU" sz="1200" b="1" dirty="0" smtClean="0"/>
                        <a:t>Tier 1 </a:t>
                      </a:r>
                      <a:r>
                        <a:rPr lang="en-AU" sz="1200" dirty="0" smtClean="0"/>
                        <a:t>Support Team</a:t>
                      </a:r>
                    </a:p>
                    <a:p>
                      <a:r>
                        <a:rPr lang="en-AU" sz="1200" dirty="0" smtClean="0"/>
                        <a:t> c/o Robert Hanimyan</a:t>
                      </a:r>
                      <a:endParaRPr lang="en-AU" sz="1200" dirty="0"/>
                    </a:p>
                  </a:txBody>
                  <a:tcPr/>
                </a:tc>
                <a:tc>
                  <a:txBody>
                    <a:bodyPr/>
                    <a:lstStyle/>
                    <a:p>
                      <a:pPr marL="0" algn="l" defTabSz="914400" rtl="0" eaLnBrk="1" latinLnBrk="0" hangingPunct="1"/>
                      <a:r>
                        <a:rPr lang="en-AU" sz="1200" kern="1200" dirty="0" smtClean="0">
                          <a:solidFill>
                            <a:schemeClr val="dk1"/>
                          </a:solidFill>
                          <a:latin typeface="+mn-lt"/>
                          <a:ea typeface="+mn-ea"/>
                          <a:cs typeface="+mn-cs"/>
                        </a:rPr>
                        <a:t>Billing &amp; General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t>8082 9676</a:t>
                      </a:r>
                      <a:r>
                        <a:rPr lang="en-AU" sz="1200" dirty="0" smtClean="0"/>
                        <a:t>     </a:t>
                      </a:r>
                      <a:r>
                        <a:rPr lang="en-AU" sz="1200" b="1" dirty="0" smtClean="0"/>
                        <a:t>0419 431 304</a:t>
                      </a:r>
                      <a:r>
                        <a:rPr lang="en-AU" sz="1200" dirty="0" smtClean="0"/>
                        <a:t>   </a:t>
                      </a:r>
                    </a:p>
                  </a:txBody>
                  <a:tcPr/>
                </a:tc>
              </a:tr>
              <a:tr h="326199">
                <a:tc>
                  <a:txBody>
                    <a:bodyPr/>
                    <a:lstStyle/>
                    <a:p>
                      <a:r>
                        <a:rPr lang="en-AU" sz="1200" b="0" dirty="0" smtClean="0"/>
                        <a:t>Steve</a:t>
                      </a:r>
                      <a:r>
                        <a:rPr lang="en-AU" sz="1200" b="1" dirty="0" smtClean="0"/>
                        <a:t> Friend</a:t>
                      </a:r>
                      <a:endParaRPr lang="en-AU" sz="1200" b="1" dirty="0"/>
                    </a:p>
                  </a:txBody>
                  <a:tcPr/>
                </a:tc>
                <a:tc>
                  <a:txBody>
                    <a:bodyPr/>
                    <a:lstStyle/>
                    <a:p>
                      <a:pPr marL="0" algn="l" defTabSz="914400" rtl="0" eaLnBrk="1" latinLnBrk="0" hangingPunct="1"/>
                      <a:r>
                        <a:rPr lang="en-AU" sz="1200" kern="1200" dirty="0" smtClean="0">
                          <a:solidFill>
                            <a:schemeClr val="dk1"/>
                          </a:solidFill>
                          <a:latin typeface="+mn-lt"/>
                          <a:ea typeface="+mn-ea"/>
                          <a:cs typeface="+mn-cs"/>
                        </a:rPr>
                        <a:t>Business Service Assurance</a:t>
                      </a:r>
                    </a:p>
                  </a:txBody>
                  <a:tcPr/>
                </a:tc>
                <a:tc>
                  <a:txBody>
                    <a:bodyPr/>
                    <a:lstStyle/>
                    <a:p>
                      <a:pPr marL="0" algn="l" defTabSz="914400" rtl="0" eaLnBrk="1" latinLnBrk="0" hangingPunct="1"/>
                      <a:r>
                        <a:rPr lang="en-AU" sz="1200" b="1" dirty="0" smtClean="0"/>
                        <a:t>8462 6026</a:t>
                      </a:r>
                      <a:r>
                        <a:rPr lang="en-AU" sz="1200" dirty="0" smtClean="0"/>
                        <a:t>     </a:t>
                      </a:r>
                      <a:r>
                        <a:rPr lang="en-AU" sz="1200" b="1" dirty="0" smtClean="0"/>
                        <a:t>0423 608 424</a:t>
                      </a:r>
                      <a:endParaRPr lang="en-AU" sz="1200" kern="1200" dirty="0" smtClean="0">
                        <a:solidFill>
                          <a:schemeClr val="dk1"/>
                        </a:solidFill>
                        <a:latin typeface="+mn-lt"/>
                        <a:ea typeface="+mn-ea"/>
                        <a:cs typeface="+mn-cs"/>
                      </a:endParaRPr>
                    </a:p>
                  </a:txBody>
                  <a:tcPr/>
                </a:tc>
              </a:tr>
              <a:tr h="543664">
                <a:tc>
                  <a:txBody>
                    <a:bodyPr/>
                    <a:lstStyle/>
                    <a:p>
                      <a:endParaRPr lang="en-AU" sz="1200" b="1" dirty="0"/>
                    </a:p>
                  </a:txBody>
                  <a:tcPr/>
                </a:tc>
                <a:tc>
                  <a:txBody>
                    <a:bodyPr/>
                    <a:lstStyle/>
                    <a:p>
                      <a:pPr marL="0" algn="l" defTabSz="914400" rtl="0" eaLnBrk="1" latinLnBrk="0" hangingPunct="1"/>
                      <a:endParaRPr lang="en-AU" sz="1200" kern="1200" dirty="0" smtClean="0">
                        <a:solidFill>
                          <a:schemeClr val="dk1"/>
                        </a:solidFill>
                        <a:latin typeface="+mn-lt"/>
                        <a:ea typeface="+mn-ea"/>
                        <a:cs typeface="+mn-cs"/>
                      </a:endParaRPr>
                    </a:p>
                  </a:txBody>
                  <a:tcPr/>
                </a:tc>
                <a:tc>
                  <a:txBody>
                    <a:bodyPr/>
                    <a:lstStyle/>
                    <a:p>
                      <a:pPr marL="0" algn="l" defTabSz="914400" rtl="0" eaLnBrk="1" latinLnBrk="0" hangingPunct="1"/>
                      <a:endParaRPr lang="en-AU" sz="12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7"/>
            <a:ext cx="7772400" cy="642943"/>
          </a:xfrm>
          <a:solidFill>
            <a:srgbClr val="FFC000"/>
          </a:solidFill>
        </p:spPr>
        <p:txBody>
          <a:bodyPr>
            <a:normAutofit fontScale="90000"/>
          </a:bodyPr>
          <a:lstStyle/>
          <a:p>
            <a:r>
              <a:rPr lang="en-AU" dirty="0" smtClean="0"/>
              <a:t>Customer Interaction Map</a:t>
            </a:r>
            <a:endParaRPr lang="en-AU" dirty="0"/>
          </a:p>
        </p:txBody>
      </p:sp>
      <p:graphicFrame>
        <p:nvGraphicFramePr>
          <p:cNvPr id="1026" name="Object 2"/>
          <p:cNvGraphicFramePr>
            <a:graphicFrameLocks noChangeAspect="1"/>
          </p:cNvGraphicFramePr>
          <p:nvPr/>
        </p:nvGraphicFramePr>
        <p:xfrm>
          <a:off x="285720" y="1214422"/>
          <a:ext cx="8501122" cy="5286412"/>
        </p:xfrm>
        <a:graphic>
          <a:graphicData uri="http://schemas.openxmlformats.org/presentationml/2006/ole">
            <mc:AlternateContent xmlns:mc="http://schemas.openxmlformats.org/markup-compatibility/2006">
              <mc:Choice xmlns:v="urn:schemas-microsoft-com:vml" Requires="v">
                <p:oleObj spid="_x0000_s1052" name="Acrobat Document" r:id="rId4" imgW="11391900" imgH="8963025" progId="AcroExch.Document.7">
                  <p:embed/>
                </p:oleObj>
              </mc:Choice>
              <mc:Fallback>
                <p:oleObj name="Acrobat Document" r:id="rId4" imgW="11391900" imgH="8963025" progId="AcroExch.Document.7">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20" y="1214422"/>
                        <a:ext cx="8501122" cy="528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28596" y="285728"/>
            <a:ext cx="8229600" cy="214314"/>
          </a:xfrm>
          <a:prstGeom prst="rect">
            <a:avLst/>
          </a:prstGeom>
          <a:solidFill>
            <a:srgbClr val="FFC000"/>
          </a:solidFill>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4000" b="0" i="0" u="none" strike="noStrike" kern="1200" cap="none" spc="0" normalizeH="0" baseline="0" noProof="0" dirty="0" smtClean="0">
                <a:ln>
                  <a:noFill/>
                </a:ln>
                <a:solidFill>
                  <a:schemeClr val="tx1"/>
                </a:solidFill>
                <a:effectLst/>
                <a:uLnTx/>
                <a:uFillTx/>
                <a:latin typeface="+mj-lt"/>
                <a:ea typeface="+mj-ea"/>
                <a:cs typeface="+mj-cs"/>
              </a:rPr>
              <a:t>ODA - SLA</a:t>
            </a:r>
          </a:p>
        </p:txBody>
      </p:sp>
      <p:pic>
        <p:nvPicPr>
          <p:cNvPr id="21507" name="Picture 3"/>
          <p:cNvPicPr>
            <a:picLocks noChangeAspect="1" noChangeArrowheads="1"/>
          </p:cNvPicPr>
          <p:nvPr/>
        </p:nvPicPr>
        <p:blipFill>
          <a:blip r:embed="rId2" cstate="print"/>
          <a:srcRect/>
          <a:stretch>
            <a:fillRect/>
          </a:stretch>
        </p:blipFill>
        <p:spPr bwMode="auto">
          <a:xfrm>
            <a:off x="142844" y="804863"/>
            <a:ext cx="8858312" cy="524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6672</TotalTime>
  <Words>2745</Words>
  <Application>Microsoft Office PowerPoint</Application>
  <PresentationFormat>On-screen Show (4:3)</PresentationFormat>
  <Paragraphs>806</Paragraphs>
  <Slides>33</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Worksheet</vt:lpstr>
      <vt:lpstr>Acrobat Document</vt:lpstr>
      <vt:lpstr>IT Operational Support Model TB982 – Optus Digital Agency (ODA)</vt:lpstr>
      <vt:lpstr>Optus Digital Agency</vt:lpstr>
      <vt:lpstr>Key functions by Delivery Phase </vt:lpstr>
      <vt:lpstr>PowerPoint Presentation</vt:lpstr>
      <vt:lpstr>Application Support Team</vt:lpstr>
      <vt:lpstr>ODA Applications Set up in Ender</vt:lpstr>
      <vt:lpstr>Business Support Team</vt:lpstr>
      <vt:lpstr>Customer Interaction Map</vt:lpstr>
      <vt:lpstr>PowerPoint Presentation</vt:lpstr>
      <vt:lpstr>PowerPoint Presentation</vt:lpstr>
      <vt:lpstr>PowerPoint Presentation</vt:lpstr>
      <vt:lpstr>PowerPoint Presentation</vt:lpstr>
      <vt:lpstr>Key Roles and Responsibilities  (SOW2) –  TSA  </vt:lpstr>
      <vt:lpstr>Key Roles and Responsibilities (SOW2) –  TSA Application  - Optus</vt:lpstr>
      <vt:lpstr>Back Ups and Restore  Responsibilities</vt:lpstr>
      <vt:lpstr>Back Ups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SODA Quote Interface (Out of scope)</vt:lpstr>
      <vt:lpstr>SODA Quote/ Order  - SEO</vt:lpstr>
      <vt:lpstr>Public  Customer Interface to  the  Website </vt:lpstr>
      <vt:lpstr> Self Serve UI  and NCS  SaaS Connect Integration</vt:lpstr>
      <vt:lpstr>OLAP to SODA Interface</vt:lpstr>
    </vt:vector>
  </TitlesOfParts>
  <Company>Optus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Interaction Map</dc:title>
  <dc:creator>Dante Lorredo</dc:creator>
  <cp:lastModifiedBy>Dante Lorredo</cp:lastModifiedBy>
  <cp:revision>48</cp:revision>
  <dcterms:created xsi:type="dcterms:W3CDTF">2012-04-16T01:18:52Z</dcterms:created>
  <dcterms:modified xsi:type="dcterms:W3CDTF">2012-07-05T05:23:40Z</dcterms:modified>
</cp:coreProperties>
</file>