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277" r:id="rId3"/>
    <p:sldId id="293" r:id="rId4"/>
    <p:sldId id="294" r:id="rId5"/>
    <p:sldId id="295" r:id="rId6"/>
    <p:sldId id="276" r:id="rId7"/>
    <p:sldId id="296" r:id="rId8"/>
    <p:sldId id="282" r:id="rId9"/>
    <p:sldId id="281" r:id="rId10"/>
    <p:sldId id="29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96"/>
      </p:cViewPr>
      <p:guideLst>
        <p:guide orient="horz" pos="2160"/>
        <p:guide pos="2880"/>
      </p:guideLst>
    </p:cSldViewPr>
  </p:slideViewPr>
  <p:notesTextViewPr>
    <p:cViewPr>
      <p:scale>
        <a:sx n="1" d="1"/>
        <a:sy n="1" d="1"/>
      </p:scale>
      <p:origin x="0" y="0"/>
    </p:cViewPr>
  </p:notesTextViewPr>
  <p:notesViewPr>
    <p:cSldViewPr>
      <p:cViewPr varScale="1">
        <p:scale>
          <a:sx n="83" d="100"/>
          <a:sy n="83" d="100"/>
        </p:scale>
        <p:origin x="-2040"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327E1C-776B-4D37-BCD0-3D7221A77EF8}" type="datetimeFigureOut">
              <a:rPr lang="en-AU" smtClean="0"/>
              <a:pPr/>
              <a:t>6/07/2012</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3154B8-0C52-41C7-ADF1-879C7C11E981}" type="slidenum">
              <a:rPr lang="en-AU" smtClean="0"/>
              <a:pPr/>
              <a:t>‹#›</a:t>
            </a:fld>
            <a:endParaRPr lang="en-AU"/>
          </a:p>
        </p:txBody>
      </p:sp>
    </p:spTree>
    <p:extLst>
      <p:ext uri="{BB962C8B-B14F-4D97-AF65-F5344CB8AC3E}">
        <p14:creationId xmlns:p14="http://schemas.microsoft.com/office/powerpoint/2010/main" xmlns="" val="2194518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689340-6166-4E71-863B-6636F90F5358}" type="datetimeFigureOut">
              <a:rPr lang="en-AU" smtClean="0"/>
              <a:pPr/>
              <a:t>6/07/2012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E616EF-5C43-44E3-A63F-2E9D2B1A0BB9}" type="slidenum">
              <a:rPr lang="en-AU" smtClean="0"/>
              <a:pPr/>
              <a:t>‹#›</a:t>
            </a:fld>
            <a:endParaRPr lang="en-AU"/>
          </a:p>
        </p:txBody>
      </p:sp>
    </p:spTree>
    <p:extLst>
      <p:ext uri="{BB962C8B-B14F-4D97-AF65-F5344CB8AC3E}">
        <p14:creationId xmlns:p14="http://schemas.microsoft.com/office/powerpoint/2010/main" xmlns="" val="429308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7" name="Picture 3" descr="C:\Users\Eve Karakasidis\Desktop\New_Brand_Template_1p3_0412.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403"/>
            <a:ext cx="9144000" cy="685719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ctrTitle"/>
          </p:nvPr>
        </p:nvSpPr>
        <p:spPr>
          <a:xfrm>
            <a:off x="472008" y="3598168"/>
            <a:ext cx="7772400" cy="866527"/>
          </a:xfrm>
        </p:spPr>
        <p:txBody>
          <a:bodyPr>
            <a:normAutofit/>
          </a:bodyPr>
          <a:lstStyle>
            <a:lvl1pPr algn="l">
              <a:defRPr sz="3200"/>
            </a:lvl1pPr>
          </a:lstStyle>
          <a:p>
            <a:r>
              <a:rPr lang="en-US" dirty="0" smtClean="0"/>
              <a:t>Click to edit Master title style</a:t>
            </a:r>
            <a:endParaRPr lang="en-AU" dirty="0"/>
          </a:p>
        </p:txBody>
      </p:sp>
      <p:sp>
        <p:nvSpPr>
          <p:cNvPr id="3" name="Subtitle 2"/>
          <p:cNvSpPr>
            <a:spLocks noGrp="1"/>
          </p:cNvSpPr>
          <p:nvPr>
            <p:ph type="subTitle" idx="1"/>
          </p:nvPr>
        </p:nvSpPr>
        <p:spPr>
          <a:xfrm>
            <a:off x="475456" y="4534272"/>
            <a:ext cx="6400800" cy="766936"/>
          </a:xfrm>
        </p:spPr>
        <p:txBody>
          <a:bodyPr>
            <a:normAutofit/>
          </a:bodyPr>
          <a:lstStyle>
            <a:lvl1pPr marL="0" indent="0" algn="l">
              <a:buNone/>
              <a:defRPr sz="20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Tree>
    <p:extLst>
      <p:ext uri="{BB962C8B-B14F-4D97-AF65-F5344CB8AC3E}">
        <p14:creationId xmlns:p14="http://schemas.microsoft.com/office/powerpoint/2010/main" xmlns="" val="1996894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2051" name="Picture 3" descr="C:\Users\Eve Karakasidis\Desktop\New_Brand_Template_1p7_0412.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403"/>
            <a:ext cx="9144000" cy="685719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1619672" y="274638"/>
            <a:ext cx="7067128" cy="1143000"/>
          </a:xfrm>
        </p:spPr>
        <p:txBody>
          <a:bodyPr>
            <a:normAutofit/>
          </a:bodyPr>
          <a:lstStyle>
            <a:lvl1pPr algn="l">
              <a:defRPr sz="3200"/>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xmlns="" val="24167129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xmlns="" val="1431216545"/>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accent5"/>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accent5"/>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accent5"/>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accent5"/>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accent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ODA – TSA/Optus </a:t>
            </a:r>
            <a:r>
              <a:rPr lang="en-AU" dirty="0" smtClean="0"/>
              <a:t>Support Process Walkthrough</a:t>
            </a:r>
            <a:r>
              <a:rPr lang="en-AU" dirty="0" smtClean="0"/>
              <a:t>	</a:t>
            </a:r>
            <a:endParaRPr lang="en-AU" dirty="0"/>
          </a:p>
        </p:txBody>
      </p:sp>
      <p:sp>
        <p:nvSpPr>
          <p:cNvPr id="3" name="Subtitle 2"/>
          <p:cNvSpPr>
            <a:spLocks noGrp="1"/>
          </p:cNvSpPr>
          <p:nvPr>
            <p:ph type="subTitle" idx="1"/>
          </p:nvPr>
        </p:nvSpPr>
        <p:spPr/>
        <p:txBody>
          <a:bodyPr/>
          <a:lstStyle/>
          <a:p>
            <a:r>
              <a:rPr lang="en-AU" dirty="0" smtClean="0"/>
              <a:t>Date: </a:t>
            </a:r>
            <a:r>
              <a:rPr lang="en-AU" dirty="0" smtClean="0"/>
              <a:t>06/07/2012</a:t>
            </a:r>
            <a:endParaRPr lang="en-AU" dirty="0"/>
          </a:p>
        </p:txBody>
      </p:sp>
    </p:spTree>
    <p:extLst>
      <p:ext uri="{BB962C8B-B14F-4D97-AF65-F5344CB8AC3E}">
        <p14:creationId xmlns:p14="http://schemas.microsoft.com/office/powerpoint/2010/main" xmlns="" val="806976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Jboss</a:t>
            </a:r>
            <a:r>
              <a:rPr lang="en-AU" dirty="0" smtClean="0"/>
              <a:t> DB Stack</a:t>
            </a:r>
            <a:endParaRPr lang="en-AU" dirty="0"/>
          </a:p>
        </p:txBody>
      </p:sp>
      <p:pic>
        <p:nvPicPr>
          <p:cNvPr id="4" name="Content Placeholder 3" descr="ODA-2708-JBoss Stack and VIPS.jpg"/>
          <p:cNvPicPr>
            <a:picLocks noGrp="1" noChangeAspect="1"/>
          </p:cNvPicPr>
          <p:nvPr>
            <p:ph idx="1"/>
          </p:nvPr>
        </p:nvPicPr>
        <p:blipFill>
          <a:blip r:embed="rId2" cstate="print"/>
          <a:stretch>
            <a:fillRect/>
          </a:stretch>
        </p:blipFill>
        <p:spPr>
          <a:xfrm>
            <a:off x="1785918" y="490558"/>
            <a:ext cx="5072098" cy="613990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p:txBody>
          <a:bodyPr/>
          <a:lstStyle/>
          <a:p>
            <a:pPr marL="457200" lvl="0" indent="-457200">
              <a:buFont typeface="+mj-lt"/>
              <a:buAutoNum type="arabicPeriod"/>
            </a:pPr>
            <a:r>
              <a:rPr lang="en-AU" dirty="0" smtClean="0"/>
              <a:t>Intro and Review of Objectives</a:t>
            </a:r>
          </a:p>
          <a:p>
            <a:pPr marL="457200" lvl="0" indent="-457200">
              <a:buFont typeface="+mj-lt"/>
              <a:buAutoNum type="arabicPeriod"/>
            </a:pPr>
            <a:r>
              <a:rPr lang="en-AU" dirty="0" smtClean="0"/>
              <a:t>Finalise Scenario Details and Selection</a:t>
            </a:r>
          </a:p>
          <a:p>
            <a:pPr marL="457200" lvl="0" indent="-457200">
              <a:buFont typeface="+mj-lt"/>
              <a:buAutoNum type="arabicPeriod"/>
            </a:pPr>
            <a:r>
              <a:rPr lang="en-AU" dirty="0" smtClean="0"/>
              <a:t>Scenario Walkthrough</a:t>
            </a:r>
          </a:p>
          <a:p>
            <a:pPr marL="457200" lvl="0" indent="-457200">
              <a:buFont typeface="+mj-lt"/>
              <a:buAutoNum type="arabicPeriod"/>
            </a:pPr>
            <a:r>
              <a:rPr lang="en-AU" dirty="0" smtClean="0"/>
              <a:t>Review of Actions and Issues</a:t>
            </a:r>
          </a:p>
          <a:p>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sp>
        <p:nvSpPr>
          <p:cNvPr id="3" name="Content Placeholder 2"/>
          <p:cNvSpPr>
            <a:spLocks noGrp="1"/>
          </p:cNvSpPr>
          <p:nvPr>
            <p:ph idx="1"/>
          </p:nvPr>
        </p:nvSpPr>
        <p:spPr/>
        <p:txBody>
          <a:bodyPr/>
          <a:lstStyle/>
          <a:p>
            <a:r>
              <a:rPr lang="en-AU" dirty="0" smtClean="0"/>
              <a:t>Validate the end-to-end flow of incident management across multiple solution components, platforms, teams and organisations.  </a:t>
            </a:r>
          </a:p>
          <a:p>
            <a:pPr lvl="1"/>
            <a:r>
              <a:rPr lang="en-AU" dirty="0" smtClean="0"/>
              <a:t>Identify process or documentation gaps for resolution</a:t>
            </a:r>
          </a:p>
          <a:p>
            <a:r>
              <a:rPr lang="en-AU" dirty="0" smtClean="0"/>
              <a:t>Characterise the end-to-end diagnosis and resolution time based on accumulated SLA’s</a:t>
            </a:r>
          </a:p>
          <a:p>
            <a:pPr lvl="1"/>
            <a:r>
              <a:rPr lang="en-AU" dirty="0" smtClean="0"/>
              <a:t>Identify gaps between target SLA’s and likely timelines</a:t>
            </a: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Process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Workshop will use up to 9 failure scenarios involving a primary defect in one component of the platform. (See Scenario Master List)</a:t>
            </a:r>
          </a:p>
          <a:p>
            <a:r>
              <a:rPr lang="en-AU" dirty="0" smtClean="0"/>
              <a:t>The workshop team will start by identifying:</a:t>
            </a:r>
          </a:p>
          <a:p>
            <a:pPr lvl="1"/>
            <a:r>
              <a:rPr lang="en-AU" dirty="0" smtClean="0"/>
              <a:t>the locus of the failure within the system</a:t>
            </a:r>
          </a:p>
          <a:p>
            <a:pPr lvl="1"/>
            <a:r>
              <a:rPr lang="en-AU" dirty="0" smtClean="0"/>
              <a:t>The mechanism by which this failure will be detected (e.g. Alarms, operations process, business process, customer call)</a:t>
            </a:r>
          </a:p>
          <a:p>
            <a:pPr lvl="1"/>
            <a:r>
              <a:rPr lang="en-AU" dirty="0" smtClean="0"/>
              <a:t>By the detection mechanism identify the organisation that will first be notified or become aware of the failure.</a:t>
            </a:r>
          </a:p>
          <a:p>
            <a:r>
              <a:rPr lang="en-AU" dirty="0" smtClean="0"/>
              <a:t>From that point, the workshop team will walk through the incident notification, handoff and escalation process, and the high level actions performed by each group, until the problem is resolved.</a:t>
            </a:r>
          </a:p>
          <a:p>
            <a:r>
              <a:rPr lang="en-AU" dirty="0" smtClean="0"/>
              <a:t>At each point, capture the defined maximum and most likely timeframes for the action or handoff to occur</a:t>
            </a:r>
          </a:p>
          <a:p>
            <a:r>
              <a:rPr lang="en-AU" dirty="0" smtClean="0"/>
              <a:t>Optionally, and time permitting, each team should capture the information, tools or support that will be required in order to perform the required action.</a:t>
            </a:r>
          </a:p>
          <a:p>
            <a:pPr lvl="1"/>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Notes:</a:t>
            </a:r>
            <a:endParaRPr lang="en-AU" dirty="0"/>
          </a:p>
        </p:txBody>
      </p:sp>
      <p:sp>
        <p:nvSpPr>
          <p:cNvPr id="3" name="Content Placeholder 2"/>
          <p:cNvSpPr>
            <a:spLocks noGrp="1"/>
          </p:cNvSpPr>
          <p:nvPr>
            <p:ph idx="1"/>
          </p:nvPr>
        </p:nvSpPr>
        <p:spPr/>
        <p:txBody>
          <a:bodyPr/>
          <a:lstStyle/>
          <a:p>
            <a:pPr marL="457200" indent="-457200">
              <a:buFont typeface="+mj-lt"/>
              <a:buAutoNum type="arabicPeriod"/>
            </a:pPr>
            <a:r>
              <a:rPr lang="en-AU" dirty="0" smtClean="0"/>
              <a:t>It’s possible that we won’t have the attendees or the information available to answer some of the questions.  In this case:</a:t>
            </a:r>
          </a:p>
          <a:p>
            <a:pPr marL="857250" lvl="1" indent="-457200">
              <a:buFont typeface="+mj-lt"/>
              <a:buAutoNum type="arabicPeriod"/>
            </a:pPr>
            <a:r>
              <a:rPr lang="en-AU" dirty="0" smtClean="0"/>
              <a:t>an action will be taken for the question to be answered and any gap resolved (either by Optus group or TSA)</a:t>
            </a:r>
          </a:p>
          <a:p>
            <a:pPr marL="857250" lvl="1" indent="-457200">
              <a:buFont typeface="+mj-lt"/>
              <a:buAutoNum type="arabicPeriod"/>
            </a:pPr>
            <a:r>
              <a:rPr lang="en-AU" dirty="0" smtClean="0"/>
              <a:t>The workshop will pick up at the next known point and continue</a:t>
            </a:r>
          </a:p>
          <a:p>
            <a:pPr marL="457200" indent="-457200">
              <a:buFont typeface="+mj-lt"/>
              <a:buAutoNum type="arabicPeriod"/>
            </a:pPr>
            <a:r>
              <a:rPr lang="en-AU" dirty="0" smtClean="0"/>
              <a:t>Tasks that are performed at each point by Optus or TSA team will be mentioned at the highest level.  This workshop is not looking at how this is conducted, just what is being done and what the next handoff will be</a:t>
            </a:r>
          </a:p>
          <a:p>
            <a:pPr marL="457200" indent="-457200">
              <a:buFont typeface="+mj-lt"/>
              <a:buAutoNum type="arabicPeriod"/>
            </a:pPr>
            <a:r>
              <a:rPr lang="en-AU" dirty="0" smtClean="0"/>
              <a:t>Each Team will be expected to capture their own actions. Only gaps will be captured by the workshop.  Accountability for resolving the gaps will rest with the owning organisation.</a:t>
            </a:r>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Roles</a:t>
            </a:r>
            <a:endParaRPr lang="en-AU" dirty="0"/>
          </a:p>
        </p:txBody>
      </p:sp>
      <p:sp>
        <p:nvSpPr>
          <p:cNvPr id="3" name="Content Placeholder 2"/>
          <p:cNvSpPr>
            <a:spLocks noGrp="1"/>
          </p:cNvSpPr>
          <p:nvPr>
            <p:ph idx="1"/>
          </p:nvPr>
        </p:nvSpPr>
        <p:spPr/>
        <p:txBody>
          <a:bodyPr/>
          <a:lstStyle/>
          <a:p>
            <a:r>
              <a:rPr lang="en-AU" dirty="0" smtClean="0"/>
              <a:t>IT Action Taker: _________________</a:t>
            </a:r>
          </a:p>
          <a:p>
            <a:r>
              <a:rPr lang="en-AU" dirty="0" smtClean="0"/>
              <a:t>TSA Action Taker: ___________________</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Supporting Diagrams</a:t>
            </a:r>
            <a:endParaRPr lang="en-AU" dirty="0"/>
          </a:p>
        </p:txBody>
      </p:sp>
      <p:sp>
        <p:nvSpPr>
          <p:cNvPr id="3" name="Content Placeholder 2"/>
          <p:cNvSpPr>
            <a:spLocks noGrp="1"/>
          </p:cNvSpPr>
          <p:nvPr>
            <p:ph idx="1"/>
          </p:nvPr>
        </p:nvSpPr>
        <p:spPr/>
        <p:txBody>
          <a:bodyPr/>
          <a:lstStyle/>
          <a:p>
            <a:r>
              <a:rPr lang="en-AU" dirty="0" smtClean="0"/>
              <a:t>Overleaf are system schematics that may be useful</a:t>
            </a: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43042" y="214290"/>
            <a:ext cx="7067128" cy="285752"/>
          </a:xfrm>
        </p:spPr>
        <p:txBody>
          <a:bodyPr>
            <a:normAutofit fontScale="90000"/>
          </a:bodyPr>
          <a:lstStyle/>
          <a:p>
            <a:r>
              <a:rPr lang="en-AU" dirty="0" smtClean="0"/>
              <a:t>Overall Connectivity</a:t>
            </a:r>
            <a:endParaRPr lang="en-AU" dirty="0"/>
          </a:p>
        </p:txBody>
      </p:sp>
      <p:pic>
        <p:nvPicPr>
          <p:cNvPr id="1026" name="Picture 2" descr="Visio-ODA-2708-Infosec-PL-RE"/>
          <p:cNvPicPr>
            <a:picLocks noChangeAspect="1" noChangeArrowheads="1"/>
          </p:cNvPicPr>
          <p:nvPr/>
        </p:nvPicPr>
        <p:blipFill>
          <a:blip r:embed="rId2" cstate="print"/>
          <a:srcRect/>
          <a:stretch>
            <a:fillRect/>
          </a:stretch>
        </p:blipFill>
        <p:spPr bwMode="auto">
          <a:xfrm>
            <a:off x="214282" y="529036"/>
            <a:ext cx="8572560" cy="616218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19672" y="274638"/>
            <a:ext cx="7067128" cy="368280"/>
          </a:xfrm>
        </p:spPr>
        <p:txBody>
          <a:bodyPr>
            <a:normAutofit fontScale="90000"/>
          </a:bodyPr>
          <a:lstStyle/>
          <a:p>
            <a:r>
              <a:rPr lang="en-AU" dirty="0" smtClean="0"/>
              <a:t>Detail Connectivity</a:t>
            </a:r>
            <a:endParaRPr lang="en-AU" dirty="0"/>
          </a:p>
        </p:txBody>
      </p:sp>
      <p:pic>
        <p:nvPicPr>
          <p:cNvPr id="6" name="Picture 5" descr="ODA-2708-Network Connectivity.jpg"/>
          <p:cNvPicPr>
            <a:picLocks noChangeAspect="1"/>
          </p:cNvPicPr>
          <p:nvPr/>
        </p:nvPicPr>
        <p:blipFill>
          <a:blip r:embed="rId2" cstate="print"/>
          <a:stretch>
            <a:fillRect/>
          </a:stretch>
        </p:blipFill>
        <p:spPr>
          <a:xfrm>
            <a:off x="214282" y="579070"/>
            <a:ext cx="8630675" cy="6060307"/>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1">
      <a:dk1>
        <a:srgbClr val="006685"/>
      </a:dk1>
      <a:lt1>
        <a:srgbClr val="FFFFFF"/>
      </a:lt1>
      <a:dk2>
        <a:srgbClr val="000000"/>
      </a:dk2>
      <a:lt2>
        <a:srgbClr val="FFFFFF"/>
      </a:lt2>
      <a:accent1>
        <a:srgbClr val="006685"/>
      </a:accent1>
      <a:accent2>
        <a:srgbClr val="FFD100"/>
      </a:accent2>
      <a:accent3>
        <a:srgbClr val="F15D22"/>
      </a:accent3>
      <a:accent4>
        <a:srgbClr val="FFFFFF"/>
      </a:accent4>
      <a:accent5>
        <a:srgbClr val="000000"/>
      </a:accent5>
      <a:accent6>
        <a:srgbClr val="006887"/>
      </a:accent6>
      <a:hlink>
        <a:srgbClr val="F15D22"/>
      </a:hlink>
      <a:folHlink>
        <a:srgbClr val="00668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401</Words>
  <Application>Microsoft Office PowerPoint</Application>
  <PresentationFormat>On-screen Show (4:3)</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ODA – TSA/Optus Support Process Walkthrough </vt:lpstr>
      <vt:lpstr>Agenda</vt:lpstr>
      <vt:lpstr>Objectives</vt:lpstr>
      <vt:lpstr>Process</vt:lpstr>
      <vt:lpstr>Notes:</vt:lpstr>
      <vt:lpstr>Roles</vt:lpstr>
      <vt:lpstr>Supporting Diagrams</vt:lpstr>
      <vt:lpstr>Overall Connectivity</vt:lpstr>
      <vt:lpstr>Detail Connectivity</vt:lpstr>
      <vt:lpstr>Jboss DB Stack</vt:lpstr>
    </vt:vector>
  </TitlesOfParts>
  <Company>Optus Systems Pty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Eve Karakasidis</dc:creator>
  <cp:lastModifiedBy>adam russell</cp:lastModifiedBy>
  <cp:revision>14</cp:revision>
  <dcterms:created xsi:type="dcterms:W3CDTF">2012-04-24T03:40:02Z</dcterms:created>
  <dcterms:modified xsi:type="dcterms:W3CDTF">2012-07-05T23:02:43Z</dcterms:modified>
</cp:coreProperties>
</file>