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  <p:embeddedFont>
      <p:font typeface="Rockwell" pitchFamily="18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IIDhKmrrEg/t1ZM9Xa5hk6TY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15EAD16-3C11-4B08-A8D6-CBA7E3889DE0}">
  <a:tblStyle styleId="{A15EAD16-3C11-4B08-A8D6-CBA7E3889DE0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24F58E-295A-4747-8644-377FD0C41A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Insfoe-Internation School Of Engineering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b17ec8ca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b17ec8ca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geb17ec8ca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17ec8c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17ec8ca1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eb17ec8ca1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b17ec8c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b17ec8ca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eb17ec8ca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b17ec8c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b17ec8ca1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eb17ec8ca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b17ec8c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b17ec8ca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eb17ec8ca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b17ec8c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b17ec8ca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geb17ec8ca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e8e632b3cf_0_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e8e632b3cf_0_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e8e632b3cf_0_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e8e632b3cf_0_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e8e632b3cf_0_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e8e632b3cf_0_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ge8e632b3cf_0_1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e8e632b3cf_0_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e632b3cf_0_7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e632b3cf_0_7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e8e632b3cf_0_7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ge8e632b3cf_0_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e8e632b3cf_0_7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e8e632b3cf_0_7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e632b3cf_0_8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8e632b3cf_0_8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ge8e632b3cf_0_8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ge8e632b3cf_0_8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ge8e632b3cf_0_8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ge8e632b3cf_0_8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ge8e632b3cf_0_8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ge8e632b3cf_0_8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e8e632b3cf_0_8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e632b3cf_0_8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e8e632b3cf_0_2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e8e632b3cf_0_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e8e632b3cf_0_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e8e632b3cf_0_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e8e632b3cf_0_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e8e632b3cf_0_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e8e632b3cf_0_2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e8e632b3cf_0_2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e8e632b3cf_0_2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8e632b3cf_0_3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e8e632b3cf_0_33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ge8e632b3cf_0_33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ge8e632b3cf_0_3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8e632b3cf_0_3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e8e632b3cf_0_3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e632b3cf_0_4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ge8e632b3cf_0_41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ge8e632b3cf_0_4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e8e632b3cf_0_4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e8e632b3cf_0_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e8e632b3cf_0_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e8e632b3cf_0_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e8e632b3cf_0_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ge8e632b3cf_0_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ge8e632b3cf_0_45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e8e632b3cf_0_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e632b3cf_0_5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ge8e632b3cf_0_5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e8e632b3cf_0_54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7" name="Google Shape;67;ge8e632b3cf_0_54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ge8e632b3cf_0_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e8e632b3cf_0_5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e632b3cf_0_61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e8e632b3cf_0_6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8e632b3cf_0_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e8e632b3cf_0_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e8e632b3cf_0_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e8e632b3cf_0_6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e8e632b3cf_0_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e8e632b3cf_0_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ge8e632b3cf_0_6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e8e632b3cf_0_6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e8e632b3cf_0_6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e632b3cf_0_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ge8e632b3cf_0_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e8e632b3cf_0_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 idx="4294967295"/>
          </p:nvPr>
        </p:nvSpPr>
        <p:spPr>
          <a:xfrm>
            <a:off x="1751012" y="1300785"/>
            <a:ext cx="8689976" cy="21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IN" sz="4400" b="1"/>
              <a:t/>
            </a:r>
            <a:br>
              <a:rPr lang="en-IN" sz="4400" b="1"/>
            </a:br>
            <a:r>
              <a:rPr lang="en-IN" sz="4400" b="1"/>
              <a:t>CUSTOMER LIFE TIME VALUE</a:t>
            </a:r>
            <a:r>
              <a:rPr lang="en-IN" sz="4400"/>
              <a:t> </a:t>
            </a:r>
            <a:r>
              <a:rPr lang="en-IN" sz="4400" b="1"/>
              <a:t>(CLV) PREDICTIONS</a:t>
            </a:r>
            <a:br>
              <a:rPr lang="en-IN" sz="4400" b="1"/>
            </a:br>
            <a:endParaRPr sz="440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4294967295"/>
          </p:nvPr>
        </p:nvSpPr>
        <p:spPr>
          <a:xfrm>
            <a:off x="1751012" y="3193073"/>
            <a:ext cx="8689976" cy="8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70"/>
              <a:buNone/>
            </a:pPr>
            <a:r>
              <a:rPr lang="en-IN" b="1"/>
              <a:t>Auto Insurance Company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"/>
          <p:cNvSpPr txBox="1"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1036" name="Google Shape;1036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37" name="Google Shape;1037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038" name="Google Shape;1038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8"/>
          <p:cNvCxnSpPr/>
          <p:nvPr/>
        </p:nvCxnSpPr>
        <p:spPr>
          <a:xfrm>
            <a:off x="445477" y="3287883"/>
            <a:ext cx="111856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0" name="Google Shape;1040;p8"/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</a:t>
            </a:r>
            <a:endParaRPr/>
          </a:p>
        </p:txBody>
      </p:sp>
      <p:sp>
        <p:nvSpPr>
          <p:cNvPr id="1041" name="Google Shape;1041;p8"/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endParaRPr/>
          </a:p>
        </p:txBody>
      </p:sp>
      <p:sp>
        <p:nvSpPr>
          <p:cNvPr id="1042" name="Google Shape;1042;p8"/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Monthly Premium Amount</a:t>
            </a:r>
            <a:endParaRPr/>
          </a:p>
        </p:txBody>
      </p:sp>
      <p:sp>
        <p:nvSpPr>
          <p:cNvPr id="1043" name="Google Shape;1043;p8"/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</a:t>
            </a:r>
            <a:endParaRPr/>
          </a:p>
        </p:txBody>
      </p:sp>
      <p:sp>
        <p:nvSpPr>
          <p:cNvPr id="1044" name="Google Shape;1044;p8"/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Amount Claim</a:t>
            </a:r>
            <a:endParaRPr/>
          </a:p>
        </p:txBody>
      </p:sp>
      <p:sp>
        <p:nvSpPr>
          <p:cNvPr id="1045" name="Google Shape;1045;p8"/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endParaRPr/>
          </a:p>
        </p:txBody>
      </p:sp>
      <p:sp>
        <p:nvSpPr>
          <p:cNvPr id="1046" name="Google Shape;1046;p8"/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endParaRPr/>
          </a:p>
        </p:txBody>
      </p:sp>
      <p:pic>
        <p:nvPicPr>
          <p:cNvPr id="1047" name="Google Shape;104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92" y="3447854"/>
            <a:ext cx="5384709" cy="287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8"/>
          <p:cNvSpPr/>
          <p:nvPr/>
        </p:nvSpPr>
        <p:spPr>
          <a:xfrm>
            <a:off x="5782890" y="4389120"/>
            <a:ext cx="1790283" cy="6305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9" name="Google Shape;1049;p8"/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Bachelor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School or Below</a:t>
            </a:r>
            <a:endParaRPr/>
          </a:p>
        </p:txBody>
      </p:sp>
      <p:sp>
        <p:nvSpPr>
          <p:cNvPr id="1050" name="Google Shape;1050;p8"/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Master</a:t>
            </a:r>
            <a:endParaRPr/>
          </a:p>
        </p:txBody>
      </p:sp>
      <p:pic>
        <p:nvPicPr>
          <p:cNvPr id="1051" name="Google Shape;10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725" y="62500"/>
            <a:ext cx="1869374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>
            <a:spLocks noGrp="1"/>
          </p:cNvSpPr>
          <p:nvPr>
            <p:ph type="title"/>
          </p:nvPr>
        </p:nvSpPr>
        <p:spPr>
          <a:xfrm>
            <a:off x="410151" y="215325"/>
            <a:ext cx="11371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DEMO GRAPHS OF THE FINAL DATA FRAME</a:t>
            </a:r>
            <a:endParaRPr/>
          </a:p>
        </p:txBody>
      </p:sp>
      <p:sp>
        <p:nvSpPr>
          <p:cNvPr id="1057" name="Google Shape;1057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9"/>
          <p:cNvSpPr txBox="1">
            <a:spLocks noGrp="1"/>
          </p:cNvSpPr>
          <p:nvPr>
            <p:ph type="ftr" idx="11"/>
          </p:nvPr>
        </p:nvSpPr>
        <p:spPr>
          <a:xfrm>
            <a:off x="294500" y="6492900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0" name="Google Shape;1060;p9"/>
          <p:cNvGraphicFramePr/>
          <p:nvPr/>
        </p:nvGraphicFramePr>
        <p:xfrm>
          <a:off x="220142" y="3335097"/>
          <a:ext cx="5505375" cy="2750900"/>
        </p:xfrm>
        <a:graphic>
          <a:graphicData uri="http://schemas.openxmlformats.org/drawingml/2006/table">
            <a:tbl>
              <a:tblPr firstRow="1" bandRow="1">
                <a:noFill/>
                <a:tableStyleId>{A15EAD16-3C11-4B08-A8D6-CBA7E3889DE0}</a:tableStyleId>
              </a:tblPr>
              <a:tblGrid>
                <a:gridCol w="1835125"/>
                <a:gridCol w="1835125"/>
                <a:gridCol w="1835125"/>
              </a:tblGrid>
              <a:tr h="65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Business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Demo</a:t>
                      </a:r>
                      <a:r>
                        <a:rPr lang="en-IN" sz="1800" b="1"/>
                        <a:t>+</a:t>
                      </a: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graphs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Sales Channel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Education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Employment status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Monthly Premium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Marital Status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No. of Policies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Policy &amp; Offers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Location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Vehicle 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61" name="Google Shape;1061;p9"/>
          <p:cNvSpPr/>
          <p:nvPr/>
        </p:nvSpPr>
        <p:spPr>
          <a:xfrm>
            <a:off x="220138" y="1538111"/>
            <a:ext cx="384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 Data Frame with 9134 data points and 24 feature variables</a:t>
            </a:r>
            <a:endParaRPr/>
          </a:p>
        </p:txBody>
      </p:sp>
      <p:sp>
        <p:nvSpPr>
          <p:cNvPr id="1062" name="Google Shape;1062;p9"/>
          <p:cNvSpPr/>
          <p:nvPr/>
        </p:nvSpPr>
        <p:spPr>
          <a:xfrm>
            <a:off x="6988661" y="1645250"/>
            <a:ext cx="522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014" y="1340254"/>
            <a:ext cx="1897972" cy="10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9"/>
          <p:cNvSpPr txBox="1"/>
          <p:nvPr/>
        </p:nvSpPr>
        <p:spPr>
          <a:xfrm rot="-1419465">
            <a:off x="5744882" y="2120268"/>
            <a:ext cx="1794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Transformation</a:t>
            </a:r>
            <a:endParaRPr/>
          </a:p>
        </p:txBody>
      </p:sp>
      <p:pic>
        <p:nvPicPr>
          <p:cNvPr id="1065" name="Google Shape;10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397" y="1433420"/>
            <a:ext cx="1069868" cy="10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9"/>
          <p:cNvCxnSpPr/>
          <p:nvPr/>
        </p:nvCxnSpPr>
        <p:spPr>
          <a:xfrm>
            <a:off x="0" y="275976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7" name="Google Shape;1067;p9"/>
          <p:cNvCxnSpPr/>
          <p:nvPr/>
        </p:nvCxnSpPr>
        <p:spPr>
          <a:xfrm>
            <a:off x="0" y="117693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8" name="Google Shape;1068;p9"/>
          <p:cNvCxnSpPr/>
          <p:nvPr/>
        </p:nvCxnSpPr>
        <p:spPr>
          <a:xfrm>
            <a:off x="6203852" y="2759766"/>
            <a:ext cx="0" cy="40982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9" name="Google Shape;1069;p9"/>
          <p:cNvSpPr txBox="1"/>
          <p:nvPr/>
        </p:nvSpPr>
        <p:spPr>
          <a:xfrm>
            <a:off x="6598025" y="3279100"/>
            <a:ext cx="526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Summary: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Observations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9134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variables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: 70-30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 Variable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Customer Life Time Value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Scaling	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: Based on the model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 Metric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b17ec8ca1_0_3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geb17ec8ca1_0_36"/>
          <p:cNvSpPr txBox="1"/>
          <p:nvPr/>
        </p:nvSpPr>
        <p:spPr>
          <a:xfrm>
            <a:off x="2776850" y="0"/>
            <a:ext cx="6717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</a:t>
            </a:r>
            <a:endParaRPr sz="4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geb17ec8ca1_0_36"/>
          <p:cNvSpPr txBox="1"/>
          <p:nvPr/>
        </p:nvSpPr>
        <p:spPr>
          <a:xfrm>
            <a:off x="154275" y="1051850"/>
            <a:ext cx="101958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 with non parametric tests since the dependent variable is not normally distributed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50" b="1">
                <a:solidFill>
                  <a:schemeClr val="dk1"/>
                </a:solidFill>
              </a:rPr>
              <a:t>Shapiro–Wilk test</a:t>
            </a:r>
            <a:endParaRPr sz="16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Mann-Whitney U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Kruskal-Wallis H-test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 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Auto correlation =  Durbin- Watson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 = Jarque Bera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Linearity of residuals = rainbow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Test = Goldfeld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 colinearity = VIF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8" name="Google Shape;1078;geb17ec8ca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"/>
          <p:cNvSpPr txBox="1">
            <a:spLocks noGrp="1"/>
          </p:cNvSpPr>
          <p:nvPr>
            <p:ph type="title"/>
          </p:nvPr>
        </p:nvSpPr>
        <p:spPr>
          <a:xfrm>
            <a:off x="94789" y="76863"/>
            <a:ext cx="1209721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/>
              <a:t>MODEL BUILDING</a:t>
            </a:r>
            <a:endParaRPr/>
          </a:p>
        </p:txBody>
      </p:sp>
      <p:sp>
        <p:nvSpPr>
          <p:cNvPr id="1084" name="Google Shape;1084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085" name="Google Shape;108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86" name="Google Shape;1086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087" name="Google Shape;1087;p10"/>
          <p:cNvPicPr preferRelativeResize="0"/>
          <p:nvPr/>
        </p:nvPicPr>
        <p:blipFill rotWithShape="1">
          <a:blip r:embed="rId3">
            <a:alphaModFix/>
          </a:blip>
          <a:srcRect t="12488"/>
          <a:stretch/>
        </p:blipFill>
        <p:spPr>
          <a:xfrm>
            <a:off x="788610" y="743084"/>
            <a:ext cx="10709568" cy="543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b17ec8ca1_0_5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5" name="Google Shape;1095;geb17ec8ca1_0_59"/>
          <p:cNvGraphicFramePr/>
          <p:nvPr/>
        </p:nvGraphicFramePr>
        <p:xfrm>
          <a:off x="952500" y="1201400"/>
          <a:ext cx="10287000" cy="3626950"/>
        </p:xfrm>
        <a:graphic>
          <a:graphicData uri="http://schemas.openxmlformats.org/drawingml/2006/table">
            <a:tbl>
              <a:tblPr>
                <a:noFill/>
                <a:tableStyleId>{7F24F58E-295A-4747-8644-377FD0C41AB4}</a:tableStyleId>
              </a:tblPr>
              <a:tblGrid>
                <a:gridCol w="5143500"/>
                <a:gridCol w="5143500"/>
              </a:tblGrid>
              <a:tr h="48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Models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R^2</a:t>
                      </a:r>
                      <a:endParaRPr sz="1600" b="1"/>
                    </a:p>
                  </a:txBody>
                  <a:tcPr marL="91425" marR="91425" marT="91425" marB="91425"/>
                </a:tc>
              </a:tr>
              <a:tr h="4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0.25484160264997946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Ridge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0.2148084953609083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8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0.840787974934538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0.9139544276201418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0.9123540914308492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79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Adaboost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0.8945253809639656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96" name="Google Shape;1096;geb17ec8ca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b17ec8ca1_0_7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3" name="Google Shape;1103;geb17ec8ca1_0_73"/>
          <p:cNvPicPr preferRelativeResize="0"/>
          <p:nvPr/>
        </p:nvPicPr>
        <p:blipFill rotWithShape="1">
          <a:blip r:embed="rId3">
            <a:alphaModFix/>
          </a:blip>
          <a:srcRect l="5373" t="30578" r="69502" b="23361"/>
          <a:stretch/>
        </p:blipFill>
        <p:spPr>
          <a:xfrm>
            <a:off x="743300" y="967700"/>
            <a:ext cx="9662899" cy="56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eb17ec8ca1_0_73"/>
          <p:cNvSpPr txBox="1"/>
          <p:nvPr/>
        </p:nvSpPr>
        <p:spPr>
          <a:xfrm>
            <a:off x="869525" y="140250"/>
            <a:ext cx="6619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>
                <a:latin typeface="Rockwell"/>
                <a:ea typeface="Rockwell"/>
                <a:cs typeface="Rockwell"/>
                <a:sym typeface="Rockwell"/>
              </a:rPr>
              <a:t>Features Importance</a:t>
            </a:r>
            <a:endParaRPr sz="2900"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05" name="Google Shape;1105;geb17ec8ca1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CONCLUSION AND RECOMMENDATIONS</a:t>
            </a:r>
            <a:endParaRPr/>
          </a:p>
        </p:txBody>
      </p:sp>
      <p:sp>
        <p:nvSpPr>
          <p:cNvPr id="1111" name="Google Shape;1111;p19"/>
          <p:cNvSpPr txBox="1">
            <a:spLocks noGrp="1"/>
          </p:cNvSpPr>
          <p:nvPr>
            <p:ph type="body" idx="1"/>
          </p:nvPr>
        </p:nvSpPr>
        <p:spPr>
          <a:xfrm>
            <a:off x="1069848" y="182943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As the Customer who is using Four Door Car and Two Door car more inclined to coverages and even the Loss incurred by them is more.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Focus on male customers and promote offer 3 and offer 4.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Even Group 3 Can be Bought in to Group 4 by giving offers to them and even new attracting policies.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-IN"/>
              <a:t>Apply better sales strategy for Doctor’s and master’s students as they are busy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Concluding that Random Forest Model is stable in order to predict the CLTV.</a:t>
            </a:r>
            <a:endParaRPr/>
          </a:p>
        </p:txBody>
      </p:sp>
      <p:sp>
        <p:nvSpPr>
          <p:cNvPr id="1112" name="Google Shape;1112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13" name="Google Shape;1113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114" name="Google Shape;1114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5" name="Google Shape;1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IN" sz="6000"/>
              <a:t>THANK YOU</a:t>
            </a:r>
            <a:br>
              <a:rPr lang="en-IN" sz="6000"/>
            </a:br>
            <a:endParaRPr sz="6000"/>
          </a:p>
        </p:txBody>
      </p:sp>
      <p:sp>
        <p:nvSpPr>
          <p:cNvPr id="1121" name="Google Shape;1121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</a:t>
            </a:r>
            <a:r>
              <a:rPr lang="en-IN" dirty="0" smtClean="0"/>
              <a:t>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122" name="Google Shape;1122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23" name="Google Shape;1123;p2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4" name="Google Shape;1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"/>
          <p:cNvGrpSpPr/>
          <p:nvPr/>
        </p:nvGrpSpPr>
        <p:grpSpPr>
          <a:xfrm>
            <a:off x="377483" y="893354"/>
            <a:ext cx="11437034" cy="5599511"/>
            <a:chOff x="0" y="263807"/>
            <a:chExt cx="11437034" cy="5599511"/>
          </a:xfrm>
        </p:grpSpPr>
        <p:sp>
          <p:nvSpPr>
            <p:cNvPr id="865" name="Google Shape;865;p3"/>
            <p:cNvSpPr/>
            <p:nvPr/>
          </p:nvSpPr>
          <p:spPr>
            <a:xfrm>
              <a:off x="0" y="669721"/>
              <a:ext cx="11437034" cy="1666796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1715566" y="263807"/>
              <a:ext cx="8005923" cy="8280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 txBox="1"/>
            <p:nvPr/>
          </p:nvSpPr>
          <p:spPr>
            <a:xfrm>
              <a:off x="1755987" y="304228"/>
              <a:ext cx="7925081" cy="74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0" y="3365418"/>
              <a:ext cx="11437034" cy="24979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1715566" y="2973004"/>
              <a:ext cx="8005923" cy="8129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 txBox="1"/>
            <p:nvPr/>
          </p:nvSpPr>
          <p:spPr>
            <a:xfrm>
              <a:off x="1755250" y="3012688"/>
              <a:ext cx="7926555" cy="73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Company's Approach and Insight</a:t>
              </a:r>
              <a:endParaRPr/>
            </a:p>
          </p:txBody>
        </p:sp>
      </p:grpSp>
      <p:sp>
        <p:nvSpPr>
          <p:cNvPr id="871" name="Google Shape;871;p3"/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are expected to create an analytical and modelling framework to predict the lifetime value of each customer based on the quantitative and qualitative features.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major non-life insurance company wants to evaluate customer lifetime value based on each customer’s demographics and policy information including claim details.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CLV is a profitability metric in terms of a value placed by the company on each customer and can be conceived in two dimensions: the customer`s present Value and potential future Value.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3" name="Google Shape;873;p3"/>
          <p:cNvSpPr txBox="1">
            <a:spLocks noGrp="1"/>
          </p:cNvSpPr>
          <p:nvPr>
            <p:ph type="ftr" idx="11"/>
          </p:nvPr>
        </p:nvSpPr>
        <p:spPr>
          <a:xfrm>
            <a:off x="616487" y="649287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874" name="Google Shape;874;p3"/>
          <p:cNvSpPr txBox="1">
            <a:spLocks noGrp="1"/>
          </p:cNvSpPr>
          <p:nvPr>
            <p:ph type="dt" idx="10"/>
          </p:nvPr>
        </p:nvSpPr>
        <p:spPr>
          <a:xfrm>
            <a:off x="8037576" y="6505098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3"/>
          <p:cNvSpPr txBox="1"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OVER VIEW</a:t>
            </a:r>
            <a:endParaRPr/>
          </a:p>
        </p:txBody>
      </p:sp>
      <p:pic>
        <p:nvPicPr>
          <p:cNvPr id="877" name="Google Shape;8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"/>
          <p:cNvSpPr txBox="1">
            <a:spLocks noGrp="1"/>
          </p:cNvSpPr>
          <p:nvPr>
            <p:ph type="ftr" idx="11"/>
          </p:nvPr>
        </p:nvSpPr>
        <p:spPr>
          <a:xfrm>
            <a:off x="398819" y="6439872"/>
            <a:ext cx="6327648" cy="365125"/>
          </a:xfrm>
          <a:prstGeom prst="rect">
            <a:avLst/>
          </a:pr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883" name="Google Shape;883;p4"/>
          <p:cNvSpPr txBox="1">
            <a:spLocks noGrp="1"/>
          </p:cNvSpPr>
          <p:nvPr>
            <p:ph type="sldNum" idx="12"/>
          </p:nvPr>
        </p:nvSpPr>
        <p:spPr>
          <a:xfrm>
            <a:off x="11311128" y="6257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"/>
          <p:cNvSpPr txBox="1">
            <a:spLocks noGrp="1"/>
          </p:cNvSpPr>
          <p:nvPr>
            <p:ph type="title"/>
          </p:nvPr>
        </p:nvSpPr>
        <p:spPr>
          <a:xfrm>
            <a:off x="0" y="153338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BUSINESS STRATEGIES</a:t>
            </a:r>
            <a:endParaRPr/>
          </a:p>
        </p:txBody>
      </p:sp>
      <p:pic>
        <p:nvPicPr>
          <p:cNvPr id="885" name="Google Shape;8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80" y="3891879"/>
            <a:ext cx="4641474" cy="256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80" y="752303"/>
            <a:ext cx="4641475" cy="27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614" y="2162783"/>
            <a:ext cx="4641475" cy="27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"/>
          <p:cNvSpPr/>
          <p:nvPr/>
        </p:nvSpPr>
        <p:spPr>
          <a:xfrm>
            <a:off x="5418887" y="3341210"/>
            <a:ext cx="1688092" cy="545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89" name="Google Shape;8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"/>
          <p:cNvSpPr txBox="1">
            <a:spLocks noGrp="1"/>
          </p:cNvSpPr>
          <p:nvPr>
            <p:ph type="dt" idx="10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5"/>
          <p:cNvSpPr txBox="1">
            <a:spLocks noGrp="1"/>
          </p:cNvSpPr>
          <p:nvPr>
            <p:ph type="ftr" idx="11"/>
          </p:nvPr>
        </p:nvSpPr>
        <p:spPr>
          <a:xfrm>
            <a:off x="13583" y="645216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896" name="Google Shape;896;p5"/>
          <p:cNvSpPr txBox="1">
            <a:spLocks noGrp="1"/>
          </p:cNvSpPr>
          <p:nvPr>
            <p:ph type="sldNum" idx="12"/>
          </p:nvPr>
        </p:nvSpPr>
        <p:spPr>
          <a:xfrm>
            <a:off x="11358134" y="6273823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5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5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9" name="Google Shape;899;p5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0" name="Google Shape;900;p5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1" name="Google Shape;901;p5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2" name="Google Shape;902;p5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3" name="Google Shape;903;p5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4" name="Google Shape;904;p5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5" name="Google Shape;905;p5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6" name="Google Shape;906;p5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7" name="Google Shape;907;p5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9" name="Google Shape;909;p5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0" name="Google Shape;910;p5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1" name="Google Shape;911;p5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2" name="Google Shape;912;p5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3" name="Google Shape;913;p5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4" name="Google Shape;914;p5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15" name="Google Shape;915;p5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6" name="Google Shape;916;p5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7" name="Google Shape;917;p5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833269" y="2850090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9" name="Google Shape;919;p5"/>
          <p:cNvSpPr/>
          <p:nvPr/>
        </p:nvSpPr>
        <p:spPr>
          <a:xfrm>
            <a:off x="7140062" y="4811112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5"/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21" name="Google Shape;921;p5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22" name="Google Shape;922;p5"/>
          <p:cNvSpPr txBox="1"/>
          <p:nvPr/>
        </p:nvSpPr>
        <p:spPr>
          <a:xfrm>
            <a:off x="7986475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CUSTOMER LIFE CYCLE</a:t>
            </a:r>
            <a:endParaRPr/>
          </a:p>
        </p:txBody>
      </p:sp>
      <p:pic>
        <p:nvPicPr>
          <p:cNvPr id="924" name="Google Shape;9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81892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"/>
          <p:cNvSpPr txBox="1">
            <a:spLocks noGrp="1"/>
          </p:cNvSpPr>
          <p:nvPr>
            <p:ph type="dt" idx="10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"/>
          <p:cNvSpPr txBox="1">
            <a:spLocks noGrp="1"/>
          </p:cNvSpPr>
          <p:nvPr>
            <p:ph type="ftr" idx="11"/>
          </p:nvPr>
        </p:nvSpPr>
        <p:spPr>
          <a:xfrm>
            <a:off x="13583" y="645216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931" name="Google Shape;931;p6"/>
          <p:cNvSpPr txBox="1">
            <a:spLocks noGrp="1"/>
          </p:cNvSpPr>
          <p:nvPr>
            <p:ph type="sldNum" idx="12"/>
          </p:nvPr>
        </p:nvSpPr>
        <p:spPr>
          <a:xfrm>
            <a:off x="11358134" y="632801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3" name="Google Shape;933;p6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4" name="Google Shape;934;p6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6" name="Google Shape;936;p6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7" name="Google Shape;937;p6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8" name="Google Shape;938;p6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0" name="Google Shape;940;p6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1" name="Google Shape;941;p6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2" name="Google Shape;942;p6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3" name="Google Shape;943;p6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4" name="Google Shape;944;p6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5" name="Google Shape;945;p6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6" name="Google Shape;946;p6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7" name="Google Shape;947;p6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8" name="Google Shape;948;p6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9" name="Google Shape;949;p6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50" name="Google Shape;950;p6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8864163" y="2934025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7114629" y="4979954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5" name="Google Shape;955;p6"/>
          <p:cNvSpPr txBox="1"/>
          <p:nvPr/>
        </p:nvSpPr>
        <p:spPr>
          <a:xfrm>
            <a:off x="1947003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56" name="Google Shape;956;p6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57" name="Google Shape;957;p6"/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58" name="Google Shape;958;p6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CLV HELPS TO ANSWER THIS……</a:t>
            </a:r>
            <a:endParaRPr/>
          </a:p>
        </p:txBody>
      </p:sp>
      <p:sp>
        <p:nvSpPr>
          <p:cNvPr id="959" name="Google Shape;959;p6"/>
          <p:cNvSpPr/>
          <p:nvPr/>
        </p:nvSpPr>
        <p:spPr>
          <a:xfrm>
            <a:off x="2015524" y="4045648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new customer has same profile as valuable customer?</a:t>
            </a:r>
            <a:endParaRPr/>
          </a:p>
        </p:txBody>
      </p:sp>
      <p:sp>
        <p:nvSpPr>
          <p:cNvPr id="960" name="Google Shape;960;p6"/>
          <p:cNvSpPr/>
          <p:nvPr/>
        </p:nvSpPr>
        <p:spPr>
          <a:xfrm>
            <a:off x="3166957" y="160513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probability of cross-selling?</a:t>
            </a:r>
            <a:endParaRPr/>
          </a:p>
        </p:txBody>
      </p:sp>
      <p:sp>
        <p:nvSpPr>
          <p:cNvPr id="961" name="Google Shape;961;p6"/>
          <p:cNvSpPr/>
          <p:nvPr/>
        </p:nvSpPr>
        <p:spPr>
          <a:xfrm>
            <a:off x="6638434" y="1787711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potential?</a:t>
            </a:r>
            <a:endParaRPr/>
          </a:p>
        </p:txBody>
      </p:sp>
      <p:sp>
        <p:nvSpPr>
          <p:cNvPr id="962" name="Google Shape;962;p6"/>
          <p:cNvSpPr/>
          <p:nvPr/>
        </p:nvSpPr>
        <p:spPr>
          <a:xfrm>
            <a:off x="6678413" y="373995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low potential?</a:t>
            </a:r>
            <a:endParaRPr/>
          </a:p>
        </p:txBody>
      </p:sp>
      <p:pic>
        <p:nvPicPr>
          <p:cNvPr id="963" name="Google Shape;9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990701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b17ec8ca1_0_8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geb17ec8ca1_0_80"/>
          <p:cNvSpPr txBox="1"/>
          <p:nvPr/>
        </p:nvSpPr>
        <p:spPr>
          <a:xfrm>
            <a:off x="504875" y="37867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geb17ec8ca1_0_80"/>
          <p:cNvSpPr txBox="1"/>
          <p:nvPr/>
        </p:nvSpPr>
        <p:spPr>
          <a:xfrm>
            <a:off x="182325" y="1528675"/>
            <a:ext cx="9775200" cy="332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88900" lvl="0" indent="0" algn="l" rtl="0"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Parameters Used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Business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763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Demographic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Combine sets used for Top 5 and Bottom 5 Customers.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Information and navigation button.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2" name="Google Shape;972;geb17ec8ca1_0_80"/>
          <p:cNvSpPr txBox="1"/>
          <p:nvPr/>
        </p:nvSpPr>
        <p:spPr>
          <a:xfrm>
            <a:off x="2959175" y="223025"/>
            <a:ext cx="646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Rockwell"/>
                <a:ea typeface="Rockwell"/>
                <a:cs typeface="Rockwell"/>
                <a:sym typeface="Rockwell"/>
              </a:rPr>
              <a:t>Components Used in Dashboard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73" name="Google Shape;973;geb17ec8ca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b17ec8ca1_0_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geb17ec8ca1_0_7"/>
          <p:cNvSpPr txBox="1"/>
          <p:nvPr/>
        </p:nvSpPr>
        <p:spPr>
          <a:xfrm>
            <a:off x="1332325" y="224400"/>
            <a:ext cx="605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latin typeface="Rockwell"/>
                <a:ea typeface="Rockwell"/>
                <a:cs typeface="Rockwell"/>
                <a:sym typeface="Rockwell"/>
              </a:rPr>
              <a:t>Customer Engagement Analysis</a:t>
            </a:r>
            <a:endParaRPr sz="1700"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90" name="Google Shape;990;geb17ec8c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3200"/>
            <a:ext cx="5555601" cy="2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geb17ec8ca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450" y="112200"/>
            <a:ext cx="6217549" cy="3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eb17ec8ca1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825" y="3337850"/>
            <a:ext cx="6299174" cy="3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eb17ec8ca1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28700"/>
            <a:ext cx="5740424" cy="2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17ec8ca1_0_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geb17ec8ca1_0_18"/>
          <p:cNvSpPr txBox="1"/>
          <p:nvPr/>
        </p:nvSpPr>
        <p:spPr>
          <a:xfrm>
            <a:off x="617075" y="140250"/>
            <a:ext cx="93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Rockwell"/>
                <a:ea typeface="Rockwell"/>
                <a:cs typeface="Rockwell"/>
                <a:sym typeface="Rockwell"/>
              </a:rPr>
              <a:t>Policy Age segment= </a:t>
            </a:r>
            <a:r>
              <a:rPr lang="en-IN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 </a:t>
            </a:r>
            <a:r>
              <a:rPr lang="en-IN" b="1">
                <a:latin typeface="Rockwell"/>
                <a:ea typeface="Rockwell"/>
                <a:cs typeface="Rockwell"/>
                <a:sym typeface="Rockwell"/>
              </a:rPr>
              <a:t>&gt; median, high else Low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Rockwell"/>
                <a:ea typeface="Rockwell"/>
                <a:cs typeface="Rockwell"/>
                <a:sym typeface="Rockwell"/>
              </a:rPr>
              <a:t>CLV segment = CLV &gt; median, High else Low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01" name="Google Shape;1001;geb17ec8c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250"/>
            <a:ext cx="8669024" cy="56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eb17ec8ca1_0_18"/>
          <p:cNvSpPr/>
          <p:nvPr/>
        </p:nvSpPr>
        <p:spPr>
          <a:xfrm>
            <a:off x="9817175" y="1206100"/>
            <a:ext cx="196500" cy="238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geb17ec8ca1_0_18"/>
          <p:cNvSpPr/>
          <p:nvPr/>
        </p:nvSpPr>
        <p:spPr>
          <a:xfrm>
            <a:off x="9817175" y="2214625"/>
            <a:ext cx="196500" cy="238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geb17ec8ca1_0_18"/>
          <p:cNvSpPr/>
          <p:nvPr/>
        </p:nvSpPr>
        <p:spPr>
          <a:xfrm>
            <a:off x="9817175" y="3070275"/>
            <a:ext cx="196500" cy="2385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geb17ec8ca1_0_18"/>
          <p:cNvSpPr/>
          <p:nvPr/>
        </p:nvSpPr>
        <p:spPr>
          <a:xfrm>
            <a:off x="9817175" y="3911900"/>
            <a:ext cx="196500" cy="238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eb17ec8ca1_0_18"/>
          <p:cNvSpPr txBox="1"/>
          <p:nvPr/>
        </p:nvSpPr>
        <p:spPr>
          <a:xfrm>
            <a:off x="10265975" y="1107950"/>
            <a:ext cx="162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CS=High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7" name="Google Shape;1007;geb17ec8ca1_0_18"/>
          <p:cNvSpPr txBox="1"/>
          <p:nvPr/>
        </p:nvSpPr>
        <p:spPr>
          <a:xfrm>
            <a:off x="10265975" y="2089113"/>
            <a:ext cx="122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 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8" name="Google Shape;1008;geb17ec8ca1_0_18"/>
          <p:cNvSpPr txBox="1"/>
          <p:nvPr/>
        </p:nvSpPr>
        <p:spPr>
          <a:xfrm>
            <a:off x="10258925" y="30703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 = 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9" name="Google Shape;1009;geb17ec8ca1_0_18"/>
          <p:cNvSpPr txBox="1"/>
          <p:nvPr/>
        </p:nvSpPr>
        <p:spPr>
          <a:xfrm>
            <a:off x="10336075" y="3926875"/>
            <a:ext cx="116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PAS= 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10" name="Google Shape;1010;geb17ec8ca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"/>
          <p:cNvSpPr txBox="1">
            <a:spLocks noGrp="1"/>
          </p:cNvSpPr>
          <p:nvPr>
            <p:ph type="title"/>
          </p:nvPr>
        </p:nvSpPr>
        <p:spPr>
          <a:xfrm>
            <a:off x="0" y="3646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5000"/>
              <a:buFont typeface="Rockwell"/>
              <a:buNone/>
            </a:pPr>
            <a:r>
              <a:rPr lang="en-IN"/>
              <a:t>DATA PRE-PROCESSING AND FEATURE ENGINEERING</a:t>
            </a:r>
            <a:endParaRPr/>
          </a:p>
        </p:txBody>
      </p:sp>
      <p:grpSp>
        <p:nvGrpSpPr>
          <p:cNvPr id="1016" name="Google Shape;1016;p7"/>
          <p:cNvGrpSpPr/>
          <p:nvPr/>
        </p:nvGrpSpPr>
        <p:grpSpPr>
          <a:xfrm>
            <a:off x="595594" y="1644457"/>
            <a:ext cx="3705559" cy="787789"/>
            <a:chOff x="1811" y="0"/>
            <a:chExt cx="3705559" cy="787789"/>
          </a:xfrm>
        </p:grpSpPr>
        <p:sp>
          <p:nvSpPr>
            <p:cNvPr id="1017" name="Google Shape;1017;p7"/>
            <p:cNvSpPr/>
            <p:nvPr/>
          </p:nvSpPr>
          <p:spPr>
            <a:xfrm>
              <a:off x="1811" y="0"/>
              <a:ext cx="3705559" cy="787789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 txBox="1"/>
            <p:nvPr/>
          </p:nvSpPr>
          <p:spPr>
            <a:xfrm>
              <a:off x="395706" y="0"/>
              <a:ext cx="2917770" cy="787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Pre-Processing</a:t>
              </a:r>
              <a:endParaRPr/>
            </a:p>
          </p:txBody>
        </p:sp>
      </p:grpSp>
      <p:sp>
        <p:nvSpPr>
          <p:cNvPr id="1019" name="Google Shape;1019;p7"/>
          <p:cNvSpPr txBox="1"/>
          <p:nvPr/>
        </p:nvSpPr>
        <p:spPr>
          <a:xfrm>
            <a:off x="1088130" y="2868016"/>
            <a:ext cx="2898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was given with 9134 data points and 24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is no missing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Drop columns those add no significance.</a:t>
            </a:r>
            <a:endParaRPr/>
          </a:p>
        </p:txBody>
      </p:sp>
      <p:sp>
        <p:nvSpPr>
          <p:cNvPr id="1020" name="Google Shape;1020;p7"/>
          <p:cNvSpPr txBox="1"/>
          <p:nvPr/>
        </p:nvSpPr>
        <p:spPr>
          <a:xfrm>
            <a:off x="4724358" y="2868015"/>
            <a:ext cx="3040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new Features are been extracted based on the existing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Features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Clubbing the Various Levels into one level.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Applied one hot encoding for categorical columns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1" name="Google Shape;1021;p7"/>
          <p:cNvSpPr txBox="1"/>
          <p:nvPr/>
        </p:nvSpPr>
        <p:spPr>
          <a:xfrm>
            <a:off x="8759269" y="2868015"/>
            <a:ext cx="2898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See the correlation features.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the  </a:t>
            </a:r>
            <a:r>
              <a:rPr lang="en-IN" sz="1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VIF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statistical analysis some of the variables are been removed.</a:t>
            </a:r>
            <a:endParaRPr/>
          </a:p>
        </p:txBody>
      </p:sp>
      <p:grpSp>
        <p:nvGrpSpPr>
          <p:cNvPr id="1022" name="Google Shape;1022;p7"/>
          <p:cNvGrpSpPr/>
          <p:nvPr/>
        </p:nvGrpSpPr>
        <p:grpSpPr>
          <a:xfrm>
            <a:off x="4304715" y="1644444"/>
            <a:ext cx="3705600" cy="787800"/>
            <a:chOff x="0" y="476825"/>
            <a:chExt cx="3705600" cy="787800"/>
          </a:xfrm>
        </p:grpSpPr>
        <p:sp>
          <p:nvSpPr>
            <p:cNvPr id="1023" name="Google Shape;1023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 txBox="1"/>
            <p:nvPr/>
          </p:nvSpPr>
          <p:spPr>
            <a:xfrm>
              <a:off x="394782" y="476825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Engineering</a:t>
              </a:r>
              <a:endParaRPr/>
            </a:p>
          </p:txBody>
        </p:sp>
      </p:grpSp>
      <p:grpSp>
        <p:nvGrpSpPr>
          <p:cNvPr id="1025" name="Google Shape;1025;p7"/>
          <p:cNvGrpSpPr/>
          <p:nvPr/>
        </p:nvGrpSpPr>
        <p:grpSpPr>
          <a:xfrm>
            <a:off x="8013897" y="1644444"/>
            <a:ext cx="3705600" cy="829888"/>
            <a:chOff x="0" y="476825"/>
            <a:chExt cx="3705600" cy="829888"/>
          </a:xfrm>
        </p:grpSpPr>
        <p:sp>
          <p:nvSpPr>
            <p:cNvPr id="1026" name="Google Shape;1026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 txBox="1"/>
            <p:nvPr/>
          </p:nvSpPr>
          <p:spPr>
            <a:xfrm>
              <a:off x="393895" y="518913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Variables Extraction</a:t>
              </a:r>
              <a:endParaRPr/>
            </a:p>
          </p:txBody>
        </p:sp>
      </p:grpSp>
      <p:sp>
        <p:nvSpPr>
          <p:cNvPr id="1028" name="Google Shape;1028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Made By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Shrivastav</a:t>
            </a:r>
            <a:endParaRPr/>
          </a:p>
        </p:txBody>
      </p:sp>
      <p:sp>
        <p:nvSpPr>
          <p:cNvPr id="1029" name="Google Shape;1029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/>
          </a:p>
        </p:txBody>
      </p:sp>
      <p:sp>
        <p:nvSpPr>
          <p:cNvPr id="1030" name="Google Shape;1030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PresentationFormat>Custom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Roboto</vt:lpstr>
      <vt:lpstr>Rockwell</vt:lpstr>
      <vt:lpstr>Times New Roman</vt:lpstr>
      <vt:lpstr>Courier New</vt:lpstr>
      <vt:lpstr>Calibri</vt:lpstr>
      <vt:lpstr>Geometric</vt:lpstr>
      <vt:lpstr> CUSTOMER LIFE TIME VALUE (CLV) PREDICTIONS </vt:lpstr>
      <vt:lpstr>OVER VIEW</vt:lpstr>
      <vt:lpstr>BUSINESS STRATEGIES</vt:lpstr>
      <vt:lpstr>CUSTOMER LIFE CYCLE</vt:lpstr>
      <vt:lpstr>CLV HELPS TO ANSWER THIS……</vt:lpstr>
      <vt:lpstr>Slide 6</vt:lpstr>
      <vt:lpstr>Slide 7</vt:lpstr>
      <vt:lpstr>Slide 8</vt:lpstr>
      <vt:lpstr>DATA PRE-PROCESSING AND FEATURE ENGINEERING</vt:lpstr>
      <vt:lpstr>FEATURE ENGINEERING</vt:lpstr>
      <vt:lpstr>DEMO GRAPHS OF THE FINAL DATA FRAME</vt:lpstr>
      <vt:lpstr>Slide 12</vt:lpstr>
      <vt:lpstr>MODEL BUILDING</vt:lpstr>
      <vt:lpstr>Slide 14</vt:lpstr>
      <vt:lpstr>Slide 15</vt:lpstr>
      <vt:lpstr>CONCLUSION AND RECOMMENDATIONS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LIFE TIME VALUE (CLV) PREDICTIONS </dc:title>
  <dc:creator>Abhilash Reddy</dc:creator>
  <cp:lastModifiedBy>ANAND</cp:lastModifiedBy>
  <cp:revision>1</cp:revision>
  <dcterms:created xsi:type="dcterms:W3CDTF">2018-02-02T05:43:33Z</dcterms:created>
  <dcterms:modified xsi:type="dcterms:W3CDTF">2023-01-10T07:56:25Z</dcterms:modified>
</cp:coreProperties>
</file>