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853183"/>
            <a:ext cx="12192000" cy="2869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21746" y="2186901"/>
            <a:ext cx="374850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8954" y="1203446"/>
            <a:ext cx="10334091" cy="255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1.png"/><Relationship Id="rId6" Type="http://schemas.openxmlformats.org/officeDocument/2006/relationships/image" Target="../media/image2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Relationship Id="rId6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2.png"/><Relationship Id="rId4" Type="http://schemas.openxmlformats.org/officeDocument/2006/relationships/image" Target="../media/image1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5" Type="http://schemas.openxmlformats.org/officeDocument/2006/relationships/image" Target="../media/image37.png"/><Relationship Id="rId6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1.jp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11.png"/><Relationship Id="rId11" Type="http://schemas.openxmlformats.org/officeDocument/2006/relationships/image" Target="../media/image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1.png"/><Relationship Id="rId4" Type="http://schemas.openxmlformats.org/officeDocument/2006/relationships/hyperlink" Target="https://github.com/ZM-Learn/L2RPN_WCCI_a_Solution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758695"/>
            <a:ext cx="12192000" cy="2869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5703" y="2531459"/>
            <a:ext cx="10678795" cy="1195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97760" marR="5080" indent="-2385695">
              <a:lnSpc>
                <a:spcPct val="120000"/>
              </a:lnSpc>
              <a:spcBef>
                <a:spcPts val="95"/>
              </a:spcBef>
            </a:pPr>
            <a:r>
              <a:rPr dirty="0" sz="3200" spc="-5" b="1">
                <a:latin typeface="Trebuchet MS"/>
                <a:cs typeface="Trebuchet MS"/>
              </a:rPr>
              <a:t>NeurIPS </a:t>
            </a:r>
            <a:r>
              <a:rPr dirty="0" sz="3200" spc="-10" b="1">
                <a:latin typeface="Trebuchet MS"/>
                <a:cs typeface="Trebuchet MS"/>
              </a:rPr>
              <a:t>2020 </a:t>
            </a:r>
            <a:r>
              <a:rPr dirty="0" sz="3200" b="1">
                <a:latin typeface="Trebuchet MS"/>
                <a:cs typeface="Trebuchet MS"/>
              </a:rPr>
              <a:t>L2RPN </a:t>
            </a:r>
            <a:r>
              <a:rPr dirty="0" sz="3200" spc="-5" b="1">
                <a:latin typeface="Trebuchet MS"/>
                <a:cs typeface="Trebuchet MS"/>
              </a:rPr>
              <a:t>Robustness </a:t>
            </a:r>
            <a:r>
              <a:rPr dirty="0" sz="3200" b="1">
                <a:latin typeface="Trebuchet MS"/>
                <a:cs typeface="Trebuchet MS"/>
              </a:rPr>
              <a:t>and Adaptability</a:t>
            </a:r>
            <a:r>
              <a:rPr dirty="0" sz="3200" spc="-315" b="1">
                <a:latin typeface="Trebuchet MS"/>
                <a:cs typeface="Trebuchet MS"/>
              </a:rPr>
              <a:t> </a:t>
            </a:r>
            <a:r>
              <a:rPr dirty="0" sz="3200" spc="-75" b="1">
                <a:latin typeface="Trebuchet MS"/>
                <a:cs typeface="Trebuchet MS"/>
              </a:rPr>
              <a:t>Tracks  </a:t>
            </a:r>
            <a:r>
              <a:rPr dirty="0" sz="3200" spc="-5" b="1">
                <a:latin typeface="Trebuchet MS"/>
                <a:cs typeface="Trebuchet MS"/>
              </a:rPr>
              <a:t>Competition </a:t>
            </a:r>
            <a:r>
              <a:rPr dirty="0" sz="3200" b="1">
                <a:latin typeface="Trebuchet MS"/>
                <a:cs typeface="Trebuchet MS"/>
              </a:rPr>
              <a:t>Winning</a:t>
            </a:r>
            <a:r>
              <a:rPr dirty="0" sz="3200" spc="-235" b="1">
                <a:latin typeface="Trebuchet MS"/>
                <a:cs typeface="Trebuchet MS"/>
              </a:rPr>
              <a:t> </a:t>
            </a:r>
            <a:r>
              <a:rPr dirty="0" sz="3200" b="1">
                <a:latin typeface="Trebuchet MS"/>
                <a:cs typeface="Trebuchet MS"/>
              </a:rPr>
              <a:t>Approach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8595" y="4893034"/>
            <a:ext cx="7736205" cy="103187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2000" spc="-50" b="1">
                <a:latin typeface="Trebuchet MS"/>
                <a:cs typeface="Trebuchet MS"/>
              </a:rPr>
              <a:t>YANG </a:t>
            </a:r>
            <a:r>
              <a:rPr dirty="0" sz="2000" b="1">
                <a:latin typeface="Trebuchet MS"/>
                <a:cs typeface="Trebuchet MS"/>
              </a:rPr>
              <a:t>Zhihong, XU Chunlei, LU Jixiang*, XU Hongsheng, XU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Kang,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latin typeface="Trebuchet MS"/>
                <a:cs typeface="Trebuchet MS"/>
              </a:rPr>
              <a:t>CHEN </a:t>
            </a:r>
            <a:r>
              <a:rPr dirty="0" sz="2000" spc="-10" b="1">
                <a:latin typeface="Trebuchet MS"/>
                <a:cs typeface="Trebuchet MS"/>
              </a:rPr>
              <a:t>Tianyu, </a:t>
            </a:r>
            <a:r>
              <a:rPr dirty="0" sz="2000" b="1">
                <a:latin typeface="Trebuchet MS"/>
                <a:cs typeface="Trebuchet MS"/>
              </a:rPr>
              <a:t>XU Zhilin, </a:t>
            </a:r>
            <a:r>
              <a:rPr dirty="0" sz="2000" spc="-5" b="1">
                <a:latin typeface="Trebuchet MS"/>
                <a:cs typeface="Trebuchet MS"/>
              </a:rPr>
              <a:t>LIU </a:t>
            </a:r>
            <a:r>
              <a:rPr dirty="0" sz="2000" b="1">
                <a:latin typeface="Trebuchet MS"/>
                <a:cs typeface="Trebuchet MS"/>
              </a:rPr>
              <a:t>Junjun, LU Jinjun, CHEN</a:t>
            </a:r>
            <a:r>
              <a:rPr dirty="0" sz="2000" spc="-24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Tianhua</a:t>
            </a:r>
            <a:endParaRPr sz="2000">
              <a:latin typeface="Trebuchet MS"/>
              <a:cs typeface="Trebuchet MS"/>
            </a:endParaRPr>
          </a:p>
          <a:p>
            <a:pPr algn="ctr" marL="76835">
              <a:lnSpc>
                <a:spcPct val="100000"/>
              </a:lnSpc>
              <a:spcBef>
                <a:spcPts val="900"/>
              </a:spcBef>
            </a:pPr>
            <a:r>
              <a:rPr dirty="0" sz="1450" spc="-35" i="1">
                <a:latin typeface="Arial"/>
                <a:cs typeface="Arial"/>
              </a:rPr>
              <a:t>(* </a:t>
            </a:r>
            <a:r>
              <a:rPr dirty="0" sz="1450" spc="-45" i="1">
                <a:latin typeface="Arial"/>
                <a:cs typeface="Arial"/>
              </a:rPr>
              <a:t>Corresponding</a:t>
            </a:r>
            <a:r>
              <a:rPr dirty="0" sz="1450" spc="-25" i="1">
                <a:latin typeface="Arial"/>
                <a:cs typeface="Arial"/>
              </a:rPr>
              <a:t> </a:t>
            </a:r>
            <a:r>
              <a:rPr dirty="0" sz="1450" spc="-35" i="1">
                <a:latin typeface="Arial"/>
                <a:cs typeface="Arial"/>
              </a:rPr>
              <a:t>author)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452" y="182879"/>
            <a:ext cx="2304288" cy="885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20428" y="153923"/>
            <a:ext cx="2395728" cy="1162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1226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ew</a:t>
            </a:r>
            <a:r>
              <a:rPr dirty="0" sz="2400" spc="5" b="1">
                <a:solidFill>
                  <a:srgbClr val="006E6B"/>
                </a:solidFill>
                <a:latin typeface="Trebuchet MS"/>
                <a:cs typeface="Trebuchet MS"/>
              </a:rPr>
              <a:t>a</a:t>
            </a:r>
            <a:r>
              <a:rPr dirty="0" sz="2400" spc="-10" b="1">
                <a:solidFill>
                  <a:srgbClr val="006E6B"/>
                </a:solidFill>
                <a:latin typeface="Trebuchet MS"/>
                <a:cs typeface="Trebuchet MS"/>
              </a:rPr>
              <a:t>r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ds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4" name="object 4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006F6B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025" y="280978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3599" y="3313099"/>
            <a:ext cx="3312795" cy="223520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C00000"/>
                </a:solidFill>
                <a:latin typeface="Trebuchet MS"/>
                <a:cs typeface="Trebuchet MS"/>
              </a:rPr>
              <a:t>Adaptability Track</a:t>
            </a:r>
            <a:r>
              <a:rPr dirty="0" sz="1800" spc="-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800" spc="-5" b="0">
                <a:solidFill>
                  <a:srgbClr val="C00000"/>
                </a:solidFill>
                <a:latin typeface="Noto Sans CJK JP Medium"/>
                <a:cs typeface="Noto Sans CJK JP Medium"/>
              </a:rPr>
              <a:t>（</a:t>
            </a:r>
            <a:r>
              <a:rPr dirty="0" sz="1800" spc="-5" b="1">
                <a:solidFill>
                  <a:srgbClr val="C00000"/>
                </a:solidFill>
                <a:latin typeface="Trebuchet MS"/>
                <a:cs typeface="Trebuchet MS"/>
              </a:rPr>
              <a:t>Track2</a:t>
            </a:r>
            <a:r>
              <a:rPr dirty="0" sz="1800" spc="-5" b="0">
                <a:solidFill>
                  <a:srgbClr val="C00000"/>
                </a:solidFill>
                <a:latin typeface="Noto Sans CJK JP Medium"/>
                <a:cs typeface="Noto Sans CJK JP Medium"/>
              </a:rPr>
              <a:t>）</a:t>
            </a:r>
            <a:endParaRPr sz="1800">
              <a:latin typeface="Noto Sans CJK JP Medium"/>
              <a:cs typeface="Noto Sans CJK JP Medium"/>
            </a:endParaRPr>
          </a:p>
          <a:p>
            <a:pPr marL="194945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0">
                <a:latin typeface="Trebuchet MS"/>
                <a:cs typeface="Trebuchet MS"/>
              </a:rPr>
              <a:t>Sandbox-Reward</a:t>
            </a:r>
            <a:endParaRPr sz="1800">
              <a:latin typeface="Trebuchet MS"/>
              <a:cs typeface="Trebuchet MS"/>
            </a:endParaRPr>
          </a:p>
          <a:p>
            <a:pPr marL="194945" indent="-182245">
              <a:lnSpc>
                <a:spcPct val="100000"/>
              </a:lnSpc>
              <a:spcBef>
                <a:spcPts val="147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20">
                <a:latin typeface="Trebuchet MS"/>
                <a:cs typeface="Trebuchet MS"/>
              </a:rPr>
              <a:t>Close-To-OverFlow-Reward</a:t>
            </a:r>
            <a:endParaRPr sz="1800">
              <a:latin typeface="Trebuchet MS"/>
              <a:cs typeface="Trebuchet MS"/>
            </a:endParaRPr>
          </a:p>
          <a:p>
            <a:pPr marL="194945" indent="-182245">
              <a:lnSpc>
                <a:spcPct val="100000"/>
              </a:lnSpc>
              <a:spcBef>
                <a:spcPts val="147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0">
                <a:latin typeface="Trebuchet MS"/>
                <a:cs typeface="Trebuchet MS"/>
              </a:rPr>
              <a:t>Distance</a:t>
            </a:r>
            <a:r>
              <a:rPr dirty="0" sz="1800" spc="-10" b="1">
                <a:latin typeface="Trebuchet MS"/>
                <a:cs typeface="Trebuchet MS"/>
              </a:rPr>
              <a:t>-</a:t>
            </a:r>
            <a:r>
              <a:rPr dirty="0" sz="1800" spc="-10">
                <a:latin typeface="Trebuchet MS"/>
                <a:cs typeface="Trebuchet MS"/>
              </a:rPr>
              <a:t>Reward</a:t>
            </a:r>
            <a:endParaRPr sz="1800">
              <a:latin typeface="Trebuchet MS"/>
              <a:cs typeface="Trebuchet MS"/>
            </a:endParaRPr>
          </a:p>
          <a:p>
            <a:pPr marL="194945" indent="-182245">
              <a:lnSpc>
                <a:spcPct val="100000"/>
              </a:lnSpc>
              <a:spcBef>
                <a:spcPts val="149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latin typeface="Trebuchet MS"/>
                <a:cs typeface="Trebuchet MS"/>
              </a:rPr>
              <a:t>Lines-Capacity-Reward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3327" y="3320501"/>
            <a:ext cx="3061970" cy="16719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C00000"/>
                </a:solidFill>
                <a:latin typeface="Trebuchet MS"/>
                <a:cs typeface="Trebuchet MS"/>
              </a:rPr>
              <a:t>Robustness Track</a:t>
            </a:r>
            <a:r>
              <a:rPr dirty="0" sz="1800" spc="-1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800" spc="-5" b="0">
                <a:solidFill>
                  <a:srgbClr val="C00000"/>
                </a:solidFill>
                <a:latin typeface="Noto Sans CJK JP Medium"/>
                <a:cs typeface="Noto Sans CJK JP Medium"/>
              </a:rPr>
              <a:t>（</a:t>
            </a:r>
            <a:r>
              <a:rPr dirty="0" sz="1800" spc="-5" b="1">
                <a:solidFill>
                  <a:srgbClr val="C00000"/>
                </a:solidFill>
                <a:latin typeface="Trebuchet MS"/>
                <a:cs typeface="Trebuchet MS"/>
              </a:rPr>
              <a:t>Track1)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Trebuchet MS"/>
                <a:cs typeface="Trebuchet MS"/>
              </a:rPr>
              <a:t>Sandbox-Reward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20">
                <a:latin typeface="Trebuchet MS"/>
                <a:cs typeface="Trebuchet MS"/>
              </a:rPr>
              <a:t>Close-To-OverFlow-Reward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Trebuchet MS"/>
                <a:cs typeface="Trebuchet MS"/>
              </a:rPr>
              <a:t>Distance-Reward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3315" y="900054"/>
            <a:ext cx="4631055" cy="214439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000" spc="-15">
                <a:latin typeface="Trebuchet MS"/>
                <a:cs typeface="Trebuchet MS"/>
              </a:rPr>
              <a:t>Rewards: </a:t>
            </a:r>
            <a:r>
              <a:rPr dirty="0" sz="2000">
                <a:latin typeface="Trebuchet MS"/>
                <a:cs typeface="Trebuchet MS"/>
              </a:rPr>
              <a:t>(factors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considering)</a:t>
            </a:r>
            <a:endParaRPr sz="2000">
              <a:latin typeface="Trebuchet MS"/>
              <a:cs typeface="Trebuchet MS"/>
            </a:endParaRPr>
          </a:p>
          <a:p>
            <a:pPr marL="217170" indent="-205104">
              <a:lnSpc>
                <a:spcPct val="100000"/>
              </a:lnSpc>
              <a:spcBef>
                <a:spcPts val="1135"/>
              </a:spcBef>
              <a:buSzPct val="94444"/>
              <a:buFont typeface="Trebuchet MS"/>
              <a:buAutoNum type="arabicPeriod"/>
              <a:tabLst>
                <a:tab pos="217804" algn="l"/>
              </a:tabLst>
            </a:pPr>
            <a:r>
              <a:rPr dirty="0" sz="1800" spc="-5" b="1">
                <a:latin typeface="Trebuchet MS"/>
                <a:cs typeface="Trebuchet MS"/>
              </a:rPr>
              <a:t>Sandbox 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economic</a:t>
            </a:r>
            <a:endParaRPr sz="1800">
              <a:latin typeface="Trebuchet MS"/>
              <a:cs typeface="Trebuchet MS"/>
            </a:endParaRPr>
          </a:p>
          <a:p>
            <a:pPr marL="217170" indent="-205104">
              <a:lnSpc>
                <a:spcPct val="100000"/>
              </a:lnSpc>
              <a:spcBef>
                <a:spcPts val="1080"/>
              </a:spcBef>
              <a:buSzPct val="94444"/>
              <a:buFont typeface="Trebuchet MS"/>
              <a:buAutoNum type="arabicPeriod"/>
              <a:tabLst>
                <a:tab pos="217804" algn="l"/>
              </a:tabLst>
            </a:pPr>
            <a:r>
              <a:rPr dirty="0" sz="1800" spc="-20" b="1">
                <a:latin typeface="Trebuchet MS"/>
                <a:cs typeface="Trebuchet MS"/>
              </a:rPr>
              <a:t>Close-To-OverFlow 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overflow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buSzPct val="94444"/>
              <a:buFont typeface="Trebuchet MS"/>
              <a:buAutoNum type="arabicPeriod"/>
              <a:tabLst>
                <a:tab pos="217804" algn="l"/>
              </a:tabLst>
            </a:pPr>
            <a:r>
              <a:rPr dirty="0" sz="1800" spc="-5" b="1">
                <a:latin typeface="Trebuchet MS"/>
                <a:cs typeface="Trebuchet MS"/>
              </a:rPr>
              <a:t>Distance </a:t>
            </a:r>
            <a:r>
              <a:rPr dirty="0" sz="1800">
                <a:latin typeface="Trebuchet MS"/>
                <a:cs typeface="Trebuchet MS"/>
              </a:rPr>
              <a:t>- </a:t>
            </a:r>
            <a:r>
              <a:rPr dirty="0" sz="1800" spc="-5">
                <a:latin typeface="Trebuchet MS"/>
                <a:cs typeface="Trebuchet MS"/>
              </a:rPr>
              <a:t>difference with initial </a:t>
            </a:r>
            <a:r>
              <a:rPr dirty="0" sz="1800" spc="-10">
                <a:latin typeface="Trebuchet MS"/>
                <a:cs typeface="Trebuchet MS"/>
              </a:rPr>
              <a:t>topology  </a:t>
            </a:r>
            <a:r>
              <a:rPr dirty="0" sz="1800" spc="-5">
                <a:latin typeface="Trebuchet MS"/>
                <a:cs typeface="Trebuchet MS"/>
              </a:rPr>
              <a:t>4.</a:t>
            </a:r>
            <a:r>
              <a:rPr dirty="0" sz="1800" spc="-5" b="1">
                <a:latin typeface="Trebuchet MS"/>
                <a:cs typeface="Trebuchet MS"/>
              </a:rPr>
              <a:t>Line-capacity </a:t>
            </a:r>
            <a:r>
              <a:rPr dirty="0" sz="1800">
                <a:latin typeface="Trebuchet MS"/>
                <a:cs typeface="Trebuchet MS"/>
              </a:rPr>
              <a:t>– </a:t>
            </a:r>
            <a:r>
              <a:rPr dirty="0" sz="1800" spc="-5">
                <a:latin typeface="Trebuchet MS"/>
                <a:cs typeface="Trebuchet MS"/>
              </a:rPr>
              <a:t>available transfer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capacity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33700" y="5775959"/>
            <a:ext cx="8501380" cy="647700"/>
            <a:chOff x="2933700" y="5775959"/>
            <a:chExt cx="8501380" cy="647700"/>
          </a:xfrm>
        </p:grpSpPr>
        <p:sp>
          <p:nvSpPr>
            <p:cNvPr id="19" name="object 19"/>
            <p:cNvSpPr/>
            <p:nvPr/>
          </p:nvSpPr>
          <p:spPr>
            <a:xfrm>
              <a:off x="2933700" y="5775959"/>
              <a:ext cx="8500872" cy="647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61132" y="5878067"/>
              <a:ext cx="8444484" cy="534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01518" y="5805679"/>
              <a:ext cx="8365490" cy="512445"/>
            </a:xfrm>
            <a:custGeom>
              <a:avLst/>
              <a:gdLst/>
              <a:ahLst/>
              <a:cxnLst/>
              <a:rect l="l" t="t" r="r" b="b"/>
              <a:pathLst>
                <a:path w="8365490" h="512445">
                  <a:moveTo>
                    <a:pt x="8279892" y="0"/>
                  </a:moveTo>
                  <a:lnTo>
                    <a:pt x="85344" y="0"/>
                  </a:lnTo>
                  <a:lnTo>
                    <a:pt x="52126" y="6707"/>
                  </a:lnTo>
                  <a:lnTo>
                    <a:pt x="24998" y="24998"/>
                  </a:lnTo>
                  <a:lnTo>
                    <a:pt x="6707" y="52126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7" y="459937"/>
                  </a:lnTo>
                  <a:lnTo>
                    <a:pt x="24998" y="487065"/>
                  </a:lnTo>
                  <a:lnTo>
                    <a:pt x="52126" y="505356"/>
                  </a:lnTo>
                  <a:lnTo>
                    <a:pt x="85344" y="512063"/>
                  </a:lnTo>
                  <a:lnTo>
                    <a:pt x="8279892" y="512063"/>
                  </a:lnTo>
                  <a:lnTo>
                    <a:pt x="8313109" y="505356"/>
                  </a:lnTo>
                  <a:lnTo>
                    <a:pt x="8340237" y="487065"/>
                  </a:lnTo>
                  <a:lnTo>
                    <a:pt x="8358528" y="459937"/>
                  </a:lnTo>
                  <a:lnTo>
                    <a:pt x="8365235" y="426719"/>
                  </a:lnTo>
                  <a:lnTo>
                    <a:pt x="8365235" y="85343"/>
                  </a:lnTo>
                  <a:lnTo>
                    <a:pt x="8358528" y="52126"/>
                  </a:lnTo>
                  <a:lnTo>
                    <a:pt x="8340237" y="24998"/>
                  </a:lnTo>
                  <a:lnTo>
                    <a:pt x="8313109" y="6707"/>
                  </a:lnTo>
                  <a:lnTo>
                    <a:pt x="827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01518" y="5805679"/>
              <a:ext cx="8365490" cy="512445"/>
            </a:xfrm>
            <a:custGeom>
              <a:avLst/>
              <a:gdLst/>
              <a:ahLst/>
              <a:cxnLst/>
              <a:rect l="l" t="t" r="r" b="b"/>
              <a:pathLst>
                <a:path w="8365490" h="512445">
                  <a:moveTo>
                    <a:pt x="0" y="85343"/>
                  </a:moveTo>
                  <a:lnTo>
                    <a:pt x="6707" y="52126"/>
                  </a:lnTo>
                  <a:lnTo>
                    <a:pt x="24998" y="24998"/>
                  </a:lnTo>
                  <a:lnTo>
                    <a:pt x="52126" y="6707"/>
                  </a:lnTo>
                  <a:lnTo>
                    <a:pt x="85344" y="0"/>
                  </a:lnTo>
                  <a:lnTo>
                    <a:pt x="8279892" y="0"/>
                  </a:lnTo>
                  <a:lnTo>
                    <a:pt x="8313109" y="6707"/>
                  </a:lnTo>
                  <a:lnTo>
                    <a:pt x="8340237" y="24998"/>
                  </a:lnTo>
                  <a:lnTo>
                    <a:pt x="8358528" y="52126"/>
                  </a:lnTo>
                  <a:lnTo>
                    <a:pt x="8365235" y="85343"/>
                  </a:lnTo>
                  <a:lnTo>
                    <a:pt x="8365235" y="426719"/>
                  </a:lnTo>
                  <a:lnTo>
                    <a:pt x="8358528" y="459937"/>
                  </a:lnTo>
                  <a:lnTo>
                    <a:pt x="8340237" y="487065"/>
                  </a:lnTo>
                  <a:lnTo>
                    <a:pt x="8313109" y="505356"/>
                  </a:lnTo>
                  <a:lnTo>
                    <a:pt x="8279892" y="512063"/>
                  </a:lnTo>
                  <a:lnTo>
                    <a:pt x="85344" y="512063"/>
                  </a:lnTo>
                  <a:lnTo>
                    <a:pt x="52126" y="505356"/>
                  </a:lnTo>
                  <a:lnTo>
                    <a:pt x="24998" y="487065"/>
                  </a:lnTo>
                  <a:lnTo>
                    <a:pt x="6707" y="459937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28955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123603" y="5935108"/>
            <a:ext cx="8119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rebuchet MS"/>
                <a:cs typeface="Trebuchet MS"/>
              </a:rPr>
              <a:t>Reward=∑Weight(i)*Reward(i),i</a:t>
            </a:r>
            <a:r>
              <a:rPr dirty="0" sz="1600" spc="-5" b="0">
                <a:latin typeface="Noto Sans CJK JP Medium"/>
                <a:cs typeface="Noto Sans CJK JP Medium"/>
              </a:rPr>
              <a:t>∈</a:t>
            </a:r>
            <a:r>
              <a:rPr dirty="0" sz="1600" spc="-5" b="1">
                <a:latin typeface="Trebuchet MS"/>
                <a:cs typeface="Trebuchet MS"/>
              </a:rPr>
              <a:t>(Sandbox, </a:t>
            </a:r>
            <a:r>
              <a:rPr dirty="0" sz="1600" spc="-30" b="1">
                <a:latin typeface="Trebuchet MS"/>
                <a:cs typeface="Trebuchet MS"/>
              </a:rPr>
              <a:t>CloseToOverflow, </a:t>
            </a:r>
            <a:r>
              <a:rPr dirty="0" sz="1600" spc="-5" b="1">
                <a:latin typeface="Trebuchet MS"/>
                <a:cs typeface="Trebuchet MS"/>
              </a:rPr>
              <a:t>Distance,</a:t>
            </a:r>
            <a:r>
              <a:rPr dirty="0" sz="1600" spc="12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LineCapacity)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25" name="object 25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9317735" y="795527"/>
            <a:ext cx="2269235" cy="1277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3149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Reduced</a:t>
            </a:r>
            <a:r>
              <a:rPr dirty="0" sz="2400" spc="-210" b="1">
                <a:solidFill>
                  <a:srgbClr val="006E6B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Action-space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4" name="object 4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2657855"/>
            <a:ext cx="2306320" cy="649605"/>
          </a:xfrm>
          <a:custGeom>
            <a:avLst/>
            <a:gdLst/>
            <a:ahLst/>
            <a:cxnLst/>
            <a:rect l="l" t="t" r="r" b="b"/>
            <a:pathLst>
              <a:path w="2306320" h="649604">
                <a:moveTo>
                  <a:pt x="2305812" y="0"/>
                </a:moveTo>
                <a:lnTo>
                  <a:pt x="0" y="0"/>
                </a:lnTo>
                <a:lnTo>
                  <a:pt x="0" y="649224"/>
                </a:lnTo>
                <a:lnTo>
                  <a:pt x="2305812" y="649224"/>
                </a:lnTo>
                <a:lnTo>
                  <a:pt x="23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3014" y="280969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006F6B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6243" y="1220670"/>
            <a:ext cx="35464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dirty="0" sz="2000" b="1">
                <a:solidFill>
                  <a:srgbClr val="C00000"/>
                </a:solidFill>
                <a:latin typeface="Trebuchet MS"/>
                <a:cs typeface="Trebuchet MS"/>
              </a:rPr>
              <a:t>Robustness</a:t>
            </a:r>
            <a:r>
              <a:rPr dirty="0" sz="2000" spc="-1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45" b="1">
                <a:solidFill>
                  <a:srgbClr val="C00000"/>
                </a:solidFill>
                <a:latin typeface="Trebuchet MS"/>
                <a:cs typeface="Trebuchet MS"/>
              </a:rPr>
              <a:t>Track</a:t>
            </a:r>
            <a:r>
              <a:rPr dirty="0" sz="2000" spc="-45" b="0">
                <a:solidFill>
                  <a:srgbClr val="C00000"/>
                </a:solidFill>
                <a:latin typeface="Noto Sans CJK JP Medium"/>
                <a:cs typeface="Noto Sans CJK JP Medium"/>
              </a:rPr>
              <a:t>（</a:t>
            </a:r>
            <a:r>
              <a:rPr dirty="0" sz="2000" spc="-45" b="1">
                <a:solidFill>
                  <a:srgbClr val="C00000"/>
                </a:solidFill>
                <a:latin typeface="Trebuchet MS"/>
                <a:cs typeface="Trebuchet MS"/>
              </a:rPr>
              <a:t>Track1)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87395" y="3872484"/>
            <a:ext cx="5694045" cy="645160"/>
            <a:chOff x="2787395" y="3872484"/>
            <a:chExt cx="5694045" cy="645160"/>
          </a:xfrm>
        </p:grpSpPr>
        <p:sp>
          <p:nvSpPr>
            <p:cNvPr id="17" name="object 17"/>
            <p:cNvSpPr/>
            <p:nvPr/>
          </p:nvSpPr>
          <p:spPr>
            <a:xfrm>
              <a:off x="2813303" y="3872484"/>
              <a:ext cx="5667756" cy="577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87395" y="3877056"/>
              <a:ext cx="5090159" cy="640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81121" y="3902202"/>
              <a:ext cx="5532120" cy="441959"/>
            </a:xfrm>
            <a:custGeom>
              <a:avLst/>
              <a:gdLst/>
              <a:ahLst/>
              <a:cxnLst/>
              <a:rect l="l" t="t" r="r" b="b"/>
              <a:pathLst>
                <a:path w="5532120" h="441960">
                  <a:moveTo>
                    <a:pt x="5458460" y="0"/>
                  </a:moveTo>
                  <a:lnTo>
                    <a:pt x="73660" y="0"/>
                  </a:lnTo>
                  <a:lnTo>
                    <a:pt x="44989" y="5789"/>
                  </a:lnTo>
                  <a:lnTo>
                    <a:pt x="21575" y="21575"/>
                  </a:lnTo>
                  <a:lnTo>
                    <a:pt x="5789" y="44989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70"/>
                  </a:lnTo>
                  <a:lnTo>
                    <a:pt x="21575" y="420384"/>
                  </a:lnTo>
                  <a:lnTo>
                    <a:pt x="44989" y="436170"/>
                  </a:lnTo>
                  <a:lnTo>
                    <a:pt x="73660" y="441960"/>
                  </a:lnTo>
                  <a:lnTo>
                    <a:pt x="5458460" y="441960"/>
                  </a:lnTo>
                  <a:lnTo>
                    <a:pt x="5487130" y="436170"/>
                  </a:lnTo>
                  <a:lnTo>
                    <a:pt x="5510544" y="420384"/>
                  </a:lnTo>
                  <a:lnTo>
                    <a:pt x="5526330" y="396970"/>
                  </a:lnTo>
                  <a:lnTo>
                    <a:pt x="5532120" y="368300"/>
                  </a:lnTo>
                  <a:lnTo>
                    <a:pt x="5532120" y="73660"/>
                  </a:lnTo>
                  <a:lnTo>
                    <a:pt x="5526330" y="44989"/>
                  </a:lnTo>
                  <a:lnTo>
                    <a:pt x="5510544" y="21575"/>
                  </a:lnTo>
                  <a:lnTo>
                    <a:pt x="5487130" y="5789"/>
                  </a:lnTo>
                  <a:lnTo>
                    <a:pt x="5458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81121" y="3902202"/>
              <a:ext cx="5532120" cy="441959"/>
            </a:xfrm>
            <a:custGeom>
              <a:avLst/>
              <a:gdLst/>
              <a:ahLst/>
              <a:cxnLst/>
              <a:rect l="l" t="t" r="r" b="b"/>
              <a:pathLst>
                <a:path w="5532120" h="441960">
                  <a:moveTo>
                    <a:pt x="0" y="73660"/>
                  </a:moveTo>
                  <a:lnTo>
                    <a:pt x="5789" y="44989"/>
                  </a:lnTo>
                  <a:lnTo>
                    <a:pt x="21575" y="21575"/>
                  </a:lnTo>
                  <a:lnTo>
                    <a:pt x="44989" y="5789"/>
                  </a:lnTo>
                  <a:lnTo>
                    <a:pt x="73660" y="0"/>
                  </a:lnTo>
                  <a:lnTo>
                    <a:pt x="5458460" y="0"/>
                  </a:lnTo>
                  <a:lnTo>
                    <a:pt x="5487130" y="5789"/>
                  </a:lnTo>
                  <a:lnTo>
                    <a:pt x="5510544" y="21575"/>
                  </a:lnTo>
                  <a:lnTo>
                    <a:pt x="5526330" y="44989"/>
                  </a:lnTo>
                  <a:lnTo>
                    <a:pt x="5532120" y="73660"/>
                  </a:lnTo>
                  <a:lnTo>
                    <a:pt x="5532120" y="368300"/>
                  </a:lnTo>
                  <a:lnTo>
                    <a:pt x="5526330" y="396970"/>
                  </a:lnTo>
                  <a:lnTo>
                    <a:pt x="5510544" y="420384"/>
                  </a:lnTo>
                  <a:lnTo>
                    <a:pt x="5487130" y="436170"/>
                  </a:lnTo>
                  <a:lnTo>
                    <a:pt x="5458460" y="441960"/>
                  </a:lnTo>
                  <a:lnTo>
                    <a:pt x="73660" y="441960"/>
                  </a:lnTo>
                  <a:lnTo>
                    <a:pt x="44989" y="436170"/>
                  </a:lnTo>
                  <a:lnTo>
                    <a:pt x="21575" y="420384"/>
                  </a:lnTo>
                  <a:lnTo>
                    <a:pt x="5789" y="396970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67754" y="3669425"/>
            <a:ext cx="6941820" cy="60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2000">
              <a:latin typeface="Trebuchet MS"/>
              <a:cs typeface="Trebuchet MS"/>
            </a:endParaRPr>
          </a:p>
          <a:p>
            <a:pPr marL="2325370">
              <a:lnSpc>
                <a:spcPts val="2295"/>
              </a:lnSpc>
            </a:pPr>
            <a:r>
              <a:rPr dirty="0" sz="2000" b="1">
                <a:latin typeface="Trebuchet MS"/>
                <a:cs typeface="Trebuchet MS"/>
              </a:rPr>
              <a:t>Why </a:t>
            </a:r>
            <a:r>
              <a:rPr dirty="0" sz="2000" spc="-5" b="1">
                <a:latin typeface="Trebuchet MS"/>
                <a:cs typeface="Trebuchet MS"/>
              </a:rPr>
              <a:t>action-space </a:t>
            </a:r>
            <a:r>
              <a:rPr dirty="0" sz="2000" b="1">
                <a:latin typeface="Trebuchet MS"/>
                <a:cs typeface="Trebuchet MS"/>
              </a:rPr>
              <a:t>need </a:t>
            </a:r>
            <a:r>
              <a:rPr dirty="0" sz="2000" spc="-5" b="1">
                <a:latin typeface="Trebuchet MS"/>
                <a:cs typeface="Trebuchet MS"/>
              </a:rPr>
              <a:t>to be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reduced?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70976" y="3302508"/>
            <a:ext cx="2677668" cy="1728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545984" y="1231391"/>
            <a:ext cx="37223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60045" algn="l"/>
                <a:tab pos="360680" algn="l"/>
              </a:tabLst>
            </a:pPr>
            <a:r>
              <a:rPr dirty="0" sz="2000" spc="-5" b="1">
                <a:solidFill>
                  <a:srgbClr val="C00000"/>
                </a:solidFill>
                <a:latin typeface="Trebuchet MS"/>
                <a:cs typeface="Trebuchet MS"/>
              </a:rPr>
              <a:t>Adaptability </a:t>
            </a:r>
            <a:r>
              <a:rPr dirty="0" sz="2000" spc="-55" b="1">
                <a:solidFill>
                  <a:srgbClr val="C00000"/>
                </a:solidFill>
                <a:latin typeface="Trebuchet MS"/>
                <a:cs typeface="Trebuchet MS"/>
              </a:rPr>
              <a:t>Track</a:t>
            </a:r>
            <a:r>
              <a:rPr dirty="0" sz="2000" spc="-1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35" b="0">
                <a:solidFill>
                  <a:srgbClr val="C00000"/>
                </a:solidFill>
                <a:latin typeface="Noto Sans CJK JP Medium"/>
                <a:cs typeface="Noto Sans CJK JP Medium"/>
              </a:rPr>
              <a:t>（</a:t>
            </a:r>
            <a:r>
              <a:rPr dirty="0" sz="2000" spc="-35" b="1">
                <a:solidFill>
                  <a:srgbClr val="C00000"/>
                </a:solidFill>
                <a:latin typeface="Trebuchet MS"/>
                <a:cs typeface="Trebuchet MS"/>
              </a:rPr>
              <a:t>Track2)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9933" y="5006776"/>
            <a:ext cx="7759065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The </a:t>
            </a:r>
            <a:r>
              <a:rPr dirty="0" sz="1800" spc="-10">
                <a:latin typeface="Trebuchet MS"/>
                <a:cs typeface="Trebuchet MS"/>
              </a:rPr>
              <a:t>topology </a:t>
            </a:r>
            <a:r>
              <a:rPr dirty="0" sz="1800" spc="-5">
                <a:latin typeface="Trebuchet MS"/>
                <a:cs typeface="Trebuchet MS"/>
              </a:rPr>
              <a:t>action </a:t>
            </a:r>
            <a:r>
              <a:rPr dirty="0" sz="1800">
                <a:latin typeface="Trebuchet MS"/>
                <a:cs typeface="Trebuchet MS"/>
              </a:rPr>
              <a:t>number is </a:t>
            </a:r>
            <a:r>
              <a:rPr dirty="0" sz="1800" spc="-5">
                <a:latin typeface="Trebuchet MS"/>
                <a:cs typeface="Trebuchet MS"/>
              </a:rPr>
              <a:t>huge </a:t>
            </a:r>
            <a:r>
              <a:rPr dirty="0" sz="1800">
                <a:latin typeface="Trebuchet MS"/>
                <a:cs typeface="Trebuchet MS"/>
              </a:rPr>
              <a:t>due </a:t>
            </a:r>
            <a:r>
              <a:rPr dirty="0" sz="1800" spc="-5">
                <a:latin typeface="Trebuchet MS"/>
                <a:cs typeface="Trebuchet MS"/>
              </a:rPr>
              <a:t>to complex action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combination.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Difficult for system simulation </a:t>
            </a:r>
            <a:r>
              <a:rPr dirty="0" sz="1800">
                <a:latin typeface="Trebuchet MS"/>
                <a:cs typeface="Trebuchet MS"/>
              </a:rPr>
              <a:t>and </a:t>
            </a:r>
            <a:r>
              <a:rPr dirty="0" sz="1800" spc="-5">
                <a:latin typeface="Trebuchet MS"/>
                <a:cs typeface="Trebuchet MS"/>
              </a:rPr>
              <a:t>agent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training.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45">
                <a:latin typeface="Trebuchet MS"/>
                <a:cs typeface="Trebuchet MS"/>
              </a:rPr>
              <a:t>We </a:t>
            </a:r>
            <a:r>
              <a:rPr dirty="0" sz="1800" spc="-5">
                <a:latin typeface="Trebuchet MS"/>
                <a:cs typeface="Trebuchet MS"/>
              </a:rPr>
              <a:t>reduce them according to </a:t>
            </a:r>
            <a:r>
              <a:rPr dirty="0" sz="1800">
                <a:latin typeface="Trebuchet MS"/>
                <a:cs typeface="Trebuchet MS"/>
              </a:rPr>
              <a:t>domain </a:t>
            </a:r>
            <a:r>
              <a:rPr dirty="0" sz="1800" spc="-5">
                <a:latin typeface="Trebuchet MS"/>
                <a:cs typeface="Trebuchet MS"/>
              </a:rPr>
              <a:t>knowledge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experiments.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6234" y="1810461"/>
            <a:ext cx="4239895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65760" algn="l"/>
                <a:tab pos="366395" algn="l"/>
              </a:tabLst>
            </a:pPr>
            <a:r>
              <a:rPr dirty="0" sz="1800" spc="-5">
                <a:latin typeface="Trebuchet MS"/>
                <a:cs typeface="Trebuchet MS"/>
              </a:rPr>
              <a:t>Before reduce: </a:t>
            </a:r>
            <a:r>
              <a:rPr dirty="0" sz="1800">
                <a:latin typeface="Trebuchet MS"/>
                <a:cs typeface="Trebuchet MS"/>
              </a:rPr>
              <a:t>130k </a:t>
            </a:r>
            <a:r>
              <a:rPr dirty="0" sz="1800" spc="-5">
                <a:latin typeface="Trebuchet MS"/>
                <a:cs typeface="Trebuchet MS"/>
              </a:rPr>
              <a:t>(2^17 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131,072)</a:t>
            </a:r>
            <a:endParaRPr sz="1800">
              <a:latin typeface="Trebuchet MS"/>
              <a:cs typeface="Trebuchet MS"/>
            </a:endParaRPr>
          </a:p>
          <a:p>
            <a:pPr marL="356235" indent="-34036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56235" algn="l"/>
                <a:tab pos="356870" algn="l"/>
              </a:tabLst>
            </a:pPr>
            <a:r>
              <a:rPr dirty="0" sz="1800" spc="-10">
                <a:latin typeface="Trebuchet MS"/>
                <a:cs typeface="Trebuchet MS"/>
              </a:rPr>
              <a:t>After </a:t>
            </a:r>
            <a:r>
              <a:rPr dirty="0" sz="1800" spc="-5">
                <a:latin typeface="Trebuchet MS"/>
                <a:cs typeface="Trebuchet MS"/>
              </a:rPr>
              <a:t>reduce: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885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2053" y="2778289"/>
            <a:ext cx="3776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rebuchet MS"/>
                <a:cs typeface="Trebuchet MS"/>
              </a:rPr>
              <a:t>58 line, 786 topo, 40 redisp, 1</a:t>
            </a:r>
            <a:r>
              <a:rPr dirty="0" sz="1600" spc="30" i="1">
                <a:latin typeface="Trebuchet MS"/>
                <a:cs typeface="Trebuchet MS"/>
              </a:rPr>
              <a:t> </a:t>
            </a:r>
            <a:r>
              <a:rPr dirty="0" sz="1600" spc="-5" i="1">
                <a:latin typeface="Trebuchet MS"/>
                <a:cs typeface="Trebuchet MS"/>
              </a:rPr>
              <a:t>donothing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5984" y="1821167"/>
            <a:ext cx="3145790" cy="73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65760" algn="l"/>
                <a:tab pos="366395" algn="l"/>
              </a:tabLst>
            </a:pPr>
            <a:r>
              <a:rPr dirty="0" sz="1800" spc="-5">
                <a:latin typeface="Trebuchet MS"/>
                <a:cs typeface="Trebuchet MS"/>
              </a:rPr>
              <a:t>Before reduce: even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more!</a:t>
            </a:r>
            <a:endParaRPr sz="1800">
              <a:latin typeface="Trebuchet MS"/>
              <a:cs typeface="Trebuchet MS"/>
            </a:endParaRPr>
          </a:p>
          <a:p>
            <a:pPr marL="352425" indent="-340360">
              <a:lnSpc>
                <a:spcPct val="100000"/>
              </a:lnSpc>
              <a:spcBef>
                <a:spcPts val="1280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dirty="0" sz="1800" spc="-10">
                <a:latin typeface="Trebuchet MS"/>
                <a:cs typeface="Trebuchet MS"/>
              </a:rPr>
              <a:t>After </a:t>
            </a:r>
            <a:r>
              <a:rPr dirty="0" sz="1800" spc="-5">
                <a:latin typeface="Trebuchet MS"/>
                <a:cs typeface="Trebuchet MS"/>
              </a:rPr>
              <a:t>reduce: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1164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88172" y="2787129"/>
            <a:ext cx="2908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rebuchet MS"/>
                <a:cs typeface="Trebuchet MS"/>
              </a:rPr>
              <a:t>185 line, 978 topo, 1</a:t>
            </a:r>
            <a:r>
              <a:rPr dirty="0" sz="1600" spc="10" i="1">
                <a:latin typeface="Trebuchet MS"/>
                <a:cs typeface="Trebuchet MS"/>
              </a:rPr>
              <a:t> </a:t>
            </a:r>
            <a:r>
              <a:rPr dirty="0" sz="1600" spc="-5" i="1">
                <a:latin typeface="Trebuchet MS"/>
                <a:cs typeface="Trebuchet MS"/>
              </a:rPr>
              <a:t>donothing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30" name="object 30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2750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F69"/>
                </a:solidFill>
                <a:latin typeface="Trebuchet MS"/>
                <a:cs typeface="Trebuchet MS"/>
              </a:rPr>
              <a:t>Guided</a:t>
            </a:r>
            <a:r>
              <a:rPr dirty="0" sz="2400" spc="-85" b="1">
                <a:solidFill>
                  <a:srgbClr val="006F69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6F69"/>
                </a:solidFill>
                <a:latin typeface="Trebuchet MS"/>
                <a:cs typeface="Trebuchet MS"/>
              </a:rPr>
              <a:t>exploration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4" name="object 4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2657855"/>
            <a:ext cx="2306320" cy="649605"/>
          </a:xfrm>
          <a:custGeom>
            <a:avLst/>
            <a:gdLst/>
            <a:ahLst/>
            <a:cxnLst/>
            <a:rect l="l" t="t" r="r" b="b"/>
            <a:pathLst>
              <a:path w="2306320" h="649604">
                <a:moveTo>
                  <a:pt x="2305812" y="0"/>
                </a:moveTo>
                <a:lnTo>
                  <a:pt x="0" y="0"/>
                </a:lnTo>
                <a:lnTo>
                  <a:pt x="0" y="649224"/>
                </a:lnTo>
                <a:lnTo>
                  <a:pt x="2305812" y="649224"/>
                </a:lnTo>
                <a:lnTo>
                  <a:pt x="23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3014" y="280969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006F6B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7754" y="366942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2970" y="1332115"/>
            <a:ext cx="2891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rebuchet MS"/>
                <a:cs typeface="Trebuchet MS"/>
              </a:rPr>
              <a:t>Epsilon-greedy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exploration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46450" y="2217166"/>
            <a:ext cx="700405" cy="732155"/>
            <a:chOff x="3346450" y="2217166"/>
            <a:chExt cx="700405" cy="732155"/>
          </a:xfrm>
        </p:grpSpPr>
        <p:sp>
          <p:nvSpPr>
            <p:cNvPr id="18" name="object 18"/>
            <p:cNvSpPr/>
            <p:nvPr/>
          </p:nvSpPr>
          <p:spPr>
            <a:xfrm>
              <a:off x="3352800" y="2223516"/>
              <a:ext cx="687705" cy="719455"/>
            </a:xfrm>
            <a:custGeom>
              <a:avLst/>
              <a:gdLst/>
              <a:ahLst/>
              <a:cxnLst/>
              <a:rect l="l" t="t" r="r" b="b"/>
              <a:pathLst>
                <a:path w="687704" h="719455">
                  <a:moveTo>
                    <a:pt x="572770" y="0"/>
                  </a:moveTo>
                  <a:lnTo>
                    <a:pt x="114554" y="0"/>
                  </a:lnTo>
                  <a:lnTo>
                    <a:pt x="69962" y="9001"/>
                  </a:lnTo>
                  <a:lnTo>
                    <a:pt x="33550" y="33550"/>
                  </a:lnTo>
                  <a:lnTo>
                    <a:pt x="9001" y="69962"/>
                  </a:lnTo>
                  <a:lnTo>
                    <a:pt x="0" y="114553"/>
                  </a:lnTo>
                  <a:lnTo>
                    <a:pt x="0" y="604773"/>
                  </a:lnTo>
                  <a:lnTo>
                    <a:pt x="9001" y="649360"/>
                  </a:lnTo>
                  <a:lnTo>
                    <a:pt x="33550" y="685773"/>
                  </a:lnTo>
                  <a:lnTo>
                    <a:pt x="69962" y="710324"/>
                  </a:lnTo>
                  <a:lnTo>
                    <a:pt x="114554" y="719327"/>
                  </a:lnTo>
                  <a:lnTo>
                    <a:pt x="572770" y="719327"/>
                  </a:lnTo>
                  <a:lnTo>
                    <a:pt x="617361" y="710324"/>
                  </a:lnTo>
                  <a:lnTo>
                    <a:pt x="653773" y="685773"/>
                  </a:lnTo>
                  <a:lnTo>
                    <a:pt x="678322" y="649360"/>
                  </a:lnTo>
                  <a:lnTo>
                    <a:pt x="687324" y="604773"/>
                  </a:lnTo>
                  <a:lnTo>
                    <a:pt x="687324" y="114553"/>
                  </a:lnTo>
                  <a:lnTo>
                    <a:pt x="678322" y="69962"/>
                  </a:lnTo>
                  <a:lnTo>
                    <a:pt x="653773" y="33550"/>
                  </a:lnTo>
                  <a:lnTo>
                    <a:pt x="617361" y="9001"/>
                  </a:lnTo>
                  <a:lnTo>
                    <a:pt x="57277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52800" y="2223516"/>
              <a:ext cx="687705" cy="719455"/>
            </a:xfrm>
            <a:custGeom>
              <a:avLst/>
              <a:gdLst/>
              <a:ahLst/>
              <a:cxnLst/>
              <a:rect l="l" t="t" r="r" b="b"/>
              <a:pathLst>
                <a:path w="687704" h="719455">
                  <a:moveTo>
                    <a:pt x="0" y="114553"/>
                  </a:moveTo>
                  <a:lnTo>
                    <a:pt x="9001" y="69962"/>
                  </a:lnTo>
                  <a:lnTo>
                    <a:pt x="33550" y="33550"/>
                  </a:lnTo>
                  <a:lnTo>
                    <a:pt x="69962" y="9001"/>
                  </a:lnTo>
                  <a:lnTo>
                    <a:pt x="114554" y="0"/>
                  </a:lnTo>
                  <a:lnTo>
                    <a:pt x="572770" y="0"/>
                  </a:lnTo>
                  <a:lnTo>
                    <a:pt x="617361" y="9001"/>
                  </a:lnTo>
                  <a:lnTo>
                    <a:pt x="653773" y="33550"/>
                  </a:lnTo>
                  <a:lnTo>
                    <a:pt x="678322" y="69962"/>
                  </a:lnTo>
                  <a:lnTo>
                    <a:pt x="687324" y="114553"/>
                  </a:lnTo>
                  <a:lnTo>
                    <a:pt x="687324" y="604773"/>
                  </a:lnTo>
                  <a:lnTo>
                    <a:pt x="678322" y="649360"/>
                  </a:lnTo>
                  <a:lnTo>
                    <a:pt x="653773" y="685773"/>
                  </a:lnTo>
                  <a:lnTo>
                    <a:pt x="617361" y="710324"/>
                  </a:lnTo>
                  <a:lnTo>
                    <a:pt x="572770" y="719327"/>
                  </a:lnTo>
                  <a:lnTo>
                    <a:pt x="114554" y="719327"/>
                  </a:lnTo>
                  <a:lnTo>
                    <a:pt x="69962" y="710324"/>
                  </a:lnTo>
                  <a:lnTo>
                    <a:pt x="33550" y="685773"/>
                  </a:lnTo>
                  <a:lnTo>
                    <a:pt x="9001" y="649360"/>
                  </a:lnTo>
                  <a:lnTo>
                    <a:pt x="0" y="604773"/>
                  </a:lnTo>
                  <a:lnTo>
                    <a:pt x="0" y="114553"/>
                  </a:lnTo>
                  <a:close/>
                </a:path>
              </a:pathLst>
            </a:custGeom>
            <a:ln w="1219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89693" y="2467000"/>
            <a:ext cx="4127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26280" y="2217166"/>
            <a:ext cx="902969" cy="732155"/>
            <a:chOff x="4026280" y="2217166"/>
            <a:chExt cx="902969" cy="732155"/>
          </a:xfrm>
        </p:grpSpPr>
        <p:sp>
          <p:nvSpPr>
            <p:cNvPr id="22" name="object 22"/>
            <p:cNvSpPr/>
            <p:nvPr/>
          </p:nvSpPr>
          <p:spPr>
            <a:xfrm>
              <a:off x="4040885" y="2583942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 h="0">
                  <a:moveTo>
                    <a:pt x="0" y="0"/>
                  </a:moveTo>
                  <a:lnTo>
                    <a:pt x="122428" y="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48835" y="2540508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35195" y="2223516"/>
              <a:ext cx="687705" cy="719455"/>
            </a:xfrm>
            <a:custGeom>
              <a:avLst/>
              <a:gdLst/>
              <a:ahLst/>
              <a:cxnLst/>
              <a:rect l="l" t="t" r="r" b="b"/>
              <a:pathLst>
                <a:path w="687704" h="719455">
                  <a:moveTo>
                    <a:pt x="572770" y="0"/>
                  </a:moveTo>
                  <a:lnTo>
                    <a:pt x="114554" y="0"/>
                  </a:lnTo>
                  <a:lnTo>
                    <a:pt x="69962" y="9001"/>
                  </a:lnTo>
                  <a:lnTo>
                    <a:pt x="33550" y="33550"/>
                  </a:lnTo>
                  <a:lnTo>
                    <a:pt x="9001" y="69962"/>
                  </a:lnTo>
                  <a:lnTo>
                    <a:pt x="0" y="114553"/>
                  </a:lnTo>
                  <a:lnTo>
                    <a:pt x="0" y="604773"/>
                  </a:lnTo>
                  <a:lnTo>
                    <a:pt x="9001" y="649360"/>
                  </a:lnTo>
                  <a:lnTo>
                    <a:pt x="33550" y="685773"/>
                  </a:lnTo>
                  <a:lnTo>
                    <a:pt x="69962" y="710324"/>
                  </a:lnTo>
                  <a:lnTo>
                    <a:pt x="114554" y="719327"/>
                  </a:lnTo>
                  <a:lnTo>
                    <a:pt x="572770" y="719327"/>
                  </a:lnTo>
                  <a:lnTo>
                    <a:pt x="617361" y="710324"/>
                  </a:lnTo>
                  <a:lnTo>
                    <a:pt x="653773" y="685773"/>
                  </a:lnTo>
                  <a:lnTo>
                    <a:pt x="678322" y="649360"/>
                  </a:lnTo>
                  <a:lnTo>
                    <a:pt x="687324" y="604773"/>
                  </a:lnTo>
                  <a:lnTo>
                    <a:pt x="687324" y="114553"/>
                  </a:lnTo>
                  <a:lnTo>
                    <a:pt x="678322" y="69962"/>
                  </a:lnTo>
                  <a:lnTo>
                    <a:pt x="653773" y="33550"/>
                  </a:lnTo>
                  <a:lnTo>
                    <a:pt x="617361" y="9001"/>
                  </a:lnTo>
                  <a:lnTo>
                    <a:pt x="57277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35195" y="2223516"/>
              <a:ext cx="687705" cy="719455"/>
            </a:xfrm>
            <a:custGeom>
              <a:avLst/>
              <a:gdLst/>
              <a:ahLst/>
              <a:cxnLst/>
              <a:rect l="l" t="t" r="r" b="b"/>
              <a:pathLst>
                <a:path w="687704" h="719455">
                  <a:moveTo>
                    <a:pt x="0" y="114553"/>
                  </a:moveTo>
                  <a:lnTo>
                    <a:pt x="9001" y="69962"/>
                  </a:lnTo>
                  <a:lnTo>
                    <a:pt x="33550" y="33550"/>
                  </a:lnTo>
                  <a:lnTo>
                    <a:pt x="69962" y="9001"/>
                  </a:lnTo>
                  <a:lnTo>
                    <a:pt x="114554" y="0"/>
                  </a:lnTo>
                  <a:lnTo>
                    <a:pt x="572770" y="0"/>
                  </a:lnTo>
                  <a:lnTo>
                    <a:pt x="617361" y="9001"/>
                  </a:lnTo>
                  <a:lnTo>
                    <a:pt x="653773" y="33550"/>
                  </a:lnTo>
                  <a:lnTo>
                    <a:pt x="678322" y="69962"/>
                  </a:lnTo>
                  <a:lnTo>
                    <a:pt x="687324" y="114553"/>
                  </a:lnTo>
                  <a:lnTo>
                    <a:pt x="687324" y="604773"/>
                  </a:lnTo>
                  <a:lnTo>
                    <a:pt x="678322" y="649360"/>
                  </a:lnTo>
                  <a:lnTo>
                    <a:pt x="653773" y="685773"/>
                  </a:lnTo>
                  <a:lnTo>
                    <a:pt x="617361" y="710324"/>
                  </a:lnTo>
                  <a:lnTo>
                    <a:pt x="572770" y="719327"/>
                  </a:lnTo>
                  <a:lnTo>
                    <a:pt x="114554" y="719327"/>
                  </a:lnTo>
                  <a:lnTo>
                    <a:pt x="69962" y="710324"/>
                  </a:lnTo>
                  <a:lnTo>
                    <a:pt x="33550" y="685773"/>
                  </a:lnTo>
                  <a:lnTo>
                    <a:pt x="9001" y="649360"/>
                  </a:lnTo>
                  <a:lnTo>
                    <a:pt x="0" y="604773"/>
                  </a:lnTo>
                  <a:lnTo>
                    <a:pt x="0" y="114553"/>
                  </a:lnTo>
                  <a:close/>
                </a:path>
              </a:pathLst>
            </a:custGeom>
            <a:ln w="1219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409909" y="2467000"/>
            <a:ext cx="3365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08677" y="1805813"/>
            <a:ext cx="1469390" cy="1541145"/>
            <a:chOff x="4908677" y="1805813"/>
            <a:chExt cx="1469390" cy="1541145"/>
          </a:xfrm>
        </p:grpSpPr>
        <p:sp>
          <p:nvSpPr>
            <p:cNvPr id="28" name="object 28"/>
            <p:cNvSpPr/>
            <p:nvPr/>
          </p:nvSpPr>
          <p:spPr>
            <a:xfrm>
              <a:off x="4923282" y="2583942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 h="0">
                  <a:moveTo>
                    <a:pt x="0" y="0"/>
                  </a:moveTo>
                  <a:lnTo>
                    <a:pt x="122428" y="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31232" y="2540508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08270" y="1820418"/>
              <a:ext cx="502920" cy="1511935"/>
            </a:xfrm>
            <a:custGeom>
              <a:avLst/>
              <a:gdLst/>
              <a:ahLst/>
              <a:cxnLst/>
              <a:rect l="l" t="t" r="r" b="b"/>
              <a:pathLst>
                <a:path w="502920" h="1511935">
                  <a:moveTo>
                    <a:pt x="502920" y="1511808"/>
                  </a:moveTo>
                  <a:lnTo>
                    <a:pt x="423440" y="1509671"/>
                  </a:lnTo>
                  <a:lnTo>
                    <a:pt x="354412" y="1503723"/>
                  </a:lnTo>
                  <a:lnTo>
                    <a:pt x="299978" y="1494652"/>
                  </a:lnTo>
                  <a:lnTo>
                    <a:pt x="251460" y="1469898"/>
                  </a:lnTo>
                  <a:lnTo>
                    <a:pt x="251460" y="797814"/>
                  </a:lnTo>
                  <a:lnTo>
                    <a:pt x="238640" y="784564"/>
                  </a:lnTo>
                  <a:lnTo>
                    <a:pt x="202941" y="773059"/>
                  </a:lnTo>
                  <a:lnTo>
                    <a:pt x="148507" y="763988"/>
                  </a:lnTo>
                  <a:lnTo>
                    <a:pt x="79479" y="758040"/>
                  </a:lnTo>
                  <a:lnTo>
                    <a:pt x="0" y="755904"/>
                  </a:lnTo>
                  <a:lnTo>
                    <a:pt x="79479" y="753767"/>
                  </a:lnTo>
                  <a:lnTo>
                    <a:pt x="148507" y="747819"/>
                  </a:lnTo>
                  <a:lnTo>
                    <a:pt x="202941" y="738748"/>
                  </a:lnTo>
                  <a:lnTo>
                    <a:pt x="238640" y="727243"/>
                  </a:lnTo>
                  <a:lnTo>
                    <a:pt x="251460" y="713994"/>
                  </a:lnTo>
                  <a:lnTo>
                    <a:pt x="251460" y="41910"/>
                  </a:lnTo>
                  <a:lnTo>
                    <a:pt x="264279" y="28660"/>
                  </a:lnTo>
                  <a:lnTo>
                    <a:pt x="299978" y="17155"/>
                  </a:lnTo>
                  <a:lnTo>
                    <a:pt x="354412" y="8084"/>
                  </a:lnTo>
                  <a:lnTo>
                    <a:pt x="423440" y="2136"/>
                  </a:lnTo>
                  <a:lnTo>
                    <a:pt x="502920" y="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999226" y="1820418"/>
              <a:ext cx="364490" cy="1511935"/>
            </a:xfrm>
            <a:custGeom>
              <a:avLst/>
              <a:gdLst/>
              <a:ahLst/>
              <a:cxnLst/>
              <a:rect l="l" t="t" r="r" b="b"/>
              <a:pathLst>
                <a:path w="364489" h="1511935">
                  <a:moveTo>
                    <a:pt x="0" y="0"/>
                  </a:moveTo>
                  <a:lnTo>
                    <a:pt x="70889" y="2385"/>
                  </a:lnTo>
                  <a:lnTo>
                    <a:pt x="128777" y="8890"/>
                  </a:lnTo>
                  <a:lnTo>
                    <a:pt x="167806" y="18538"/>
                  </a:lnTo>
                  <a:lnTo>
                    <a:pt x="182118" y="30353"/>
                  </a:lnTo>
                  <a:lnTo>
                    <a:pt x="182118" y="725551"/>
                  </a:lnTo>
                  <a:lnTo>
                    <a:pt x="196429" y="737365"/>
                  </a:lnTo>
                  <a:lnTo>
                    <a:pt x="235458" y="747014"/>
                  </a:lnTo>
                  <a:lnTo>
                    <a:pt x="293346" y="753518"/>
                  </a:lnTo>
                  <a:lnTo>
                    <a:pt x="364236" y="755904"/>
                  </a:lnTo>
                  <a:lnTo>
                    <a:pt x="293346" y="758289"/>
                  </a:lnTo>
                  <a:lnTo>
                    <a:pt x="235458" y="764794"/>
                  </a:lnTo>
                  <a:lnTo>
                    <a:pt x="196429" y="774442"/>
                  </a:lnTo>
                  <a:lnTo>
                    <a:pt x="182118" y="786257"/>
                  </a:lnTo>
                  <a:lnTo>
                    <a:pt x="182118" y="1481455"/>
                  </a:lnTo>
                  <a:lnTo>
                    <a:pt x="167806" y="1493269"/>
                  </a:lnTo>
                  <a:lnTo>
                    <a:pt x="128778" y="1502918"/>
                  </a:lnTo>
                  <a:lnTo>
                    <a:pt x="70889" y="1509422"/>
                  </a:lnTo>
                  <a:lnTo>
                    <a:pt x="0" y="1511808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678932" y="1744878"/>
            <a:ext cx="29972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Q</a:t>
            </a:r>
            <a:r>
              <a:rPr dirty="0" sz="1800">
                <a:latin typeface="Trebuchet MS"/>
                <a:cs typeface="Trebuchet MS"/>
              </a:rPr>
              <a:t>1  </a:t>
            </a:r>
            <a:r>
              <a:rPr dirty="0" sz="1800" spc="-5">
                <a:latin typeface="Trebuchet MS"/>
                <a:cs typeface="Trebuchet MS"/>
              </a:rPr>
              <a:t>Q</a:t>
            </a:r>
            <a:r>
              <a:rPr dirty="0" sz="180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78932" y="3019552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Q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90145" y="1805813"/>
            <a:ext cx="2744470" cy="1541145"/>
            <a:chOff x="5790145" y="1805813"/>
            <a:chExt cx="2744470" cy="1541145"/>
          </a:xfrm>
        </p:grpSpPr>
        <p:sp>
          <p:nvSpPr>
            <p:cNvPr id="35" name="object 35"/>
            <p:cNvSpPr/>
            <p:nvPr/>
          </p:nvSpPr>
          <p:spPr>
            <a:xfrm>
              <a:off x="5831585" y="2484882"/>
              <a:ext cx="2540" cy="436245"/>
            </a:xfrm>
            <a:custGeom>
              <a:avLst/>
              <a:gdLst/>
              <a:ahLst/>
              <a:cxnLst/>
              <a:rect l="l" t="t" r="r" b="b"/>
              <a:pathLst>
                <a:path w="2539" h="436244">
                  <a:moveTo>
                    <a:pt x="0" y="0"/>
                  </a:moveTo>
                  <a:lnTo>
                    <a:pt x="2057" y="436168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90145" y="2906369"/>
              <a:ext cx="86995" cy="87630"/>
            </a:xfrm>
            <a:custGeom>
              <a:avLst/>
              <a:gdLst/>
              <a:ahLst/>
              <a:cxnLst/>
              <a:rect l="l" t="t" r="r" b="b"/>
              <a:pathLst>
                <a:path w="86995" h="87630">
                  <a:moveTo>
                    <a:pt x="86867" y="0"/>
                  </a:moveTo>
                  <a:lnTo>
                    <a:pt x="0" y="406"/>
                  </a:lnTo>
                  <a:lnTo>
                    <a:pt x="43840" y="87071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78573" y="1820418"/>
              <a:ext cx="504825" cy="1511935"/>
            </a:xfrm>
            <a:custGeom>
              <a:avLst/>
              <a:gdLst/>
              <a:ahLst/>
              <a:cxnLst/>
              <a:rect l="l" t="t" r="r" b="b"/>
              <a:pathLst>
                <a:path w="504825" h="1511935">
                  <a:moveTo>
                    <a:pt x="504444" y="1511808"/>
                  </a:moveTo>
                  <a:lnTo>
                    <a:pt x="424724" y="1509664"/>
                  </a:lnTo>
                  <a:lnTo>
                    <a:pt x="355487" y="1503697"/>
                  </a:lnTo>
                  <a:lnTo>
                    <a:pt x="300887" y="1494597"/>
                  </a:lnTo>
                  <a:lnTo>
                    <a:pt x="252222" y="1469771"/>
                  </a:lnTo>
                  <a:lnTo>
                    <a:pt x="252222" y="797941"/>
                  </a:lnTo>
                  <a:lnTo>
                    <a:pt x="239363" y="784654"/>
                  </a:lnTo>
                  <a:lnTo>
                    <a:pt x="203556" y="773114"/>
                  </a:lnTo>
                  <a:lnTo>
                    <a:pt x="148956" y="764014"/>
                  </a:lnTo>
                  <a:lnTo>
                    <a:pt x="79719" y="758047"/>
                  </a:lnTo>
                  <a:lnTo>
                    <a:pt x="0" y="755904"/>
                  </a:lnTo>
                  <a:lnTo>
                    <a:pt x="79719" y="753760"/>
                  </a:lnTo>
                  <a:lnTo>
                    <a:pt x="148956" y="747793"/>
                  </a:lnTo>
                  <a:lnTo>
                    <a:pt x="203556" y="738693"/>
                  </a:lnTo>
                  <a:lnTo>
                    <a:pt x="239363" y="727153"/>
                  </a:lnTo>
                  <a:lnTo>
                    <a:pt x="252222" y="713867"/>
                  </a:lnTo>
                  <a:lnTo>
                    <a:pt x="252222" y="42037"/>
                  </a:lnTo>
                  <a:lnTo>
                    <a:pt x="265080" y="28750"/>
                  </a:lnTo>
                  <a:lnTo>
                    <a:pt x="300887" y="17210"/>
                  </a:lnTo>
                  <a:lnTo>
                    <a:pt x="355487" y="8110"/>
                  </a:lnTo>
                  <a:lnTo>
                    <a:pt x="424724" y="2143"/>
                  </a:lnTo>
                  <a:lnTo>
                    <a:pt x="504444" y="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155685" y="1820418"/>
              <a:ext cx="364490" cy="1511935"/>
            </a:xfrm>
            <a:custGeom>
              <a:avLst/>
              <a:gdLst/>
              <a:ahLst/>
              <a:cxnLst/>
              <a:rect l="l" t="t" r="r" b="b"/>
              <a:pathLst>
                <a:path w="364490" h="1511935">
                  <a:moveTo>
                    <a:pt x="0" y="0"/>
                  </a:moveTo>
                  <a:lnTo>
                    <a:pt x="70889" y="2385"/>
                  </a:lnTo>
                  <a:lnTo>
                    <a:pt x="128777" y="8890"/>
                  </a:lnTo>
                  <a:lnTo>
                    <a:pt x="167806" y="18538"/>
                  </a:lnTo>
                  <a:lnTo>
                    <a:pt x="182118" y="30353"/>
                  </a:lnTo>
                  <a:lnTo>
                    <a:pt x="182118" y="725551"/>
                  </a:lnTo>
                  <a:lnTo>
                    <a:pt x="196429" y="737365"/>
                  </a:lnTo>
                  <a:lnTo>
                    <a:pt x="235458" y="747014"/>
                  </a:lnTo>
                  <a:lnTo>
                    <a:pt x="293346" y="753518"/>
                  </a:lnTo>
                  <a:lnTo>
                    <a:pt x="364236" y="755904"/>
                  </a:lnTo>
                  <a:lnTo>
                    <a:pt x="293346" y="758289"/>
                  </a:lnTo>
                  <a:lnTo>
                    <a:pt x="235458" y="764794"/>
                  </a:lnTo>
                  <a:lnTo>
                    <a:pt x="196429" y="774442"/>
                  </a:lnTo>
                  <a:lnTo>
                    <a:pt x="182118" y="786257"/>
                  </a:lnTo>
                  <a:lnTo>
                    <a:pt x="182118" y="1481455"/>
                  </a:lnTo>
                  <a:lnTo>
                    <a:pt x="167806" y="1493269"/>
                  </a:lnTo>
                  <a:lnTo>
                    <a:pt x="128778" y="1502918"/>
                  </a:lnTo>
                  <a:lnTo>
                    <a:pt x="70889" y="1509422"/>
                  </a:lnTo>
                  <a:lnTo>
                    <a:pt x="0" y="1511808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233272" y="1736636"/>
            <a:ext cx="1038860" cy="77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marR="5080" indent="-134620">
              <a:lnSpc>
                <a:spcPct val="1368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C00000"/>
                </a:solidFill>
                <a:latin typeface="Trebuchet MS"/>
                <a:cs typeface="Trebuchet MS"/>
              </a:rPr>
              <a:t>_hi</a:t>
            </a:r>
            <a:r>
              <a:rPr dirty="0" sz="1800" spc="-5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dirty="0" sz="1800">
                <a:solidFill>
                  <a:srgbClr val="C00000"/>
                </a:solidFill>
                <a:latin typeface="Trebuchet MS"/>
                <a:cs typeface="Trebuchet MS"/>
              </a:rPr>
              <a:t>hest  </a:t>
            </a:r>
            <a:r>
              <a:rPr dirty="0" sz="1800" spc="-5">
                <a:latin typeface="Trebuchet MS"/>
                <a:cs typeface="Trebuchet MS"/>
              </a:rPr>
              <a:t>Q_2nd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20470" y="3006966"/>
            <a:ext cx="968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Q_lowest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92048" y="2532888"/>
            <a:ext cx="961390" cy="448309"/>
            <a:chOff x="6792048" y="2532888"/>
            <a:chExt cx="961390" cy="448309"/>
          </a:xfrm>
        </p:grpSpPr>
        <p:sp>
          <p:nvSpPr>
            <p:cNvPr id="42" name="object 42"/>
            <p:cNvSpPr/>
            <p:nvPr/>
          </p:nvSpPr>
          <p:spPr>
            <a:xfrm>
              <a:off x="6792048" y="2532888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09154" y="2556510"/>
              <a:ext cx="1270" cy="352425"/>
            </a:xfrm>
            <a:custGeom>
              <a:avLst/>
              <a:gdLst/>
              <a:ahLst/>
              <a:cxnLst/>
              <a:rect l="l" t="t" r="r" b="b"/>
              <a:pathLst>
                <a:path w="1270" h="352425">
                  <a:moveTo>
                    <a:pt x="0" y="0"/>
                  </a:moveTo>
                  <a:lnTo>
                    <a:pt x="863" y="352247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666558" y="2894177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8" y="0"/>
                  </a:moveTo>
                  <a:lnTo>
                    <a:pt x="0" y="215"/>
                  </a:lnTo>
                  <a:lnTo>
                    <a:pt x="43649" y="86969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350761" y="2262924"/>
            <a:ext cx="556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 spc="-15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1800" spc="-10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1800" spc="-5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33700" y="1193291"/>
            <a:ext cx="6449695" cy="2491740"/>
            <a:chOff x="2933700" y="1193291"/>
            <a:chExt cx="6449695" cy="2491740"/>
          </a:xfrm>
        </p:grpSpPr>
        <p:sp>
          <p:nvSpPr>
            <p:cNvPr id="47" name="object 47"/>
            <p:cNvSpPr/>
            <p:nvPr/>
          </p:nvSpPr>
          <p:spPr>
            <a:xfrm>
              <a:off x="2933700" y="1193291"/>
              <a:ext cx="6449555" cy="2491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01518" y="1223009"/>
              <a:ext cx="6314440" cy="2356485"/>
            </a:xfrm>
            <a:custGeom>
              <a:avLst/>
              <a:gdLst/>
              <a:ahLst/>
              <a:cxnLst/>
              <a:rect l="l" t="t" r="r" b="b"/>
              <a:pathLst>
                <a:path w="6314440" h="2356485">
                  <a:moveTo>
                    <a:pt x="0" y="392696"/>
                  </a:moveTo>
                  <a:lnTo>
                    <a:pt x="3059" y="343438"/>
                  </a:lnTo>
                  <a:lnTo>
                    <a:pt x="11993" y="296005"/>
                  </a:lnTo>
                  <a:lnTo>
                    <a:pt x="26433" y="250766"/>
                  </a:lnTo>
                  <a:lnTo>
                    <a:pt x="46011" y="208089"/>
                  </a:lnTo>
                  <a:lnTo>
                    <a:pt x="70358" y="168341"/>
                  </a:lnTo>
                  <a:lnTo>
                    <a:pt x="99108" y="131892"/>
                  </a:lnTo>
                  <a:lnTo>
                    <a:pt x="131892" y="99108"/>
                  </a:lnTo>
                  <a:lnTo>
                    <a:pt x="168341" y="70358"/>
                  </a:lnTo>
                  <a:lnTo>
                    <a:pt x="208089" y="46011"/>
                  </a:lnTo>
                  <a:lnTo>
                    <a:pt x="250766" y="26433"/>
                  </a:lnTo>
                  <a:lnTo>
                    <a:pt x="296005" y="11993"/>
                  </a:lnTo>
                  <a:lnTo>
                    <a:pt x="343438" y="3059"/>
                  </a:lnTo>
                  <a:lnTo>
                    <a:pt x="392696" y="0"/>
                  </a:lnTo>
                  <a:lnTo>
                    <a:pt x="5921235" y="0"/>
                  </a:lnTo>
                  <a:lnTo>
                    <a:pt x="5970493" y="3059"/>
                  </a:lnTo>
                  <a:lnTo>
                    <a:pt x="6017926" y="11993"/>
                  </a:lnTo>
                  <a:lnTo>
                    <a:pt x="6063165" y="26433"/>
                  </a:lnTo>
                  <a:lnTo>
                    <a:pt x="6105842" y="46011"/>
                  </a:lnTo>
                  <a:lnTo>
                    <a:pt x="6145590" y="70358"/>
                  </a:lnTo>
                  <a:lnTo>
                    <a:pt x="6182039" y="99108"/>
                  </a:lnTo>
                  <a:lnTo>
                    <a:pt x="6214823" y="131892"/>
                  </a:lnTo>
                  <a:lnTo>
                    <a:pt x="6243573" y="168341"/>
                  </a:lnTo>
                  <a:lnTo>
                    <a:pt x="6267920" y="208089"/>
                  </a:lnTo>
                  <a:lnTo>
                    <a:pt x="6287498" y="250766"/>
                  </a:lnTo>
                  <a:lnTo>
                    <a:pt x="6301938" y="296005"/>
                  </a:lnTo>
                  <a:lnTo>
                    <a:pt x="6310872" y="343438"/>
                  </a:lnTo>
                  <a:lnTo>
                    <a:pt x="6313932" y="392696"/>
                  </a:lnTo>
                  <a:lnTo>
                    <a:pt x="6313932" y="1963407"/>
                  </a:lnTo>
                  <a:lnTo>
                    <a:pt x="6310872" y="2012665"/>
                  </a:lnTo>
                  <a:lnTo>
                    <a:pt x="6301938" y="2060098"/>
                  </a:lnTo>
                  <a:lnTo>
                    <a:pt x="6287498" y="2105337"/>
                  </a:lnTo>
                  <a:lnTo>
                    <a:pt x="6267920" y="2148014"/>
                  </a:lnTo>
                  <a:lnTo>
                    <a:pt x="6243573" y="2187762"/>
                  </a:lnTo>
                  <a:lnTo>
                    <a:pt x="6214823" y="2224211"/>
                  </a:lnTo>
                  <a:lnTo>
                    <a:pt x="6182039" y="2256995"/>
                  </a:lnTo>
                  <a:lnTo>
                    <a:pt x="6145590" y="2285745"/>
                  </a:lnTo>
                  <a:lnTo>
                    <a:pt x="6105842" y="2310092"/>
                  </a:lnTo>
                  <a:lnTo>
                    <a:pt x="6063165" y="2329670"/>
                  </a:lnTo>
                  <a:lnTo>
                    <a:pt x="6017926" y="2344110"/>
                  </a:lnTo>
                  <a:lnTo>
                    <a:pt x="5970493" y="2353044"/>
                  </a:lnTo>
                  <a:lnTo>
                    <a:pt x="5921235" y="2356104"/>
                  </a:lnTo>
                  <a:lnTo>
                    <a:pt x="392696" y="2356104"/>
                  </a:lnTo>
                  <a:lnTo>
                    <a:pt x="343438" y="2353044"/>
                  </a:lnTo>
                  <a:lnTo>
                    <a:pt x="296005" y="2344110"/>
                  </a:lnTo>
                  <a:lnTo>
                    <a:pt x="250766" y="2329670"/>
                  </a:lnTo>
                  <a:lnTo>
                    <a:pt x="208089" y="2310092"/>
                  </a:lnTo>
                  <a:lnTo>
                    <a:pt x="168341" y="2285745"/>
                  </a:lnTo>
                  <a:lnTo>
                    <a:pt x="131892" y="2256995"/>
                  </a:lnTo>
                  <a:lnTo>
                    <a:pt x="99108" y="2224211"/>
                  </a:lnTo>
                  <a:lnTo>
                    <a:pt x="70358" y="2187762"/>
                  </a:lnTo>
                  <a:lnTo>
                    <a:pt x="46011" y="2148014"/>
                  </a:lnTo>
                  <a:lnTo>
                    <a:pt x="26433" y="2105337"/>
                  </a:lnTo>
                  <a:lnTo>
                    <a:pt x="11993" y="2060098"/>
                  </a:lnTo>
                  <a:lnTo>
                    <a:pt x="3059" y="2012665"/>
                  </a:lnTo>
                  <a:lnTo>
                    <a:pt x="0" y="1963407"/>
                  </a:lnTo>
                  <a:lnTo>
                    <a:pt x="0" y="392696"/>
                  </a:lnTo>
                  <a:close/>
                </a:path>
              </a:pathLst>
            </a:custGeom>
            <a:ln w="28956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9657460" y="2555786"/>
            <a:ext cx="1952625" cy="9036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47320" algn="l"/>
              </a:tabLst>
            </a:pPr>
            <a:r>
              <a:rPr dirty="0" sz="1600" spc="-5" b="1">
                <a:latin typeface="Trebuchet MS"/>
                <a:cs typeface="Trebuchet MS"/>
              </a:rPr>
              <a:t>Large</a:t>
            </a:r>
            <a:r>
              <a:rPr dirty="0" sz="1600" spc="-13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Action-space</a:t>
            </a:r>
            <a:endParaRPr sz="1600">
              <a:latin typeface="Trebuchet MS"/>
              <a:cs typeface="Trebuchet MS"/>
            </a:endParaRPr>
          </a:p>
          <a:p>
            <a:pPr marL="146685" indent="-1346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47320" algn="l"/>
              </a:tabLst>
            </a:pPr>
            <a:r>
              <a:rPr dirty="0" sz="1600" spc="-5" b="1">
                <a:latin typeface="Trebuchet MS"/>
                <a:cs typeface="Trebuchet MS"/>
              </a:rPr>
              <a:t>Long </a:t>
            </a:r>
            <a:r>
              <a:rPr dirty="0" sz="1600" spc="-10" b="1">
                <a:latin typeface="Trebuchet MS"/>
                <a:cs typeface="Trebuchet MS"/>
              </a:rPr>
              <a:t>MDP</a:t>
            </a:r>
            <a:r>
              <a:rPr dirty="0" sz="1600" spc="-3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chain</a:t>
            </a:r>
            <a:endParaRPr sz="1600">
              <a:latin typeface="Trebuchet MS"/>
              <a:cs typeface="Trebuchet MS"/>
            </a:endParaRPr>
          </a:p>
          <a:p>
            <a:pPr marL="146685" indent="-1346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47320" algn="l"/>
              </a:tabLst>
            </a:pPr>
            <a:r>
              <a:rPr dirty="0" sz="1600" spc="-5" b="1">
                <a:latin typeface="Trebuchet MS"/>
                <a:cs typeface="Trebuchet MS"/>
              </a:rPr>
              <a:t>Local </a:t>
            </a:r>
            <a:r>
              <a:rPr dirty="0" sz="1600" spc="-10" b="1">
                <a:latin typeface="Trebuchet MS"/>
                <a:cs typeface="Trebuchet MS"/>
              </a:rPr>
              <a:t>optimum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57462" y="5132049"/>
            <a:ext cx="1892935" cy="9036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47320" algn="l"/>
              </a:tabLst>
            </a:pPr>
            <a:r>
              <a:rPr dirty="0" sz="1600" spc="-5" b="1">
                <a:latin typeface="Trebuchet MS"/>
                <a:cs typeface="Trebuchet MS"/>
              </a:rPr>
              <a:t>Stable</a:t>
            </a:r>
            <a:endParaRPr sz="1600">
              <a:latin typeface="Trebuchet MS"/>
              <a:cs typeface="Trebuchet MS"/>
            </a:endParaRPr>
          </a:p>
          <a:p>
            <a:pPr marL="146685" indent="-1346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47320" algn="l"/>
              </a:tabLst>
            </a:pPr>
            <a:r>
              <a:rPr dirty="0" sz="1600" spc="-10" b="1">
                <a:latin typeface="Trebuchet MS"/>
                <a:cs typeface="Trebuchet MS"/>
              </a:rPr>
              <a:t>Better</a:t>
            </a:r>
            <a:r>
              <a:rPr dirty="0" sz="1600" spc="-2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experience</a:t>
            </a:r>
            <a:endParaRPr sz="1600">
              <a:latin typeface="Trebuchet MS"/>
              <a:cs typeface="Trebuchet MS"/>
            </a:endParaRPr>
          </a:p>
          <a:p>
            <a:pPr marL="146685" indent="-1346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47320" algn="l"/>
              </a:tabLst>
            </a:pPr>
            <a:r>
              <a:rPr dirty="0" sz="1600" spc="-5" b="1">
                <a:latin typeface="Trebuchet MS"/>
                <a:cs typeface="Trebuchet MS"/>
              </a:rPr>
              <a:t>Efficient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52" name="object 52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/>
          <p:nvPr/>
        </p:nvSpPr>
        <p:spPr>
          <a:xfrm>
            <a:off x="10011156" y="1283208"/>
            <a:ext cx="1235963" cy="1235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000488" y="3899915"/>
            <a:ext cx="1231392" cy="1231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122888" y="3908387"/>
            <a:ext cx="2072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rebuchet MS"/>
                <a:cs typeface="Trebuchet MS"/>
              </a:rPr>
              <a:t>Guided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exploration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63968" y="4381372"/>
            <a:ext cx="2044064" cy="1543050"/>
            <a:chOff x="6863968" y="4381372"/>
            <a:chExt cx="2044064" cy="1543050"/>
          </a:xfrm>
        </p:grpSpPr>
        <p:sp>
          <p:nvSpPr>
            <p:cNvPr id="58" name="object 58"/>
            <p:cNvSpPr/>
            <p:nvPr/>
          </p:nvSpPr>
          <p:spPr>
            <a:xfrm>
              <a:off x="6878573" y="4395977"/>
              <a:ext cx="504825" cy="1513840"/>
            </a:xfrm>
            <a:custGeom>
              <a:avLst/>
              <a:gdLst/>
              <a:ahLst/>
              <a:cxnLst/>
              <a:rect l="l" t="t" r="r" b="b"/>
              <a:pathLst>
                <a:path w="504825" h="1513839">
                  <a:moveTo>
                    <a:pt x="504444" y="1513332"/>
                  </a:moveTo>
                  <a:lnTo>
                    <a:pt x="424724" y="1511188"/>
                  </a:lnTo>
                  <a:lnTo>
                    <a:pt x="355487" y="1505221"/>
                  </a:lnTo>
                  <a:lnTo>
                    <a:pt x="300887" y="1496121"/>
                  </a:lnTo>
                  <a:lnTo>
                    <a:pt x="252222" y="1471295"/>
                  </a:lnTo>
                  <a:lnTo>
                    <a:pt x="252222" y="798703"/>
                  </a:lnTo>
                  <a:lnTo>
                    <a:pt x="239363" y="785416"/>
                  </a:lnTo>
                  <a:lnTo>
                    <a:pt x="203556" y="773876"/>
                  </a:lnTo>
                  <a:lnTo>
                    <a:pt x="148956" y="764776"/>
                  </a:lnTo>
                  <a:lnTo>
                    <a:pt x="79719" y="758809"/>
                  </a:lnTo>
                  <a:lnTo>
                    <a:pt x="0" y="756666"/>
                  </a:lnTo>
                  <a:lnTo>
                    <a:pt x="79719" y="754522"/>
                  </a:lnTo>
                  <a:lnTo>
                    <a:pt x="148956" y="748555"/>
                  </a:lnTo>
                  <a:lnTo>
                    <a:pt x="203556" y="739455"/>
                  </a:lnTo>
                  <a:lnTo>
                    <a:pt x="239363" y="727915"/>
                  </a:lnTo>
                  <a:lnTo>
                    <a:pt x="252222" y="714629"/>
                  </a:lnTo>
                  <a:lnTo>
                    <a:pt x="252222" y="42037"/>
                  </a:lnTo>
                  <a:lnTo>
                    <a:pt x="265080" y="28750"/>
                  </a:lnTo>
                  <a:lnTo>
                    <a:pt x="300887" y="17210"/>
                  </a:lnTo>
                  <a:lnTo>
                    <a:pt x="355487" y="8110"/>
                  </a:lnTo>
                  <a:lnTo>
                    <a:pt x="424724" y="2143"/>
                  </a:lnTo>
                  <a:lnTo>
                    <a:pt x="504444" y="0"/>
                  </a:lnTo>
                </a:path>
              </a:pathLst>
            </a:custGeom>
            <a:ln w="28955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529065" y="4395977"/>
              <a:ext cx="364490" cy="1513840"/>
            </a:xfrm>
            <a:custGeom>
              <a:avLst/>
              <a:gdLst/>
              <a:ahLst/>
              <a:cxnLst/>
              <a:rect l="l" t="t" r="r" b="b"/>
              <a:pathLst>
                <a:path w="364490" h="1513839">
                  <a:moveTo>
                    <a:pt x="0" y="0"/>
                  </a:moveTo>
                  <a:lnTo>
                    <a:pt x="70889" y="2385"/>
                  </a:lnTo>
                  <a:lnTo>
                    <a:pt x="128777" y="8890"/>
                  </a:lnTo>
                  <a:lnTo>
                    <a:pt x="167806" y="18538"/>
                  </a:lnTo>
                  <a:lnTo>
                    <a:pt x="182118" y="30353"/>
                  </a:lnTo>
                  <a:lnTo>
                    <a:pt x="182118" y="726313"/>
                  </a:lnTo>
                  <a:lnTo>
                    <a:pt x="196429" y="738127"/>
                  </a:lnTo>
                  <a:lnTo>
                    <a:pt x="235458" y="747776"/>
                  </a:lnTo>
                  <a:lnTo>
                    <a:pt x="293346" y="754280"/>
                  </a:lnTo>
                  <a:lnTo>
                    <a:pt x="364236" y="756666"/>
                  </a:lnTo>
                  <a:lnTo>
                    <a:pt x="293346" y="759051"/>
                  </a:lnTo>
                  <a:lnTo>
                    <a:pt x="235458" y="765556"/>
                  </a:lnTo>
                  <a:lnTo>
                    <a:pt x="196429" y="775204"/>
                  </a:lnTo>
                  <a:lnTo>
                    <a:pt x="182118" y="787019"/>
                  </a:lnTo>
                  <a:lnTo>
                    <a:pt x="182118" y="1482979"/>
                  </a:lnTo>
                  <a:lnTo>
                    <a:pt x="167806" y="1494793"/>
                  </a:lnTo>
                  <a:lnTo>
                    <a:pt x="128778" y="1504442"/>
                  </a:lnTo>
                  <a:lnTo>
                    <a:pt x="70889" y="1510946"/>
                  </a:lnTo>
                  <a:lnTo>
                    <a:pt x="0" y="1513332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217511" y="4344428"/>
            <a:ext cx="1442720" cy="744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560" marR="5080" indent="-150495">
              <a:lnSpc>
                <a:spcPct val="1311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rebuchet MS"/>
                <a:cs typeface="Trebuchet MS"/>
              </a:rPr>
              <a:t>Sc</a:t>
            </a:r>
            <a:r>
              <a:rPr dirty="0" sz="1800" spc="-1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C00000"/>
                </a:solidFill>
                <a:latin typeface="Trebuchet MS"/>
                <a:cs typeface="Trebuchet MS"/>
              </a:rPr>
              <a:t>e_hi</a:t>
            </a:r>
            <a:r>
              <a:rPr dirty="0" sz="1800" spc="-5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dirty="0" sz="1800">
                <a:solidFill>
                  <a:srgbClr val="C00000"/>
                </a:solidFill>
                <a:latin typeface="Trebuchet MS"/>
                <a:cs typeface="Trebuchet MS"/>
              </a:rPr>
              <a:t>hest  </a:t>
            </a:r>
            <a:r>
              <a:rPr dirty="0" sz="1800" spc="-5">
                <a:latin typeface="Trebuchet MS"/>
                <a:cs typeface="Trebuchet MS"/>
              </a:rPr>
              <a:t>Score_2nd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20483" y="5608586"/>
            <a:ext cx="137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Score_lowest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870787" y="5117465"/>
            <a:ext cx="86995" cy="464820"/>
            <a:chOff x="7870787" y="5117465"/>
            <a:chExt cx="86995" cy="464820"/>
          </a:xfrm>
        </p:grpSpPr>
        <p:sp>
          <p:nvSpPr>
            <p:cNvPr id="63" name="object 63"/>
            <p:cNvSpPr/>
            <p:nvPr/>
          </p:nvSpPr>
          <p:spPr>
            <a:xfrm>
              <a:off x="7913370" y="5132070"/>
              <a:ext cx="1270" cy="377825"/>
            </a:xfrm>
            <a:custGeom>
              <a:avLst/>
              <a:gdLst/>
              <a:ahLst/>
              <a:cxnLst/>
              <a:rect l="l" t="t" r="r" b="b"/>
              <a:pathLst>
                <a:path w="1270" h="377825">
                  <a:moveTo>
                    <a:pt x="0" y="0"/>
                  </a:moveTo>
                  <a:lnTo>
                    <a:pt x="876" y="377647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870787" y="5495137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203"/>
                  </a:lnTo>
                  <a:lnTo>
                    <a:pt x="43637" y="86969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5539220" y="4391152"/>
            <a:ext cx="14420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rebuchet MS"/>
                <a:cs typeface="Trebuchet MS"/>
              </a:rPr>
              <a:t>Pick </a:t>
            </a:r>
            <a:r>
              <a:rPr dirty="0" sz="1600" spc="-5">
                <a:latin typeface="Trebuchet MS"/>
                <a:cs typeface="Trebuchet MS"/>
              </a:rPr>
              <a:t>top5 Q-  value,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Simulate</a:t>
            </a:r>
            <a:endParaRPr sz="160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  <a:tabLst>
                <a:tab pos="349250" algn="l"/>
              </a:tabLst>
            </a:pPr>
            <a:r>
              <a:rPr dirty="0" u="heavy" sz="1600" spc="-5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600" spc="-5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1600" spc="-5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600" spc="-20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600" spc="-5">
                <a:uFill>
                  <a:solidFill>
                    <a:srgbClr val="006654"/>
                  </a:solidFill>
                </a:uFill>
                <a:latin typeface="Trebuchet MS"/>
                <a:cs typeface="Trebuchet MS"/>
              </a:rPr>
              <a:t>sort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933700" y="3770376"/>
            <a:ext cx="6449695" cy="2491740"/>
            <a:chOff x="2933700" y="3770376"/>
            <a:chExt cx="6449695" cy="2491740"/>
          </a:xfrm>
        </p:grpSpPr>
        <p:sp>
          <p:nvSpPr>
            <p:cNvPr id="67" name="object 67"/>
            <p:cNvSpPr/>
            <p:nvPr/>
          </p:nvSpPr>
          <p:spPr>
            <a:xfrm>
              <a:off x="2933700" y="3770376"/>
              <a:ext cx="6449555" cy="24917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001518" y="3800094"/>
              <a:ext cx="6314440" cy="2356485"/>
            </a:xfrm>
            <a:custGeom>
              <a:avLst/>
              <a:gdLst/>
              <a:ahLst/>
              <a:cxnLst/>
              <a:rect l="l" t="t" r="r" b="b"/>
              <a:pathLst>
                <a:path w="6314440" h="2356485">
                  <a:moveTo>
                    <a:pt x="0" y="392696"/>
                  </a:moveTo>
                  <a:lnTo>
                    <a:pt x="3059" y="343438"/>
                  </a:lnTo>
                  <a:lnTo>
                    <a:pt x="11993" y="296005"/>
                  </a:lnTo>
                  <a:lnTo>
                    <a:pt x="26433" y="250766"/>
                  </a:lnTo>
                  <a:lnTo>
                    <a:pt x="46011" y="208089"/>
                  </a:lnTo>
                  <a:lnTo>
                    <a:pt x="70358" y="168341"/>
                  </a:lnTo>
                  <a:lnTo>
                    <a:pt x="99108" y="131892"/>
                  </a:lnTo>
                  <a:lnTo>
                    <a:pt x="131892" y="99108"/>
                  </a:lnTo>
                  <a:lnTo>
                    <a:pt x="168341" y="70358"/>
                  </a:lnTo>
                  <a:lnTo>
                    <a:pt x="208089" y="46011"/>
                  </a:lnTo>
                  <a:lnTo>
                    <a:pt x="250766" y="26433"/>
                  </a:lnTo>
                  <a:lnTo>
                    <a:pt x="296005" y="11993"/>
                  </a:lnTo>
                  <a:lnTo>
                    <a:pt x="343438" y="3059"/>
                  </a:lnTo>
                  <a:lnTo>
                    <a:pt x="392696" y="0"/>
                  </a:lnTo>
                  <a:lnTo>
                    <a:pt x="5921235" y="0"/>
                  </a:lnTo>
                  <a:lnTo>
                    <a:pt x="5970493" y="3059"/>
                  </a:lnTo>
                  <a:lnTo>
                    <a:pt x="6017926" y="11993"/>
                  </a:lnTo>
                  <a:lnTo>
                    <a:pt x="6063165" y="26433"/>
                  </a:lnTo>
                  <a:lnTo>
                    <a:pt x="6105842" y="46011"/>
                  </a:lnTo>
                  <a:lnTo>
                    <a:pt x="6145590" y="70358"/>
                  </a:lnTo>
                  <a:lnTo>
                    <a:pt x="6182039" y="99108"/>
                  </a:lnTo>
                  <a:lnTo>
                    <a:pt x="6214823" y="131892"/>
                  </a:lnTo>
                  <a:lnTo>
                    <a:pt x="6243573" y="168341"/>
                  </a:lnTo>
                  <a:lnTo>
                    <a:pt x="6267920" y="208089"/>
                  </a:lnTo>
                  <a:lnTo>
                    <a:pt x="6287498" y="250766"/>
                  </a:lnTo>
                  <a:lnTo>
                    <a:pt x="6301938" y="296005"/>
                  </a:lnTo>
                  <a:lnTo>
                    <a:pt x="6310872" y="343438"/>
                  </a:lnTo>
                  <a:lnTo>
                    <a:pt x="6313932" y="392696"/>
                  </a:lnTo>
                  <a:lnTo>
                    <a:pt x="6313932" y="1963407"/>
                  </a:lnTo>
                  <a:lnTo>
                    <a:pt x="6310872" y="2012665"/>
                  </a:lnTo>
                  <a:lnTo>
                    <a:pt x="6301938" y="2060098"/>
                  </a:lnTo>
                  <a:lnTo>
                    <a:pt x="6287498" y="2105337"/>
                  </a:lnTo>
                  <a:lnTo>
                    <a:pt x="6267920" y="2148014"/>
                  </a:lnTo>
                  <a:lnTo>
                    <a:pt x="6243573" y="2187762"/>
                  </a:lnTo>
                  <a:lnTo>
                    <a:pt x="6214823" y="2224211"/>
                  </a:lnTo>
                  <a:lnTo>
                    <a:pt x="6182039" y="2256995"/>
                  </a:lnTo>
                  <a:lnTo>
                    <a:pt x="6145590" y="2285745"/>
                  </a:lnTo>
                  <a:lnTo>
                    <a:pt x="6105842" y="2310092"/>
                  </a:lnTo>
                  <a:lnTo>
                    <a:pt x="6063165" y="2329670"/>
                  </a:lnTo>
                  <a:lnTo>
                    <a:pt x="6017926" y="2344110"/>
                  </a:lnTo>
                  <a:lnTo>
                    <a:pt x="5970493" y="2353044"/>
                  </a:lnTo>
                  <a:lnTo>
                    <a:pt x="5921235" y="2356103"/>
                  </a:lnTo>
                  <a:lnTo>
                    <a:pt x="392696" y="2356103"/>
                  </a:lnTo>
                  <a:lnTo>
                    <a:pt x="343438" y="2353044"/>
                  </a:lnTo>
                  <a:lnTo>
                    <a:pt x="296005" y="2344110"/>
                  </a:lnTo>
                  <a:lnTo>
                    <a:pt x="250766" y="2329670"/>
                  </a:lnTo>
                  <a:lnTo>
                    <a:pt x="208089" y="2310092"/>
                  </a:lnTo>
                  <a:lnTo>
                    <a:pt x="168341" y="2285745"/>
                  </a:lnTo>
                  <a:lnTo>
                    <a:pt x="131892" y="2256995"/>
                  </a:lnTo>
                  <a:lnTo>
                    <a:pt x="99108" y="2224211"/>
                  </a:lnTo>
                  <a:lnTo>
                    <a:pt x="70358" y="2187762"/>
                  </a:lnTo>
                  <a:lnTo>
                    <a:pt x="46011" y="2148014"/>
                  </a:lnTo>
                  <a:lnTo>
                    <a:pt x="26433" y="2105337"/>
                  </a:lnTo>
                  <a:lnTo>
                    <a:pt x="11993" y="2060098"/>
                  </a:lnTo>
                  <a:lnTo>
                    <a:pt x="3059" y="2012665"/>
                  </a:lnTo>
                  <a:lnTo>
                    <a:pt x="0" y="1963407"/>
                  </a:lnTo>
                  <a:lnTo>
                    <a:pt x="0" y="392696"/>
                  </a:lnTo>
                  <a:close/>
                </a:path>
              </a:pathLst>
            </a:custGeom>
            <a:ln w="28956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949446" y="4399026"/>
              <a:ext cx="504825" cy="1511935"/>
            </a:xfrm>
            <a:custGeom>
              <a:avLst/>
              <a:gdLst/>
              <a:ahLst/>
              <a:cxnLst/>
              <a:rect l="l" t="t" r="r" b="b"/>
              <a:pathLst>
                <a:path w="504825" h="1511935">
                  <a:moveTo>
                    <a:pt x="504443" y="1511808"/>
                  </a:moveTo>
                  <a:lnTo>
                    <a:pt x="424724" y="1509664"/>
                  </a:lnTo>
                  <a:lnTo>
                    <a:pt x="355487" y="1503697"/>
                  </a:lnTo>
                  <a:lnTo>
                    <a:pt x="300887" y="1494597"/>
                  </a:lnTo>
                  <a:lnTo>
                    <a:pt x="252221" y="1469771"/>
                  </a:lnTo>
                  <a:lnTo>
                    <a:pt x="252221" y="797941"/>
                  </a:lnTo>
                  <a:lnTo>
                    <a:pt x="239363" y="784654"/>
                  </a:lnTo>
                  <a:lnTo>
                    <a:pt x="203556" y="773114"/>
                  </a:lnTo>
                  <a:lnTo>
                    <a:pt x="148956" y="764014"/>
                  </a:lnTo>
                  <a:lnTo>
                    <a:pt x="79719" y="758047"/>
                  </a:lnTo>
                  <a:lnTo>
                    <a:pt x="0" y="755904"/>
                  </a:lnTo>
                  <a:lnTo>
                    <a:pt x="79719" y="753760"/>
                  </a:lnTo>
                  <a:lnTo>
                    <a:pt x="148956" y="747793"/>
                  </a:lnTo>
                  <a:lnTo>
                    <a:pt x="203556" y="738693"/>
                  </a:lnTo>
                  <a:lnTo>
                    <a:pt x="239363" y="727153"/>
                  </a:lnTo>
                  <a:lnTo>
                    <a:pt x="252221" y="713867"/>
                  </a:lnTo>
                  <a:lnTo>
                    <a:pt x="252221" y="42037"/>
                  </a:lnTo>
                  <a:lnTo>
                    <a:pt x="265080" y="28750"/>
                  </a:lnTo>
                  <a:lnTo>
                    <a:pt x="300887" y="17210"/>
                  </a:lnTo>
                  <a:lnTo>
                    <a:pt x="355487" y="8110"/>
                  </a:lnTo>
                  <a:lnTo>
                    <a:pt x="424724" y="2143"/>
                  </a:lnTo>
                  <a:lnTo>
                    <a:pt x="504443" y="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226557" y="4399026"/>
              <a:ext cx="364490" cy="1511935"/>
            </a:xfrm>
            <a:custGeom>
              <a:avLst/>
              <a:gdLst/>
              <a:ahLst/>
              <a:cxnLst/>
              <a:rect l="l" t="t" r="r" b="b"/>
              <a:pathLst>
                <a:path w="364489" h="1511935">
                  <a:moveTo>
                    <a:pt x="0" y="0"/>
                  </a:moveTo>
                  <a:lnTo>
                    <a:pt x="70889" y="2385"/>
                  </a:lnTo>
                  <a:lnTo>
                    <a:pt x="128777" y="8890"/>
                  </a:lnTo>
                  <a:lnTo>
                    <a:pt x="167806" y="18538"/>
                  </a:lnTo>
                  <a:lnTo>
                    <a:pt x="182118" y="30353"/>
                  </a:lnTo>
                  <a:lnTo>
                    <a:pt x="182118" y="725551"/>
                  </a:lnTo>
                  <a:lnTo>
                    <a:pt x="196429" y="737365"/>
                  </a:lnTo>
                  <a:lnTo>
                    <a:pt x="235458" y="747014"/>
                  </a:lnTo>
                  <a:lnTo>
                    <a:pt x="293346" y="753518"/>
                  </a:lnTo>
                  <a:lnTo>
                    <a:pt x="364236" y="755904"/>
                  </a:lnTo>
                  <a:lnTo>
                    <a:pt x="293346" y="758289"/>
                  </a:lnTo>
                  <a:lnTo>
                    <a:pt x="235458" y="764794"/>
                  </a:lnTo>
                  <a:lnTo>
                    <a:pt x="196429" y="774442"/>
                  </a:lnTo>
                  <a:lnTo>
                    <a:pt x="182118" y="786257"/>
                  </a:lnTo>
                  <a:lnTo>
                    <a:pt x="182118" y="1481455"/>
                  </a:lnTo>
                  <a:lnTo>
                    <a:pt x="167806" y="1493269"/>
                  </a:lnTo>
                  <a:lnTo>
                    <a:pt x="128778" y="1502918"/>
                  </a:lnTo>
                  <a:lnTo>
                    <a:pt x="70889" y="1509422"/>
                  </a:lnTo>
                  <a:lnTo>
                    <a:pt x="0" y="1511808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4304093" y="4315701"/>
            <a:ext cx="1038860" cy="77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marR="5080" indent="-134620">
              <a:lnSpc>
                <a:spcPct val="1368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C00000"/>
                </a:solidFill>
                <a:latin typeface="Trebuchet MS"/>
                <a:cs typeface="Trebuchet MS"/>
              </a:rPr>
              <a:t>_hi</a:t>
            </a:r>
            <a:r>
              <a:rPr dirty="0" sz="1800" spc="-5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dirty="0" sz="1800">
                <a:solidFill>
                  <a:srgbClr val="C00000"/>
                </a:solidFill>
                <a:latin typeface="Trebuchet MS"/>
                <a:cs typeface="Trebuchet MS"/>
              </a:rPr>
              <a:t>hest  </a:t>
            </a:r>
            <a:r>
              <a:rPr dirty="0" sz="1800" spc="-5">
                <a:latin typeface="Trebuchet MS"/>
                <a:cs typeface="Trebuchet MS"/>
              </a:rPr>
              <a:t>Q_2nd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291291" y="5586031"/>
            <a:ext cx="968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Q_lowest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737430" y="5111496"/>
            <a:ext cx="2016760" cy="448309"/>
            <a:chOff x="4737430" y="5111496"/>
            <a:chExt cx="2016760" cy="448309"/>
          </a:xfrm>
        </p:grpSpPr>
        <p:sp>
          <p:nvSpPr>
            <p:cNvPr id="74" name="object 74"/>
            <p:cNvSpPr/>
            <p:nvPr/>
          </p:nvSpPr>
          <p:spPr>
            <a:xfrm>
              <a:off x="4780026" y="5135118"/>
              <a:ext cx="1270" cy="352425"/>
            </a:xfrm>
            <a:custGeom>
              <a:avLst/>
              <a:gdLst/>
              <a:ahLst/>
              <a:cxnLst/>
              <a:rect l="l" t="t" r="r" b="b"/>
              <a:pathLst>
                <a:path w="1270" h="352425">
                  <a:moveTo>
                    <a:pt x="0" y="0"/>
                  </a:moveTo>
                  <a:lnTo>
                    <a:pt x="863" y="352247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737430" y="5111496"/>
              <a:ext cx="2016760" cy="448309"/>
            </a:xfrm>
            <a:custGeom>
              <a:avLst/>
              <a:gdLst/>
              <a:ahLst/>
              <a:cxnLst/>
              <a:rect l="l" t="t" r="r" b="b"/>
              <a:pathLst>
                <a:path w="2016759" h="448310">
                  <a:moveTo>
                    <a:pt x="86868" y="361289"/>
                  </a:moveTo>
                  <a:lnTo>
                    <a:pt x="0" y="361505"/>
                  </a:lnTo>
                  <a:lnTo>
                    <a:pt x="43649" y="448259"/>
                  </a:lnTo>
                  <a:lnTo>
                    <a:pt x="86868" y="361289"/>
                  </a:lnTo>
                  <a:close/>
                </a:path>
                <a:path w="2016759" h="448310">
                  <a:moveTo>
                    <a:pt x="2016645" y="43434"/>
                  </a:moveTo>
                  <a:lnTo>
                    <a:pt x="1929777" y="0"/>
                  </a:lnTo>
                  <a:lnTo>
                    <a:pt x="1929777" y="86868"/>
                  </a:lnTo>
                  <a:lnTo>
                    <a:pt x="2016645" y="43434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324072" y="4931079"/>
            <a:ext cx="245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0">
                <a:latin typeface="Noto Sans CJK JP Medium"/>
                <a:cs typeface="Noto Sans CJK JP Medium"/>
              </a:rPr>
              <a:t>…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57855"/>
            <a:ext cx="2306320" cy="649605"/>
          </a:xfrm>
          <a:custGeom>
            <a:avLst/>
            <a:gdLst/>
            <a:ahLst/>
            <a:cxnLst/>
            <a:rect l="l" t="t" r="r" b="b"/>
            <a:pathLst>
              <a:path w="2306320" h="649604">
                <a:moveTo>
                  <a:pt x="2305812" y="0"/>
                </a:moveTo>
                <a:lnTo>
                  <a:pt x="0" y="0"/>
                </a:lnTo>
                <a:lnTo>
                  <a:pt x="0" y="649224"/>
                </a:lnTo>
                <a:lnTo>
                  <a:pt x="2305812" y="649224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517391"/>
            <a:ext cx="2306320" cy="649605"/>
          </a:xfrm>
          <a:custGeom>
            <a:avLst/>
            <a:gdLst/>
            <a:ahLst/>
            <a:cxnLst/>
            <a:rect l="l" t="t" r="r" b="b"/>
            <a:pathLst>
              <a:path w="2306320" h="649604">
                <a:moveTo>
                  <a:pt x="2305812" y="0"/>
                </a:moveTo>
                <a:lnTo>
                  <a:pt x="0" y="0"/>
                </a:lnTo>
                <a:lnTo>
                  <a:pt x="0" y="649223"/>
                </a:lnTo>
                <a:lnTo>
                  <a:pt x="2305812" y="649223"/>
                </a:lnTo>
                <a:lnTo>
                  <a:pt x="23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7670" y="3669322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006F6B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5017" y="938021"/>
            <a:ext cx="1670685" cy="2202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 marR="9525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algn="ctr" marL="3810">
              <a:lnSpc>
                <a:spcPct val="100000"/>
              </a:lnSpc>
              <a:spcBef>
                <a:spcPts val="1700"/>
              </a:spcBef>
            </a:pPr>
            <a:r>
              <a:rPr dirty="0" sz="2000" spc="70" b="1">
                <a:solidFill>
                  <a:srgbClr val="FFFFFF"/>
                </a:solidFill>
                <a:latin typeface="Trebuchet MS"/>
                <a:cs typeface="Trebuchet MS"/>
              </a:rPr>
              <a:t>Tricks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9" name="object 9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10388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e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su</a:t>
            </a: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l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ts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13" name="object 13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83331" y="5103380"/>
            <a:ext cx="8812530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50-year simulated training data </a:t>
            </a:r>
            <a:r>
              <a:rPr dirty="0" sz="1800">
                <a:latin typeface="Trebuchet MS"/>
                <a:cs typeface="Trebuchet MS"/>
              </a:rPr>
              <a:t>and </a:t>
            </a:r>
            <a:r>
              <a:rPr dirty="0" sz="1800" spc="-5">
                <a:latin typeface="Trebuchet MS"/>
                <a:cs typeface="Trebuchet MS"/>
              </a:rPr>
              <a:t>24-week test data for each competition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track.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  <a:tab pos="3723640" algn="l"/>
              </a:tabLst>
            </a:pPr>
            <a:r>
              <a:rPr dirty="0" sz="1800" spc="-5">
                <a:latin typeface="Trebuchet MS"/>
                <a:cs typeface="Trebuchet MS"/>
              </a:rPr>
              <a:t>Blue indicates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scenarios</a:t>
            </a:r>
            <a:r>
              <a:rPr dirty="0" sz="1800">
                <a:latin typeface="Trebuchet MS"/>
                <a:cs typeface="Trebuchet MS"/>
              </a:rPr>
              <a:t> passed,	</a:t>
            </a:r>
            <a:r>
              <a:rPr dirty="0" sz="1800" spc="-5">
                <a:latin typeface="Trebuchet MS"/>
                <a:cs typeface="Trebuchet MS"/>
              </a:rPr>
              <a:t>orange indicates scenarios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black-out.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45">
                <a:latin typeface="Trebuchet MS"/>
                <a:cs typeface="Trebuchet MS"/>
              </a:rPr>
              <a:t>We </a:t>
            </a:r>
            <a:r>
              <a:rPr dirty="0" sz="1800" spc="-5">
                <a:latin typeface="Trebuchet MS"/>
                <a:cs typeface="Trebuchet MS"/>
              </a:rPr>
              <a:t>will optimize our agent for the failed cases </a:t>
            </a:r>
            <a:r>
              <a:rPr dirty="0" sz="1800">
                <a:latin typeface="Trebuchet MS"/>
                <a:cs typeface="Trebuchet MS"/>
              </a:rPr>
              <a:t>in </a:t>
            </a:r>
            <a:r>
              <a:rPr dirty="0" sz="1800" spc="-5">
                <a:latin typeface="Trebuchet MS"/>
                <a:cs typeface="Trebuchet MS"/>
              </a:rPr>
              <a:t>future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work.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9603" y="4535690"/>
            <a:ext cx="23133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rebuchet MS"/>
                <a:cs typeface="Trebuchet MS"/>
              </a:rPr>
              <a:t>Robustness </a:t>
            </a:r>
            <a:r>
              <a:rPr dirty="0" sz="1400" spc="-30" i="1">
                <a:latin typeface="Trebuchet MS"/>
                <a:cs typeface="Trebuchet MS"/>
              </a:rPr>
              <a:t>Track </a:t>
            </a:r>
            <a:r>
              <a:rPr dirty="0" sz="1400" spc="-45" i="1">
                <a:latin typeface="Trebuchet MS"/>
                <a:cs typeface="Trebuchet MS"/>
              </a:rPr>
              <a:t>Test </a:t>
            </a:r>
            <a:r>
              <a:rPr dirty="0" sz="1400" spc="-5" i="1">
                <a:latin typeface="Trebuchet MS"/>
                <a:cs typeface="Trebuchet MS"/>
              </a:rPr>
              <a:t>Result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81108" y="4535690"/>
            <a:ext cx="2428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rebuchet MS"/>
                <a:cs typeface="Trebuchet MS"/>
              </a:rPr>
              <a:t>Adaptability </a:t>
            </a:r>
            <a:r>
              <a:rPr dirty="0" sz="1400" spc="-30" i="1">
                <a:latin typeface="Trebuchet MS"/>
                <a:cs typeface="Trebuchet MS"/>
              </a:rPr>
              <a:t>Track </a:t>
            </a:r>
            <a:r>
              <a:rPr dirty="0" sz="1400" spc="-45" i="1">
                <a:latin typeface="Trebuchet MS"/>
                <a:cs typeface="Trebuchet MS"/>
              </a:rPr>
              <a:t>Test</a:t>
            </a:r>
            <a:r>
              <a:rPr dirty="0" sz="1400" spc="-55" i="1">
                <a:latin typeface="Trebuchet MS"/>
                <a:cs typeface="Trebuchet MS"/>
              </a:rPr>
              <a:t> </a:t>
            </a:r>
            <a:r>
              <a:rPr dirty="0" sz="1400" spc="-5" i="1">
                <a:latin typeface="Trebuchet MS"/>
                <a:cs typeface="Trebuchet MS"/>
              </a:rPr>
              <a:t>Result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14827" y="1444752"/>
            <a:ext cx="4853940" cy="3022600"/>
            <a:chOff x="2814827" y="1444752"/>
            <a:chExt cx="4853940" cy="3022600"/>
          </a:xfrm>
        </p:grpSpPr>
        <p:sp>
          <p:nvSpPr>
            <p:cNvPr id="20" name="object 20"/>
            <p:cNvSpPr/>
            <p:nvPr/>
          </p:nvSpPr>
          <p:spPr>
            <a:xfrm>
              <a:off x="2814827" y="1444752"/>
              <a:ext cx="4853939" cy="3022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65975" y="3874008"/>
              <a:ext cx="951230" cy="593090"/>
            </a:xfrm>
            <a:custGeom>
              <a:avLst/>
              <a:gdLst/>
              <a:ahLst/>
              <a:cxnLst/>
              <a:rect l="l" t="t" r="r" b="b"/>
              <a:pathLst>
                <a:path w="951229" h="593089">
                  <a:moveTo>
                    <a:pt x="950976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950976" y="592836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8255507" y="818388"/>
            <a:ext cx="3104515" cy="3693160"/>
            <a:chOff x="8255507" y="818388"/>
            <a:chExt cx="3104515" cy="3693160"/>
          </a:xfrm>
        </p:grpSpPr>
        <p:sp>
          <p:nvSpPr>
            <p:cNvPr id="23" name="object 23"/>
            <p:cNvSpPr/>
            <p:nvPr/>
          </p:nvSpPr>
          <p:spPr>
            <a:xfrm>
              <a:off x="8255507" y="818388"/>
              <a:ext cx="3104388" cy="36926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728959" y="3834383"/>
              <a:ext cx="630935" cy="6705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10388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e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su</a:t>
            </a: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l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ts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4" name="object 4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657855"/>
            <a:ext cx="2306320" cy="649605"/>
          </a:xfrm>
          <a:custGeom>
            <a:avLst/>
            <a:gdLst/>
            <a:ahLst/>
            <a:cxnLst/>
            <a:rect l="l" t="t" r="r" b="b"/>
            <a:pathLst>
              <a:path w="2306320" h="649604">
                <a:moveTo>
                  <a:pt x="2305812" y="0"/>
                </a:moveTo>
                <a:lnTo>
                  <a:pt x="0" y="0"/>
                </a:lnTo>
                <a:lnTo>
                  <a:pt x="0" y="649224"/>
                </a:lnTo>
                <a:lnTo>
                  <a:pt x="2305812" y="649224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517391"/>
            <a:ext cx="2306320" cy="649605"/>
          </a:xfrm>
          <a:custGeom>
            <a:avLst/>
            <a:gdLst/>
            <a:ahLst/>
            <a:cxnLst/>
            <a:rect l="l" t="t" r="r" b="b"/>
            <a:pathLst>
              <a:path w="2306320" h="649604">
                <a:moveTo>
                  <a:pt x="2305812" y="0"/>
                </a:moveTo>
                <a:lnTo>
                  <a:pt x="0" y="0"/>
                </a:lnTo>
                <a:lnTo>
                  <a:pt x="0" y="649223"/>
                </a:lnTo>
                <a:lnTo>
                  <a:pt x="2305812" y="649223"/>
                </a:lnTo>
                <a:lnTo>
                  <a:pt x="23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6827" y="957110"/>
            <a:ext cx="20377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rebuchet MS"/>
                <a:cs typeface="Trebuchet MS"/>
              </a:rPr>
              <a:t>Robustness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Track: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670" y="2809697"/>
            <a:ext cx="4203065" cy="1190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05"/>
              </a:spcBef>
            </a:pPr>
            <a:r>
              <a:rPr dirty="0" sz="2000" spc="70" b="1">
                <a:solidFill>
                  <a:srgbClr val="FFFFFF"/>
                </a:solidFill>
                <a:latin typeface="Trebuchet MS"/>
                <a:cs typeface="Trebuchet MS"/>
              </a:rPr>
              <a:t>Tricks</a:t>
            </a:r>
            <a:endParaRPr sz="2000">
              <a:latin typeface="Trebuchet MS"/>
              <a:cs typeface="Trebuchet MS"/>
            </a:endParaRPr>
          </a:p>
          <a:p>
            <a:pPr marL="2031364">
              <a:lnSpc>
                <a:spcPts val="2365"/>
              </a:lnSpc>
              <a:spcBef>
                <a:spcPts val="2039"/>
              </a:spcBef>
            </a:pPr>
            <a:r>
              <a:rPr dirty="0" sz="2000" spc="-5">
                <a:latin typeface="Trebuchet MS"/>
                <a:cs typeface="Trebuchet MS"/>
              </a:rPr>
              <a:t>Adaptability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Track: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65"/>
              </a:lnSpc>
            </a:pPr>
            <a:r>
              <a:rPr dirty="0" sz="2000" spc="90" b="1">
                <a:solidFill>
                  <a:srgbClr val="006F6B"/>
                </a:solidFill>
                <a:latin typeface="Trebuchet MS"/>
                <a:cs typeface="Trebuchet MS"/>
              </a:rPr>
              <a:t>Results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34384" y="3733800"/>
            <a:ext cx="3750945" cy="1885314"/>
            <a:chOff x="3834384" y="3733800"/>
            <a:chExt cx="3750945" cy="1885314"/>
          </a:xfrm>
        </p:grpSpPr>
        <p:sp>
          <p:nvSpPr>
            <p:cNvPr id="16" name="object 16"/>
            <p:cNvSpPr/>
            <p:nvPr/>
          </p:nvSpPr>
          <p:spPr>
            <a:xfrm>
              <a:off x="3834384" y="3733800"/>
              <a:ext cx="3444240" cy="1885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0292" y="3759707"/>
              <a:ext cx="3337560" cy="17785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18960" y="4315968"/>
              <a:ext cx="660400" cy="381000"/>
            </a:xfrm>
            <a:custGeom>
              <a:avLst/>
              <a:gdLst/>
              <a:ahLst/>
              <a:cxnLst/>
              <a:rect l="l" t="t" r="r" b="b"/>
              <a:pathLst>
                <a:path w="660400" h="381000">
                  <a:moveTo>
                    <a:pt x="469392" y="0"/>
                  </a:moveTo>
                  <a:lnTo>
                    <a:pt x="469392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469392" y="285749"/>
                  </a:lnTo>
                  <a:lnTo>
                    <a:pt x="469392" y="380999"/>
                  </a:lnTo>
                  <a:lnTo>
                    <a:pt x="659892" y="190499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18960" y="4315968"/>
              <a:ext cx="660400" cy="381000"/>
            </a:xfrm>
            <a:custGeom>
              <a:avLst/>
              <a:gdLst/>
              <a:ahLst/>
              <a:cxnLst/>
              <a:rect l="l" t="t" r="r" b="b"/>
              <a:pathLst>
                <a:path w="660400" h="381000">
                  <a:moveTo>
                    <a:pt x="0" y="95249"/>
                  </a:moveTo>
                  <a:lnTo>
                    <a:pt x="469392" y="95249"/>
                  </a:lnTo>
                  <a:lnTo>
                    <a:pt x="469392" y="0"/>
                  </a:lnTo>
                  <a:lnTo>
                    <a:pt x="659892" y="190499"/>
                  </a:lnTo>
                  <a:lnTo>
                    <a:pt x="469392" y="380999"/>
                  </a:lnTo>
                  <a:lnTo>
                    <a:pt x="469392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834384" y="1301496"/>
            <a:ext cx="7879080" cy="1871980"/>
            <a:chOff x="3834384" y="1301496"/>
            <a:chExt cx="7879080" cy="1871980"/>
          </a:xfrm>
        </p:grpSpPr>
        <p:sp>
          <p:nvSpPr>
            <p:cNvPr id="21" name="object 21"/>
            <p:cNvSpPr/>
            <p:nvPr/>
          </p:nvSpPr>
          <p:spPr>
            <a:xfrm>
              <a:off x="3834384" y="1301496"/>
              <a:ext cx="3477755" cy="1871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60292" y="1327404"/>
              <a:ext cx="3371088" cy="17647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46392" y="2157984"/>
              <a:ext cx="673735" cy="367665"/>
            </a:xfrm>
            <a:custGeom>
              <a:avLst/>
              <a:gdLst/>
              <a:ahLst/>
              <a:cxnLst/>
              <a:rect l="l" t="t" r="r" b="b"/>
              <a:pathLst>
                <a:path w="673734" h="367664">
                  <a:moveTo>
                    <a:pt x="489966" y="0"/>
                  </a:moveTo>
                  <a:lnTo>
                    <a:pt x="489966" y="91821"/>
                  </a:lnTo>
                  <a:lnTo>
                    <a:pt x="0" y="91821"/>
                  </a:lnTo>
                  <a:lnTo>
                    <a:pt x="0" y="275463"/>
                  </a:lnTo>
                  <a:lnTo>
                    <a:pt x="489966" y="275463"/>
                  </a:lnTo>
                  <a:lnTo>
                    <a:pt x="489966" y="367284"/>
                  </a:lnTo>
                  <a:lnTo>
                    <a:pt x="673608" y="183642"/>
                  </a:lnTo>
                  <a:lnTo>
                    <a:pt x="48996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46392" y="2157984"/>
              <a:ext cx="673735" cy="367665"/>
            </a:xfrm>
            <a:custGeom>
              <a:avLst/>
              <a:gdLst/>
              <a:ahLst/>
              <a:cxnLst/>
              <a:rect l="l" t="t" r="r" b="b"/>
              <a:pathLst>
                <a:path w="673734" h="367664">
                  <a:moveTo>
                    <a:pt x="0" y="91821"/>
                  </a:moveTo>
                  <a:lnTo>
                    <a:pt x="489966" y="91821"/>
                  </a:lnTo>
                  <a:lnTo>
                    <a:pt x="489966" y="0"/>
                  </a:lnTo>
                  <a:lnTo>
                    <a:pt x="673608" y="183642"/>
                  </a:lnTo>
                  <a:lnTo>
                    <a:pt x="489966" y="367284"/>
                  </a:lnTo>
                  <a:lnTo>
                    <a:pt x="489966" y="275463"/>
                  </a:lnTo>
                  <a:lnTo>
                    <a:pt x="0" y="275463"/>
                  </a:lnTo>
                  <a:lnTo>
                    <a:pt x="0" y="91821"/>
                  </a:lnTo>
                  <a:close/>
                </a:path>
              </a:pathLst>
            </a:custGeom>
            <a:ln w="12191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45908" y="2034540"/>
              <a:ext cx="4067555" cy="765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52004" y="2040636"/>
              <a:ext cx="4017251" cy="7924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05344" y="2055876"/>
              <a:ext cx="3949065" cy="646430"/>
            </a:xfrm>
            <a:custGeom>
              <a:avLst/>
              <a:gdLst/>
              <a:ahLst/>
              <a:cxnLst/>
              <a:rect l="l" t="t" r="r" b="b"/>
              <a:pathLst>
                <a:path w="3949065" h="646430">
                  <a:moveTo>
                    <a:pt x="394868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948684" y="646176"/>
                  </a:lnTo>
                  <a:lnTo>
                    <a:pt x="3948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05344" y="2055876"/>
              <a:ext cx="3949065" cy="646430"/>
            </a:xfrm>
            <a:custGeom>
              <a:avLst/>
              <a:gdLst/>
              <a:ahLst/>
              <a:cxnLst/>
              <a:rect l="l" t="t" r="r" b="b"/>
              <a:pathLst>
                <a:path w="3949065" h="646430">
                  <a:moveTo>
                    <a:pt x="0" y="0"/>
                  </a:moveTo>
                  <a:lnTo>
                    <a:pt x="3948684" y="0"/>
                  </a:lnTo>
                  <a:lnTo>
                    <a:pt x="39486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990583" y="5847227"/>
            <a:ext cx="825245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rebuchet MS"/>
                <a:cs typeface="Trebuchet MS"/>
              </a:rPr>
              <a:t>We </a:t>
            </a:r>
            <a:r>
              <a:rPr dirty="0" sz="1800" spc="-5">
                <a:latin typeface="Trebuchet MS"/>
                <a:cs typeface="Trebuchet MS"/>
              </a:rPr>
              <a:t>are one of </a:t>
            </a:r>
            <a:r>
              <a:rPr dirty="0" sz="1800" spc="-10">
                <a:latin typeface="Trebuchet MS"/>
                <a:cs typeface="Trebuchet MS"/>
              </a:rPr>
              <a:t>top </a:t>
            </a:r>
            <a:r>
              <a:rPr dirty="0" sz="1800" spc="-5">
                <a:latin typeface="Trebuchet MS"/>
                <a:cs typeface="Trebuchet MS"/>
              </a:rPr>
              <a:t>performers </a:t>
            </a:r>
            <a:r>
              <a:rPr dirty="0" sz="1800">
                <a:latin typeface="Trebuchet MS"/>
                <a:cs typeface="Trebuchet MS"/>
              </a:rPr>
              <a:t>in </a:t>
            </a:r>
            <a:r>
              <a:rPr dirty="0" sz="1800" spc="-5">
                <a:latin typeface="Trebuchet MS"/>
                <a:cs typeface="Trebuchet MS"/>
              </a:rPr>
              <a:t>both NeurIPS </a:t>
            </a:r>
            <a:r>
              <a:rPr dirty="0" sz="1800" spc="-10">
                <a:latin typeface="Trebuchet MS"/>
                <a:cs typeface="Trebuchet MS"/>
              </a:rPr>
              <a:t>Robustness </a:t>
            </a:r>
            <a:r>
              <a:rPr dirty="0" sz="1800" spc="-45">
                <a:latin typeface="Trebuchet MS"/>
                <a:cs typeface="Trebuchet MS"/>
              </a:rPr>
              <a:t>Track </a:t>
            </a:r>
            <a:r>
              <a:rPr dirty="0" sz="1800">
                <a:latin typeface="Trebuchet MS"/>
                <a:cs typeface="Trebuchet MS"/>
              </a:rPr>
              <a:t>and </a:t>
            </a:r>
            <a:r>
              <a:rPr dirty="0" sz="1800" spc="-5">
                <a:latin typeface="Trebuchet MS"/>
                <a:cs typeface="Trebuchet MS"/>
              </a:rPr>
              <a:t>Adaptability  </a:t>
            </a:r>
            <a:r>
              <a:rPr dirty="0" sz="1800" spc="-45">
                <a:latin typeface="Trebuchet MS"/>
                <a:cs typeface="Trebuchet MS"/>
              </a:rPr>
              <a:t>Track</a:t>
            </a:r>
            <a:r>
              <a:rPr dirty="0" sz="1800" spc="-5">
                <a:latin typeface="Trebuchet MS"/>
                <a:cs typeface="Trebuchet MS"/>
              </a:rPr>
              <a:t> competitions.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645907" y="4158996"/>
            <a:ext cx="4067810" cy="798830"/>
            <a:chOff x="7645907" y="4158996"/>
            <a:chExt cx="4067810" cy="798830"/>
          </a:xfrm>
        </p:grpSpPr>
        <p:sp>
          <p:nvSpPr>
            <p:cNvPr id="31" name="object 31"/>
            <p:cNvSpPr/>
            <p:nvPr/>
          </p:nvSpPr>
          <p:spPr>
            <a:xfrm>
              <a:off x="7645907" y="4158996"/>
              <a:ext cx="4067555" cy="765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652003" y="4165092"/>
              <a:ext cx="4017251" cy="7924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705343" y="4180332"/>
              <a:ext cx="3949065" cy="646430"/>
            </a:xfrm>
            <a:custGeom>
              <a:avLst/>
              <a:gdLst/>
              <a:ahLst/>
              <a:cxnLst/>
              <a:rect l="l" t="t" r="r" b="b"/>
              <a:pathLst>
                <a:path w="3949065" h="646429">
                  <a:moveTo>
                    <a:pt x="394868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948684" y="646176"/>
                  </a:lnTo>
                  <a:lnTo>
                    <a:pt x="3948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05343" y="4180332"/>
              <a:ext cx="3949065" cy="646430"/>
            </a:xfrm>
            <a:custGeom>
              <a:avLst/>
              <a:gdLst/>
              <a:ahLst/>
              <a:cxnLst/>
              <a:rect l="l" t="t" r="r" b="b"/>
              <a:pathLst>
                <a:path w="3949065" h="646429">
                  <a:moveTo>
                    <a:pt x="0" y="0"/>
                  </a:moveTo>
                  <a:lnTo>
                    <a:pt x="3948684" y="0"/>
                  </a:lnTo>
                  <a:lnTo>
                    <a:pt x="39486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758468" y="4208030"/>
            <a:ext cx="3804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rebuchet MS"/>
                <a:cs typeface="Trebuchet MS"/>
              </a:rPr>
              <a:t>1.rl_agent team </a:t>
            </a:r>
            <a:r>
              <a:rPr dirty="0" sz="1200">
                <a:latin typeface="Trebuchet MS"/>
                <a:cs typeface="Trebuchet MS"/>
              </a:rPr>
              <a:t>is the </a:t>
            </a:r>
            <a:r>
              <a:rPr dirty="0" sz="1200" spc="-5">
                <a:latin typeface="Trebuchet MS"/>
                <a:cs typeface="Trebuchet MS"/>
              </a:rPr>
              <a:t>best </a:t>
            </a:r>
            <a:r>
              <a:rPr dirty="0" sz="1200">
                <a:latin typeface="Trebuchet MS"/>
                <a:cs typeface="Trebuchet MS"/>
              </a:rPr>
              <a:t>team with a </a:t>
            </a:r>
            <a:r>
              <a:rPr dirty="0" sz="1200" spc="-5">
                <a:latin typeface="Trebuchet MS"/>
                <a:cs typeface="Trebuchet MS"/>
              </a:rPr>
              <a:t>score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1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25.53  </a:t>
            </a:r>
            <a:r>
              <a:rPr dirty="0" sz="1200" spc="-20">
                <a:latin typeface="Trebuchet MS"/>
                <a:cs typeface="Trebuchet MS"/>
              </a:rPr>
              <a:t>2.kunjieTang </a:t>
            </a:r>
            <a:r>
              <a:rPr dirty="0" sz="1200">
                <a:latin typeface="Trebuchet MS"/>
                <a:cs typeface="Trebuchet MS"/>
              </a:rPr>
              <a:t>team </a:t>
            </a:r>
            <a:r>
              <a:rPr dirty="0" sz="1200" spc="-5">
                <a:latin typeface="Trebuchet MS"/>
                <a:cs typeface="Trebuchet MS"/>
              </a:rPr>
              <a:t>ranks 2</a:t>
            </a:r>
            <a:r>
              <a:rPr dirty="0" baseline="24305" sz="1200" spc="-7">
                <a:latin typeface="Trebuchet MS"/>
                <a:cs typeface="Trebuchet MS"/>
              </a:rPr>
              <a:t>nd </a:t>
            </a:r>
            <a:r>
              <a:rPr dirty="0" sz="1200">
                <a:latin typeface="Trebuchet MS"/>
                <a:cs typeface="Trebuchet MS"/>
              </a:rPr>
              <a:t>with a </a:t>
            </a:r>
            <a:r>
              <a:rPr dirty="0" sz="1200" spc="-5">
                <a:latin typeface="Trebuchet MS"/>
                <a:cs typeface="Trebuchet MS"/>
              </a:rPr>
              <a:t>score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4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24.66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11440" y="4594859"/>
            <a:ext cx="3362325" cy="1968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ts val="1375"/>
              </a:lnSpc>
            </a:pPr>
            <a:r>
              <a:rPr dirty="0" sz="1200" spc="-5">
                <a:latin typeface="Trebuchet MS"/>
                <a:cs typeface="Trebuchet MS"/>
              </a:rPr>
              <a:t>3.lujixiang </a:t>
            </a:r>
            <a:r>
              <a:rPr dirty="0" sz="1200">
                <a:latin typeface="Trebuchet MS"/>
                <a:cs typeface="Trebuchet MS"/>
              </a:rPr>
              <a:t>team </a:t>
            </a:r>
            <a:r>
              <a:rPr dirty="0" sz="1200" spc="-5">
                <a:latin typeface="Trebuchet MS"/>
                <a:cs typeface="Trebuchet MS"/>
              </a:rPr>
              <a:t>ranks 3</a:t>
            </a:r>
            <a:r>
              <a:rPr dirty="0" baseline="24305" sz="1200" spc="-7">
                <a:latin typeface="Trebuchet MS"/>
                <a:cs typeface="Trebuchet MS"/>
              </a:rPr>
              <a:t>rd </a:t>
            </a:r>
            <a:r>
              <a:rPr dirty="0" sz="1200">
                <a:latin typeface="Trebuchet MS"/>
                <a:cs typeface="Trebuchet MS"/>
              </a:rPr>
              <a:t>with a </a:t>
            </a:r>
            <a:r>
              <a:rPr dirty="0" sz="1200" spc="-5">
                <a:latin typeface="Trebuchet MS"/>
                <a:cs typeface="Trebuchet MS"/>
              </a:rPr>
              <a:t>score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29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24.63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3538" y="4575809"/>
            <a:ext cx="3359150" cy="234950"/>
          </a:xfrm>
          <a:custGeom>
            <a:avLst/>
            <a:gdLst/>
            <a:ahLst/>
            <a:cxnLst/>
            <a:rect l="l" t="t" r="r" b="b"/>
            <a:pathLst>
              <a:path w="3359150" h="234950">
                <a:moveTo>
                  <a:pt x="0" y="0"/>
                </a:moveTo>
                <a:lnTo>
                  <a:pt x="3358896" y="0"/>
                </a:lnTo>
                <a:lnTo>
                  <a:pt x="3358896" y="234695"/>
                </a:lnTo>
                <a:lnTo>
                  <a:pt x="0" y="2346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758468" y="2084501"/>
            <a:ext cx="3804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rebuchet MS"/>
                <a:cs typeface="Trebuchet MS"/>
              </a:rPr>
              <a:t>1.rl_agent team </a:t>
            </a:r>
            <a:r>
              <a:rPr dirty="0" sz="1200">
                <a:latin typeface="Trebuchet MS"/>
                <a:cs typeface="Trebuchet MS"/>
              </a:rPr>
              <a:t>is the </a:t>
            </a:r>
            <a:r>
              <a:rPr dirty="0" sz="1200" spc="-5">
                <a:latin typeface="Trebuchet MS"/>
                <a:cs typeface="Trebuchet MS"/>
              </a:rPr>
              <a:t>best </a:t>
            </a:r>
            <a:r>
              <a:rPr dirty="0" sz="1200">
                <a:latin typeface="Trebuchet MS"/>
                <a:cs typeface="Trebuchet MS"/>
              </a:rPr>
              <a:t>team with a </a:t>
            </a:r>
            <a:r>
              <a:rPr dirty="0" sz="1200" spc="-5">
                <a:latin typeface="Trebuchet MS"/>
                <a:cs typeface="Trebuchet MS"/>
              </a:rPr>
              <a:t>score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1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59.26  </a:t>
            </a:r>
            <a:r>
              <a:rPr dirty="0" sz="1200" spc="-5">
                <a:latin typeface="Trebuchet MS"/>
                <a:cs typeface="Trebuchet MS"/>
              </a:rPr>
              <a:t>2.binbinChen team ranks 2</a:t>
            </a:r>
            <a:r>
              <a:rPr dirty="0" baseline="24305" sz="1200" spc="-7">
                <a:latin typeface="Trebuchet MS"/>
                <a:cs typeface="Trebuchet MS"/>
              </a:rPr>
              <a:t>nd </a:t>
            </a:r>
            <a:r>
              <a:rPr dirty="0" sz="1200">
                <a:latin typeface="Trebuchet MS"/>
                <a:cs typeface="Trebuchet MS"/>
              </a:rPr>
              <a:t>with a </a:t>
            </a:r>
            <a:r>
              <a:rPr dirty="0" sz="1200" spc="-5">
                <a:latin typeface="Trebuchet MS"/>
                <a:cs typeface="Trebuchet MS"/>
              </a:rPr>
              <a:t>score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46.89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11440" y="2470404"/>
            <a:ext cx="3354704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ts val="1380"/>
              </a:lnSpc>
            </a:pPr>
            <a:r>
              <a:rPr dirty="0" sz="1200" spc="-5">
                <a:latin typeface="Trebuchet MS"/>
                <a:cs typeface="Trebuchet MS"/>
              </a:rPr>
              <a:t>3.lujixiang </a:t>
            </a:r>
            <a:r>
              <a:rPr dirty="0" sz="1200">
                <a:latin typeface="Trebuchet MS"/>
                <a:cs typeface="Trebuchet MS"/>
              </a:rPr>
              <a:t>team </a:t>
            </a:r>
            <a:r>
              <a:rPr dirty="0" sz="1200" spc="-5">
                <a:latin typeface="Trebuchet MS"/>
                <a:cs typeface="Trebuchet MS"/>
              </a:rPr>
              <a:t>ranks 3</a:t>
            </a:r>
            <a:r>
              <a:rPr dirty="0" baseline="24305" sz="1200" spc="-7">
                <a:latin typeface="Trebuchet MS"/>
                <a:cs typeface="Trebuchet MS"/>
              </a:rPr>
              <a:t>rd </a:t>
            </a:r>
            <a:r>
              <a:rPr dirty="0" sz="1200">
                <a:latin typeface="Trebuchet MS"/>
                <a:cs typeface="Trebuchet MS"/>
              </a:rPr>
              <a:t>with a </a:t>
            </a:r>
            <a:r>
              <a:rPr dirty="0" sz="1200" spc="-5">
                <a:latin typeface="Trebuchet MS"/>
                <a:cs typeface="Trebuchet MS"/>
              </a:rPr>
              <a:t>score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29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44.62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25918" y="2451354"/>
            <a:ext cx="3359150" cy="236220"/>
          </a:xfrm>
          <a:custGeom>
            <a:avLst/>
            <a:gdLst/>
            <a:ahLst/>
            <a:cxnLst/>
            <a:rect l="l" t="t" r="r" b="b"/>
            <a:pathLst>
              <a:path w="3359150" h="236219">
                <a:moveTo>
                  <a:pt x="0" y="0"/>
                </a:moveTo>
                <a:lnTo>
                  <a:pt x="3358896" y="0"/>
                </a:lnTo>
                <a:lnTo>
                  <a:pt x="3358896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42" name="object 42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2455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Thanks！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3776" y="3162300"/>
            <a:ext cx="11099800" cy="1640205"/>
            <a:chOff x="493776" y="3162300"/>
            <a:chExt cx="11099800" cy="1640205"/>
          </a:xfrm>
        </p:grpSpPr>
        <p:sp>
          <p:nvSpPr>
            <p:cNvPr id="4" name="object 4"/>
            <p:cNvSpPr/>
            <p:nvPr/>
          </p:nvSpPr>
          <p:spPr>
            <a:xfrm>
              <a:off x="3136392" y="3192780"/>
              <a:ext cx="8456676" cy="1609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3776" y="3162300"/>
              <a:ext cx="2642616" cy="1639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017" y="1950059"/>
            <a:ext cx="1670685" cy="1190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algn="ctr" marL="3810">
              <a:lnSpc>
                <a:spcPct val="100000"/>
              </a:lnSpc>
              <a:spcBef>
                <a:spcPts val="1695"/>
              </a:spcBef>
            </a:pPr>
            <a:r>
              <a:rPr dirty="0" sz="2000" spc="70" b="1">
                <a:solidFill>
                  <a:srgbClr val="FFFFFF"/>
                </a:solidFill>
                <a:latin typeface="Trebuchet MS"/>
                <a:cs typeface="Trebuchet MS"/>
              </a:rPr>
              <a:t>Tricks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006F6B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006F6B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1095" y="193802"/>
            <a:ext cx="37960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solidFill>
                  <a:srgbClr val="006E6B"/>
                </a:solidFill>
                <a:latin typeface="Trebuchet MS"/>
                <a:cs typeface="Trebuchet MS"/>
              </a:rPr>
              <a:t>Track1 </a:t>
            </a:r>
            <a:r>
              <a:rPr dirty="0" sz="2400" spc="-5">
                <a:solidFill>
                  <a:srgbClr val="006E6B"/>
                </a:solidFill>
              </a:rPr>
              <a:t>：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Robustness</a:t>
            </a:r>
            <a:r>
              <a:rPr dirty="0" sz="2400" spc="-50" b="1">
                <a:solidFill>
                  <a:srgbClr val="006E6B"/>
                </a:solidFill>
                <a:latin typeface="Trebuchet MS"/>
                <a:cs typeface="Trebuchet MS"/>
              </a:rPr>
              <a:t> </a:t>
            </a:r>
            <a:r>
              <a:rPr dirty="0" sz="2400" spc="-65" b="1">
                <a:solidFill>
                  <a:srgbClr val="006E6B"/>
                </a:solidFill>
                <a:latin typeface="Trebuchet MS"/>
                <a:cs typeface="Trebuchet MS"/>
              </a:rPr>
              <a:t>Track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8" name="object 8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2993135" y="1207008"/>
            <a:ext cx="5728970" cy="3270885"/>
            <a:chOff x="2993135" y="1207008"/>
            <a:chExt cx="5728970" cy="3270885"/>
          </a:xfrm>
        </p:grpSpPr>
        <p:sp>
          <p:nvSpPr>
            <p:cNvPr id="14" name="object 14"/>
            <p:cNvSpPr/>
            <p:nvPr/>
          </p:nvSpPr>
          <p:spPr>
            <a:xfrm>
              <a:off x="2993135" y="1207008"/>
              <a:ext cx="5728716" cy="3270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19043" y="1232916"/>
              <a:ext cx="5622035" cy="3163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97885" y="4728783"/>
            <a:ext cx="8230234" cy="15709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99085" marR="5080" indent="-287020">
              <a:lnSpc>
                <a:spcPct val="119300"/>
              </a:lnSpc>
              <a:spcBef>
                <a:spcPts val="15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 b="1">
                <a:latin typeface="Trebuchet MS"/>
                <a:cs typeface="Trebuchet MS"/>
              </a:rPr>
              <a:t>Goal</a:t>
            </a:r>
            <a:r>
              <a:rPr dirty="0" sz="1600" spc="-5" b="1">
                <a:latin typeface="Trebuchet MS"/>
                <a:cs typeface="Trebuchet MS"/>
              </a:rPr>
              <a:t>: </a:t>
            </a:r>
            <a:r>
              <a:rPr dirty="0" sz="1600" spc="-5">
                <a:latin typeface="Trebuchet MS"/>
                <a:cs typeface="Trebuchet MS"/>
              </a:rPr>
              <a:t>Develop </a:t>
            </a:r>
            <a:r>
              <a:rPr dirty="0" sz="1600">
                <a:latin typeface="Trebuchet MS"/>
                <a:cs typeface="Trebuchet MS"/>
              </a:rPr>
              <a:t>agent </a:t>
            </a:r>
            <a:r>
              <a:rPr dirty="0" sz="1600" spc="-5">
                <a:latin typeface="Trebuchet MS"/>
                <a:cs typeface="Trebuchet MS"/>
              </a:rPr>
              <a:t>to be </a:t>
            </a:r>
            <a:r>
              <a:rPr dirty="0" sz="1600">
                <a:latin typeface="Trebuchet MS"/>
                <a:cs typeface="Trebuchet MS"/>
              </a:rPr>
              <a:t>robust </a:t>
            </a:r>
            <a:r>
              <a:rPr dirty="0" sz="1600" spc="-5">
                <a:latin typeface="Trebuchet MS"/>
                <a:cs typeface="Trebuchet MS"/>
              </a:rPr>
              <a:t>to unexpected events and keep delivering reliable  electricity everywhere even in difficult</a:t>
            </a:r>
            <a:r>
              <a:rPr dirty="0" sz="1600" spc="100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circumstances.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Trebuchet MS"/>
              <a:cs typeface="Trebuchet MS"/>
            </a:endParaRPr>
          </a:p>
          <a:p>
            <a:pPr marL="298450" marR="6350" indent="-286385">
              <a:lnSpc>
                <a:spcPct val="1193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10" b="1">
                <a:latin typeface="Trebuchet MS"/>
                <a:cs typeface="Trebuchet MS"/>
              </a:rPr>
              <a:t>Operation Cost</a:t>
            </a:r>
            <a:r>
              <a:rPr dirty="0" sz="1600" spc="-10" b="1">
                <a:latin typeface="Trebuchet MS"/>
                <a:cs typeface="Trebuchet MS"/>
              </a:rPr>
              <a:t>: </a:t>
            </a:r>
            <a:r>
              <a:rPr dirty="0" sz="1600" spc="-5">
                <a:latin typeface="Trebuchet MS"/>
                <a:cs typeface="Trebuchet MS"/>
              </a:rPr>
              <a:t>Operate the </a:t>
            </a:r>
            <a:r>
              <a:rPr dirty="0" sz="1600">
                <a:latin typeface="Trebuchet MS"/>
                <a:cs typeface="Trebuchet MS"/>
              </a:rPr>
              <a:t>grid </a:t>
            </a:r>
            <a:r>
              <a:rPr dirty="0" sz="1600" spc="-5">
                <a:latin typeface="Trebuchet MS"/>
                <a:cs typeface="Trebuchet MS"/>
              </a:rPr>
              <a:t>as long as possible, minimize the operation cost  including powerlines losses, redispatch cost and blackout cost</a:t>
            </a:r>
            <a:r>
              <a:rPr dirty="0" sz="1600" spc="170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(penalty).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25966" y="3259963"/>
            <a:ext cx="234061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 i="1">
                <a:latin typeface="Trebuchet MS"/>
                <a:cs typeface="Trebuchet MS"/>
              </a:rPr>
              <a:t>An adversarial opponent will  </a:t>
            </a:r>
            <a:r>
              <a:rPr dirty="0" sz="1400" spc="-5" i="1">
                <a:latin typeface="Trebuchet MS"/>
                <a:cs typeface="Trebuchet MS"/>
              </a:rPr>
              <a:t>attack some lines </a:t>
            </a:r>
            <a:r>
              <a:rPr dirty="0" sz="1400" i="1">
                <a:latin typeface="Trebuchet MS"/>
                <a:cs typeface="Trebuchet MS"/>
              </a:rPr>
              <a:t>of </a:t>
            </a:r>
            <a:r>
              <a:rPr dirty="0" sz="1400" spc="-5" i="1">
                <a:latin typeface="Trebuchet MS"/>
                <a:cs typeface="Trebuchet MS"/>
              </a:rPr>
              <a:t>the </a:t>
            </a:r>
            <a:r>
              <a:rPr dirty="0" sz="1400" i="1">
                <a:latin typeface="Trebuchet MS"/>
                <a:cs typeface="Trebuchet MS"/>
              </a:rPr>
              <a:t>grid  </a:t>
            </a:r>
            <a:r>
              <a:rPr dirty="0" sz="1400" spc="-5" i="1">
                <a:latin typeface="Trebuchet MS"/>
                <a:cs typeface="Trebuchet MS"/>
              </a:rPr>
              <a:t>everyday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20" i="1">
                <a:latin typeface="Trebuchet MS"/>
                <a:cs typeface="Trebuchet MS"/>
              </a:rPr>
              <a:t>randomly.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19971" y="1389888"/>
            <a:ext cx="2641092" cy="1728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20" name="object 20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8" y="2593848"/>
            <a:ext cx="24384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65" y="2809787"/>
            <a:ext cx="955040" cy="1190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05"/>
              </a:spcBef>
            </a:pPr>
            <a:r>
              <a:rPr dirty="0" sz="2000" spc="70" b="1">
                <a:solidFill>
                  <a:srgbClr val="FFFFFF"/>
                </a:solidFill>
                <a:latin typeface="Trebuchet MS"/>
                <a:cs typeface="Trebuchet MS"/>
              </a:rPr>
              <a:t>Tricks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006F6B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006F6B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31095" y="193802"/>
            <a:ext cx="3844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006E6B"/>
                </a:solidFill>
                <a:latin typeface="Trebuchet MS"/>
                <a:cs typeface="Trebuchet MS"/>
              </a:rPr>
              <a:t>Track2</a:t>
            </a:r>
            <a:r>
              <a:rPr dirty="0" sz="2400" spc="-20">
                <a:solidFill>
                  <a:srgbClr val="006E6B"/>
                </a:solidFill>
              </a:rPr>
              <a:t>：</a:t>
            </a:r>
            <a:r>
              <a:rPr dirty="0" sz="2400" spc="-20" b="1">
                <a:solidFill>
                  <a:srgbClr val="006E6B"/>
                </a:solidFill>
                <a:latin typeface="Trebuchet MS"/>
                <a:cs typeface="Trebuchet MS"/>
              </a:rPr>
              <a:t>Adaptability</a:t>
            </a:r>
            <a:r>
              <a:rPr dirty="0" sz="2400" spc="-110" b="1">
                <a:solidFill>
                  <a:srgbClr val="006E6B"/>
                </a:solidFill>
                <a:latin typeface="Trebuchet MS"/>
                <a:cs typeface="Trebuchet MS"/>
              </a:rPr>
              <a:t> </a:t>
            </a:r>
            <a:r>
              <a:rPr dirty="0" sz="2400" spc="-65" b="1">
                <a:solidFill>
                  <a:srgbClr val="006E6B"/>
                </a:solidFill>
                <a:latin typeface="Trebuchet MS"/>
                <a:cs typeface="Trebuchet MS"/>
              </a:rPr>
              <a:t>Track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9" name="object 9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025139" y="1266444"/>
            <a:ext cx="5623560" cy="3209925"/>
            <a:chOff x="3025139" y="1266444"/>
            <a:chExt cx="5623560" cy="3209925"/>
          </a:xfrm>
        </p:grpSpPr>
        <p:sp>
          <p:nvSpPr>
            <p:cNvPr id="13" name="object 13"/>
            <p:cNvSpPr/>
            <p:nvPr/>
          </p:nvSpPr>
          <p:spPr>
            <a:xfrm>
              <a:off x="3025139" y="1266444"/>
              <a:ext cx="5623560" cy="3209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51047" y="1292352"/>
              <a:ext cx="5516880" cy="31028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93707" y="4728758"/>
            <a:ext cx="8248650" cy="15709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99085" marR="5080" indent="-287020">
              <a:lnSpc>
                <a:spcPct val="119300"/>
              </a:lnSpc>
              <a:spcBef>
                <a:spcPts val="155"/>
              </a:spcBef>
              <a:buFont typeface="Wingdings"/>
              <a:buChar char=""/>
              <a:tabLst>
                <a:tab pos="299720" algn="l"/>
                <a:tab pos="979805" algn="l"/>
                <a:tab pos="1844039" algn="l"/>
                <a:tab pos="2490470" algn="l"/>
                <a:tab pos="2813685" algn="l"/>
                <a:tab pos="3469004" algn="l"/>
                <a:tab pos="3791585" algn="l"/>
                <a:tab pos="4299585" algn="l"/>
                <a:tab pos="5050790" algn="l"/>
                <a:tab pos="6252845" algn="l"/>
                <a:tab pos="6557645" algn="l"/>
                <a:tab pos="6995159" algn="l"/>
                <a:tab pos="7481570" algn="l"/>
                <a:tab pos="8018145" algn="l"/>
              </a:tabLst>
            </a:pPr>
            <a:r>
              <a:rPr dirty="0" sz="1800" b="1">
                <a:latin typeface="Trebuchet MS"/>
                <a:cs typeface="Trebuchet MS"/>
              </a:rPr>
              <a:t>Goa</a:t>
            </a:r>
            <a:r>
              <a:rPr dirty="0" sz="1800" spc="-5" b="1">
                <a:latin typeface="Trebuchet MS"/>
                <a:cs typeface="Trebuchet MS"/>
              </a:rPr>
              <a:t>l</a:t>
            </a:r>
            <a:r>
              <a:rPr dirty="0" sz="1600" spc="-5" b="1">
                <a:latin typeface="Trebuchet MS"/>
                <a:cs typeface="Trebuchet MS"/>
              </a:rPr>
              <a:t>:</a:t>
            </a:r>
            <a:r>
              <a:rPr dirty="0" sz="1600" b="1">
                <a:latin typeface="Trebuchet MS"/>
                <a:cs typeface="Trebuchet MS"/>
              </a:rPr>
              <a:t>	</a:t>
            </a:r>
            <a:r>
              <a:rPr dirty="0" sz="1600">
                <a:latin typeface="Trebuchet MS"/>
                <a:cs typeface="Trebuchet MS"/>
              </a:rPr>
              <a:t>De</a:t>
            </a:r>
            <a:r>
              <a:rPr dirty="0" sz="1600" spc="-10">
                <a:latin typeface="Trebuchet MS"/>
                <a:cs typeface="Trebuchet MS"/>
              </a:rPr>
              <a:t>v</a:t>
            </a:r>
            <a:r>
              <a:rPr dirty="0" sz="1600">
                <a:latin typeface="Trebuchet MS"/>
                <a:cs typeface="Trebuchet MS"/>
              </a:rPr>
              <a:t>el</a:t>
            </a:r>
            <a:r>
              <a:rPr dirty="0" sz="1600" spc="-10">
                <a:latin typeface="Trebuchet MS"/>
                <a:cs typeface="Trebuchet MS"/>
              </a:rPr>
              <a:t>o</a:t>
            </a:r>
            <a:r>
              <a:rPr dirty="0" sz="1600" spc="-5">
                <a:latin typeface="Trebuchet MS"/>
                <a:cs typeface="Trebuchet MS"/>
              </a:rPr>
              <a:t>p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ag</a:t>
            </a:r>
            <a:r>
              <a:rPr dirty="0" sz="1600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nt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to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a</a:t>
            </a:r>
            <a:r>
              <a:rPr dirty="0" sz="1600" spc="-10">
                <a:latin typeface="Trebuchet MS"/>
                <a:cs typeface="Trebuchet MS"/>
              </a:rPr>
              <a:t>d</a:t>
            </a:r>
            <a:r>
              <a:rPr dirty="0" sz="1600" spc="-5">
                <a:latin typeface="Trebuchet MS"/>
                <a:cs typeface="Trebuchet MS"/>
              </a:rPr>
              <a:t>a</a:t>
            </a:r>
            <a:r>
              <a:rPr dirty="0" sz="1600" spc="-10">
                <a:latin typeface="Trebuchet MS"/>
                <a:cs typeface="Trebuchet MS"/>
              </a:rPr>
              <a:t>p</a:t>
            </a:r>
            <a:r>
              <a:rPr dirty="0" sz="1600" spc="-5">
                <a:latin typeface="Trebuchet MS"/>
                <a:cs typeface="Trebuchet MS"/>
              </a:rPr>
              <a:t>t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to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n</a:t>
            </a:r>
            <a:r>
              <a:rPr dirty="0" sz="1600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w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n</a:t>
            </a:r>
            <a:r>
              <a:rPr dirty="0" sz="1600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r</a:t>
            </a:r>
            <a:r>
              <a:rPr dirty="0" sz="1600" spc="5">
                <a:latin typeface="Trebuchet MS"/>
                <a:cs typeface="Trebuchet MS"/>
              </a:rPr>
              <a:t>g</a:t>
            </a:r>
            <a:r>
              <a:rPr dirty="0" sz="1600" spc="-5">
                <a:latin typeface="Trebuchet MS"/>
                <a:cs typeface="Trebuchet MS"/>
              </a:rPr>
              <a:t>y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10">
                <a:latin typeface="Trebuchet MS"/>
                <a:cs typeface="Trebuchet MS"/>
              </a:rPr>
              <a:t>p</a:t>
            </a:r>
            <a:r>
              <a:rPr dirty="0" sz="1600" spc="-5">
                <a:latin typeface="Trebuchet MS"/>
                <a:cs typeface="Trebuchet MS"/>
              </a:rPr>
              <a:t>r</a:t>
            </a:r>
            <a:r>
              <a:rPr dirty="0" sz="1600" spc="-10">
                <a:latin typeface="Trebuchet MS"/>
                <a:cs typeface="Trebuchet MS"/>
              </a:rPr>
              <a:t>od</a:t>
            </a:r>
            <a:r>
              <a:rPr dirty="0" sz="1600" spc="-5">
                <a:latin typeface="Trebuchet MS"/>
                <a:cs typeface="Trebuchet MS"/>
              </a:rPr>
              <a:t>uct</a:t>
            </a:r>
            <a:r>
              <a:rPr dirty="0" sz="1600" spc="5">
                <a:latin typeface="Trebuchet MS"/>
                <a:cs typeface="Trebuchet MS"/>
              </a:rPr>
              <a:t>i</a:t>
            </a:r>
            <a:r>
              <a:rPr dirty="0" sz="1600" spc="-10">
                <a:latin typeface="Trebuchet MS"/>
                <a:cs typeface="Trebuchet MS"/>
              </a:rPr>
              <a:t>o</a:t>
            </a:r>
            <a:r>
              <a:rPr dirty="0" sz="1600">
                <a:latin typeface="Trebuchet MS"/>
                <a:cs typeface="Trebuchet MS"/>
              </a:rPr>
              <a:t>n</a:t>
            </a:r>
            <a:r>
              <a:rPr dirty="0" sz="1600" spc="-5">
                <a:latin typeface="Trebuchet MS"/>
                <a:cs typeface="Trebuchet MS"/>
              </a:rPr>
              <a:t>s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5">
                <a:latin typeface="Trebuchet MS"/>
                <a:cs typeface="Trebuchet MS"/>
              </a:rPr>
              <a:t>i</a:t>
            </a:r>
            <a:r>
              <a:rPr dirty="0" sz="1600" spc="-5">
                <a:latin typeface="Trebuchet MS"/>
                <a:cs typeface="Trebuchet MS"/>
              </a:rPr>
              <a:t>n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the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grid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10">
                <a:latin typeface="Trebuchet MS"/>
                <a:cs typeface="Trebuchet MS"/>
              </a:rPr>
              <a:t>w</a:t>
            </a:r>
            <a:r>
              <a:rPr dirty="0" sz="1600" spc="-5">
                <a:latin typeface="Trebuchet MS"/>
                <a:cs typeface="Trebuchet MS"/>
              </a:rPr>
              <a:t>i</a:t>
            </a:r>
            <a:r>
              <a:rPr dirty="0" sz="1600" spc="10">
                <a:latin typeface="Trebuchet MS"/>
                <a:cs typeface="Trebuchet MS"/>
              </a:rPr>
              <a:t>t</a:t>
            </a:r>
            <a:r>
              <a:rPr dirty="0" sz="1600" spc="-5">
                <a:latin typeface="Trebuchet MS"/>
                <a:cs typeface="Trebuchet MS"/>
              </a:rPr>
              <a:t>h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">
                <a:latin typeface="Trebuchet MS"/>
                <a:cs typeface="Trebuchet MS"/>
              </a:rPr>
              <a:t>an  </a:t>
            </a:r>
            <a:r>
              <a:rPr dirty="0" sz="1600" spc="-5">
                <a:latin typeface="Trebuchet MS"/>
                <a:cs typeface="Trebuchet MS"/>
              </a:rPr>
              <a:t>increasing share of renewable </a:t>
            </a:r>
            <a:r>
              <a:rPr dirty="0" sz="1600">
                <a:latin typeface="Trebuchet MS"/>
                <a:cs typeface="Trebuchet MS"/>
              </a:rPr>
              <a:t>energies </a:t>
            </a:r>
            <a:r>
              <a:rPr dirty="0" sz="1600" spc="-5">
                <a:latin typeface="Trebuchet MS"/>
                <a:cs typeface="Trebuchet MS"/>
              </a:rPr>
              <a:t>which might be less</a:t>
            </a:r>
            <a:r>
              <a:rPr dirty="0" sz="1600" spc="130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controllable.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Trebuchet MS"/>
              <a:cs typeface="Trebuchet MS"/>
            </a:endParaRPr>
          </a:p>
          <a:p>
            <a:pPr marL="298450" marR="6985" indent="-286385">
              <a:lnSpc>
                <a:spcPct val="1193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10" b="1">
                <a:latin typeface="Trebuchet MS"/>
                <a:cs typeface="Trebuchet MS"/>
              </a:rPr>
              <a:t>Operation Cost</a:t>
            </a:r>
            <a:r>
              <a:rPr dirty="0" sz="1600" spc="-10" b="1">
                <a:latin typeface="Trebuchet MS"/>
                <a:cs typeface="Trebuchet MS"/>
              </a:rPr>
              <a:t>: </a:t>
            </a:r>
            <a:r>
              <a:rPr dirty="0" sz="1600" spc="-5">
                <a:latin typeface="Trebuchet MS"/>
                <a:cs typeface="Trebuchet MS"/>
              </a:rPr>
              <a:t>Operate the grid for as long as possible, </a:t>
            </a:r>
            <a:r>
              <a:rPr dirty="0" sz="1600">
                <a:latin typeface="Trebuchet MS"/>
                <a:cs typeface="Trebuchet MS"/>
              </a:rPr>
              <a:t>minimize </a:t>
            </a:r>
            <a:r>
              <a:rPr dirty="0" sz="1600" spc="-5">
                <a:latin typeface="Trebuchet MS"/>
                <a:cs typeface="Trebuchet MS"/>
              </a:rPr>
              <a:t>the operation  cost including powerlines losses, redispatch cost and blackout cost</a:t>
            </a:r>
            <a:r>
              <a:rPr dirty="0" sz="1600" spc="210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(penalty).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407663" y="338327"/>
            <a:ext cx="8041005" cy="2437130"/>
            <a:chOff x="3407663" y="338327"/>
            <a:chExt cx="8041005" cy="2437130"/>
          </a:xfrm>
        </p:grpSpPr>
        <p:sp>
          <p:nvSpPr>
            <p:cNvPr id="18" name="object 18"/>
            <p:cNvSpPr/>
            <p:nvPr/>
          </p:nvSpPr>
          <p:spPr>
            <a:xfrm>
              <a:off x="3407663" y="650747"/>
              <a:ext cx="6761988" cy="27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009888" y="338327"/>
              <a:ext cx="2438400" cy="2436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21" name="object 21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377324" y="2433409"/>
            <a:ext cx="17468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 i="1">
                <a:latin typeface="Trebuchet MS"/>
                <a:cs typeface="Trebuchet MS"/>
              </a:rPr>
              <a:t>Renewable </a:t>
            </a:r>
            <a:r>
              <a:rPr dirty="0" sz="1400" i="1">
                <a:latin typeface="Trebuchet MS"/>
                <a:cs typeface="Trebuchet MS"/>
              </a:rPr>
              <a:t>energies  </a:t>
            </a:r>
            <a:r>
              <a:rPr dirty="0" sz="1400" spc="-5" i="1">
                <a:latin typeface="Trebuchet MS"/>
                <a:cs typeface="Trebuchet MS"/>
              </a:rPr>
              <a:t>varying </a:t>
            </a:r>
            <a:r>
              <a:rPr dirty="0" sz="1400" i="1">
                <a:latin typeface="Trebuchet MS"/>
                <a:cs typeface="Trebuchet MS"/>
              </a:rPr>
              <a:t>from </a:t>
            </a:r>
            <a:r>
              <a:rPr dirty="0" sz="1400" spc="-5" i="1">
                <a:latin typeface="Trebuchet MS"/>
                <a:cs typeface="Trebuchet MS"/>
              </a:rPr>
              <a:t>1x to</a:t>
            </a:r>
            <a:r>
              <a:rPr dirty="0" sz="1400" spc="-65" i="1">
                <a:latin typeface="Trebuchet MS"/>
                <a:cs typeface="Trebuchet MS"/>
              </a:rPr>
              <a:t> </a:t>
            </a:r>
            <a:r>
              <a:rPr dirty="0" sz="1400" spc="-5" i="1">
                <a:latin typeface="Trebuchet MS"/>
                <a:cs typeface="Trebuchet MS"/>
              </a:rPr>
              <a:t>3x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025" y="280978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006F6B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006F6B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006F6B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006F6B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006F6B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2277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F69"/>
                </a:solidFill>
                <a:latin typeface="Trebuchet MS"/>
                <a:cs typeface="Trebuchet MS"/>
              </a:rPr>
              <a:t>Rules </a:t>
            </a:r>
            <a:r>
              <a:rPr dirty="0" sz="2400" b="1">
                <a:solidFill>
                  <a:srgbClr val="006F69"/>
                </a:solidFill>
                <a:latin typeface="Trebuchet MS"/>
                <a:cs typeface="Trebuchet MS"/>
              </a:rPr>
              <a:t>and</a:t>
            </a:r>
            <a:r>
              <a:rPr dirty="0" sz="2400" spc="-100" b="1">
                <a:solidFill>
                  <a:srgbClr val="006F69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06F69"/>
                </a:solidFill>
                <a:latin typeface="Trebuchet MS"/>
                <a:cs typeface="Trebuchet MS"/>
              </a:rPr>
              <a:t>Score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9" name="object 9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89860" y="954036"/>
            <a:ext cx="8723376" cy="3285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06402" y="5072134"/>
            <a:ext cx="278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i="1">
                <a:latin typeface="Times New Roman"/>
                <a:cs typeface="Times New Roman"/>
              </a:rPr>
              <a:t>t</a:t>
            </a:r>
            <a:r>
              <a:rPr dirty="0" sz="850" i="1">
                <a:latin typeface="Times New Roman"/>
                <a:cs typeface="Times New Roman"/>
              </a:rPr>
              <a:t>end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8098" y="5032325"/>
            <a:ext cx="200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40" i="1">
                <a:latin typeface="Times New Roman"/>
                <a:cs typeface="Times New Roman"/>
              </a:rPr>
              <a:t>T</a:t>
            </a:r>
            <a:r>
              <a:rPr dirty="0" baseline="-19607" sz="1275" spc="-60" i="1">
                <a:latin typeface="Times New Roman"/>
                <a:cs typeface="Times New Roman"/>
              </a:rPr>
              <a:t>e</a:t>
            </a:r>
            <a:endParaRPr baseline="-19607" sz="12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989" y="5757678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7693" y="5468816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t</a:t>
            </a:r>
            <a:r>
              <a:rPr dirty="0" sz="1200" spc="-225" i="1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Symbol"/>
                <a:cs typeface="Symbol"/>
              </a:rPr>
              <a:t></a:t>
            </a:r>
            <a:r>
              <a:rPr dirty="0" sz="1200" spc="-3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42557" y="5508570"/>
            <a:ext cx="424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i="1">
                <a:latin typeface="Times New Roman"/>
                <a:cs typeface="Times New Roman"/>
              </a:rPr>
              <a:t>t</a:t>
            </a:r>
            <a:r>
              <a:rPr dirty="0" baseline="13888" sz="1800" spc="-300" i="1">
                <a:latin typeface="Times New Roman"/>
                <a:cs typeface="Times New Roman"/>
              </a:rPr>
              <a:t> </a:t>
            </a:r>
            <a:r>
              <a:rPr dirty="0" baseline="13888" sz="1800" spc="15">
                <a:latin typeface="Symbol"/>
                <a:cs typeface="Symbol"/>
              </a:rPr>
              <a:t></a:t>
            </a:r>
            <a:r>
              <a:rPr dirty="0" baseline="13888" sz="1800" spc="15" i="1">
                <a:latin typeface="Times New Roman"/>
                <a:cs typeface="Times New Roman"/>
              </a:rPr>
              <a:t>t</a:t>
            </a:r>
            <a:r>
              <a:rPr dirty="0" sz="850" spc="10" i="1">
                <a:latin typeface="Times New Roman"/>
                <a:cs typeface="Times New Roman"/>
              </a:rPr>
              <a:t>end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1595" y="6174348"/>
            <a:ext cx="233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 i="1">
                <a:latin typeface="Times New Roman"/>
                <a:cs typeface="Times New Roman"/>
              </a:rPr>
              <a:t>i</a:t>
            </a:r>
            <a:r>
              <a:rPr dirty="0" sz="1200" spc="-60">
                <a:latin typeface="Symbol"/>
                <a:cs typeface="Symbol"/>
              </a:rPr>
              <a:t>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7931" y="911850"/>
            <a:ext cx="8403590" cy="403606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dirty="0" sz="2000" b="1">
                <a:latin typeface="Trebuchet MS"/>
                <a:cs typeface="Trebuchet MS"/>
              </a:rPr>
              <a:t>Rules and</a:t>
            </a:r>
            <a:r>
              <a:rPr dirty="0" sz="2000" spc="-4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Constraints</a:t>
            </a:r>
            <a:endParaRPr sz="2000">
              <a:latin typeface="Trebuchet MS"/>
              <a:cs typeface="Trebuchet MS"/>
            </a:endParaRPr>
          </a:p>
          <a:p>
            <a:pPr marL="324485" indent="-287020">
              <a:lnSpc>
                <a:spcPct val="100000"/>
              </a:lnSpc>
              <a:spcBef>
                <a:spcPts val="800"/>
              </a:spcBef>
              <a:buFont typeface="Wingdings"/>
              <a:buChar char=""/>
              <a:tabLst>
                <a:tab pos="325120" algn="l"/>
              </a:tabLst>
            </a:pPr>
            <a:r>
              <a:rPr dirty="0" sz="1800">
                <a:latin typeface="Trebuchet MS"/>
                <a:cs typeface="Trebuchet MS"/>
              </a:rPr>
              <a:t>Demand-supply </a:t>
            </a:r>
            <a:r>
              <a:rPr dirty="0" sz="1800" spc="-5">
                <a:latin typeface="Trebuchet MS"/>
                <a:cs typeface="Trebuchet MS"/>
              </a:rPr>
              <a:t>balance should </a:t>
            </a:r>
            <a:r>
              <a:rPr dirty="0" sz="1800">
                <a:latin typeface="Trebuchet MS"/>
                <a:cs typeface="Trebuchet MS"/>
              </a:rPr>
              <a:t>be met at any </a:t>
            </a:r>
            <a:r>
              <a:rPr dirty="0" sz="1800" spc="-5">
                <a:latin typeface="Trebuchet MS"/>
                <a:cs typeface="Trebuchet MS"/>
              </a:rPr>
              <a:t>time without load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shedding.</a:t>
            </a:r>
            <a:endParaRPr sz="1800">
              <a:latin typeface="Trebuchet MS"/>
              <a:cs typeface="Trebuchet MS"/>
            </a:endParaRPr>
          </a:p>
          <a:p>
            <a:pPr marL="324485" indent="-28702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25120" algn="l"/>
              </a:tabLst>
            </a:pPr>
            <a:r>
              <a:rPr dirty="0" sz="1800" spc="-25">
                <a:latin typeface="Trebuchet MS"/>
                <a:cs typeface="Trebuchet MS"/>
              </a:rPr>
              <a:t>Tripping </a:t>
            </a:r>
            <a:r>
              <a:rPr dirty="0" sz="1800">
                <a:latin typeface="Trebuchet MS"/>
                <a:cs typeface="Trebuchet MS"/>
              </a:rPr>
              <a:t>power plant is </a:t>
            </a:r>
            <a:r>
              <a:rPr dirty="0" sz="1800" spc="-5">
                <a:latin typeface="Trebuchet MS"/>
                <a:cs typeface="Trebuchet MS"/>
              </a:rPr>
              <a:t>not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allowed.</a:t>
            </a:r>
            <a:endParaRPr sz="1800">
              <a:latin typeface="Trebuchet MS"/>
              <a:cs typeface="Trebuchet MS"/>
            </a:endParaRPr>
          </a:p>
          <a:p>
            <a:pPr marL="324485" indent="-28702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25120" algn="l"/>
              </a:tabLst>
            </a:pPr>
            <a:r>
              <a:rPr dirty="0" sz="1800" spc="-5">
                <a:latin typeface="Trebuchet MS"/>
                <a:cs typeface="Trebuchet MS"/>
              </a:rPr>
              <a:t>Electrical </a:t>
            </a:r>
            <a:r>
              <a:rPr dirty="0" sz="1800">
                <a:latin typeface="Trebuchet MS"/>
                <a:cs typeface="Trebuchet MS"/>
              </a:rPr>
              <a:t>islands </a:t>
            </a:r>
            <a:r>
              <a:rPr dirty="0" sz="1800" spc="-5">
                <a:latin typeface="Trebuchet MS"/>
                <a:cs typeface="Trebuchet MS"/>
              </a:rPr>
              <a:t>are not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allowed.</a:t>
            </a:r>
            <a:endParaRPr sz="1800">
              <a:latin typeface="Trebuchet MS"/>
              <a:cs typeface="Trebuchet MS"/>
            </a:endParaRPr>
          </a:p>
          <a:p>
            <a:pPr marL="324485" indent="-28702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25120" algn="l"/>
              </a:tabLst>
            </a:pPr>
            <a:r>
              <a:rPr dirty="0" sz="1800" spc="-5">
                <a:latin typeface="Trebuchet MS"/>
                <a:cs typeface="Trebuchet MS"/>
              </a:rPr>
              <a:t>Any action </a:t>
            </a:r>
            <a:r>
              <a:rPr dirty="0" sz="1800">
                <a:latin typeface="Trebuchet MS"/>
                <a:cs typeface="Trebuchet MS"/>
              </a:rPr>
              <a:t>has a </a:t>
            </a:r>
            <a:r>
              <a:rPr dirty="0" sz="1800" spc="-5">
                <a:latin typeface="Trebuchet MS"/>
                <a:cs typeface="Trebuchet MS"/>
              </a:rPr>
              <a:t>certain </a:t>
            </a:r>
            <a:r>
              <a:rPr dirty="0" sz="1800" spc="-10">
                <a:latin typeface="Trebuchet MS"/>
                <a:cs typeface="Trebuchet MS"/>
              </a:rPr>
              <a:t>cool </a:t>
            </a:r>
            <a:r>
              <a:rPr dirty="0" sz="1800">
                <a:latin typeface="Trebuchet MS"/>
                <a:cs typeface="Trebuchet MS"/>
              </a:rPr>
              <a:t>down </a:t>
            </a:r>
            <a:r>
              <a:rPr dirty="0" sz="1800" spc="-5"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dirty="0" sz="180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dirty="0" sz="2000" spc="-5" b="1">
                <a:latin typeface="Trebuchet MS"/>
                <a:cs typeface="Trebuchet MS"/>
              </a:rPr>
              <a:t>Score</a:t>
            </a:r>
            <a:endParaRPr sz="2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 sz="1800" spc="-5">
                <a:latin typeface="Trebuchet MS"/>
                <a:cs typeface="Trebuchet MS"/>
              </a:rPr>
              <a:t>The agent with less blackouts </a:t>
            </a:r>
            <a:r>
              <a:rPr dirty="0" sz="1800">
                <a:latin typeface="Trebuchet MS"/>
                <a:cs typeface="Trebuchet MS"/>
              </a:rPr>
              <a:t>and </a:t>
            </a:r>
            <a:r>
              <a:rPr dirty="0" sz="1800" spc="-5">
                <a:latin typeface="Trebuchet MS"/>
                <a:cs typeface="Trebuchet MS"/>
              </a:rPr>
              <a:t>less operation costs will </a:t>
            </a:r>
            <a:r>
              <a:rPr dirty="0" sz="1800">
                <a:latin typeface="Trebuchet MS"/>
                <a:cs typeface="Trebuchet MS"/>
              </a:rPr>
              <a:t>be </a:t>
            </a:r>
            <a:r>
              <a:rPr dirty="0" sz="1800" spc="-5">
                <a:latin typeface="Trebuchet MS"/>
                <a:cs typeface="Trebuchet MS"/>
              </a:rPr>
              <a:t>given higher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score.</a:t>
            </a:r>
            <a:endParaRPr sz="1800">
              <a:latin typeface="Trebuchet MS"/>
              <a:cs typeface="Trebuchet MS"/>
            </a:endParaRPr>
          </a:p>
          <a:p>
            <a:pPr marL="2332990" marR="2292350">
              <a:lnSpc>
                <a:spcPct val="113199"/>
              </a:lnSpc>
              <a:spcBef>
                <a:spcPts val="1630"/>
              </a:spcBef>
            </a:pPr>
            <a:r>
              <a:rPr dirty="0" baseline="14905" sz="3075" spc="7">
                <a:latin typeface="Times New Roman"/>
                <a:cs typeface="Times New Roman"/>
              </a:rPr>
              <a:t>C</a:t>
            </a:r>
            <a:r>
              <a:rPr dirty="0" sz="1200" spc="5" i="1">
                <a:latin typeface="Times New Roman"/>
                <a:cs typeface="Times New Roman"/>
              </a:rPr>
              <a:t>operations </a:t>
            </a:r>
            <a:r>
              <a:rPr dirty="0" baseline="14905" sz="3075" spc="67">
                <a:latin typeface="Times New Roman"/>
                <a:cs typeface="Times New Roman"/>
              </a:rPr>
              <a:t>(</a:t>
            </a:r>
            <a:r>
              <a:rPr dirty="0" baseline="14905" sz="3075" spc="67" i="1">
                <a:latin typeface="Times New Roman"/>
                <a:cs typeface="Times New Roman"/>
              </a:rPr>
              <a:t>t</a:t>
            </a:r>
            <a:r>
              <a:rPr dirty="0" baseline="14905" sz="3075" spc="67">
                <a:latin typeface="Times New Roman"/>
                <a:cs typeface="Times New Roman"/>
              </a:rPr>
              <a:t>) </a:t>
            </a:r>
            <a:r>
              <a:rPr dirty="0" baseline="14905" sz="3075" spc="22">
                <a:latin typeface="Symbol"/>
                <a:cs typeface="Symbol"/>
              </a:rPr>
              <a:t></a:t>
            </a:r>
            <a:r>
              <a:rPr dirty="0" baseline="14905" sz="3075" spc="22">
                <a:latin typeface="Times New Roman"/>
                <a:cs typeface="Times New Roman"/>
              </a:rPr>
              <a:t> </a:t>
            </a:r>
            <a:r>
              <a:rPr dirty="0" baseline="14905" sz="3075" spc="7">
                <a:latin typeface="Times New Roman"/>
                <a:cs typeface="Times New Roman"/>
              </a:rPr>
              <a:t>C</a:t>
            </a:r>
            <a:r>
              <a:rPr dirty="0" sz="1200" spc="5" i="1">
                <a:latin typeface="Times New Roman"/>
                <a:cs typeface="Times New Roman"/>
              </a:rPr>
              <a:t>loss </a:t>
            </a:r>
            <a:r>
              <a:rPr dirty="0" baseline="14905" sz="3075" spc="67">
                <a:latin typeface="Times New Roman"/>
                <a:cs typeface="Times New Roman"/>
              </a:rPr>
              <a:t>(</a:t>
            </a:r>
            <a:r>
              <a:rPr dirty="0" baseline="14905" sz="3075" spc="67" i="1">
                <a:latin typeface="Times New Roman"/>
                <a:cs typeface="Times New Roman"/>
              </a:rPr>
              <a:t>t</a:t>
            </a:r>
            <a:r>
              <a:rPr dirty="0" baseline="14905" sz="3075" spc="67">
                <a:latin typeface="Times New Roman"/>
                <a:cs typeface="Times New Roman"/>
              </a:rPr>
              <a:t>) </a:t>
            </a:r>
            <a:r>
              <a:rPr dirty="0" baseline="14905" sz="3075" spc="22">
                <a:latin typeface="Symbol"/>
                <a:cs typeface="Symbol"/>
              </a:rPr>
              <a:t></a:t>
            </a:r>
            <a:r>
              <a:rPr dirty="0" baseline="14905" sz="3075" spc="22">
                <a:latin typeface="Times New Roman"/>
                <a:cs typeface="Times New Roman"/>
              </a:rPr>
              <a:t> </a:t>
            </a:r>
            <a:r>
              <a:rPr dirty="0" baseline="14905" sz="3075">
                <a:latin typeface="Times New Roman"/>
                <a:cs typeface="Times New Roman"/>
              </a:rPr>
              <a:t>C</a:t>
            </a:r>
            <a:r>
              <a:rPr dirty="0" sz="1200" i="1">
                <a:latin typeface="Times New Roman"/>
                <a:cs typeface="Times New Roman"/>
              </a:rPr>
              <a:t>redispatching </a:t>
            </a:r>
            <a:r>
              <a:rPr dirty="0" baseline="14905" sz="3075" spc="67">
                <a:latin typeface="Times New Roman"/>
                <a:cs typeface="Times New Roman"/>
              </a:rPr>
              <a:t>(</a:t>
            </a:r>
            <a:r>
              <a:rPr dirty="0" baseline="14905" sz="3075" spc="67" i="1">
                <a:latin typeface="Times New Roman"/>
                <a:cs typeface="Times New Roman"/>
              </a:rPr>
              <a:t>t</a:t>
            </a:r>
            <a:r>
              <a:rPr dirty="0" baseline="14905" sz="3075" spc="67">
                <a:latin typeface="Times New Roman"/>
                <a:cs typeface="Times New Roman"/>
              </a:rPr>
              <a:t>)  </a:t>
            </a:r>
            <a:r>
              <a:rPr dirty="0" sz="2050">
                <a:latin typeface="Times New Roman"/>
                <a:cs typeface="Times New Roman"/>
              </a:rPr>
              <a:t>C</a:t>
            </a:r>
            <a:r>
              <a:rPr dirty="0" baseline="-25462" sz="1800" i="1">
                <a:latin typeface="Times New Roman"/>
                <a:cs typeface="Times New Roman"/>
              </a:rPr>
              <a:t>blackout</a:t>
            </a:r>
            <a:r>
              <a:rPr dirty="0" baseline="-25462" sz="1800" spc="7" i="1">
                <a:latin typeface="Times New Roman"/>
                <a:cs typeface="Times New Roman"/>
              </a:rPr>
              <a:t> </a:t>
            </a:r>
            <a:r>
              <a:rPr dirty="0" sz="2050" spc="50">
                <a:latin typeface="Times New Roman"/>
                <a:cs typeface="Times New Roman"/>
              </a:rPr>
              <a:t>(</a:t>
            </a:r>
            <a:r>
              <a:rPr dirty="0" sz="2050" spc="50" i="1">
                <a:latin typeface="Times New Roman"/>
                <a:cs typeface="Times New Roman"/>
              </a:rPr>
              <a:t>t</a:t>
            </a:r>
            <a:r>
              <a:rPr dirty="0" sz="2050" spc="50">
                <a:latin typeface="Times New Roman"/>
                <a:cs typeface="Times New Roman"/>
              </a:rPr>
              <a:t>)</a:t>
            </a:r>
            <a:r>
              <a:rPr dirty="0" sz="2050" spc="-40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Symbol"/>
                <a:cs typeface="Symbol"/>
              </a:rPr>
              <a:t></a:t>
            </a:r>
            <a:r>
              <a:rPr dirty="0" sz="2050" spc="30">
                <a:latin typeface="Times New Roman"/>
                <a:cs typeface="Times New Roman"/>
              </a:rPr>
              <a:t> </a:t>
            </a:r>
            <a:r>
              <a:rPr dirty="0" sz="2050" spc="15" i="1">
                <a:latin typeface="Times New Roman"/>
                <a:cs typeface="Times New Roman"/>
              </a:rPr>
              <a:t>Load</a:t>
            </a:r>
            <a:r>
              <a:rPr dirty="0" sz="2050" spc="-290" i="1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Times New Roman"/>
                <a:cs typeface="Times New Roman"/>
              </a:rPr>
              <a:t>(</a:t>
            </a:r>
            <a:r>
              <a:rPr dirty="0" sz="2050" spc="95" i="1">
                <a:latin typeface="Times New Roman"/>
                <a:cs typeface="Times New Roman"/>
              </a:rPr>
              <a:t>t</a:t>
            </a:r>
            <a:r>
              <a:rPr dirty="0" sz="2050" spc="95">
                <a:latin typeface="Times New Roman"/>
                <a:cs typeface="Times New Roman"/>
              </a:rPr>
              <a:t>)*</a:t>
            </a:r>
            <a:r>
              <a:rPr dirty="0" sz="2050" spc="-254">
                <a:latin typeface="Times New Roman"/>
                <a:cs typeface="Times New Roman"/>
              </a:rPr>
              <a:t> </a:t>
            </a:r>
            <a:r>
              <a:rPr dirty="0" sz="2150" spc="-40" i="1">
                <a:latin typeface="Symbol"/>
                <a:cs typeface="Symbol"/>
              </a:rPr>
              <a:t></a:t>
            </a:r>
            <a:r>
              <a:rPr dirty="0" sz="2150" spc="-60" i="1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*</a:t>
            </a:r>
            <a:r>
              <a:rPr dirty="0" sz="2050" spc="-30">
                <a:latin typeface="Times New Roman"/>
                <a:cs typeface="Times New Roman"/>
              </a:rPr>
              <a:t> </a:t>
            </a:r>
            <a:r>
              <a:rPr dirty="0" sz="2050" spc="45" i="1">
                <a:latin typeface="Times New Roman"/>
                <a:cs typeface="Times New Roman"/>
              </a:rPr>
              <a:t>p</a:t>
            </a:r>
            <a:r>
              <a:rPr dirty="0" sz="2050" spc="45">
                <a:latin typeface="Times New Roman"/>
                <a:cs typeface="Times New Roman"/>
              </a:rPr>
              <a:t>(</a:t>
            </a:r>
            <a:r>
              <a:rPr dirty="0" sz="2050" spc="45" i="1">
                <a:latin typeface="Times New Roman"/>
                <a:cs typeface="Times New Roman"/>
              </a:rPr>
              <a:t>t</a:t>
            </a:r>
            <a:r>
              <a:rPr dirty="0" sz="2050" spc="45">
                <a:latin typeface="Times New Roman"/>
                <a:cs typeface="Times New Roman"/>
              </a:rPr>
              <a:t>),</a:t>
            </a:r>
            <a:r>
              <a:rPr dirty="0" sz="2050" spc="-225">
                <a:latin typeface="Times New Roman"/>
                <a:cs typeface="Times New Roman"/>
              </a:rPr>
              <a:t> </a:t>
            </a:r>
            <a:r>
              <a:rPr dirty="0" sz="2150" spc="-40" i="1">
                <a:latin typeface="Symbol"/>
                <a:cs typeface="Symbol"/>
              </a:rPr>
              <a:t></a:t>
            </a:r>
            <a:r>
              <a:rPr dirty="0" sz="2150" spc="165" i="1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Symbol"/>
                <a:cs typeface="Symbol"/>
              </a:rPr>
              <a:t></a:t>
            </a:r>
            <a:r>
              <a:rPr dirty="0" sz="2050" spc="-265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9207" y="5248554"/>
            <a:ext cx="3891279" cy="34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527300" algn="l"/>
                <a:tab pos="2844165" algn="l"/>
              </a:tabLst>
            </a:pPr>
            <a:r>
              <a:rPr dirty="0" baseline="14905" sz="3075" spc="82" i="1">
                <a:latin typeface="Times New Roman"/>
                <a:cs typeface="Times New Roman"/>
              </a:rPr>
              <a:t>C</a:t>
            </a:r>
            <a:r>
              <a:rPr dirty="0" baseline="14905" sz="3075" spc="82">
                <a:latin typeface="Times New Roman"/>
                <a:cs typeface="Times New Roman"/>
              </a:rPr>
              <a:t>(</a:t>
            </a:r>
            <a:r>
              <a:rPr dirty="0" baseline="14905" sz="3075" spc="82" i="1">
                <a:latin typeface="Times New Roman"/>
                <a:cs typeface="Times New Roman"/>
              </a:rPr>
              <a:t>e</a:t>
            </a:r>
            <a:r>
              <a:rPr dirty="0" baseline="14905" sz="3075" spc="82">
                <a:latin typeface="Times New Roman"/>
                <a:cs typeface="Times New Roman"/>
              </a:rPr>
              <a:t>) </a:t>
            </a:r>
            <a:r>
              <a:rPr dirty="0" baseline="14905" sz="3075" spc="22">
                <a:latin typeface="Symbol"/>
                <a:cs typeface="Symbol"/>
              </a:rPr>
              <a:t></a:t>
            </a:r>
            <a:r>
              <a:rPr dirty="0" baseline="14905" sz="3075" spc="22">
                <a:latin typeface="Times New Roman"/>
                <a:cs typeface="Times New Roman"/>
              </a:rPr>
              <a:t> </a:t>
            </a:r>
            <a:r>
              <a:rPr dirty="0" baseline="14905" sz="3075" spc="30">
                <a:latin typeface="Symbol"/>
                <a:cs typeface="Symbol"/>
              </a:rPr>
              <a:t></a:t>
            </a:r>
            <a:r>
              <a:rPr dirty="0" baseline="14905" sz="3075" spc="30">
                <a:latin typeface="Times New Roman"/>
                <a:cs typeface="Times New Roman"/>
              </a:rPr>
              <a:t> </a:t>
            </a:r>
            <a:r>
              <a:rPr dirty="0" baseline="14905" sz="3075" spc="7">
                <a:latin typeface="Times New Roman"/>
                <a:cs typeface="Times New Roman"/>
              </a:rPr>
              <a:t>C</a:t>
            </a:r>
            <a:r>
              <a:rPr dirty="0" sz="1200" spc="5" i="1">
                <a:latin typeface="Times New Roman"/>
                <a:cs typeface="Times New Roman"/>
              </a:rPr>
              <a:t>operations</a:t>
            </a:r>
            <a:r>
              <a:rPr dirty="0" sz="1200" spc="-95" i="1">
                <a:latin typeface="Times New Roman"/>
                <a:cs typeface="Times New Roman"/>
              </a:rPr>
              <a:t> </a:t>
            </a:r>
            <a:r>
              <a:rPr dirty="0" baseline="14905" sz="3075" spc="67">
                <a:latin typeface="Times New Roman"/>
                <a:cs typeface="Times New Roman"/>
              </a:rPr>
              <a:t>(</a:t>
            </a:r>
            <a:r>
              <a:rPr dirty="0" baseline="14905" sz="3075" spc="67" i="1">
                <a:latin typeface="Times New Roman"/>
                <a:cs typeface="Times New Roman"/>
              </a:rPr>
              <a:t>t</a:t>
            </a:r>
            <a:r>
              <a:rPr dirty="0" baseline="14905" sz="3075" spc="67">
                <a:latin typeface="Times New Roman"/>
                <a:cs typeface="Times New Roman"/>
              </a:rPr>
              <a:t>)</a:t>
            </a:r>
            <a:r>
              <a:rPr dirty="0" baseline="14905" sz="3075" spc="-240">
                <a:latin typeface="Times New Roman"/>
                <a:cs typeface="Times New Roman"/>
              </a:rPr>
              <a:t> </a:t>
            </a:r>
            <a:r>
              <a:rPr dirty="0" baseline="14905" sz="3075" spc="22">
                <a:latin typeface="Symbol"/>
                <a:cs typeface="Symbol"/>
              </a:rPr>
              <a:t></a:t>
            </a:r>
            <a:r>
              <a:rPr dirty="0" baseline="14905" sz="3075" spc="22">
                <a:latin typeface="Times New Roman"/>
                <a:cs typeface="Times New Roman"/>
              </a:rPr>
              <a:t>	</a:t>
            </a:r>
            <a:r>
              <a:rPr dirty="0" baseline="14905" sz="3075" spc="30">
                <a:latin typeface="Symbol"/>
                <a:cs typeface="Symbol"/>
              </a:rPr>
              <a:t></a:t>
            </a:r>
            <a:r>
              <a:rPr dirty="0" baseline="14905" sz="3075" spc="30">
                <a:latin typeface="Times New Roman"/>
                <a:cs typeface="Times New Roman"/>
              </a:rPr>
              <a:t>	</a:t>
            </a:r>
            <a:r>
              <a:rPr dirty="0" baseline="14905" sz="3075">
                <a:latin typeface="Times New Roman"/>
                <a:cs typeface="Times New Roman"/>
              </a:rPr>
              <a:t>C</a:t>
            </a:r>
            <a:r>
              <a:rPr dirty="0" sz="1200" i="1">
                <a:latin typeface="Times New Roman"/>
                <a:cs typeface="Times New Roman"/>
              </a:rPr>
              <a:t>blackout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baseline="14905" sz="3075" spc="67">
                <a:latin typeface="Times New Roman"/>
                <a:cs typeface="Times New Roman"/>
              </a:rPr>
              <a:t>(</a:t>
            </a:r>
            <a:r>
              <a:rPr dirty="0" baseline="14905" sz="3075" spc="67" i="1">
                <a:latin typeface="Times New Roman"/>
                <a:cs typeface="Times New Roman"/>
              </a:rPr>
              <a:t>t</a:t>
            </a:r>
            <a:r>
              <a:rPr dirty="0" baseline="14905" sz="3075" spc="67">
                <a:latin typeface="Times New Roman"/>
                <a:cs typeface="Times New Roman"/>
              </a:rPr>
              <a:t>)</a:t>
            </a:r>
            <a:endParaRPr baseline="14905" sz="30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1628" y="5885896"/>
            <a:ext cx="1722120" cy="34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50" spc="10" i="1">
                <a:latin typeface="Times New Roman"/>
                <a:cs typeface="Times New Roman"/>
              </a:rPr>
              <a:t>Score</a:t>
            </a:r>
            <a:r>
              <a:rPr dirty="0" sz="2050" spc="-60" i="1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Symbol"/>
                <a:cs typeface="Symbol"/>
              </a:rPr>
              <a:t></a:t>
            </a:r>
            <a:r>
              <a:rPr dirty="0" sz="2050" spc="-40">
                <a:latin typeface="Times New Roman"/>
                <a:cs typeface="Times New Roman"/>
              </a:rPr>
              <a:t> </a:t>
            </a:r>
            <a:r>
              <a:rPr dirty="0" sz="2050" spc="20">
                <a:latin typeface="Symbol"/>
                <a:cs typeface="Symbol"/>
              </a:rPr>
              <a:t></a:t>
            </a:r>
            <a:r>
              <a:rPr dirty="0" sz="2050" spc="-270">
                <a:latin typeface="Times New Roman"/>
                <a:cs typeface="Times New Roman"/>
              </a:rPr>
              <a:t> </a:t>
            </a:r>
            <a:r>
              <a:rPr dirty="0" sz="2050" spc="25" i="1">
                <a:latin typeface="Times New Roman"/>
                <a:cs typeface="Times New Roman"/>
              </a:rPr>
              <a:t>C</a:t>
            </a:r>
            <a:r>
              <a:rPr dirty="0" sz="2050" spc="25">
                <a:latin typeface="Times New Roman"/>
                <a:cs typeface="Times New Roman"/>
              </a:rPr>
              <a:t>(</a:t>
            </a:r>
            <a:r>
              <a:rPr dirty="0" sz="2050" spc="25" i="1">
                <a:latin typeface="Times New Roman"/>
                <a:cs typeface="Times New Roman"/>
              </a:rPr>
              <a:t>e</a:t>
            </a:r>
            <a:r>
              <a:rPr dirty="0" baseline="-25462" sz="1800" spc="37" i="1">
                <a:latin typeface="Times New Roman"/>
                <a:cs typeface="Times New Roman"/>
              </a:rPr>
              <a:t>i</a:t>
            </a:r>
            <a:r>
              <a:rPr dirty="0" baseline="-25462" sz="1800" spc="-67" i="1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25" name="object 25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006F6B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25" y="280978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87" y="938135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9385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ct</a:t>
            </a: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i</a:t>
            </a:r>
            <a:r>
              <a:rPr dirty="0" sz="2400" spc="-5" b="1">
                <a:solidFill>
                  <a:srgbClr val="006E6B"/>
                </a:solidFill>
                <a:latin typeface="Trebuchet MS"/>
                <a:cs typeface="Trebuchet MS"/>
              </a:rPr>
              <a:t>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9" name="object 9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05985" y="5130574"/>
            <a:ext cx="6599555" cy="739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60"/>
              </a:spcBef>
            </a:pPr>
            <a:r>
              <a:rPr dirty="0" sz="2000" spc="-10" b="1">
                <a:latin typeface="Trebuchet MS"/>
                <a:cs typeface="Trebuchet MS"/>
              </a:rPr>
              <a:t>Generation </a:t>
            </a:r>
            <a:r>
              <a:rPr dirty="0" sz="2000" spc="-5" b="1">
                <a:latin typeface="Trebuchet MS"/>
                <a:cs typeface="Trebuchet MS"/>
              </a:rPr>
              <a:t>redispatch action</a:t>
            </a:r>
            <a:r>
              <a:rPr dirty="0" sz="1800" spc="-5" b="1">
                <a:latin typeface="Trebuchet MS"/>
                <a:cs typeface="Trebuchet MS"/>
              </a:rPr>
              <a:t>: </a:t>
            </a:r>
            <a:r>
              <a:rPr dirty="0" sz="1800" spc="-5">
                <a:latin typeface="Trebuchet MS"/>
                <a:cs typeface="Trebuchet MS"/>
              </a:rPr>
              <a:t>modifying the production </a:t>
            </a:r>
            <a:r>
              <a:rPr dirty="0" sz="1800">
                <a:latin typeface="Trebuchet MS"/>
                <a:cs typeface="Trebuchet MS"/>
              </a:rPr>
              <a:t>set  </a:t>
            </a:r>
            <a:r>
              <a:rPr dirty="0" sz="1800" spc="-5">
                <a:latin typeface="Trebuchet MS"/>
                <a:cs typeface="Trebuchet MS"/>
              </a:rPr>
              <a:t>point with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redispatching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5832" y="3841994"/>
            <a:ext cx="6529070" cy="739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60"/>
              </a:spcBef>
            </a:pPr>
            <a:r>
              <a:rPr dirty="0" sz="2000" b="1">
                <a:latin typeface="Trebuchet MS"/>
                <a:cs typeface="Trebuchet MS"/>
              </a:rPr>
              <a:t>Substation </a:t>
            </a:r>
            <a:r>
              <a:rPr dirty="0" sz="2000" spc="-25" b="1">
                <a:latin typeface="Trebuchet MS"/>
                <a:cs typeface="Trebuchet MS"/>
              </a:rPr>
              <a:t>Topological </a:t>
            </a:r>
            <a:r>
              <a:rPr dirty="0" sz="2000" b="1">
                <a:latin typeface="Trebuchet MS"/>
                <a:cs typeface="Trebuchet MS"/>
              </a:rPr>
              <a:t>action</a:t>
            </a:r>
            <a:r>
              <a:rPr dirty="0" sz="1800" b="1">
                <a:latin typeface="Trebuchet MS"/>
                <a:cs typeface="Trebuchet MS"/>
              </a:rPr>
              <a:t>: </a:t>
            </a:r>
            <a:r>
              <a:rPr dirty="0" sz="1800" spc="-5">
                <a:latin typeface="Trebuchet MS"/>
                <a:cs typeface="Trebuchet MS"/>
              </a:rPr>
              <a:t>switching </a:t>
            </a:r>
            <a:r>
              <a:rPr dirty="0" sz="1800">
                <a:latin typeface="Trebuchet MS"/>
                <a:cs typeface="Trebuchet MS"/>
              </a:rPr>
              <a:t>busbar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connection  between double </a:t>
            </a:r>
            <a:r>
              <a:rPr dirty="0" sz="1800">
                <a:latin typeface="Trebuchet MS"/>
                <a:cs typeface="Trebuchet MS"/>
              </a:rPr>
              <a:t>busbars </a:t>
            </a:r>
            <a:r>
              <a:rPr dirty="0" sz="1800" spc="-5">
                <a:latin typeface="Trebuchet MS"/>
                <a:cs typeface="Trebuchet MS"/>
              </a:rPr>
              <a:t>for each substation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object.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5845" y="2543774"/>
            <a:ext cx="6153150" cy="739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60"/>
              </a:spcBef>
            </a:pPr>
            <a:r>
              <a:rPr dirty="0" sz="2000" spc="-10" b="1">
                <a:latin typeface="Trebuchet MS"/>
                <a:cs typeface="Trebuchet MS"/>
              </a:rPr>
              <a:t>Powerline </a:t>
            </a:r>
            <a:r>
              <a:rPr dirty="0" sz="2000" spc="-5" b="1">
                <a:latin typeface="Trebuchet MS"/>
                <a:cs typeface="Trebuchet MS"/>
              </a:rPr>
              <a:t>Status </a:t>
            </a:r>
            <a:r>
              <a:rPr dirty="0" sz="2000" b="1">
                <a:latin typeface="Trebuchet MS"/>
                <a:cs typeface="Trebuchet MS"/>
              </a:rPr>
              <a:t>action</a:t>
            </a:r>
            <a:r>
              <a:rPr dirty="0" sz="1800" b="1">
                <a:latin typeface="Trebuchet MS"/>
                <a:cs typeface="Trebuchet MS"/>
              </a:rPr>
              <a:t>: </a:t>
            </a:r>
            <a:r>
              <a:rPr dirty="0" sz="1800" spc="-5">
                <a:latin typeface="Trebuchet MS"/>
                <a:cs typeface="Trebuchet MS"/>
              </a:rPr>
              <a:t>reconnecting </a:t>
            </a:r>
            <a:r>
              <a:rPr dirty="0" sz="1800">
                <a:latin typeface="Trebuchet MS"/>
                <a:cs typeface="Trebuchet MS"/>
              </a:rPr>
              <a:t>/ </a:t>
            </a:r>
            <a:r>
              <a:rPr dirty="0" sz="1800" spc="-5">
                <a:latin typeface="Trebuchet MS"/>
                <a:cs typeface="Trebuchet MS"/>
              </a:rPr>
              <a:t>disconnecting </a:t>
            </a:r>
            <a:r>
              <a:rPr dirty="0" sz="1800">
                <a:latin typeface="Trebuchet MS"/>
                <a:cs typeface="Trebuchet MS"/>
              </a:rPr>
              <a:t>a  </a:t>
            </a:r>
            <a:r>
              <a:rPr dirty="0" sz="1800" spc="-5">
                <a:latin typeface="Trebuchet MS"/>
                <a:cs typeface="Trebuchet MS"/>
              </a:rPr>
              <a:t>power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5985" y="1396263"/>
            <a:ext cx="2158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rebuchet MS"/>
                <a:cs typeface="Trebuchet MS"/>
              </a:rPr>
              <a:t>Do-Nothing</a:t>
            </a:r>
            <a:r>
              <a:rPr dirty="0" sz="2000" spc="-9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action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15639" y="5120640"/>
            <a:ext cx="1016000" cy="104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15639" y="3791711"/>
            <a:ext cx="1098803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85160" y="2517648"/>
            <a:ext cx="1078280" cy="934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27832" y="1126241"/>
            <a:ext cx="1004182" cy="1094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23" name="object 23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006F6B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25" y="280978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87" y="938135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8" name="object 8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14" name="object 14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759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F6B"/>
                </a:solidFill>
                <a:latin typeface="Trebuchet MS"/>
                <a:cs typeface="Trebuchet MS"/>
              </a:rPr>
              <a:t>St</a:t>
            </a:r>
            <a:r>
              <a:rPr dirty="0" sz="2400" b="1">
                <a:solidFill>
                  <a:srgbClr val="006F6B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06F6B"/>
                </a:solidFill>
                <a:latin typeface="Trebuchet MS"/>
                <a:cs typeface="Trebuchet MS"/>
              </a:rPr>
              <a:t>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0860" y="1292352"/>
            <a:ext cx="8369795" cy="437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3355" rIns="0" bIns="0" rtlCol="0" vert="horz">
            <a:spAutoFit/>
          </a:bodyPr>
          <a:lstStyle/>
          <a:p>
            <a:pPr marL="2346960">
              <a:lnSpc>
                <a:spcPct val="100000"/>
              </a:lnSpc>
              <a:spcBef>
                <a:spcPts val="1365"/>
              </a:spcBef>
            </a:pPr>
            <a:r>
              <a:rPr dirty="0" spc="-5"/>
              <a:t>State</a:t>
            </a:r>
            <a:r>
              <a:rPr dirty="0" spc="-20"/>
              <a:t> </a:t>
            </a:r>
            <a:r>
              <a:rPr dirty="0"/>
              <a:t>chosen:</a:t>
            </a:r>
          </a:p>
          <a:p>
            <a:pPr marL="2633345" marR="525780" indent="-287020">
              <a:lnSpc>
                <a:spcPct val="150000"/>
              </a:lnSpc>
              <a:spcBef>
                <a:spcPts val="55"/>
              </a:spcBef>
              <a:buFont typeface="Wingdings"/>
              <a:buChar char=""/>
              <a:tabLst>
                <a:tab pos="2633980" algn="l"/>
              </a:tabLst>
            </a:pPr>
            <a:r>
              <a:rPr dirty="0" sz="1800" spc="-5" b="0">
                <a:latin typeface="Trebuchet MS"/>
                <a:cs typeface="Trebuchet MS"/>
              </a:rPr>
              <a:t>Some states (such </a:t>
            </a:r>
            <a:r>
              <a:rPr dirty="0" sz="1800" b="0">
                <a:latin typeface="Trebuchet MS"/>
                <a:cs typeface="Trebuchet MS"/>
              </a:rPr>
              <a:t>as </a:t>
            </a:r>
            <a:r>
              <a:rPr dirty="0" sz="1800" spc="-5"/>
              <a:t>prod_p, load_p, topology_vect,  time_next_maintenance, line_status, rho etc.</a:t>
            </a:r>
            <a:r>
              <a:rPr dirty="0" sz="1800" spc="-5" b="0">
                <a:latin typeface="Trebuchet MS"/>
                <a:cs typeface="Trebuchet MS"/>
              </a:rPr>
              <a:t>) are necessary </a:t>
            </a:r>
            <a:r>
              <a:rPr dirty="0" sz="1800" b="0">
                <a:latin typeface="Trebuchet MS"/>
                <a:cs typeface="Trebuchet MS"/>
              </a:rPr>
              <a:t>in </a:t>
            </a:r>
            <a:r>
              <a:rPr dirty="0" sz="1800" spc="-5" b="0">
                <a:latin typeface="Trebuchet MS"/>
                <a:cs typeface="Trebuchet MS"/>
              </a:rPr>
              <a:t>our  action selecting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spc="-5" b="0"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  <a:p>
            <a:pPr marL="2632710" marR="5080" indent="-286385">
              <a:lnSpc>
                <a:spcPct val="150000"/>
              </a:lnSpc>
              <a:buFont typeface="Wingdings"/>
              <a:buChar char=""/>
              <a:tabLst>
                <a:tab pos="2633980" algn="l"/>
              </a:tabLst>
            </a:pPr>
            <a:r>
              <a:rPr dirty="0" sz="1800" b="0">
                <a:latin typeface="Trebuchet MS"/>
                <a:cs typeface="Trebuchet MS"/>
              </a:rPr>
              <a:t>Inherent </a:t>
            </a:r>
            <a:r>
              <a:rPr dirty="0" sz="1800" spc="-5" b="0">
                <a:latin typeface="Trebuchet MS"/>
                <a:cs typeface="Trebuchet MS"/>
              </a:rPr>
              <a:t>properties </a:t>
            </a:r>
            <a:r>
              <a:rPr dirty="0" sz="1800" b="0">
                <a:latin typeface="Trebuchet MS"/>
                <a:cs typeface="Trebuchet MS"/>
              </a:rPr>
              <a:t>in power </a:t>
            </a:r>
            <a:r>
              <a:rPr dirty="0" sz="1800" spc="-5" b="0">
                <a:latin typeface="Trebuchet MS"/>
                <a:cs typeface="Trebuchet MS"/>
              </a:rPr>
              <a:t>grid (e.g </a:t>
            </a:r>
            <a:r>
              <a:rPr dirty="0" sz="1800" spc="-5"/>
              <a:t>thermal_limit </a:t>
            </a:r>
            <a:r>
              <a:rPr dirty="0" sz="1800" spc="-5" b="0">
                <a:latin typeface="Trebuchet MS"/>
                <a:cs typeface="Trebuchet MS"/>
              </a:rPr>
              <a:t>of lines) </a:t>
            </a:r>
            <a:r>
              <a:rPr dirty="0" sz="1800" b="0">
                <a:latin typeface="Trebuchet MS"/>
                <a:cs typeface="Trebuchet MS"/>
              </a:rPr>
              <a:t>and </a:t>
            </a:r>
            <a:r>
              <a:rPr dirty="0" sz="1800" spc="-10" b="0">
                <a:latin typeface="Trebuchet MS"/>
                <a:cs typeface="Trebuchet MS"/>
              </a:rPr>
              <a:t>some  </a:t>
            </a:r>
            <a:r>
              <a:rPr dirty="0" sz="1800" spc="-5" b="0">
                <a:latin typeface="Trebuchet MS"/>
                <a:cs typeface="Trebuchet MS"/>
              </a:rPr>
              <a:t>properties of generators (e.g</a:t>
            </a:r>
            <a:r>
              <a:rPr dirty="0" sz="1800" spc="15" b="0">
                <a:latin typeface="Trebuchet MS"/>
                <a:cs typeface="Trebuchet MS"/>
              </a:rPr>
              <a:t> </a:t>
            </a:r>
            <a:r>
              <a:rPr dirty="0" sz="1800" spc="-10"/>
              <a:t>max_ramp_up</a:t>
            </a:r>
            <a:r>
              <a:rPr dirty="0" sz="1800" spc="-10" b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76611" y="4739588"/>
            <a:ext cx="53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c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41152" y="4739588"/>
            <a:ext cx="62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wh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63315" y="4129499"/>
            <a:ext cx="6581775" cy="132143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000" spc="-5" b="1">
                <a:latin typeface="Trebuchet MS"/>
                <a:cs typeface="Trebuchet MS"/>
              </a:rPr>
              <a:t>State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unchosen: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3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Another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part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of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states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(such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date,</a:t>
            </a:r>
            <a:r>
              <a:rPr dirty="0" sz="1800" spc="7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time,</a:t>
            </a:r>
            <a:r>
              <a:rPr dirty="0" sz="1800" spc="8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prod_q,</a:t>
            </a:r>
            <a:r>
              <a:rPr dirty="0" sz="1800" spc="8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load_q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Trebuchet MS"/>
                <a:cs typeface="Trebuchet MS"/>
              </a:rPr>
              <a:t>have </a:t>
            </a:r>
            <a:r>
              <a:rPr dirty="0" sz="1800">
                <a:latin typeface="Trebuchet MS"/>
                <a:cs typeface="Trebuchet MS"/>
              </a:rPr>
              <a:t>no </a:t>
            </a:r>
            <a:r>
              <a:rPr dirty="0" sz="1800" spc="-5">
                <a:latin typeface="Trebuchet MS"/>
                <a:cs typeface="Trebuchet MS"/>
              </a:rPr>
              <a:t>contribution to our action selecting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006F6B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25" y="280978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09444" y="111252"/>
            <a:ext cx="798830" cy="628015"/>
            <a:chOff x="2409444" y="111252"/>
            <a:chExt cx="798830" cy="628015"/>
          </a:xfrm>
        </p:grpSpPr>
        <p:sp>
          <p:nvSpPr>
            <p:cNvPr id="9" name="object 9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8288" y="274320"/>
                  </a:lnTo>
                  <a:lnTo>
                    <a:pt x="18288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54452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09444" y="457199"/>
              <a:ext cx="798830" cy="281940"/>
            </a:xfrm>
            <a:custGeom>
              <a:avLst/>
              <a:gdLst/>
              <a:ahLst/>
              <a:cxnLst/>
              <a:rect l="l" t="t" r="r" b="b"/>
              <a:pathLst>
                <a:path w="798830" h="281940">
                  <a:moveTo>
                    <a:pt x="216408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216408" y="163068"/>
                  </a:lnTo>
                  <a:lnTo>
                    <a:pt x="216408" y="0"/>
                  </a:lnTo>
                  <a:close/>
                </a:path>
                <a:path w="798830" h="281940">
                  <a:moveTo>
                    <a:pt x="798576" y="201168"/>
                  </a:moveTo>
                  <a:lnTo>
                    <a:pt x="690372" y="201168"/>
                  </a:lnTo>
                  <a:lnTo>
                    <a:pt x="690372" y="281940"/>
                  </a:lnTo>
                  <a:lnTo>
                    <a:pt x="798576" y="281940"/>
                  </a:lnTo>
                  <a:lnTo>
                    <a:pt x="798576" y="201168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261360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2792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F69"/>
                </a:solidFill>
                <a:latin typeface="Trebuchet MS"/>
                <a:cs typeface="Trebuchet MS"/>
              </a:rPr>
              <a:t>Dual-agent</a:t>
            </a:r>
            <a:r>
              <a:rPr dirty="0" sz="2400" spc="-60" b="1">
                <a:solidFill>
                  <a:srgbClr val="006F69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006F69"/>
                </a:solidFill>
                <a:latin typeface="Trebuchet MS"/>
                <a:cs typeface="Trebuchet MS"/>
              </a:rPr>
              <a:t>strategy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28433" y="1100074"/>
            <a:ext cx="1387475" cy="674370"/>
            <a:chOff x="7028433" y="1100074"/>
            <a:chExt cx="1387475" cy="674370"/>
          </a:xfrm>
        </p:grpSpPr>
        <p:sp>
          <p:nvSpPr>
            <p:cNvPr id="15" name="object 15"/>
            <p:cNvSpPr/>
            <p:nvPr/>
          </p:nvSpPr>
          <p:spPr>
            <a:xfrm>
              <a:off x="7034783" y="1106424"/>
              <a:ext cx="1374775" cy="661670"/>
            </a:xfrm>
            <a:custGeom>
              <a:avLst/>
              <a:gdLst/>
              <a:ahLst/>
              <a:cxnLst/>
              <a:rect l="l" t="t" r="r" b="b"/>
              <a:pathLst>
                <a:path w="1374775" h="661669">
                  <a:moveTo>
                    <a:pt x="1264412" y="0"/>
                  </a:moveTo>
                  <a:lnTo>
                    <a:pt x="110236" y="0"/>
                  </a:lnTo>
                  <a:lnTo>
                    <a:pt x="67326" y="8662"/>
                  </a:lnTo>
                  <a:lnTo>
                    <a:pt x="32286" y="32286"/>
                  </a:lnTo>
                  <a:lnTo>
                    <a:pt x="8662" y="67326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2" y="594089"/>
                  </a:lnTo>
                  <a:lnTo>
                    <a:pt x="32286" y="629129"/>
                  </a:lnTo>
                  <a:lnTo>
                    <a:pt x="67326" y="652753"/>
                  </a:lnTo>
                  <a:lnTo>
                    <a:pt x="110236" y="661416"/>
                  </a:lnTo>
                  <a:lnTo>
                    <a:pt x="1264412" y="661416"/>
                  </a:lnTo>
                  <a:lnTo>
                    <a:pt x="1307321" y="652753"/>
                  </a:lnTo>
                  <a:lnTo>
                    <a:pt x="1342361" y="629129"/>
                  </a:lnTo>
                  <a:lnTo>
                    <a:pt x="1365985" y="594089"/>
                  </a:lnTo>
                  <a:lnTo>
                    <a:pt x="1374648" y="551180"/>
                  </a:lnTo>
                  <a:lnTo>
                    <a:pt x="1374648" y="110236"/>
                  </a:lnTo>
                  <a:lnTo>
                    <a:pt x="1365985" y="67326"/>
                  </a:lnTo>
                  <a:lnTo>
                    <a:pt x="1342361" y="32286"/>
                  </a:lnTo>
                  <a:lnTo>
                    <a:pt x="1307321" y="8662"/>
                  </a:lnTo>
                  <a:lnTo>
                    <a:pt x="1264412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34783" y="1106424"/>
              <a:ext cx="1374775" cy="661670"/>
            </a:xfrm>
            <a:custGeom>
              <a:avLst/>
              <a:gdLst/>
              <a:ahLst/>
              <a:cxnLst/>
              <a:rect l="l" t="t" r="r" b="b"/>
              <a:pathLst>
                <a:path w="1374775" h="661669">
                  <a:moveTo>
                    <a:pt x="0" y="110236"/>
                  </a:moveTo>
                  <a:lnTo>
                    <a:pt x="8662" y="67326"/>
                  </a:lnTo>
                  <a:lnTo>
                    <a:pt x="32286" y="32286"/>
                  </a:lnTo>
                  <a:lnTo>
                    <a:pt x="67326" y="8662"/>
                  </a:lnTo>
                  <a:lnTo>
                    <a:pt x="110236" y="0"/>
                  </a:lnTo>
                  <a:lnTo>
                    <a:pt x="1264412" y="0"/>
                  </a:lnTo>
                  <a:lnTo>
                    <a:pt x="1307321" y="8662"/>
                  </a:lnTo>
                  <a:lnTo>
                    <a:pt x="1342361" y="32286"/>
                  </a:lnTo>
                  <a:lnTo>
                    <a:pt x="1365985" y="67326"/>
                  </a:lnTo>
                  <a:lnTo>
                    <a:pt x="1374648" y="110236"/>
                  </a:lnTo>
                  <a:lnTo>
                    <a:pt x="1374648" y="551180"/>
                  </a:lnTo>
                  <a:lnTo>
                    <a:pt x="1365985" y="594089"/>
                  </a:lnTo>
                  <a:lnTo>
                    <a:pt x="1342361" y="629129"/>
                  </a:lnTo>
                  <a:lnTo>
                    <a:pt x="1307321" y="652753"/>
                  </a:lnTo>
                  <a:lnTo>
                    <a:pt x="1264412" y="661416"/>
                  </a:lnTo>
                  <a:lnTo>
                    <a:pt x="110236" y="661416"/>
                  </a:lnTo>
                  <a:lnTo>
                    <a:pt x="67326" y="652753"/>
                  </a:lnTo>
                  <a:lnTo>
                    <a:pt x="32286" y="629129"/>
                  </a:lnTo>
                  <a:lnTo>
                    <a:pt x="8662" y="594089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285037" y="1307363"/>
            <a:ext cx="8756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75">
                <a:solidFill>
                  <a:srgbClr val="FFFFFF"/>
                </a:solidFill>
                <a:latin typeface="UKIJ CJK"/>
                <a:cs typeface="UKIJ CJK"/>
              </a:rPr>
              <a:t>Do</a:t>
            </a:r>
            <a:r>
              <a:rPr dirty="0" sz="1200" spc="-15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nothing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9861" y="2302510"/>
            <a:ext cx="1724660" cy="983615"/>
            <a:chOff x="5499861" y="2302510"/>
            <a:chExt cx="1724660" cy="983615"/>
          </a:xfrm>
        </p:grpSpPr>
        <p:sp>
          <p:nvSpPr>
            <p:cNvPr id="19" name="object 19"/>
            <p:cNvSpPr/>
            <p:nvPr/>
          </p:nvSpPr>
          <p:spPr>
            <a:xfrm>
              <a:off x="5506211" y="2308860"/>
              <a:ext cx="1711960" cy="970915"/>
            </a:xfrm>
            <a:custGeom>
              <a:avLst/>
              <a:gdLst/>
              <a:ahLst/>
              <a:cxnLst/>
              <a:rect l="l" t="t" r="r" b="b"/>
              <a:pathLst>
                <a:path w="1711959" h="970914">
                  <a:moveTo>
                    <a:pt x="855726" y="0"/>
                  </a:moveTo>
                  <a:lnTo>
                    <a:pt x="0" y="485394"/>
                  </a:lnTo>
                  <a:lnTo>
                    <a:pt x="855726" y="970788"/>
                  </a:lnTo>
                  <a:lnTo>
                    <a:pt x="1711452" y="485394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06211" y="2308860"/>
              <a:ext cx="1711960" cy="970915"/>
            </a:xfrm>
            <a:custGeom>
              <a:avLst/>
              <a:gdLst/>
              <a:ahLst/>
              <a:cxnLst/>
              <a:rect l="l" t="t" r="r" b="b"/>
              <a:pathLst>
                <a:path w="1711959" h="970914">
                  <a:moveTo>
                    <a:pt x="0" y="485394"/>
                  </a:moveTo>
                  <a:lnTo>
                    <a:pt x="855726" y="0"/>
                  </a:lnTo>
                  <a:lnTo>
                    <a:pt x="1711452" y="485394"/>
                  </a:lnTo>
                  <a:lnTo>
                    <a:pt x="855726" y="970788"/>
                  </a:lnTo>
                  <a:lnTo>
                    <a:pt x="0" y="4853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79734" y="2555976"/>
            <a:ext cx="7651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Operate  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80778" y="2429001"/>
            <a:ext cx="1021715" cy="568960"/>
            <a:chOff x="9780778" y="2429001"/>
            <a:chExt cx="1021715" cy="568960"/>
          </a:xfrm>
        </p:grpSpPr>
        <p:sp>
          <p:nvSpPr>
            <p:cNvPr id="23" name="object 23"/>
            <p:cNvSpPr/>
            <p:nvPr/>
          </p:nvSpPr>
          <p:spPr>
            <a:xfrm>
              <a:off x="9787128" y="2435351"/>
              <a:ext cx="1009015" cy="556260"/>
            </a:xfrm>
            <a:custGeom>
              <a:avLst/>
              <a:gdLst/>
              <a:ahLst/>
              <a:cxnLst/>
              <a:rect l="l" t="t" r="r" b="b"/>
              <a:pathLst>
                <a:path w="1009015" h="556260">
                  <a:moveTo>
                    <a:pt x="916178" y="0"/>
                  </a:moveTo>
                  <a:lnTo>
                    <a:pt x="92710" y="0"/>
                  </a:lnTo>
                  <a:lnTo>
                    <a:pt x="56621" y="7285"/>
                  </a:lnTo>
                  <a:lnTo>
                    <a:pt x="27152" y="27152"/>
                  </a:lnTo>
                  <a:lnTo>
                    <a:pt x="7285" y="56621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5" y="499633"/>
                  </a:lnTo>
                  <a:lnTo>
                    <a:pt x="27152" y="529102"/>
                  </a:lnTo>
                  <a:lnTo>
                    <a:pt x="56621" y="548973"/>
                  </a:lnTo>
                  <a:lnTo>
                    <a:pt x="92710" y="556260"/>
                  </a:lnTo>
                  <a:lnTo>
                    <a:pt x="916178" y="556260"/>
                  </a:lnTo>
                  <a:lnTo>
                    <a:pt x="952266" y="548973"/>
                  </a:lnTo>
                  <a:lnTo>
                    <a:pt x="981735" y="529102"/>
                  </a:lnTo>
                  <a:lnTo>
                    <a:pt x="1001602" y="499633"/>
                  </a:lnTo>
                  <a:lnTo>
                    <a:pt x="1008888" y="463550"/>
                  </a:lnTo>
                  <a:lnTo>
                    <a:pt x="1008888" y="92710"/>
                  </a:lnTo>
                  <a:lnTo>
                    <a:pt x="1001602" y="56621"/>
                  </a:lnTo>
                  <a:lnTo>
                    <a:pt x="981735" y="27152"/>
                  </a:lnTo>
                  <a:lnTo>
                    <a:pt x="952266" y="7285"/>
                  </a:lnTo>
                  <a:lnTo>
                    <a:pt x="916178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787128" y="2435351"/>
              <a:ext cx="1009015" cy="556260"/>
            </a:xfrm>
            <a:custGeom>
              <a:avLst/>
              <a:gdLst/>
              <a:ahLst/>
              <a:cxnLst/>
              <a:rect l="l" t="t" r="r" b="b"/>
              <a:pathLst>
                <a:path w="1009015" h="556260">
                  <a:moveTo>
                    <a:pt x="0" y="92710"/>
                  </a:moveTo>
                  <a:lnTo>
                    <a:pt x="7285" y="56621"/>
                  </a:lnTo>
                  <a:lnTo>
                    <a:pt x="27152" y="27152"/>
                  </a:lnTo>
                  <a:lnTo>
                    <a:pt x="56621" y="7285"/>
                  </a:lnTo>
                  <a:lnTo>
                    <a:pt x="92710" y="0"/>
                  </a:lnTo>
                  <a:lnTo>
                    <a:pt x="916178" y="0"/>
                  </a:lnTo>
                  <a:lnTo>
                    <a:pt x="952266" y="7285"/>
                  </a:lnTo>
                  <a:lnTo>
                    <a:pt x="981735" y="27152"/>
                  </a:lnTo>
                  <a:lnTo>
                    <a:pt x="1001602" y="56621"/>
                  </a:lnTo>
                  <a:lnTo>
                    <a:pt x="1008888" y="92710"/>
                  </a:lnTo>
                  <a:lnTo>
                    <a:pt x="1008888" y="463550"/>
                  </a:lnTo>
                  <a:lnTo>
                    <a:pt x="1001602" y="499633"/>
                  </a:lnTo>
                  <a:lnTo>
                    <a:pt x="981735" y="529102"/>
                  </a:lnTo>
                  <a:lnTo>
                    <a:pt x="952266" y="548973"/>
                  </a:lnTo>
                  <a:lnTo>
                    <a:pt x="916178" y="556260"/>
                  </a:lnTo>
                  <a:lnTo>
                    <a:pt x="92710" y="556260"/>
                  </a:lnTo>
                  <a:lnTo>
                    <a:pt x="56621" y="548973"/>
                  </a:lnTo>
                  <a:lnTo>
                    <a:pt x="27152" y="529102"/>
                  </a:lnTo>
                  <a:lnTo>
                    <a:pt x="7285" y="499633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002329" y="2586152"/>
            <a:ext cx="5778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0">
                <a:solidFill>
                  <a:srgbClr val="FFFFFF"/>
                </a:solidFill>
                <a:latin typeface="UKIJ CJK"/>
                <a:cs typeface="UKIJ CJK"/>
              </a:rPr>
              <a:t>A</a:t>
            </a:r>
            <a:r>
              <a:rPr dirty="0" sz="1400" spc="85">
                <a:solidFill>
                  <a:srgbClr val="FFFFFF"/>
                </a:solidFill>
                <a:latin typeface="UKIJ CJK"/>
                <a:cs typeface="UKIJ CJK"/>
              </a:rPr>
              <a:t>c</a:t>
            </a:r>
            <a:r>
              <a:rPr dirty="0" sz="1400" spc="50">
                <a:solidFill>
                  <a:srgbClr val="FFFFFF"/>
                </a:solidFill>
                <a:latin typeface="UKIJ CJK"/>
                <a:cs typeface="UKIJ CJK"/>
              </a:rPr>
              <a:t>t</a:t>
            </a:r>
            <a:r>
              <a:rPr dirty="0" sz="1400" spc="5">
                <a:solidFill>
                  <a:srgbClr val="FFFFFF"/>
                </a:solidFill>
                <a:latin typeface="UKIJ CJK"/>
                <a:cs typeface="UKIJ CJK"/>
              </a:rPr>
              <a:t>i</a:t>
            </a:r>
            <a:r>
              <a:rPr dirty="0" sz="1400" spc="75">
                <a:solidFill>
                  <a:srgbClr val="FFFFFF"/>
                </a:solidFill>
                <a:latin typeface="UKIJ CJK"/>
                <a:cs typeface="UKIJ CJK"/>
              </a:rPr>
              <a:t>o</a:t>
            </a:r>
            <a:r>
              <a:rPr dirty="0" sz="1400" spc="35">
                <a:solidFill>
                  <a:srgbClr val="FFFFFF"/>
                </a:solidFill>
                <a:latin typeface="UKIJ CJK"/>
                <a:cs typeface="UKIJ CJK"/>
              </a:rPr>
              <a:t>n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82413" y="1394460"/>
            <a:ext cx="5253355" cy="2420620"/>
            <a:chOff x="5082413" y="1394460"/>
            <a:chExt cx="5253355" cy="2420620"/>
          </a:xfrm>
        </p:grpSpPr>
        <p:sp>
          <p:nvSpPr>
            <p:cNvPr id="27" name="object 27"/>
            <p:cNvSpPr/>
            <p:nvPr/>
          </p:nvSpPr>
          <p:spPr>
            <a:xfrm>
              <a:off x="5097018" y="2789682"/>
              <a:ext cx="337185" cy="4445"/>
            </a:xfrm>
            <a:custGeom>
              <a:avLst/>
              <a:gdLst/>
              <a:ahLst/>
              <a:cxnLst/>
              <a:rect l="l" t="t" r="r" b="b"/>
              <a:pathLst>
                <a:path w="337185" h="4444">
                  <a:moveTo>
                    <a:pt x="0" y="0"/>
                  </a:moveTo>
                  <a:lnTo>
                    <a:pt x="336969" y="4076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18988" y="2750146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1054" y="0"/>
                  </a:moveTo>
                  <a:lnTo>
                    <a:pt x="0" y="86868"/>
                  </a:lnTo>
                  <a:lnTo>
                    <a:pt x="87388" y="4448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61938" y="1437894"/>
              <a:ext cx="601345" cy="871219"/>
            </a:xfrm>
            <a:custGeom>
              <a:avLst/>
              <a:gdLst/>
              <a:ahLst/>
              <a:cxnLst/>
              <a:rect l="l" t="t" r="r" b="b"/>
              <a:pathLst>
                <a:path w="601345" h="871219">
                  <a:moveTo>
                    <a:pt x="0" y="870864"/>
                  </a:moveTo>
                  <a:lnTo>
                    <a:pt x="0" y="0"/>
                  </a:lnTo>
                  <a:lnTo>
                    <a:pt x="601141" y="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948601" y="1394460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61938" y="3280410"/>
              <a:ext cx="266700" cy="490855"/>
            </a:xfrm>
            <a:custGeom>
              <a:avLst/>
              <a:gdLst/>
              <a:ahLst/>
              <a:cxnLst/>
              <a:rect l="l" t="t" r="r" b="b"/>
              <a:pathLst>
                <a:path w="266700" h="490854">
                  <a:moveTo>
                    <a:pt x="0" y="0"/>
                  </a:moveTo>
                  <a:lnTo>
                    <a:pt x="0" y="490677"/>
                  </a:lnTo>
                  <a:lnTo>
                    <a:pt x="266331" y="490677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13791" y="372765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410194" y="1437894"/>
              <a:ext cx="1882139" cy="925830"/>
            </a:xfrm>
            <a:custGeom>
              <a:avLst/>
              <a:gdLst/>
              <a:ahLst/>
              <a:cxnLst/>
              <a:rect l="l" t="t" r="r" b="b"/>
              <a:pathLst>
                <a:path w="1882140" h="925830">
                  <a:moveTo>
                    <a:pt x="0" y="0"/>
                  </a:moveTo>
                  <a:lnTo>
                    <a:pt x="1881746" y="0"/>
                  </a:lnTo>
                  <a:lnTo>
                    <a:pt x="1881746" y="925614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248506" y="2349030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482715" y="1190269"/>
            <a:ext cx="124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 b="0">
                <a:latin typeface="Noto Sans CJK JP Medium"/>
                <a:cs typeface="Noto Sans CJK JP Medium"/>
              </a:rPr>
              <a:t>Y</a:t>
            </a:r>
            <a:endParaRPr sz="1200">
              <a:latin typeface="Noto Sans CJK JP Medium"/>
              <a:cs typeface="Noto Sans CJK JP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68389" y="351421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5" b="0">
                <a:latin typeface="Noto Sans CJK JP Medium"/>
                <a:cs typeface="Noto Sans CJK JP Medium"/>
              </a:rPr>
              <a:t>N</a:t>
            </a:r>
            <a:endParaRPr sz="1200">
              <a:latin typeface="Noto Sans CJK JP Medium"/>
              <a:cs typeface="Noto Sans CJK JP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694678" y="3383026"/>
            <a:ext cx="2167890" cy="774700"/>
            <a:chOff x="6694678" y="3383026"/>
            <a:chExt cx="2167890" cy="774700"/>
          </a:xfrm>
        </p:grpSpPr>
        <p:sp>
          <p:nvSpPr>
            <p:cNvPr id="38" name="object 38"/>
            <p:cNvSpPr/>
            <p:nvPr/>
          </p:nvSpPr>
          <p:spPr>
            <a:xfrm>
              <a:off x="6701028" y="3389376"/>
              <a:ext cx="2155190" cy="762000"/>
            </a:xfrm>
            <a:custGeom>
              <a:avLst/>
              <a:gdLst/>
              <a:ahLst/>
              <a:cxnLst/>
              <a:rect l="l" t="t" r="r" b="b"/>
              <a:pathLst>
                <a:path w="2155190" h="762000">
                  <a:moveTo>
                    <a:pt x="1077468" y="0"/>
                  </a:moveTo>
                  <a:lnTo>
                    <a:pt x="0" y="381000"/>
                  </a:lnTo>
                  <a:lnTo>
                    <a:pt x="1077468" y="762000"/>
                  </a:lnTo>
                  <a:lnTo>
                    <a:pt x="2154936" y="381000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01028" y="3389376"/>
              <a:ext cx="2155190" cy="762000"/>
            </a:xfrm>
            <a:custGeom>
              <a:avLst/>
              <a:gdLst/>
              <a:ahLst/>
              <a:cxnLst/>
              <a:rect l="l" t="t" r="r" b="b"/>
              <a:pathLst>
                <a:path w="2155190" h="762000">
                  <a:moveTo>
                    <a:pt x="0" y="381000"/>
                  </a:moveTo>
                  <a:lnTo>
                    <a:pt x="1077468" y="0"/>
                  </a:lnTo>
                  <a:lnTo>
                    <a:pt x="2154936" y="381000"/>
                  </a:lnTo>
                  <a:lnTo>
                    <a:pt x="1077468" y="76200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303630" y="3639261"/>
            <a:ext cx="951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29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278368" y="2366772"/>
            <a:ext cx="1264920" cy="685800"/>
          </a:xfrm>
          <a:custGeom>
            <a:avLst/>
            <a:gdLst/>
            <a:ahLst/>
            <a:cxnLst/>
            <a:rect l="l" t="t" r="r" b="b"/>
            <a:pathLst>
              <a:path w="1264920" h="685800">
                <a:moveTo>
                  <a:pt x="115062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87"/>
                </a:lnTo>
                <a:lnTo>
                  <a:pt x="33475" y="652319"/>
                </a:lnTo>
                <a:lnTo>
                  <a:pt x="69806" y="676816"/>
                </a:lnTo>
                <a:lnTo>
                  <a:pt x="114300" y="685800"/>
                </a:lnTo>
                <a:lnTo>
                  <a:pt x="1150620" y="685800"/>
                </a:lnTo>
                <a:lnTo>
                  <a:pt x="1195107" y="676816"/>
                </a:lnTo>
                <a:lnTo>
                  <a:pt x="1231439" y="652319"/>
                </a:lnTo>
                <a:lnTo>
                  <a:pt x="1255936" y="615987"/>
                </a:lnTo>
                <a:lnTo>
                  <a:pt x="1264920" y="571500"/>
                </a:lnTo>
                <a:lnTo>
                  <a:pt x="1264920" y="114300"/>
                </a:lnTo>
                <a:lnTo>
                  <a:pt x="1255936" y="69806"/>
                </a:lnTo>
                <a:lnTo>
                  <a:pt x="1231439" y="33475"/>
                </a:lnTo>
                <a:lnTo>
                  <a:pt x="1195107" y="8981"/>
                </a:lnTo>
                <a:lnTo>
                  <a:pt x="1150620" y="0"/>
                </a:lnTo>
                <a:close/>
              </a:path>
            </a:pathLst>
          </a:custGeom>
          <a:solidFill>
            <a:srgbClr val="E36C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391385" y="2579586"/>
            <a:ext cx="10401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20" b="0">
                <a:solidFill>
                  <a:srgbClr val="FFFFFF"/>
                </a:solidFill>
                <a:latin typeface="Noto Sans CJK JP Medium"/>
                <a:cs typeface="Noto Sans CJK JP Medium"/>
              </a:rPr>
              <a:t>Base</a:t>
            </a:r>
            <a:r>
              <a:rPr dirty="0" sz="1400" spc="15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1400" spc="75" b="0">
                <a:solidFill>
                  <a:srgbClr val="FFFFFF"/>
                </a:solidFill>
                <a:latin typeface="Noto Sans CJK JP Medium"/>
                <a:cs typeface="Noto Sans CJK JP Medium"/>
              </a:rPr>
              <a:t>Agent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07323" y="4404359"/>
            <a:ext cx="1079500" cy="800100"/>
          </a:xfrm>
          <a:custGeom>
            <a:avLst/>
            <a:gdLst/>
            <a:ahLst/>
            <a:cxnLst/>
            <a:rect l="l" t="t" r="r" b="b"/>
            <a:pathLst>
              <a:path w="1079500" h="800100">
                <a:moveTo>
                  <a:pt x="945641" y="0"/>
                </a:moveTo>
                <a:lnTo>
                  <a:pt x="133350" y="0"/>
                </a:lnTo>
                <a:lnTo>
                  <a:pt x="91201" y="6798"/>
                </a:lnTo>
                <a:lnTo>
                  <a:pt x="54595" y="25728"/>
                </a:lnTo>
                <a:lnTo>
                  <a:pt x="25728" y="54595"/>
                </a:lnTo>
                <a:lnTo>
                  <a:pt x="6798" y="91201"/>
                </a:lnTo>
                <a:lnTo>
                  <a:pt x="0" y="133350"/>
                </a:lnTo>
                <a:lnTo>
                  <a:pt x="0" y="666750"/>
                </a:lnTo>
                <a:lnTo>
                  <a:pt x="6798" y="708898"/>
                </a:lnTo>
                <a:lnTo>
                  <a:pt x="25728" y="745504"/>
                </a:lnTo>
                <a:lnTo>
                  <a:pt x="54595" y="774371"/>
                </a:lnTo>
                <a:lnTo>
                  <a:pt x="91201" y="793301"/>
                </a:lnTo>
                <a:lnTo>
                  <a:pt x="133350" y="800100"/>
                </a:lnTo>
                <a:lnTo>
                  <a:pt x="945641" y="800100"/>
                </a:lnTo>
                <a:lnTo>
                  <a:pt x="987790" y="793301"/>
                </a:lnTo>
                <a:lnTo>
                  <a:pt x="1024396" y="774371"/>
                </a:lnTo>
                <a:lnTo>
                  <a:pt x="1053263" y="745504"/>
                </a:lnTo>
                <a:lnTo>
                  <a:pt x="1072193" y="708898"/>
                </a:lnTo>
                <a:lnTo>
                  <a:pt x="1078992" y="666750"/>
                </a:lnTo>
                <a:lnTo>
                  <a:pt x="1078992" y="133350"/>
                </a:lnTo>
                <a:lnTo>
                  <a:pt x="1072193" y="91201"/>
                </a:lnTo>
                <a:lnTo>
                  <a:pt x="1053263" y="54595"/>
                </a:lnTo>
                <a:lnTo>
                  <a:pt x="1024396" y="25728"/>
                </a:lnTo>
                <a:lnTo>
                  <a:pt x="987790" y="6798"/>
                </a:lnTo>
                <a:lnTo>
                  <a:pt x="945641" y="0"/>
                </a:lnTo>
                <a:close/>
              </a:path>
            </a:pathLst>
          </a:custGeom>
          <a:solidFill>
            <a:srgbClr val="E36C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60661" y="4571072"/>
            <a:ext cx="57277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dirty="0" sz="1400" spc="60" b="0">
                <a:solidFill>
                  <a:srgbClr val="FFFFFF"/>
                </a:solidFill>
                <a:latin typeface="Noto Sans CJK JP Medium"/>
                <a:cs typeface="Noto Sans CJK JP Medium"/>
              </a:rPr>
              <a:t>DRL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180" b="0">
                <a:solidFill>
                  <a:srgbClr val="FFFFFF"/>
                </a:solidFill>
                <a:latin typeface="Noto Sans CJK JP Medium"/>
                <a:cs typeface="Noto Sans CJK JP Medium"/>
              </a:rPr>
              <a:t>A</a:t>
            </a:r>
            <a:r>
              <a:rPr dirty="0" sz="1400" spc="75" b="0">
                <a:solidFill>
                  <a:srgbClr val="FFFFFF"/>
                </a:solidFill>
                <a:latin typeface="Noto Sans CJK JP Medium"/>
                <a:cs typeface="Noto Sans CJK JP Medium"/>
              </a:rPr>
              <a:t>g</a:t>
            </a:r>
            <a:r>
              <a:rPr dirty="0" sz="1400" spc="65" b="0">
                <a:solidFill>
                  <a:srgbClr val="FFFFFF"/>
                </a:solidFill>
                <a:latin typeface="Noto Sans CJK JP Medium"/>
                <a:cs typeface="Noto Sans CJK JP Medium"/>
              </a:rPr>
              <a:t>e</a:t>
            </a:r>
            <a:r>
              <a:rPr dirty="0" sz="1400" spc="30" b="0">
                <a:solidFill>
                  <a:srgbClr val="FFFFFF"/>
                </a:solidFill>
                <a:latin typeface="Noto Sans CJK JP Medium"/>
                <a:cs typeface="Noto Sans CJK JP Medium"/>
              </a:rPr>
              <a:t>nt</a:t>
            </a:r>
            <a:endParaRPr sz="1400">
              <a:latin typeface="Noto Sans CJK JP Medium"/>
              <a:cs typeface="Noto Sans CJK JP Medium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081006" y="5368797"/>
            <a:ext cx="1131570" cy="750570"/>
            <a:chOff x="10081006" y="5368797"/>
            <a:chExt cx="1131570" cy="750570"/>
          </a:xfrm>
        </p:grpSpPr>
        <p:sp>
          <p:nvSpPr>
            <p:cNvPr id="46" name="object 46"/>
            <p:cNvSpPr/>
            <p:nvPr/>
          </p:nvSpPr>
          <p:spPr>
            <a:xfrm>
              <a:off x="10087356" y="5375147"/>
              <a:ext cx="1118870" cy="737870"/>
            </a:xfrm>
            <a:custGeom>
              <a:avLst/>
              <a:gdLst/>
              <a:ahLst/>
              <a:cxnLst/>
              <a:rect l="l" t="t" r="r" b="b"/>
              <a:pathLst>
                <a:path w="1118870" h="737870">
                  <a:moveTo>
                    <a:pt x="995680" y="0"/>
                  </a:moveTo>
                  <a:lnTo>
                    <a:pt x="122936" y="0"/>
                  </a:lnTo>
                  <a:lnTo>
                    <a:pt x="75084" y="9661"/>
                  </a:lnTo>
                  <a:lnTo>
                    <a:pt x="36007" y="36007"/>
                  </a:lnTo>
                  <a:lnTo>
                    <a:pt x="9661" y="75084"/>
                  </a:lnTo>
                  <a:lnTo>
                    <a:pt x="0" y="122935"/>
                  </a:lnTo>
                  <a:lnTo>
                    <a:pt x="0" y="614679"/>
                  </a:lnTo>
                  <a:lnTo>
                    <a:pt x="9661" y="662531"/>
                  </a:lnTo>
                  <a:lnTo>
                    <a:pt x="36007" y="701608"/>
                  </a:lnTo>
                  <a:lnTo>
                    <a:pt x="75084" y="727954"/>
                  </a:lnTo>
                  <a:lnTo>
                    <a:pt x="122936" y="737615"/>
                  </a:lnTo>
                  <a:lnTo>
                    <a:pt x="995680" y="737615"/>
                  </a:lnTo>
                  <a:lnTo>
                    <a:pt x="1043531" y="727954"/>
                  </a:lnTo>
                  <a:lnTo>
                    <a:pt x="1082608" y="701608"/>
                  </a:lnTo>
                  <a:lnTo>
                    <a:pt x="1108954" y="662531"/>
                  </a:lnTo>
                  <a:lnTo>
                    <a:pt x="1118616" y="614679"/>
                  </a:lnTo>
                  <a:lnTo>
                    <a:pt x="1118616" y="122935"/>
                  </a:lnTo>
                  <a:lnTo>
                    <a:pt x="1108954" y="75084"/>
                  </a:lnTo>
                  <a:lnTo>
                    <a:pt x="1082608" y="36007"/>
                  </a:lnTo>
                  <a:lnTo>
                    <a:pt x="1043531" y="9661"/>
                  </a:lnTo>
                  <a:lnTo>
                    <a:pt x="99568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087356" y="5375147"/>
              <a:ext cx="1118870" cy="737870"/>
            </a:xfrm>
            <a:custGeom>
              <a:avLst/>
              <a:gdLst/>
              <a:ahLst/>
              <a:cxnLst/>
              <a:rect l="l" t="t" r="r" b="b"/>
              <a:pathLst>
                <a:path w="1118870" h="737870">
                  <a:moveTo>
                    <a:pt x="0" y="122935"/>
                  </a:moveTo>
                  <a:lnTo>
                    <a:pt x="9661" y="75084"/>
                  </a:lnTo>
                  <a:lnTo>
                    <a:pt x="36007" y="36007"/>
                  </a:lnTo>
                  <a:lnTo>
                    <a:pt x="75084" y="9661"/>
                  </a:lnTo>
                  <a:lnTo>
                    <a:pt x="122936" y="0"/>
                  </a:lnTo>
                  <a:lnTo>
                    <a:pt x="995680" y="0"/>
                  </a:lnTo>
                  <a:lnTo>
                    <a:pt x="1043531" y="9661"/>
                  </a:lnTo>
                  <a:lnTo>
                    <a:pt x="1082608" y="36007"/>
                  </a:lnTo>
                  <a:lnTo>
                    <a:pt x="1108954" y="75084"/>
                  </a:lnTo>
                  <a:lnTo>
                    <a:pt x="1118616" y="122935"/>
                  </a:lnTo>
                  <a:lnTo>
                    <a:pt x="1118616" y="614679"/>
                  </a:lnTo>
                  <a:lnTo>
                    <a:pt x="1108954" y="662531"/>
                  </a:lnTo>
                  <a:lnTo>
                    <a:pt x="1082608" y="701608"/>
                  </a:lnTo>
                  <a:lnTo>
                    <a:pt x="1043531" y="727954"/>
                  </a:lnTo>
                  <a:lnTo>
                    <a:pt x="995680" y="737615"/>
                  </a:lnTo>
                  <a:lnTo>
                    <a:pt x="122936" y="737615"/>
                  </a:lnTo>
                  <a:lnTo>
                    <a:pt x="75084" y="727954"/>
                  </a:lnTo>
                  <a:lnTo>
                    <a:pt x="36007" y="701608"/>
                  </a:lnTo>
                  <a:lnTo>
                    <a:pt x="9661" y="662531"/>
                  </a:lnTo>
                  <a:lnTo>
                    <a:pt x="0" y="614679"/>
                  </a:lnTo>
                  <a:lnTo>
                    <a:pt x="0" y="1229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0247883" y="5398463"/>
            <a:ext cx="80010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ed 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Replay 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764653" y="2281173"/>
            <a:ext cx="4179570" cy="3477260"/>
            <a:chOff x="7764653" y="2281173"/>
            <a:chExt cx="4179570" cy="3477260"/>
          </a:xfrm>
        </p:grpSpPr>
        <p:sp>
          <p:nvSpPr>
            <p:cNvPr id="50" name="object 50"/>
            <p:cNvSpPr/>
            <p:nvPr/>
          </p:nvSpPr>
          <p:spPr>
            <a:xfrm>
              <a:off x="7779258" y="2710433"/>
              <a:ext cx="427990" cy="680085"/>
            </a:xfrm>
            <a:custGeom>
              <a:avLst/>
              <a:gdLst/>
              <a:ahLst/>
              <a:cxnLst/>
              <a:rect l="l" t="t" r="r" b="b"/>
              <a:pathLst>
                <a:path w="427990" h="680085">
                  <a:moveTo>
                    <a:pt x="0" y="680021"/>
                  </a:moveTo>
                  <a:lnTo>
                    <a:pt x="0" y="0"/>
                  </a:lnTo>
                  <a:lnTo>
                    <a:pt x="427977" y="0"/>
                  </a:lnTo>
                </a:path>
              </a:pathLst>
            </a:custGeom>
            <a:ln w="28955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192757" y="266699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779258" y="4152138"/>
              <a:ext cx="456565" cy="652780"/>
            </a:xfrm>
            <a:custGeom>
              <a:avLst/>
              <a:gdLst/>
              <a:ahLst/>
              <a:cxnLst/>
              <a:rect l="l" t="t" r="r" b="b"/>
              <a:pathLst>
                <a:path w="456565" h="652779">
                  <a:moveTo>
                    <a:pt x="0" y="0"/>
                  </a:moveTo>
                  <a:lnTo>
                    <a:pt x="0" y="652729"/>
                  </a:lnTo>
                  <a:lnTo>
                    <a:pt x="456196" y="652729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20976" y="476143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847569" y="5277615"/>
              <a:ext cx="1242060" cy="466725"/>
            </a:xfrm>
            <a:custGeom>
              <a:avLst/>
              <a:gdLst/>
              <a:ahLst/>
              <a:cxnLst/>
              <a:rect l="l" t="t" r="r" b="b"/>
              <a:pathLst>
                <a:path w="1242059" h="466725">
                  <a:moveTo>
                    <a:pt x="1241691" y="466178"/>
                  </a:moveTo>
                  <a:lnTo>
                    <a:pt x="0" y="466178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00665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804148" y="520522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43434" y="0"/>
                  </a:moveTo>
                  <a:lnTo>
                    <a:pt x="0" y="86867"/>
                  </a:lnTo>
                  <a:lnTo>
                    <a:pt x="86868" y="86867"/>
                  </a:lnTo>
                  <a:lnTo>
                    <a:pt x="43434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544050" y="2710433"/>
              <a:ext cx="171450" cy="2540"/>
            </a:xfrm>
            <a:custGeom>
              <a:avLst/>
              <a:gdLst/>
              <a:ahLst/>
              <a:cxnLst/>
              <a:rect l="l" t="t" r="r" b="b"/>
              <a:pathLst>
                <a:path w="171450" h="2539">
                  <a:moveTo>
                    <a:pt x="-14477" y="1238"/>
                  </a:moveTo>
                  <a:lnTo>
                    <a:pt x="185902" y="1238"/>
                  </a:lnTo>
                </a:path>
              </a:pathLst>
            </a:custGeom>
            <a:ln w="3143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700361" y="2669260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1257" y="0"/>
                  </a:moveTo>
                  <a:lnTo>
                    <a:pt x="0" y="86855"/>
                  </a:lnTo>
                  <a:lnTo>
                    <a:pt x="87490" y="44691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387078" y="3064763"/>
              <a:ext cx="906144" cy="1741805"/>
            </a:xfrm>
            <a:custGeom>
              <a:avLst/>
              <a:gdLst/>
              <a:ahLst/>
              <a:cxnLst/>
              <a:rect l="l" t="t" r="r" b="b"/>
              <a:pathLst>
                <a:path w="906145" h="1741804">
                  <a:moveTo>
                    <a:pt x="0" y="1741487"/>
                  </a:moveTo>
                  <a:lnTo>
                    <a:pt x="905827" y="1741487"/>
                  </a:lnTo>
                  <a:lnTo>
                    <a:pt x="905827" y="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249471" y="29923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43434" y="0"/>
                  </a:moveTo>
                  <a:lnTo>
                    <a:pt x="0" y="86867"/>
                  </a:lnTo>
                  <a:lnTo>
                    <a:pt x="86868" y="86867"/>
                  </a:lnTo>
                  <a:lnTo>
                    <a:pt x="43434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1093196" y="2287523"/>
              <a:ext cx="844550" cy="844550"/>
            </a:xfrm>
            <a:custGeom>
              <a:avLst/>
              <a:gdLst/>
              <a:ahLst/>
              <a:cxnLst/>
              <a:rect l="l" t="t" r="r" b="b"/>
              <a:pathLst>
                <a:path w="844550" h="844550">
                  <a:moveTo>
                    <a:pt x="422148" y="0"/>
                  </a:moveTo>
                  <a:lnTo>
                    <a:pt x="372916" y="2840"/>
                  </a:lnTo>
                  <a:lnTo>
                    <a:pt x="325353" y="11149"/>
                  </a:lnTo>
                  <a:lnTo>
                    <a:pt x="279774" y="24610"/>
                  </a:lnTo>
                  <a:lnTo>
                    <a:pt x="236497" y="42907"/>
                  </a:lnTo>
                  <a:lnTo>
                    <a:pt x="195839" y="65723"/>
                  </a:lnTo>
                  <a:lnTo>
                    <a:pt x="158115" y="92740"/>
                  </a:lnTo>
                  <a:lnTo>
                    <a:pt x="123644" y="123644"/>
                  </a:lnTo>
                  <a:lnTo>
                    <a:pt x="92740" y="158115"/>
                  </a:lnTo>
                  <a:lnTo>
                    <a:pt x="65723" y="195839"/>
                  </a:lnTo>
                  <a:lnTo>
                    <a:pt x="42907" y="236497"/>
                  </a:lnTo>
                  <a:lnTo>
                    <a:pt x="24610" y="279774"/>
                  </a:lnTo>
                  <a:lnTo>
                    <a:pt x="11149" y="325353"/>
                  </a:lnTo>
                  <a:lnTo>
                    <a:pt x="2840" y="372916"/>
                  </a:lnTo>
                  <a:lnTo>
                    <a:pt x="0" y="422148"/>
                  </a:lnTo>
                  <a:lnTo>
                    <a:pt x="2840" y="471379"/>
                  </a:lnTo>
                  <a:lnTo>
                    <a:pt x="11149" y="518942"/>
                  </a:lnTo>
                  <a:lnTo>
                    <a:pt x="24610" y="564521"/>
                  </a:lnTo>
                  <a:lnTo>
                    <a:pt x="42907" y="607798"/>
                  </a:lnTo>
                  <a:lnTo>
                    <a:pt x="65723" y="648456"/>
                  </a:lnTo>
                  <a:lnTo>
                    <a:pt x="92740" y="686180"/>
                  </a:lnTo>
                  <a:lnTo>
                    <a:pt x="123644" y="720651"/>
                  </a:lnTo>
                  <a:lnTo>
                    <a:pt x="158115" y="751555"/>
                  </a:lnTo>
                  <a:lnTo>
                    <a:pt x="195839" y="778572"/>
                  </a:lnTo>
                  <a:lnTo>
                    <a:pt x="236497" y="801388"/>
                  </a:lnTo>
                  <a:lnTo>
                    <a:pt x="279774" y="819685"/>
                  </a:lnTo>
                  <a:lnTo>
                    <a:pt x="325353" y="833146"/>
                  </a:lnTo>
                  <a:lnTo>
                    <a:pt x="372916" y="841455"/>
                  </a:lnTo>
                  <a:lnTo>
                    <a:pt x="422148" y="844296"/>
                  </a:lnTo>
                  <a:lnTo>
                    <a:pt x="471379" y="841455"/>
                  </a:lnTo>
                  <a:lnTo>
                    <a:pt x="518942" y="833146"/>
                  </a:lnTo>
                  <a:lnTo>
                    <a:pt x="564521" y="819685"/>
                  </a:lnTo>
                  <a:lnTo>
                    <a:pt x="607798" y="801388"/>
                  </a:lnTo>
                  <a:lnTo>
                    <a:pt x="648456" y="778572"/>
                  </a:lnTo>
                  <a:lnTo>
                    <a:pt x="686180" y="751555"/>
                  </a:lnTo>
                  <a:lnTo>
                    <a:pt x="720651" y="720651"/>
                  </a:lnTo>
                  <a:lnTo>
                    <a:pt x="751555" y="686180"/>
                  </a:lnTo>
                  <a:lnTo>
                    <a:pt x="778572" y="648456"/>
                  </a:lnTo>
                  <a:lnTo>
                    <a:pt x="801388" y="607798"/>
                  </a:lnTo>
                  <a:lnTo>
                    <a:pt x="819685" y="564521"/>
                  </a:lnTo>
                  <a:lnTo>
                    <a:pt x="833146" y="518942"/>
                  </a:lnTo>
                  <a:lnTo>
                    <a:pt x="841455" y="471379"/>
                  </a:lnTo>
                  <a:lnTo>
                    <a:pt x="844296" y="422148"/>
                  </a:lnTo>
                  <a:lnTo>
                    <a:pt x="841455" y="372916"/>
                  </a:lnTo>
                  <a:lnTo>
                    <a:pt x="833146" y="325353"/>
                  </a:lnTo>
                  <a:lnTo>
                    <a:pt x="819685" y="279774"/>
                  </a:lnTo>
                  <a:lnTo>
                    <a:pt x="801388" y="236497"/>
                  </a:lnTo>
                  <a:lnTo>
                    <a:pt x="778572" y="195839"/>
                  </a:lnTo>
                  <a:lnTo>
                    <a:pt x="751555" y="158115"/>
                  </a:lnTo>
                  <a:lnTo>
                    <a:pt x="720651" y="123644"/>
                  </a:lnTo>
                  <a:lnTo>
                    <a:pt x="686180" y="92740"/>
                  </a:lnTo>
                  <a:lnTo>
                    <a:pt x="648456" y="65723"/>
                  </a:lnTo>
                  <a:lnTo>
                    <a:pt x="607798" y="42907"/>
                  </a:lnTo>
                  <a:lnTo>
                    <a:pt x="564521" y="24610"/>
                  </a:lnTo>
                  <a:lnTo>
                    <a:pt x="518942" y="11149"/>
                  </a:lnTo>
                  <a:lnTo>
                    <a:pt x="471379" y="2840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093196" y="2287523"/>
              <a:ext cx="844550" cy="844550"/>
            </a:xfrm>
            <a:custGeom>
              <a:avLst/>
              <a:gdLst/>
              <a:ahLst/>
              <a:cxnLst/>
              <a:rect l="l" t="t" r="r" b="b"/>
              <a:pathLst>
                <a:path w="844550" h="844550">
                  <a:moveTo>
                    <a:pt x="0" y="422148"/>
                  </a:moveTo>
                  <a:lnTo>
                    <a:pt x="2840" y="372916"/>
                  </a:lnTo>
                  <a:lnTo>
                    <a:pt x="11149" y="325353"/>
                  </a:lnTo>
                  <a:lnTo>
                    <a:pt x="24610" y="279774"/>
                  </a:lnTo>
                  <a:lnTo>
                    <a:pt x="42907" y="236497"/>
                  </a:lnTo>
                  <a:lnTo>
                    <a:pt x="65723" y="195839"/>
                  </a:lnTo>
                  <a:lnTo>
                    <a:pt x="92740" y="158115"/>
                  </a:lnTo>
                  <a:lnTo>
                    <a:pt x="123644" y="123644"/>
                  </a:lnTo>
                  <a:lnTo>
                    <a:pt x="158115" y="92740"/>
                  </a:lnTo>
                  <a:lnTo>
                    <a:pt x="195839" y="65723"/>
                  </a:lnTo>
                  <a:lnTo>
                    <a:pt x="236497" y="42907"/>
                  </a:lnTo>
                  <a:lnTo>
                    <a:pt x="279774" y="24610"/>
                  </a:lnTo>
                  <a:lnTo>
                    <a:pt x="325353" y="11149"/>
                  </a:lnTo>
                  <a:lnTo>
                    <a:pt x="372916" y="2840"/>
                  </a:lnTo>
                  <a:lnTo>
                    <a:pt x="422148" y="0"/>
                  </a:lnTo>
                  <a:lnTo>
                    <a:pt x="471379" y="2840"/>
                  </a:lnTo>
                  <a:lnTo>
                    <a:pt x="518942" y="11149"/>
                  </a:lnTo>
                  <a:lnTo>
                    <a:pt x="564521" y="24610"/>
                  </a:lnTo>
                  <a:lnTo>
                    <a:pt x="607798" y="42907"/>
                  </a:lnTo>
                  <a:lnTo>
                    <a:pt x="648456" y="65723"/>
                  </a:lnTo>
                  <a:lnTo>
                    <a:pt x="686180" y="92740"/>
                  </a:lnTo>
                  <a:lnTo>
                    <a:pt x="720651" y="123644"/>
                  </a:lnTo>
                  <a:lnTo>
                    <a:pt x="751555" y="158115"/>
                  </a:lnTo>
                  <a:lnTo>
                    <a:pt x="778572" y="195839"/>
                  </a:lnTo>
                  <a:lnTo>
                    <a:pt x="801388" y="236497"/>
                  </a:lnTo>
                  <a:lnTo>
                    <a:pt x="819685" y="279774"/>
                  </a:lnTo>
                  <a:lnTo>
                    <a:pt x="833146" y="325353"/>
                  </a:lnTo>
                  <a:lnTo>
                    <a:pt x="841455" y="372916"/>
                  </a:lnTo>
                  <a:lnTo>
                    <a:pt x="844296" y="422148"/>
                  </a:lnTo>
                  <a:lnTo>
                    <a:pt x="841455" y="471379"/>
                  </a:lnTo>
                  <a:lnTo>
                    <a:pt x="833146" y="518942"/>
                  </a:lnTo>
                  <a:lnTo>
                    <a:pt x="819685" y="564521"/>
                  </a:lnTo>
                  <a:lnTo>
                    <a:pt x="801388" y="607798"/>
                  </a:lnTo>
                  <a:lnTo>
                    <a:pt x="778572" y="648456"/>
                  </a:lnTo>
                  <a:lnTo>
                    <a:pt x="751555" y="686180"/>
                  </a:lnTo>
                  <a:lnTo>
                    <a:pt x="720651" y="720651"/>
                  </a:lnTo>
                  <a:lnTo>
                    <a:pt x="686180" y="751555"/>
                  </a:lnTo>
                  <a:lnTo>
                    <a:pt x="648456" y="778572"/>
                  </a:lnTo>
                  <a:lnTo>
                    <a:pt x="607798" y="801388"/>
                  </a:lnTo>
                  <a:lnTo>
                    <a:pt x="564521" y="819685"/>
                  </a:lnTo>
                  <a:lnTo>
                    <a:pt x="518942" y="833146"/>
                  </a:lnTo>
                  <a:lnTo>
                    <a:pt x="471379" y="841455"/>
                  </a:lnTo>
                  <a:lnTo>
                    <a:pt x="422148" y="844296"/>
                  </a:lnTo>
                  <a:lnTo>
                    <a:pt x="372916" y="841455"/>
                  </a:lnTo>
                  <a:lnTo>
                    <a:pt x="325353" y="833146"/>
                  </a:lnTo>
                  <a:lnTo>
                    <a:pt x="279774" y="819685"/>
                  </a:lnTo>
                  <a:lnTo>
                    <a:pt x="236497" y="801388"/>
                  </a:lnTo>
                  <a:lnTo>
                    <a:pt x="195839" y="778572"/>
                  </a:lnTo>
                  <a:lnTo>
                    <a:pt x="158115" y="751555"/>
                  </a:lnTo>
                  <a:lnTo>
                    <a:pt x="123644" y="720651"/>
                  </a:lnTo>
                  <a:lnTo>
                    <a:pt x="92740" y="686180"/>
                  </a:lnTo>
                  <a:lnTo>
                    <a:pt x="65723" y="648456"/>
                  </a:lnTo>
                  <a:lnTo>
                    <a:pt x="42907" y="607798"/>
                  </a:lnTo>
                  <a:lnTo>
                    <a:pt x="24610" y="564521"/>
                  </a:lnTo>
                  <a:lnTo>
                    <a:pt x="11149" y="518942"/>
                  </a:lnTo>
                  <a:lnTo>
                    <a:pt x="2840" y="471379"/>
                  </a:lnTo>
                  <a:lnTo>
                    <a:pt x="0" y="4221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1315192" y="2561297"/>
            <a:ext cx="399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780903" y="2668028"/>
            <a:ext cx="749300" cy="3119120"/>
            <a:chOff x="10780903" y="2668028"/>
            <a:chExt cx="749300" cy="3119120"/>
          </a:xfrm>
        </p:grpSpPr>
        <p:sp>
          <p:nvSpPr>
            <p:cNvPr id="64" name="object 64"/>
            <p:cNvSpPr/>
            <p:nvPr/>
          </p:nvSpPr>
          <p:spPr>
            <a:xfrm>
              <a:off x="11279124" y="3132581"/>
              <a:ext cx="236854" cy="2611120"/>
            </a:xfrm>
            <a:custGeom>
              <a:avLst/>
              <a:gdLst/>
              <a:ahLst/>
              <a:cxnLst/>
              <a:rect l="l" t="t" r="r" b="b"/>
              <a:pathLst>
                <a:path w="236854" h="2611120">
                  <a:moveTo>
                    <a:pt x="236258" y="0"/>
                  </a:moveTo>
                  <a:lnTo>
                    <a:pt x="236258" y="2610967"/>
                  </a:lnTo>
                  <a:lnTo>
                    <a:pt x="0" y="2610967"/>
                  </a:lnTo>
                </a:path>
              </a:pathLst>
            </a:custGeom>
            <a:ln w="28956">
              <a:solidFill>
                <a:srgbClr val="00665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1206734" y="570011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43433"/>
                  </a:lnTo>
                  <a:lnTo>
                    <a:pt x="86868" y="86867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796778" y="2711297"/>
              <a:ext cx="224790" cy="3175"/>
            </a:xfrm>
            <a:custGeom>
              <a:avLst/>
              <a:gdLst/>
              <a:ahLst/>
              <a:cxnLst/>
              <a:rect l="l" t="t" r="r" b="b"/>
              <a:pathLst>
                <a:path w="224790" h="3175">
                  <a:moveTo>
                    <a:pt x="-14477" y="1327"/>
                  </a:moveTo>
                  <a:lnTo>
                    <a:pt x="238683" y="1327"/>
                  </a:lnTo>
                </a:path>
              </a:pathLst>
            </a:custGeom>
            <a:ln w="31610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1005997" y="2668028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0" y="0"/>
                  </a:moveTo>
                  <a:lnTo>
                    <a:pt x="1028" y="86867"/>
                  </a:lnTo>
                  <a:lnTo>
                    <a:pt x="87376" y="4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7908125" y="2471902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5" b="0">
                <a:latin typeface="Noto Sans CJK JP Medium"/>
                <a:cs typeface="Noto Sans CJK JP Medium"/>
              </a:rPr>
              <a:t>N</a:t>
            </a:r>
            <a:endParaRPr sz="1200">
              <a:latin typeface="Noto Sans CJK JP Medium"/>
              <a:cs typeface="Noto Sans CJK JP Medium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23974" y="4560087"/>
            <a:ext cx="124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 b="0">
                <a:latin typeface="Noto Sans CJK JP Medium"/>
                <a:cs typeface="Noto Sans CJK JP Medium"/>
              </a:rPr>
              <a:t>Y</a:t>
            </a:r>
            <a:endParaRPr sz="1200">
              <a:latin typeface="Noto Sans CJK JP Medium"/>
              <a:cs typeface="Noto Sans CJK JP Mediu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23261" y="5493232"/>
            <a:ext cx="10458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latin typeface="UKIJ CJK"/>
                <a:cs typeface="UKIJ CJK"/>
              </a:rPr>
              <a:t>Update</a:t>
            </a:r>
            <a:r>
              <a:rPr dirty="0" sz="1200" spc="-30">
                <a:latin typeface="UKIJ CJK"/>
                <a:cs typeface="UKIJ CJK"/>
              </a:rPr>
              <a:t> </a:t>
            </a:r>
            <a:r>
              <a:rPr dirty="0" sz="1200" spc="70">
                <a:latin typeface="UKIJ CJK"/>
                <a:cs typeface="UKIJ CJK"/>
              </a:rPr>
              <a:t>Agent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892781" y="5770295"/>
            <a:ext cx="1109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latin typeface="UKIJ CJK"/>
                <a:cs typeface="UKIJ CJK"/>
              </a:rPr>
              <a:t>Sampled</a:t>
            </a:r>
            <a:r>
              <a:rPr dirty="0" sz="1200" spc="-60">
                <a:latin typeface="UKIJ CJK"/>
                <a:cs typeface="UKIJ CJK"/>
              </a:rPr>
              <a:t> </a:t>
            </a:r>
            <a:r>
              <a:rPr dirty="0" sz="1200" spc="30">
                <a:latin typeface="UKIJ CJK"/>
                <a:cs typeface="UKIJ CJK"/>
              </a:rPr>
              <a:t>batch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701159" y="3335553"/>
            <a:ext cx="7346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latin typeface="UKIJ CJK"/>
                <a:cs typeface="UKIJ CJK"/>
              </a:rPr>
              <a:t>Sel</a:t>
            </a:r>
            <a:r>
              <a:rPr dirty="0" sz="1200" spc="40">
                <a:latin typeface="UKIJ CJK"/>
                <a:cs typeface="UKIJ CJK"/>
              </a:rPr>
              <a:t>e</a:t>
            </a:r>
            <a:r>
              <a:rPr dirty="0" sz="1200" spc="30">
                <a:latin typeface="UKIJ CJK"/>
                <a:cs typeface="UKIJ CJK"/>
              </a:rPr>
              <a:t>c</a:t>
            </a:r>
            <a:r>
              <a:rPr dirty="0" sz="1200" spc="15">
                <a:latin typeface="UKIJ CJK"/>
                <a:cs typeface="UKIJ CJK"/>
              </a:rPr>
              <a:t>t</a:t>
            </a:r>
            <a:r>
              <a:rPr dirty="0" sz="1200" spc="35">
                <a:latin typeface="UKIJ CJK"/>
                <a:cs typeface="UKIJ CJK"/>
              </a:rPr>
              <a:t>ed  </a:t>
            </a:r>
            <a:r>
              <a:rPr dirty="0" sz="1200" spc="30">
                <a:latin typeface="UKIJ CJK"/>
                <a:cs typeface="UKIJ CJK"/>
              </a:rPr>
              <a:t>eme</a:t>
            </a:r>
            <a:r>
              <a:rPr dirty="0" sz="1200">
                <a:latin typeface="UKIJ CJK"/>
                <a:cs typeface="UKIJ CJK"/>
              </a:rPr>
              <a:t>r</a:t>
            </a:r>
            <a:r>
              <a:rPr dirty="0" sz="1200" spc="140">
                <a:latin typeface="UKIJ CJK"/>
                <a:cs typeface="UKIJ CJK"/>
              </a:rPr>
              <a:t>g</a:t>
            </a:r>
            <a:r>
              <a:rPr dirty="0" sz="1200" spc="35">
                <a:latin typeface="UKIJ CJK"/>
                <a:cs typeface="UKIJ CJK"/>
              </a:rPr>
              <a:t>en</a:t>
            </a:r>
            <a:r>
              <a:rPr dirty="0" sz="1200" spc="30">
                <a:latin typeface="UKIJ CJK"/>
                <a:cs typeface="UKIJ CJK"/>
              </a:rPr>
              <a:t>t  </a:t>
            </a:r>
            <a:r>
              <a:rPr dirty="0" sz="1200">
                <a:latin typeface="UKIJ CJK"/>
                <a:cs typeface="UKIJ CJK"/>
              </a:rPr>
              <a:t>tr</a:t>
            </a:r>
            <a:r>
              <a:rPr dirty="0" sz="1200" spc="20">
                <a:latin typeface="UKIJ CJK"/>
                <a:cs typeface="UKIJ CJK"/>
              </a:rPr>
              <a:t>a</a:t>
            </a:r>
            <a:r>
              <a:rPr dirty="0" sz="1200" spc="35">
                <a:latin typeface="UKIJ CJK"/>
                <a:cs typeface="UKIJ CJK"/>
              </a:rPr>
              <a:t>n</a:t>
            </a:r>
            <a:r>
              <a:rPr dirty="0" sz="1200" spc="5">
                <a:latin typeface="UKIJ CJK"/>
                <a:cs typeface="UKIJ CJK"/>
              </a:rPr>
              <a:t>s</a:t>
            </a:r>
            <a:r>
              <a:rPr dirty="0" sz="1200" spc="5">
                <a:latin typeface="UKIJ CJK"/>
                <a:cs typeface="UKIJ CJK"/>
              </a:rPr>
              <a:t>i</a:t>
            </a:r>
            <a:r>
              <a:rPr dirty="0" sz="1200" spc="20">
                <a:latin typeface="UKIJ CJK"/>
                <a:cs typeface="UKIJ CJK"/>
              </a:rPr>
              <a:t>t</a:t>
            </a:r>
            <a:r>
              <a:rPr dirty="0" sz="1200" spc="25">
                <a:latin typeface="UKIJ CJK"/>
                <a:cs typeface="UKIJ CJK"/>
              </a:rPr>
              <a:t>i</a:t>
            </a:r>
            <a:r>
              <a:rPr dirty="0" sz="1200" spc="70">
                <a:latin typeface="UKIJ CJK"/>
                <a:cs typeface="UKIJ CJK"/>
              </a:rPr>
              <a:t>o</a:t>
            </a:r>
            <a:r>
              <a:rPr dirty="0" sz="1200" spc="15">
                <a:latin typeface="UKIJ CJK"/>
                <a:cs typeface="UKIJ CJK"/>
              </a:rPr>
              <a:t>n  </a:t>
            </a:r>
            <a:r>
              <a:rPr dirty="0" sz="1200" spc="15">
                <a:latin typeface="UKIJ CJK"/>
                <a:cs typeface="UKIJ CJK"/>
              </a:rPr>
              <a:t>sa</a:t>
            </a:r>
            <a:r>
              <a:rPr dirty="0" sz="1200" spc="40">
                <a:latin typeface="UKIJ CJK"/>
                <a:cs typeface="UKIJ CJK"/>
              </a:rPr>
              <a:t>m</a:t>
            </a:r>
            <a:r>
              <a:rPr dirty="0" sz="1200" spc="60">
                <a:latin typeface="UKIJ CJK"/>
                <a:cs typeface="UKIJ CJK"/>
              </a:rPr>
              <a:t>p</a:t>
            </a:r>
            <a:r>
              <a:rPr dirty="0" sz="1200" spc="10">
                <a:latin typeface="UKIJ CJK"/>
                <a:cs typeface="UKIJ CJK"/>
              </a:rPr>
              <a:t>l</a:t>
            </a:r>
            <a:r>
              <a:rPr dirty="0" sz="1200" spc="25">
                <a:latin typeface="UKIJ CJK"/>
                <a:cs typeface="UKIJ CJK"/>
              </a:rPr>
              <a:t>e  </a:t>
            </a:r>
            <a:r>
              <a:rPr dirty="0" sz="1200" spc="30">
                <a:latin typeface="UKIJ CJK"/>
                <a:cs typeface="UKIJ CJK"/>
              </a:rPr>
              <a:t>(</a:t>
            </a:r>
            <a:r>
              <a:rPr dirty="0" sz="1200" spc="5">
                <a:latin typeface="UKIJ CJK"/>
                <a:cs typeface="UKIJ CJK"/>
              </a:rPr>
              <a:t>s</a:t>
            </a:r>
            <a:r>
              <a:rPr dirty="0" sz="1200">
                <a:latin typeface="UKIJ CJK"/>
                <a:cs typeface="UKIJ CJK"/>
              </a:rPr>
              <a:t>,a</a:t>
            </a:r>
            <a:r>
              <a:rPr dirty="0" sz="1200" spc="-20">
                <a:latin typeface="UKIJ CJK"/>
                <a:cs typeface="UKIJ CJK"/>
              </a:rPr>
              <a:t>,</a:t>
            </a:r>
            <a:r>
              <a:rPr dirty="0" sz="1200" spc="-120">
                <a:latin typeface="UKIJ CJK"/>
                <a:cs typeface="UKIJ CJK"/>
              </a:rPr>
              <a:t>r</a:t>
            </a:r>
            <a:r>
              <a:rPr dirty="0" sz="1200" spc="-5">
                <a:latin typeface="UKIJ CJK"/>
                <a:cs typeface="UKIJ CJK"/>
              </a:rPr>
              <a:t>,s</a:t>
            </a:r>
            <a:r>
              <a:rPr dirty="0" sz="1200" spc="-330">
                <a:latin typeface="UKIJ CJK"/>
                <a:cs typeface="UKIJ CJK"/>
              </a:rPr>
              <a:t>´</a:t>
            </a:r>
            <a:r>
              <a:rPr dirty="0" sz="1200" spc="35">
                <a:latin typeface="UKIJ CJK"/>
                <a:cs typeface="UKIJ CJK"/>
              </a:rPr>
              <a:t>)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270250" y="2073910"/>
            <a:ext cx="1832610" cy="1430020"/>
            <a:chOff x="3270250" y="2073910"/>
            <a:chExt cx="1832610" cy="1430020"/>
          </a:xfrm>
        </p:grpSpPr>
        <p:sp>
          <p:nvSpPr>
            <p:cNvPr id="74" name="object 74"/>
            <p:cNvSpPr/>
            <p:nvPr/>
          </p:nvSpPr>
          <p:spPr>
            <a:xfrm>
              <a:off x="3276600" y="2080260"/>
              <a:ext cx="1819910" cy="1417320"/>
            </a:xfrm>
            <a:custGeom>
              <a:avLst/>
              <a:gdLst/>
              <a:ahLst/>
              <a:cxnLst/>
              <a:rect l="l" t="t" r="r" b="b"/>
              <a:pathLst>
                <a:path w="1819910" h="1417320">
                  <a:moveTo>
                    <a:pt x="1583436" y="0"/>
                  </a:moveTo>
                  <a:lnTo>
                    <a:pt x="236220" y="0"/>
                  </a:lnTo>
                  <a:lnTo>
                    <a:pt x="188615" y="4798"/>
                  </a:lnTo>
                  <a:lnTo>
                    <a:pt x="144275" y="18562"/>
                  </a:lnTo>
                  <a:lnTo>
                    <a:pt x="104149" y="40340"/>
                  </a:lnTo>
                  <a:lnTo>
                    <a:pt x="69189" y="69184"/>
                  </a:lnTo>
                  <a:lnTo>
                    <a:pt x="40344" y="104144"/>
                  </a:lnTo>
                  <a:lnTo>
                    <a:pt x="18564" y="144269"/>
                  </a:lnTo>
                  <a:lnTo>
                    <a:pt x="4799" y="188611"/>
                  </a:lnTo>
                  <a:lnTo>
                    <a:pt x="0" y="236220"/>
                  </a:lnTo>
                  <a:lnTo>
                    <a:pt x="0" y="1181087"/>
                  </a:lnTo>
                  <a:lnTo>
                    <a:pt x="4799" y="1228696"/>
                  </a:lnTo>
                  <a:lnTo>
                    <a:pt x="18564" y="1273039"/>
                  </a:lnTo>
                  <a:lnTo>
                    <a:pt x="40344" y="1313166"/>
                  </a:lnTo>
                  <a:lnTo>
                    <a:pt x="69189" y="1348128"/>
                  </a:lnTo>
                  <a:lnTo>
                    <a:pt x="104149" y="1376975"/>
                  </a:lnTo>
                  <a:lnTo>
                    <a:pt x="144275" y="1398755"/>
                  </a:lnTo>
                  <a:lnTo>
                    <a:pt x="188615" y="1412520"/>
                  </a:lnTo>
                  <a:lnTo>
                    <a:pt x="236220" y="1417320"/>
                  </a:lnTo>
                  <a:lnTo>
                    <a:pt x="1583436" y="1417320"/>
                  </a:lnTo>
                  <a:lnTo>
                    <a:pt x="1631040" y="1412520"/>
                  </a:lnTo>
                  <a:lnTo>
                    <a:pt x="1675380" y="1398755"/>
                  </a:lnTo>
                  <a:lnTo>
                    <a:pt x="1715506" y="1376975"/>
                  </a:lnTo>
                  <a:lnTo>
                    <a:pt x="1750466" y="1348128"/>
                  </a:lnTo>
                  <a:lnTo>
                    <a:pt x="1779311" y="1313166"/>
                  </a:lnTo>
                  <a:lnTo>
                    <a:pt x="1801091" y="1273039"/>
                  </a:lnTo>
                  <a:lnTo>
                    <a:pt x="1814856" y="1228696"/>
                  </a:lnTo>
                  <a:lnTo>
                    <a:pt x="1819656" y="1181087"/>
                  </a:lnTo>
                  <a:lnTo>
                    <a:pt x="1819656" y="236220"/>
                  </a:lnTo>
                  <a:lnTo>
                    <a:pt x="1814856" y="188611"/>
                  </a:lnTo>
                  <a:lnTo>
                    <a:pt x="1801091" y="144269"/>
                  </a:lnTo>
                  <a:lnTo>
                    <a:pt x="1779311" y="104144"/>
                  </a:lnTo>
                  <a:lnTo>
                    <a:pt x="1750466" y="69184"/>
                  </a:lnTo>
                  <a:lnTo>
                    <a:pt x="1715506" y="40340"/>
                  </a:lnTo>
                  <a:lnTo>
                    <a:pt x="1675380" y="18562"/>
                  </a:lnTo>
                  <a:lnTo>
                    <a:pt x="1631040" y="4798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276600" y="2080260"/>
              <a:ext cx="1819910" cy="1417320"/>
            </a:xfrm>
            <a:custGeom>
              <a:avLst/>
              <a:gdLst/>
              <a:ahLst/>
              <a:cxnLst/>
              <a:rect l="l" t="t" r="r" b="b"/>
              <a:pathLst>
                <a:path w="1819910" h="1417320">
                  <a:moveTo>
                    <a:pt x="0" y="236220"/>
                  </a:moveTo>
                  <a:lnTo>
                    <a:pt x="4799" y="188611"/>
                  </a:lnTo>
                  <a:lnTo>
                    <a:pt x="18564" y="144269"/>
                  </a:lnTo>
                  <a:lnTo>
                    <a:pt x="40344" y="104144"/>
                  </a:lnTo>
                  <a:lnTo>
                    <a:pt x="69189" y="69184"/>
                  </a:lnTo>
                  <a:lnTo>
                    <a:pt x="104149" y="40340"/>
                  </a:lnTo>
                  <a:lnTo>
                    <a:pt x="144275" y="18562"/>
                  </a:lnTo>
                  <a:lnTo>
                    <a:pt x="188615" y="4798"/>
                  </a:lnTo>
                  <a:lnTo>
                    <a:pt x="236220" y="0"/>
                  </a:lnTo>
                  <a:lnTo>
                    <a:pt x="1583436" y="0"/>
                  </a:lnTo>
                  <a:lnTo>
                    <a:pt x="1631040" y="4798"/>
                  </a:lnTo>
                  <a:lnTo>
                    <a:pt x="1675380" y="18562"/>
                  </a:lnTo>
                  <a:lnTo>
                    <a:pt x="1715506" y="40340"/>
                  </a:lnTo>
                  <a:lnTo>
                    <a:pt x="1750466" y="69184"/>
                  </a:lnTo>
                  <a:lnTo>
                    <a:pt x="1779311" y="104144"/>
                  </a:lnTo>
                  <a:lnTo>
                    <a:pt x="1801091" y="144269"/>
                  </a:lnTo>
                  <a:lnTo>
                    <a:pt x="1814856" y="188611"/>
                  </a:lnTo>
                  <a:lnTo>
                    <a:pt x="1819656" y="236220"/>
                  </a:lnTo>
                  <a:lnTo>
                    <a:pt x="1819656" y="1181087"/>
                  </a:lnTo>
                  <a:lnTo>
                    <a:pt x="1814856" y="1228696"/>
                  </a:lnTo>
                  <a:lnTo>
                    <a:pt x="1801091" y="1273039"/>
                  </a:lnTo>
                  <a:lnTo>
                    <a:pt x="1779311" y="1313166"/>
                  </a:lnTo>
                  <a:lnTo>
                    <a:pt x="1750466" y="1348128"/>
                  </a:lnTo>
                  <a:lnTo>
                    <a:pt x="1715506" y="1376975"/>
                  </a:lnTo>
                  <a:lnTo>
                    <a:pt x="1675380" y="1398755"/>
                  </a:lnTo>
                  <a:lnTo>
                    <a:pt x="1631040" y="1412520"/>
                  </a:lnTo>
                  <a:lnTo>
                    <a:pt x="1583436" y="1417320"/>
                  </a:lnTo>
                  <a:lnTo>
                    <a:pt x="236220" y="1417320"/>
                  </a:lnTo>
                  <a:lnTo>
                    <a:pt x="188615" y="1412520"/>
                  </a:lnTo>
                  <a:lnTo>
                    <a:pt x="144275" y="1398755"/>
                  </a:lnTo>
                  <a:lnTo>
                    <a:pt x="104149" y="1376975"/>
                  </a:lnTo>
                  <a:lnTo>
                    <a:pt x="69189" y="1348128"/>
                  </a:lnTo>
                  <a:lnTo>
                    <a:pt x="40344" y="1313166"/>
                  </a:lnTo>
                  <a:lnTo>
                    <a:pt x="18564" y="1273039"/>
                  </a:lnTo>
                  <a:lnTo>
                    <a:pt x="4799" y="1228696"/>
                  </a:lnTo>
                  <a:lnTo>
                    <a:pt x="0" y="1181087"/>
                  </a:lnTo>
                  <a:lnTo>
                    <a:pt x="0" y="2362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610292" y="2203551"/>
            <a:ext cx="1152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 b="0">
                <a:solidFill>
                  <a:srgbClr val="FFFFFF"/>
                </a:solidFill>
                <a:latin typeface="Noto Sans CJK JP Medium"/>
                <a:cs typeface="Noto Sans CJK JP Medium"/>
              </a:rPr>
              <a:t>Grid</a:t>
            </a:r>
            <a:r>
              <a:rPr dirty="0" sz="1800" spc="7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1800" spc="20" b="0">
                <a:solidFill>
                  <a:srgbClr val="FFFFFF"/>
                </a:solidFill>
                <a:latin typeface="Noto Sans CJK JP Medium"/>
                <a:cs typeface="Noto Sans CJK JP Medium"/>
              </a:rPr>
              <a:t>state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63988" y="2476347"/>
            <a:ext cx="144272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UKIJ CJK"/>
                <a:cs typeface="UKIJ CJK"/>
              </a:rPr>
              <a:t>(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Load 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generator  fluctuation,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Attack&amp; 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r>
              <a:rPr dirty="0" sz="1400" spc="-25">
                <a:solidFill>
                  <a:srgbClr val="FFFFFF"/>
                </a:solidFill>
                <a:latin typeface="UKIJ CJK"/>
                <a:cs typeface="UKIJ CJK"/>
              </a:rPr>
              <a:t>)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143755" y="880008"/>
            <a:ext cx="7386955" cy="1421765"/>
            <a:chOff x="4143755" y="880008"/>
            <a:chExt cx="7386955" cy="1421765"/>
          </a:xfrm>
        </p:grpSpPr>
        <p:sp>
          <p:nvSpPr>
            <p:cNvPr id="79" name="object 79"/>
            <p:cNvSpPr/>
            <p:nvPr/>
          </p:nvSpPr>
          <p:spPr>
            <a:xfrm>
              <a:off x="4187189" y="894486"/>
              <a:ext cx="7329170" cy="1392555"/>
            </a:xfrm>
            <a:custGeom>
              <a:avLst/>
              <a:gdLst/>
              <a:ahLst/>
              <a:cxnLst/>
              <a:rect l="l" t="t" r="r" b="b"/>
              <a:pathLst>
                <a:path w="7329170" h="1392555">
                  <a:moveTo>
                    <a:pt x="7328903" y="1392466"/>
                  </a:moveTo>
                  <a:lnTo>
                    <a:pt x="7328903" y="0"/>
                  </a:lnTo>
                  <a:lnTo>
                    <a:pt x="0" y="0"/>
                  </a:lnTo>
                  <a:lnTo>
                    <a:pt x="0" y="1114158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143755" y="199415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4312602" y="1656841"/>
            <a:ext cx="970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latin typeface="UKIJ CJK"/>
                <a:cs typeface="UKIJ CJK"/>
              </a:rPr>
              <a:t>State</a:t>
            </a:r>
            <a:r>
              <a:rPr dirty="0" sz="1200" spc="-5">
                <a:latin typeface="UKIJ CJK"/>
                <a:cs typeface="UKIJ CJK"/>
              </a:rPr>
              <a:t> </a:t>
            </a:r>
            <a:r>
              <a:rPr dirty="0" sz="1200" spc="40">
                <a:latin typeface="UKIJ CJK"/>
                <a:cs typeface="UKIJ CJK"/>
              </a:rPr>
              <a:t>Update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83" name="object 83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2673795" y="4258778"/>
            <a:ext cx="4754880" cy="1614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4765">
              <a:lnSpc>
                <a:spcPct val="130300"/>
              </a:lnSpc>
              <a:spcBef>
                <a:spcPts val="105"/>
              </a:spcBef>
            </a:pPr>
            <a:r>
              <a:rPr dirty="0" sz="1600" spc="-5" b="1">
                <a:latin typeface="Trebuchet MS"/>
                <a:cs typeface="Trebuchet MS"/>
              </a:rPr>
              <a:t>Base Agent: </a:t>
            </a:r>
            <a:r>
              <a:rPr dirty="0" sz="1600" spc="-5">
                <a:latin typeface="Trebuchet MS"/>
                <a:cs typeface="Trebuchet MS"/>
              </a:rPr>
              <a:t>Based on prior knowledge and  simulation result, handling some relatively easy-to-  solve situations if grid operates</a:t>
            </a:r>
            <a:r>
              <a:rPr dirty="0" sz="1600" spc="11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abnormally.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ts val="2510"/>
              </a:lnSpc>
              <a:spcBef>
                <a:spcPts val="170"/>
              </a:spcBef>
            </a:pPr>
            <a:r>
              <a:rPr dirty="0" sz="1600" spc="-10" b="1">
                <a:latin typeface="Trebuchet MS"/>
                <a:cs typeface="Trebuchet MS"/>
              </a:rPr>
              <a:t>DRL </a:t>
            </a:r>
            <a:r>
              <a:rPr dirty="0" sz="1600" spc="-5" b="1">
                <a:latin typeface="Trebuchet MS"/>
                <a:cs typeface="Trebuchet MS"/>
              </a:rPr>
              <a:t>Agent: </a:t>
            </a:r>
            <a:r>
              <a:rPr dirty="0" sz="1600" spc="-5">
                <a:latin typeface="Trebuchet MS"/>
                <a:cs typeface="Trebuchet MS"/>
              </a:rPr>
              <a:t>Based on Dueling-Double-DQN, handling  complicated situations if base agent</a:t>
            </a:r>
            <a:r>
              <a:rPr dirty="0" sz="1600" spc="75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can’t.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685757" y="6118637"/>
            <a:ext cx="5462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Trebuchet MS"/>
                <a:cs typeface="Trebuchet MS"/>
              </a:rPr>
              <a:t>*Inspired </a:t>
            </a:r>
            <a:r>
              <a:rPr dirty="0" sz="1200" i="1">
                <a:latin typeface="Trebuchet MS"/>
                <a:cs typeface="Trebuchet MS"/>
              </a:rPr>
              <a:t>by the </a:t>
            </a:r>
            <a:r>
              <a:rPr dirty="0" sz="1200" spc="-5" i="1">
                <a:latin typeface="Trebuchet MS"/>
                <a:cs typeface="Trebuchet MS"/>
              </a:rPr>
              <a:t>works </a:t>
            </a:r>
            <a:r>
              <a:rPr dirty="0" sz="1200" i="1">
                <a:latin typeface="Trebuchet MS"/>
                <a:cs typeface="Trebuchet MS"/>
              </a:rPr>
              <a:t>of </a:t>
            </a:r>
            <a:r>
              <a:rPr dirty="0" sz="1200" spc="-5" i="1">
                <a:latin typeface="Trebuchet MS"/>
                <a:cs typeface="Trebuchet MS"/>
              </a:rPr>
              <a:t>Ziming </a:t>
            </a:r>
            <a:r>
              <a:rPr dirty="0" sz="1200" spc="-30" i="1">
                <a:latin typeface="Trebuchet MS"/>
                <a:cs typeface="Trebuchet MS"/>
              </a:rPr>
              <a:t>Yan, </a:t>
            </a:r>
            <a:r>
              <a:rPr dirty="0" sz="1200" spc="-40" i="1">
                <a:latin typeface="Trebuchet MS"/>
                <a:cs typeface="Trebuchet MS"/>
              </a:rPr>
              <a:t>Yan </a:t>
            </a:r>
            <a:r>
              <a:rPr dirty="0" sz="1200" i="1">
                <a:latin typeface="Trebuchet MS"/>
                <a:cs typeface="Trebuchet MS"/>
              </a:rPr>
              <a:t>Xu, </a:t>
            </a:r>
            <a:r>
              <a:rPr dirty="0" sz="1200" spc="-5" i="1">
                <a:latin typeface="Trebuchet MS"/>
                <a:cs typeface="Trebuchet MS"/>
              </a:rPr>
              <a:t>Nanyang </a:t>
            </a:r>
            <a:r>
              <a:rPr dirty="0" sz="1200" spc="-15" i="1">
                <a:latin typeface="Trebuchet MS"/>
                <a:cs typeface="Trebuchet MS"/>
              </a:rPr>
              <a:t>Technological</a:t>
            </a:r>
            <a:r>
              <a:rPr dirty="0" sz="1200" spc="-105" i="1">
                <a:latin typeface="Trebuchet MS"/>
                <a:cs typeface="Trebuchet MS"/>
              </a:rPr>
              <a:t> </a:t>
            </a:r>
            <a:r>
              <a:rPr dirty="0" sz="1200" spc="-5" i="1">
                <a:latin typeface="Trebuchet MS"/>
                <a:cs typeface="Trebuchet MS"/>
              </a:rPr>
              <a:t>University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 i="1">
                <a:latin typeface="Trebuchet MS"/>
                <a:cs typeface="Trebuchet MS"/>
              </a:rPr>
              <a:t>(</a:t>
            </a:r>
            <a:r>
              <a:rPr dirty="0" u="sng" sz="1200" spc="-5" b="1" i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rebuchet MS"/>
                <a:cs typeface="Trebuchet MS"/>
                <a:hlinkClick r:id="rId4"/>
              </a:rPr>
              <a:t>https://github.com/ZM-Learn/L2RPN_WCCI_a_Solution</a:t>
            </a:r>
            <a:r>
              <a:rPr dirty="0" sz="1200" spc="-5" b="1" i="1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3" name="object 3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6417309" y="2284222"/>
            <a:ext cx="1671320" cy="884555"/>
            <a:chOff x="6417309" y="2284222"/>
            <a:chExt cx="1671320" cy="884555"/>
          </a:xfrm>
        </p:grpSpPr>
        <p:sp>
          <p:nvSpPr>
            <p:cNvPr id="9" name="object 9"/>
            <p:cNvSpPr/>
            <p:nvPr/>
          </p:nvSpPr>
          <p:spPr>
            <a:xfrm>
              <a:off x="6423659" y="2290572"/>
              <a:ext cx="1658620" cy="871855"/>
            </a:xfrm>
            <a:custGeom>
              <a:avLst/>
              <a:gdLst/>
              <a:ahLst/>
              <a:cxnLst/>
              <a:rect l="l" t="t" r="r" b="b"/>
              <a:pathLst>
                <a:path w="1658620" h="871855">
                  <a:moveTo>
                    <a:pt x="829056" y="0"/>
                  </a:moveTo>
                  <a:lnTo>
                    <a:pt x="0" y="435863"/>
                  </a:lnTo>
                  <a:lnTo>
                    <a:pt x="829056" y="871727"/>
                  </a:lnTo>
                  <a:lnTo>
                    <a:pt x="1658112" y="435863"/>
                  </a:lnTo>
                  <a:lnTo>
                    <a:pt x="829056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23659" y="2290572"/>
              <a:ext cx="1658620" cy="871855"/>
            </a:xfrm>
            <a:custGeom>
              <a:avLst/>
              <a:gdLst/>
              <a:ahLst/>
              <a:cxnLst/>
              <a:rect l="l" t="t" r="r" b="b"/>
              <a:pathLst>
                <a:path w="1658620" h="871855">
                  <a:moveTo>
                    <a:pt x="0" y="435863"/>
                  </a:moveTo>
                  <a:lnTo>
                    <a:pt x="829056" y="0"/>
                  </a:lnTo>
                  <a:lnTo>
                    <a:pt x="1658112" y="435863"/>
                  </a:lnTo>
                  <a:lnTo>
                    <a:pt x="829056" y="871727"/>
                  </a:lnTo>
                  <a:lnTo>
                    <a:pt x="0" y="435863"/>
                  </a:lnTo>
                  <a:close/>
                </a:path>
              </a:pathLst>
            </a:custGeom>
            <a:ln w="1219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887610" y="2511361"/>
            <a:ext cx="72898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87325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Any 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overflo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83926" y="2345182"/>
            <a:ext cx="1417955" cy="764540"/>
            <a:chOff x="10583926" y="2345182"/>
            <a:chExt cx="1417955" cy="764540"/>
          </a:xfrm>
        </p:grpSpPr>
        <p:sp>
          <p:nvSpPr>
            <p:cNvPr id="13" name="object 13"/>
            <p:cNvSpPr/>
            <p:nvPr/>
          </p:nvSpPr>
          <p:spPr>
            <a:xfrm>
              <a:off x="10590276" y="2351532"/>
              <a:ext cx="1405255" cy="751840"/>
            </a:xfrm>
            <a:custGeom>
              <a:avLst/>
              <a:gdLst/>
              <a:ahLst/>
              <a:cxnLst/>
              <a:rect l="l" t="t" r="r" b="b"/>
              <a:pathLst>
                <a:path w="1405254" h="751839">
                  <a:moveTo>
                    <a:pt x="1279906" y="0"/>
                  </a:moveTo>
                  <a:lnTo>
                    <a:pt x="125222" y="0"/>
                  </a:lnTo>
                  <a:lnTo>
                    <a:pt x="76482" y="9839"/>
                  </a:lnTo>
                  <a:lnTo>
                    <a:pt x="36679" y="36674"/>
                  </a:lnTo>
                  <a:lnTo>
                    <a:pt x="9841" y="76477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41" y="674849"/>
                  </a:lnTo>
                  <a:lnTo>
                    <a:pt x="36679" y="714652"/>
                  </a:lnTo>
                  <a:lnTo>
                    <a:pt x="76482" y="741490"/>
                  </a:lnTo>
                  <a:lnTo>
                    <a:pt x="125222" y="751332"/>
                  </a:lnTo>
                  <a:lnTo>
                    <a:pt x="1279906" y="751332"/>
                  </a:lnTo>
                  <a:lnTo>
                    <a:pt x="1328645" y="741490"/>
                  </a:lnTo>
                  <a:lnTo>
                    <a:pt x="1368448" y="714652"/>
                  </a:lnTo>
                  <a:lnTo>
                    <a:pt x="1395286" y="674849"/>
                  </a:lnTo>
                  <a:lnTo>
                    <a:pt x="1405128" y="626110"/>
                  </a:lnTo>
                  <a:lnTo>
                    <a:pt x="1405128" y="125222"/>
                  </a:lnTo>
                  <a:lnTo>
                    <a:pt x="1395286" y="76477"/>
                  </a:lnTo>
                  <a:lnTo>
                    <a:pt x="1368448" y="36674"/>
                  </a:lnTo>
                  <a:lnTo>
                    <a:pt x="1328645" y="9839"/>
                  </a:lnTo>
                  <a:lnTo>
                    <a:pt x="1279906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0276" y="2351532"/>
              <a:ext cx="1405255" cy="751840"/>
            </a:xfrm>
            <a:custGeom>
              <a:avLst/>
              <a:gdLst/>
              <a:ahLst/>
              <a:cxnLst/>
              <a:rect l="l" t="t" r="r" b="b"/>
              <a:pathLst>
                <a:path w="1405254" h="751839">
                  <a:moveTo>
                    <a:pt x="0" y="125222"/>
                  </a:moveTo>
                  <a:lnTo>
                    <a:pt x="9841" y="76477"/>
                  </a:lnTo>
                  <a:lnTo>
                    <a:pt x="36679" y="36674"/>
                  </a:lnTo>
                  <a:lnTo>
                    <a:pt x="76482" y="9839"/>
                  </a:lnTo>
                  <a:lnTo>
                    <a:pt x="125222" y="0"/>
                  </a:lnTo>
                  <a:lnTo>
                    <a:pt x="1279906" y="0"/>
                  </a:lnTo>
                  <a:lnTo>
                    <a:pt x="1328645" y="9839"/>
                  </a:lnTo>
                  <a:lnTo>
                    <a:pt x="1368448" y="36674"/>
                  </a:lnTo>
                  <a:lnTo>
                    <a:pt x="1395286" y="76477"/>
                  </a:lnTo>
                  <a:lnTo>
                    <a:pt x="1405128" y="125222"/>
                  </a:lnTo>
                  <a:lnTo>
                    <a:pt x="1405128" y="626110"/>
                  </a:lnTo>
                  <a:lnTo>
                    <a:pt x="1395286" y="674849"/>
                  </a:lnTo>
                  <a:lnTo>
                    <a:pt x="1368448" y="714652"/>
                  </a:lnTo>
                  <a:lnTo>
                    <a:pt x="1328645" y="741490"/>
                  </a:lnTo>
                  <a:lnTo>
                    <a:pt x="1279906" y="751332"/>
                  </a:lnTo>
                  <a:lnTo>
                    <a:pt x="125222" y="751332"/>
                  </a:lnTo>
                  <a:lnTo>
                    <a:pt x="76482" y="741490"/>
                  </a:lnTo>
                  <a:lnTo>
                    <a:pt x="36679" y="714652"/>
                  </a:lnTo>
                  <a:lnTo>
                    <a:pt x="9841" y="674849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12191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754574" y="2495130"/>
            <a:ext cx="10775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Line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get 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dis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conne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29585" y="1854454"/>
            <a:ext cx="1595120" cy="1741170"/>
            <a:chOff x="2529585" y="1854454"/>
            <a:chExt cx="1595120" cy="1741170"/>
          </a:xfrm>
        </p:grpSpPr>
        <p:sp>
          <p:nvSpPr>
            <p:cNvPr id="17" name="object 17"/>
            <p:cNvSpPr/>
            <p:nvPr/>
          </p:nvSpPr>
          <p:spPr>
            <a:xfrm>
              <a:off x="2535935" y="1860804"/>
              <a:ext cx="1582420" cy="1728470"/>
            </a:xfrm>
            <a:custGeom>
              <a:avLst/>
              <a:gdLst/>
              <a:ahLst/>
              <a:cxnLst/>
              <a:rect l="l" t="t" r="r" b="b"/>
              <a:pathLst>
                <a:path w="1582420" h="1728470">
                  <a:moveTo>
                    <a:pt x="1318260" y="0"/>
                  </a:moveTo>
                  <a:lnTo>
                    <a:pt x="263652" y="0"/>
                  </a:lnTo>
                  <a:lnTo>
                    <a:pt x="216261" y="4247"/>
                  </a:lnTo>
                  <a:lnTo>
                    <a:pt x="171657" y="16493"/>
                  </a:lnTo>
                  <a:lnTo>
                    <a:pt x="130584" y="35994"/>
                  </a:lnTo>
                  <a:lnTo>
                    <a:pt x="93786" y="62005"/>
                  </a:lnTo>
                  <a:lnTo>
                    <a:pt x="62009" y="93781"/>
                  </a:lnTo>
                  <a:lnTo>
                    <a:pt x="35997" y="130578"/>
                  </a:lnTo>
                  <a:lnTo>
                    <a:pt x="16495" y="171652"/>
                  </a:lnTo>
                  <a:lnTo>
                    <a:pt x="4247" y="216258"/>
                  </a:lnTo>
                  <a:lnTo>
                    <a:pt x="0" y="263651"/>
                  </a:lnTo>
                  <a:lnTo>
                    <a:pt x="0" y="1464551"/>
                  </a:lnTo>
                  <a:lnTo>
                    <a:pt x="4247" y="1511945"/>
                  </a:lnTo>
                  <a:lnTo>
                    <a:pt x="16495" y="1556552"/>
                  </a:lnTo>
                  <a:lnTo>
                    <a:pt x="35997" y="1597628"/>
                  </a:lnTo>
                  <a:lnTo>
                    <a:pt x="62009" y="1634427"/>
                  </a:lnTo>
                  <a:lnTo>
                    <a:pt x="93786" y="1666205"/>
                  </a:lnTo>
                  <a:lnTo>
                    <a:pt x="130584" y="1692218"/>
                  </a:lnTo>
                  <a:lnTo>
                    <a:pt x="171657" y="1711720"/>
                  </a:lnTo>
                  <a:lnTo>
                    <a:pt x="216261" y="1723968"/>
                  </a:lnTo>
                  <a:lnTo>
                    <a:pt x="263652" y="1728215"/>
                  </a:lnTo>
                  <a:lnTo>
                    <a:pt x="1318260" y="1728215"/>
                  </a:lnTo>
                  <a:lnTo>
                    <a:pt x="1365650" y="1723968"/>
                  </a:lnTo>
                  <a:lnTo>
                    <a:pt x="1410254" y="1711720"/>
                  </a:lnTo>
                  <a:lnTo>
                    <a:pt x="1451327" y="1692218"/>
                  </a:lnTo>
                  <a:lnTo>
                    <a:pt x="1488125" y="1666205"/>
                  </a:lnTo>
                  <a:lnTo>
                    <a:pt x="1519902" y="1634427"/>
                  </a:lnTo>
                  <a:lnTo>
                    <a:pt x="1545914" y="1597628"/>
                  </a:lnTo>
                  <a:lnTo>
                    <a:pt x="1565416" y="1556552"/>
                  </a:lnTo>
                  <a:lnTo>
                    <a:pt x="1577664" y="1511945"/>
                  </a:lnTo>
                  <a:lnTo>
                    <a:pt x="1581912" y="1464551"/>
                  </a:lnTo>
                  <a:lnTo>
                    <a:pt x="1581912" y="263651"/>
                  </a:lnTo>
                  <a:lnTo>
                    <a:pt x="1577664" y="216258"/>
                  </a:lnTo>
                  <a:lnTo>
                    <a:pt x="1565416" y="171652"/>
                  </a:lnTo>
                  <a:lnTo>
                    <a:pt x="1545914" y="130578"/>
                  </a:lnTo>
                  <a:lnTo>
                    <a:pt x="1519902" y="93781"/>
                  </a:lnTo>
                  <a:lnTo>
                    <a:pt x="1488125" y="62005"/>
                  </a:lnTo>
                  <a:lnTo>
                    <a:pt x="1451327" y="35994"/>
                  </a:lnTo>
                  <a:lnTo>
                    <a:pt x="1410254" y="16493"/>
                  </a:lnTo>
                  <a:lnTo>
                    <a:pt x="1365650" y="4247"/>
                  </a:lnTo>
                  <a:lnTo>
                    <a:pt x="131826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35935" y="1860804"/>
              <a:ext cx="1582420" cy="1728470"/>
            </a:xfrm>
            <a:custGeom>
              <a:avLst/>
              <a:gdLst/>
              <a:ahLst/>
              <a:cxnLst/>
              <a:rect l="l" t="t" r="r" b="b"/>
              <a:pathLst>
                <a:path w="1582420" h="1728470">
                  <a:moveTo>
                    <a:pt x="0" y="263651"/>
                  </a:moveTo>
                  <a:lnTo>
                    <a:pt x="4247" y="216258"/>
                  </a:lnTo>
                  <a:lnTo>
                    <a:pt x="16495" y="171652"/>
                  </a:lnTo>
                  <a:lnTo>
                    <a:pt x="35997" y="130578"/>
                  </a:lnTo>
                  <a:lnTo>
                    <a:pt x="62009" y="93781"/>
                  </a:lnTo>
                  <a:lnTo>
                    <a:pt x="93786" y="62005"/>
                  </a:lnTo>
                  <a:lnTo>
                    <a:pt x="130584" y="35994"/>
                  </a:lnTo>
                  <a:lnTo>
                    <a:pt x="171657" y="16493"/>
                  </a:lnTo>
                  <a:lnTo>
                    <a:pt x="216261" y="4247"/>
                  </a:lnTo>
                  <a:lnTo>
                    <a:pt x="263652" y="0"/>
                  </a:lnTo>
                  <a:lnTo>
                    <a:pt x="1318260" y="0"/>
                  </a:lnTo>
                  <a:lnTo>
                    <a:pt x="1365650" y="4247"/>
                  </a:lnTo>
                  <a:lnTo>
                    <a:pt x="1410254" y="16493"/>
                  </a:lnTo>
                  <a:lnTo>
                    <a:pt x="1451327" y="35994"/>
                  </a:lnTo>
                  <a:lnTo>
                    <a:pt x="1488125" y="62005"/>
                  </a:lnTo>
                  <a:lnTo>
                    <a:pt x="1519902" y="93781"/>
                  </a:lnTo>
                  <a:lnTo>
                    <a:pt x="1545914" y="130578"/>
                  </a:lnTo>
                  <a:lnTo>
                    <a:pt x="1565416" y="171652"/>
                  </a:lnTo>
                  <a:lnTo>
                    <a:pt x="1577664" y="216258"/>
                  </a:lnTo>
                  <a:lnTo>
                    <a:pt x="1581912" y="263651"/>
                  </a:lnTo>
                  <a:lnTo>
                    <a:pt x="1581912" y="1464551"/>
                  </a:lnTo>
                  <a:lnTo>
                    <a:pt x="1577664" y="1511945"/>
                  </a:lnTo>
                  <a:lnTo>
                    <a:pt x="1565416" y="1556552"/>
                  </a:lnTo>
                  <a:lnTo>
                    <a:pt x="1545914" y="1597628"/>
                  </a:lnTo>
                  <a:lnTo>
                    <a:pt x="1519902" y="1634427"/>
                  </a:lnTo>
                  <a:lnTo>
                    <a:pt x="1488125" y="1666205"/>
                  </a:lnTo>
                  <a:lnTo>
                    <a:pt x="1451327" y="1692218"/>
                  </a:lnTo>
                  <a:lnTo>
                    <a:pt x="1410254" y="1711720"/>
                  </a:lnTo>
                  <a:lnTo>
                    <a:pt x="1365650" y="1723968"/>
                  </a:lnTo>
                  <a:lnTo>
                    <a:pt x="1318260" y="1728215"/>
                  </a:lnTo>
                  <a:lnTo>
                    <a:pt x="263652" y="1728215"/>
                  </a:lnTo>
                  <a:lnTo>
                    <a:pt x="216261" y="1723968"/>
                  </a:lnTo>
                  <a:lnTo>
                    <a:pt x="171657" y="1711720"/>
                  </a:lnTo>
                  <a:lnTo>
                    <a:pt x="130584" y="1692218"/>
                  </a:lnTo>
                  <a:lnTo>
                    <a:pt x="93786" y="1666205"/>
                  </a:lnTo>
                  <a:lnTo>
                    <a:pt x="62009" y="1634427"/>
                  </a:lnTo>
                  <a:lnTo>
                    <a:pt x="35997" y="1597628"/>
                  </a:lnTo>
                  <a:lnTo>
                    <a:pt x="16495" y="1556552"/>
                  </a:lnTo>
                  <a:lnTo>
                    <a:pt x="4247" y="1511945"/>
                  </a:lnTo>
                  <a:lnTo>
                    <a:pt x="0" y="1464551"/>
                  </a:lnTo>
                  <a:lnTo>
                    <a:pt x="0" y="263651"/>
                  </a:lnTo>
                  <a:close/>
                </a:path>
              </a:pathLst>
            </a:custGeom>
            <a:ln w="12191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70390" y="2065655"/>
            <a:ext cx="131445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causes:  1.cyber-attacks  2.Hazards  3.Maintenance  4.Load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6960" y="3132828"/>
            <a:ext cx="977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fluctuations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51850" y="2288794"/>
            <a:ext cx="1818639" cy="884555"/>
            <a:chOff x="8451850" y="2288794"/>
            <a:chExt cx="1818639" cy="884555"/>
          </a:xfrm>
        </p:grpSpPr>
        <p:sp>
          <p:nvSpPr>
            <p:cNvPr id="22" name="object 22"/>
            <p:cNvSpPr/>
            <p:nvPr/>
          </p:nvSpPr>
          <p:spPr>
            <a:xfrm>
              <a:off x="8458200" y="2295144"/>
              <a:ext cx="1805939" cy="871855"/>
            </a:xfrm>
            <a:custGeom>
              <a:avLst/>
              <a:gdLst/>
              <a:ahLst/>
              <a:cxnLst/>
              <a:rect l="l" t="t" r="r" b="b"/>
              <a:pathLst>
                <a:path w="1805940" h="871855">
                  <a:moveTo>
                    <a:pt x="902969" y="0"/>
                  </a:moveTo>
                  <a:lnTo>
                    <a:pt x="0" y="435863"/>
                  </a:lnTo>
                  <a:lnTo>
                    <a:pt x="902969" y="871727"/>
                  </a:lnTo>
                  <a:lnTo>
                    <a:pt x="1805939" y="435863"/>
                  </a:lnTo>
                  <a:lnTo>
                    <a:pt x="902969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58200" y="2295144"/>
              <a:ext cx="1805939" cy="871855"/>
            </a:xfrm>
            <a:custGeom>
              <a:avLst/>
              <a:gdLst/>
              <a:ahLst/>
              <a:cxnLst/>
              <a:rect l="l" t="t" r="r" b="b"/>
              <a:pathLst>
                <a:path w="1805940" h="871855">
                  <a:moveTo>
                    <a:pt x="0" y="435863"/>
                  </a:moveTo>
                  <a:lnTo>
                    <a:pt x="902969" y="0"/>
                  </a:lnTo>
                  <a:lnTo>
                    <a:pt x="1805939" y="435863"/>
                  </a:lnTo>
                  <a:lnTo>
                    <a:pt x="902969" y="871727"/>
                  </a:lnTo>
                  <a:lnTo>
                    <a:pt x="0" y="435863"/>
                  </a:lnTo>
                  <a:close/>
                </a:path>
              </a:pathLst>
            </a:custGeom>
            <a:ln w="12191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014473" y="2515412"/>
            <a:ext cx="69215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19" marR="5080" indent="-46355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Overflow 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time&gt;3?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77330" y="3759453"/>
            <a:ext cx="1336040" cy="633095"/>
            <a:chOff x="6577330" y="3759453"/>
            <a:chExt cx="1336040" cy="633095"/>
          </a:xfrm>
        </p:grpSpPr>
        <p:sp>
          <p:nvSpPr>
            <p:cNvPr id="26" name="object 26"/>
            <p:cNvSpPr/>
            <p:nvPr/>
          </p:nvSpPr>
          <p:spPr>
            <a:xfrm>
              <a:off x="6583680" y="3765803"/>
              <a:ext cx="1323340" cy="620395"/>
            </a:xfrm>
            <a:custGeom>
              <a:avLst/>
              <a:gdLst/>
              <a:ahLst/>
              <a:cxnLst/>
              <a:rect l="l" t="t" r="r" b="b"/>
              <a:pathLst>
                <a:path w="1323340" h="620395">
                  <a:moveTo>
                    <a:pt x="1219454" y="0"/>
                  </a:moveTo>
                  <a:lnTo>
                    <a:pt x="103378" y="0"/>
                  </a:lnTo>
                  <a:lnTo>
                    <a:pt x="63136" y="8123"/>
                  </a:lnTo>
                  <a:lnTo>
                    <a:pt x="30276" y="30276"/>
                  </a:lnTo>
                  <a:lnTo>
                    <a:pt x="8123" y="63136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23" y="557126"/>
                  </a:lnTo>
                  <a:lnTo>
                    <a:pt x="30276" y="589986"/>
                  </a:lnTo>
                  <a:lnTo>
                    <a:pt x="63136" y="612142"/>
                  </a:lnTo>
                  <a:lnTo>
                    <a:pt x="103378" y="620268"/>
                  </a:lnTo>
                  <a:lnTo>
                    <a:pt x="1219454" y="620268"/>
                  </a:lnTo>
                  <a:lnTo>
                    <a:pt x="1259695" y="612142"/>
                  </a:lnTo>
                  <a:lnTo>
                    <a:pt x="1292555" y="589986"/>
                  </a:lnTo>
                  <a:lnTo>
                    <a:pt x="1314708" y="557126"/>
                  </a:lnTo>
                  <a:lnTo>
                    <a:pt x="1322832" y="516890"/>
                  </a:lnTo>
                  <a:lnTo>
                    <a:pt x="1322832" y="103378"/>
                  </a:lnTo>
                  <a:lnTo>
                    <a:pt x="1314708" y="63136"/>
                  </a:lnTo>
                  <a:lnTo>
                    <a:pt x="1292555" y="30276"/>
                  </a:lnTo>
                  <a:lnTo>
                    <a:pt x="1259695" y="8123"/>
                  </a:lnTo>
                  <a:lnTo>
                    <a:pt x="1219454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83680" y="3765803"/>
              <a:ext cx="1323340" cy="620395"/>
            </a:xfrm>
            <a:custGeom>
              <a:avLst/>
              <a:gdLst/>
              <a:ahLst/>
              <a:cxnLst/>
              <a:rect l="l" t="t" r="r" b="b"/>
              <a:pathLst>
                <a:path w="1323340" h="620395">
                  <a:moveTo>
                    <a:pt x="0" y="103378"/>
                  </a:moveTo>
                  <a:lnTo>
                    <a:pt x="8123" y="63136"/>
                  </a:lnTo>
                  <a:lnTo>
                    <a:pt x="30276" y="30276"/>
                  </a:lnTo>
                  <a:lnTo>
                    <a:pt x="63136" y="8123"/>
                  </a:lnTo>
                  <a:lnTo>
                    <a:pt x="103378" y="0"/>
                  </a:lnTo>
                  <a:lnTo>
                    <a:pt x="1219454" y="0"/>
                  </a:lnTo>
                  <a:lnTo>
                    <a:pt x="1259695" y="8123"/>
                  </a:lnTo>
                  <a:lnTo>
                    <a:pt x="1292555" y="30276"/>
                  </a:lnTo>
                  <a:lnTo>
                    <a:pt x="1314708" y="63136"/>
                  </a:lnTo>
                  <a:lnTo>
                    <a:pt x="1322832" y="103378"/>
                  </a:lnTo>
                  <a:lnTo>
                    <a:pt x="1322832" y="516890"/>
                  </a:lnTo>
                  <a:lnTo>
                    <a:pt x="1314708" y="557126"/>
                  </a:lnTo>
                  <a:lnTo>
                    <a:pt x="1292555" y="589986"/>
                  </a:lnTo>
                  <a:lnTo>
                    <a:pt x="1259695" y="612142"/>
                  </a:lnTo>
                  <a:lnTo>
                    <a:pt x="1219454" y="620268"/>
                  </a:lnTo>
                  <a:lnTo>
                    <a:pt x="103378" y="620268"/>
                  </a:lnTo>
                  <a:lnTo>
                    <a:pt x="63136" y="612142"/>
                  </a:lnTo>
                  <a:lnTo>
                    <a:pt x="30276" y="589986"/>
                  </a:lnTo>
                  <a:lnTo>
                    <a:pt x="8123" y="557126"/>
                  </a:lnTo>
                  <a:lnTo>
                    <a:pt x="0" y="516890"/>
                  </a:lnTo>
                  <a:lnTo>
                    <a:pt x="0" y="103378"/>
                  </a:lnTo>
                  <a:close/>
                </a:path>
              </a:pathLst>
            </a:custGeom>
            <a:ln w="1219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94017" y="3950525"/>
            <a:ext cx="8997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Nothing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6839" y="2465398"/>
            <a:ext cx="1276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28973" y="2469499"/>
            <a:ext cx="1276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01679" y="3187010"/>
            <a:ext cx="1397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5876" y="3187010"/>
            <a:ext cx="1397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5897" y="2455947"/>
            <a:ext cx="1397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398009" y="2294889"/>
            <a:ext cx="2891790" cy="2854960"/>
            <a:chOff x="4398009" y="2294889"/>
            <a:chExt cx="2891790" cy="2854960"/>
          </a:xfrm>
        </p:grpSpPr>
        <p:sp>
          <p:nvSpPr>
            <p:cNvPr id="35" name="object 35"/>
            <p:cNvSpPr/>
            <p:nvPr/>
          </p:nvSpPr>
          <p:spPr>
            <a:xfrm>
              <a:off x="7245857" y="4386833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w="0" h="690879">
                  <a:moveTo>
                    <a:pt x="0" y="0"/>
                  </a:moveTo>
                  <a:lnTo>
                    <a:pt x="0" y="690397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02423" y="506275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04359" y="2301239"/>
              <a:ext cx="1644650" cy="847725"/>
            </a:xfrm>
            <a:custGeom>
              <a:avLst/>
              <a:gdLst/>
              <a:ahLst/>
              <a:cxnLst/>
              <a:rect l="l" t="t" r="r" b="b"/>
              <a:pathLst>
                <a:path w="1644650" h="847725">
                  <a:moveTo>
                    <a:pt x="822197" y="0"/>
                  </a:moveTo>
                  <a:lnTo>
                    <a:pt x="0" y="423672"/>
                  </a:lnTo>
                  <a:lnTo>
                    <a:pt x="822197" y="847344"/>
                  </a:lnTo>
                  <a:lnTo>
                    <a:pt x="1644395" y="423672"/>
                  </a:lnTo>
                  <a:lnTo>
                    <a:pt x="822197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04359" y="2301239"/>
              <a:ext cx="1644650" cy="847725"/>
            </a:xfrm>
            <a:custGeom>
              <a:avLst/>
              <a:gdLst/>
              <a:ahLst/>
              <a:cxnLst/>
              <a:rect l="l" t="t" r="r" b="b"/>
              <a:pathLst>
                <a:path w="1644650" h="847725">
                  <a:moveTo>
                    <a:pt x="0" y="423672"/>
                  </a:moveTo>
                  <a:lnTo>
                    <a:pt x="822197" y="0"/>
                  </a:lnTo>
                  <a:lnTo>
                    <a:pt x="1644395" y="423672"/>
                  </a:lnTo>
                  <a:lnTo>
                    <a:pt x="822197" y="847344"/>
                  </a:lnTo>
                  <a:lnTo>
                    <a:pt x="0" y="423672"/>
                  </a:lnTo>
                  <a:close/>
                </a:path>
              </a:pathLst>
            </a:custGeom>
            <a:ln w="12191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935875" y="2410447"/>
            <a:ext cx="58039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Line 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3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onn 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ected?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27550" y="3765550"/>
            <a:ext cx="1395095" cy="633095"/>
            <a:chOff x="4527550" y="3765550"/>
            <a:chExt cx="1395095" cy="633095"/>
          </a:xfrm>
        </p:grpSpPr>
        <p:sp>
          <p:nvSpPr>
            <p:cNvPr id="41" name="object 41"/>
            <p:cNvSpPr/>
            <p:nvPr/>
          </p:nvSpPr>
          <p:spPr>
            <a:xfrm>
              <a:off x="4533900" y="3771900"/>
              <a:ext cx="1382395" cy="620395"/>
            </a:xfrm>
            <a:custGeom>
              <a:avLst/>
              <a:gdLst/>
              <a:ahLst/>
              <a:cxnLst/>
              <a:rect l="l" t="t" r="r" b="b"/>
              <a:pathLst>
                <a:path w="1382395" h="620395">
                  <a:moveTo>
                    <a:pt x="1278890" y="0"/>
                  </a:moveTo>
                  <a:lnTo>
                    <a:pt x="103378" y="0"/>
                  </a:lnTo>
                  <a:lnTo>
                    <a:pt x="63136" y="8123"/>
                  </a:lnTo>
                  <a:lnTo>
                    <a:pt x="30276" y="30276"/>
                  </a:lnTo>
                  <a:lnTo>
                    <a:pt x="8123" y="63136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26"/>
                  </a:lnTo>
                  <a:lnTo>
                    <a:pt x="30276" y="589986"/>
                  </a:lnTo>
                  <a:lnTo>
                    <a:pt x="63136" y="612142"/>
                  </a:lnTo>
                  <a:lnTo>
                    <a:pt x="103378" y="620267"/>
                  </a:lnTo>
                  <a:lnTo>
                    <a:pt x="1278890" y="620267"/>
                  </a:lnTo>
                  <a:lnTo>
                    <a:pt x="1319131" y="612142"/>
                  </a:lnTo>
                  <a:lnTo>
                    <a:pt x="1351991" y="589986"/>
                  </a:lnTo>
                  <a:lnTo>
                    <a:pt x="1374144" y="557126"/>
                  </a:lnTo>
                  <a:lnTo>
                    <a:pt x="1382268" y="516889"/>
                  </a:lnTo>
                  <a:lnTo>
                    <a:pt x="1382268" y="103377"/>
                  </a:lnTo>
                  <a:lnTo>
                    <a:pt x="1374144" y="63136"/>
                  </a:lnTo>
                  <a:lnTo>
                    <a:pt x="1351991" y="30276"/>
                  </a:lnTo>
                  <a:lnTo>
                    <a:pt x="1319131" y="8123"/>
                  </a:lnTo>
                  <a:lnTo>
                    <a:pt x="127889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33900" y="3771900"/>
              <a:ext cx="1382395" cy="620395"/>
            </a:xfrm>
            <a:custGeom>
              <a:avLst/>
              <a:gdLst/>
              <a:ahLst/>
              <a:cxnLst/>
              <a:rect l="l" t="t" r="r" b="b"/>
              <a:pathLst>
                <a:path w="1382395" h="620395">
                  <a:moveTo>
                    <a:pt x="0" y="103377"/>
                  </a:moveTo>
                  <a:lnTo>
                    <a:pt x="8123" y="63136"/>
                  </a:lnTo>
                  <a:lnTo>
                    <a:pt x="30276" y="30276"/>
                  </a:lnTo>
                  <a:lnTo>
                    <a:pt x="63136" y="8123"/>
                  </a:lnTo>
                  <a:lnTo>
                    <a:pt x="103378" y="0"/>
                  </a:lnTo>
                  <a:lnTo>
                    <a:pt x="1278890" y="0"/>
                  </a:lnTo>
                  <a:lnTo>
                    <a:pt x="1319131" y="8123"/>
                  </a:lnTo>
                  <a:lnTo>
                    <a:pt x="1351991" y="30276"/>
                  </a:lnTo>
                  <a:lnTo>
                    <a:pt x="1374144" y="63136"/>
                  </a:lnTo>
                  <a:lnTo>
                    <a:pt x="1382268" y="103377"/>
                  </a:lnTo>
                  <a:lnTo>
                    <a:pt x="1382268" y="516889"/>
                  </a:lnTo>
                  <a:lnTo>
                    <a:pt x="1374144" y="557126"/>
                  </a:lnTo>
                  <a:lnTo>
                    <a:pt x="1351991" y="589986"/>
                  </a:lnTo>
                  <a:lnTo>
                    <a:pt x="1319131" y="612142"/>
                  </a:lnTo>
                  <a:lnTo>
                    <a:pt x="1278890" y="620267"/>
                  </a:lnTo>
                  <a:lnTo>
                    <a:pt x="103378" y="620267"/>
                  </a:lnTo>
                  <a:lnTo>
                    <a:pt x="63136" y="612142"/>
                  </a:lnTo>
                  <a:lnTo>
                    <a:pt x="30276" y="589986"/>
                  </a:lnTo>
                  <a:lnTo>
                    <a:pt x="8123" y="557126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98440" y="3849852"/>
            <a:ext cx="85407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511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Line 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econne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349742" y="3771646"/>
            <a:ext cx="2019935" cy="633095"/>
            <a:chOff x="8349742" y="3771646"/>
            <a:chExt cx="2019935" cy="633095"/>
          </a:xfrm>
        </p:grpSpPr>
        <p:sp>
          <p:nvSpPr>
            <p:cNvPr id="45" name="object 45"/>
            <p:cNvSpPr/>
            <p:nvPr/>
          </p:nvSpPr>
          <p:spPr>
            <a:xfrm>
              <a:off x="8356092" y="3777996"/>
              <a:ext cx="2007235" cy="620395"/>
            </a:xfrm>
            <a:custGeom>
              <a:avLst/>
              <a:gdLst/>
              <a:ahLst/>
              <a:cxnLst/>
              <a:rect l="l" t="t" r="r" b="b"/>
              <a:pathLst>
                <a:path w="2007234" h="620395">
                  <a:moveTo>
                    <a:pt x="1903730" y="0"/>
                  </a:moveTo>
                  <a:lnTo>
                    <a:pt x="103378" y="0"/>
                  </a:lnTo>
                  <a:lnTo>
                    <a:pt x="63136" y="8123"/>
                  </a:lnTo>
                  <a:lnTo>
                    <a:pt x="30276" y="30276"/>
                  </a:lnTo>
                  <a:lnTo>
                    <a:pt x="8123" y="63136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26"/>
                  </a:lnTo>
                  <a:lnTo>
                    <a:pt x="30276" y="589986"/>
                  </a:lnTo>
                  <a:lnTo>
                    <a:pt x="63136" y="612142"/>
                  </a:lnTo>
                  <a:lnTo>
                    <a:pt x="103378" y="620267"/>
                  </a:lnTo>
                  <a:lnTo>
                    <a:pt x="1903730" y="620267"/>
                  </a:lnTo>
                  <a:lnTo>
                    <a:pt x="1943971" y="612142"/>
                  </a:lnTo>
                  <a:lnTo>
                    <a:pt x="1976831" y="589986"/>
                  </a:lnTo>
                  <a:lnTo>
                    <a:pt x="1998984" y="557126"/>
                  </a:lnTo>
                  <a:lnTo>
                    <a:pt x="2007108" y="516889"/>
                  </a:lnTo>
                  <a:lnTo>
                    <a:pt x="2007108" y="103377"/>
                  </a:lnTo>
                  <a:lnTo>
                    <a:pt x="1998984" y="63136"/>
                  </a:lnTo>
                  <a:lnTo>
                    <a:pt x="1976831" y="30276"/>
                  </a:lnTo>
                  <a:lnTo>
                    <a:pt x="1943971" y="8123"/>
                  </a:lnTo>
                  <a:lnTo>
                    <a:pt x="190373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356092" y="3777996"/>
              <a:ext cx="2007235" cy="620395"/>
            </a:xfrm>
            <a:custGeom>
              <a:avLst/>
              <a:gdLst/>
              <a:ahLst/>
              <a:cxnLst/>
              <a:rect l="l" t="t" r="r" b="b"/>
              <a:pathLst>
                <a:path w="2007234" h="620395">
                  <a:moveTo>
                    <a:pt x="0" y="103377"/>
                  </a:moveTo>
                  <a:lnTo>
                    <a:pt x="8123" y="63136"/>
                  </a:lnTo>
                  <a:lnTo>
                    <a:pt x="30276" y="30276"/>
                  </a:lnTo>
                  <a:lnTo>
                    <a:pt x="63136" y="8123"/>
                  </a:lnTo>
                  <a:lnTo>
                    <a:pt x="103378" y="0"/>
                  </a:lnTo>
                  <a:lnTo>
                    <a:pt x="1903730" y="0"/>
                  </a:lnTo>
                  <a:lnTo>
                    <a:pt x="1943971" y="8123"/>
                  </a:lnTo>
                  <a:lnTo>
                    <a:pt x="1976831" y="30276"/>
                  </a:lnTo>
                  <a:lnTo>
                    <a:pt x="1998984" y="63136"/>
                  </a:lnTo>
                  <a:lnTo>
                    <a:pt x="2007108" y="103377"/>
                  </a:lnTo>
                  <a:lnTo>
                    <a:pt x="2007108" y="516889"/>
                  </a:lnTo>
                  <a:lnTo>
                    <a:pt x="1998984" y="557126"/>
                  </a:lnTo>
                  <a:lnTo>
                    <a:pt x="1976831" y="589986"/>
                  </a:lnTo>
                  <a:lnTo>
                    <a:pt x="1943971" y="612142"/>
                  </a:lnTo>
                  <a:lnTo>
                    <a:pt x="1903730" y="620267"/>
                  </a:lnTo>
                  <a:lnTo>
                    <a:pt x="103378" y="620267"/>
                  </a:lnTo>
                  <a:lnTo>
                    <a:pt x="63136" y="612142"/>
                  </a:lnTo>
                  <a:lnTo>
                    <a:pt x="30276" y="589986"/>
                  </a:lnTo>
                  <a:lnTo>
                    <a:pt x="8123" y="557126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8482800" y="3962019"/>
            <a:ext cx="17513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Topo/Redisp/LineDisc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284220" y="2682481"/>
            <a:ext cx="8023859" cy="2486660"/>
            <a:chOff x="3284220" y="2682481"/>
            <a:chExt cx="8023859" cy="2486660"/>
          </a:xfrm>
        </p:grpSpPr>
        <p:sp>
          <p:nvSpPr>
            <p:cNvPr id="49" name="object 49"/>
            <p:cNvSpPr/>
            <p:nvPr/>
          </p:nvSpPr>
          <p:spPr>
            <a:xfrm>
              <a:off x="7246785" y="3163061"/>
              <a:ext cx="6985" cy="530860"/>
            </a:xfrm>
            <a:custGeom>
              <a:avLst/>
              <a:gdLst/>
              <a:ahLst/>
              <a:cxnLst/>
              <a:rect l="l" t="t" r="r" b="b"/>
              <a:pathLst>
                <a:path w="6984" h="530860">
                  <a:moveTo>
                    <a:pt x="6769" y="0"/>
                  </a:moveTo>
                  <a:lnTo>
                    <a:pt x="0" y="530707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203528" y="3678745"/>
              <a:ext cx="86995" cy="87630"/>
            </a:xfrm>
            <a:custGeom>
              <a:avLst/>
              <a:gdLst/>
              <a:ahLst/>
              <a:cxnLst/>
              <a:rect l="l" t="t" r="r" b="b"/>
              <a:pathLst>
                <a:path w="86995" h="87629">
                  <a:moveTo>
                    <a:pt x="0" y="0"/>
                  </a:moveTo>
                  <a:lnTo>
                    <a:pt x="42329" y="87414"/>
                  </a:lnTo>
                  <a:lnTo>
                    <a:pt x="86855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18610" y="2725673"/>
              <a:ext cx="213995" cy="635"/>
            </a:xfrm>
            <a:custGeom>
              <a:avLst/>
              <a:gdLst/>
              <a:ahLst/>
              <a:cxnLst/>
              <a:rect l="l" t="t" r="r" b="b"/>
              <a:pathLst>
                <a:path w="213995" h="635">
                  <a:moveTo>
                    <a:pt x="-14477" y="133"/>
                  </a:moveTo>
                  <a:lnTo>
                    <a:pt x="228358" y="133"/>
                  </a:lnTo>
                </a:path>
              </a:pathLst>
            </a:custGeom>
            <a:ln w="29222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317949" y="268248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114" y="0"/>
                  </a:moveTo>
                  <a:lnTo>
                    <a:pt x="0" y="86868"/>
                  </a:lnTo>
                  <a:lnTo>
                    <a:pt x="86931" y="435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225237" y="3149345"/>
              <a:ext cx="1905" cy="551180"/>
            </a:xfrm>
            <a:custGeom>
              <a:avLst/>
              <a:gdLst/>
              <a:ahLst/>
              <a:cxnLst/>
              <a:rect l="l" t="t" r="r" b="b"/>
              <a:pathLst>
                <a:path w="1904" h="551179">
                  <a:moveTo>
                    <a:pt x="1562" y="0"/>
                  </a:moveTo>
                  <a:lnTo>
                    <a:pt x="0" y="551002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225034" y="4392929"/>
              <a:ext cx="0" cy="684530"/>
            </a:xfrm>
            <a:custGeom>
              <a:avLst/>
              <a:gdLst/>
              <a:ahLst/>
              <a:cxnLst/>
              <a:rect l="l" t="t" r="r" b="b"/>
              <a:pathLst>
                <a:path w="0" h="684529">
                  <a:moveTo>
                    <a:pt x="0" y="0"/>
                  </a:moveTo>
                  <a:lnTo>
                    <a:pt x="0" y="684390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81600" y="3685742"/>
              <a:ext cx="87630" cy="1464310"/>
            </a:xfrm>
            <a:custGeom>
              <a:avLst/>
              <a:gdLst/>
              <a:ahLst/>
              <a:cxnLst/>
              <a:rect l="l" t="t" r="r" b="b"/>
              <a:pathLst>
                <a:path w="87629" h="1464310">
                  <a:moveTo>
                    <a:pt x="86868" y="1377099"/>
                  </a:moveTo>
                  <a:lnTo>
                    <a:pt x="0" y="1377099"/>
                  </a:lnTo>
                  <a:lnTo>
                    <a:pt x="43434" y="1463967"/>
                  </a:lnTo>
                  <a:lnTo>
                    <a:pt x="86868" y="1377099"/>
                  </a:lnTo>
                  <a:close/>
                </a:path>
                <a:path w="87629" h="1464310">
                  <a:moveTo>
                    <a:pt x="87109" y="241"/>
                  </a:moveTo>
                  <a:lnTo>
                    <a:pt x="241" y="0"/>
                  </a:lnTo>
                  <a:lnTo>
                    <a:pt x="43434" y="86995"/>
                  </a:lnTo>
                  <a:lnTo>
                    <a:pt x="87109" y="241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049518" y="2725673"/>
              <a:ext cx="303530" cy="1905"/>
            </a:xfrm>
            <a:custGeom>
              <a:avLst/>
              <a:gdLst/>
              <a:ahLst/>
              <a:cxnLst/>
              <a:rect l="l" t="t" r="r" b="b"/>
              <a:pathLst>
                <a:path w="303529" h="1905">
                  <a:moveTo>
                    <a:pt x="0" y="0"/>
                  </a:moveTo>
                  <a:lnTo>
                    <a:pt x="302996" y="1498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337820" y="2683662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431" y="0"/>
                  </a:moveTo>
                  <a:lnTo>
                    <a:pt x="0" y="86868"/>
                  </a:lnTo>
                  <a:lnTo>
                    <a:pt x="87083" y="4386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359849" y="3167633"/>
              <a:ext cx="1905" cy="538480"/>
            </a:xfrm>
            <a:custGeom>
              <a:avLst/>
              <a:gdLst/>
              <a:ahLst/>
              <a:cxnLst/>
              <a:rect l="l" t="t" r="r" b="b"/>
              <a:pathLst>
                <a:path w="1904" h="538479">
                  <a:moveTo>
                    <a:pt x="1549" y="0"/>
                  </a:moveTo>
                  <a:lnTo>
                    <a:pt x="0" y="538162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316453" y="369119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43192" y="86995"/>
                  </a:lnTo>
                  <a:lnTo>
                    <a:pt x="8686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359646" y="4399025"/>
              <a:ext cx="0" cy="679450"/>
            </a:xfrm>
            <a:custGeom>
              <a:avLst/>
              <a:gdLst/>
              <a:ahLst/>
              <a:cxnLst/>
              <a:rect l="l" t="t" r="r" b="b"/>
              <a:pathLst>
                <a:path w="0" h="679450">
                  <a:moveTo>
                    <a:pt x="0" y="0"/>
                  </a:moveTo>
                  <a:lnTo>
                    <a:pt x="0" y="678903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316211" y="506345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082534" y="2727197"/>
              <a:ext cx="304800" cy="3810"/>
            </a:xfrm>
            <a:custGeom>
              <a:avLst/>
              <a:gdLst/>
              <a:ahLst/>
              <a:cxnLst/>
              <a:rect l="l" t="t" r="r" b="b"/>
              <a:pathLst>
                <a:path w="304800" h="3810">
                  <a:moveTo>
                    <a:pt x="0" y="0"/>
                  </a:moveTo>
                  <a:lnTo>
                    <a:pt x="304444" y="3263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372030" y="2686875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939" y="0"/>
                  </a:moveTo>
                  <a:lnTo>
                    <a:pt x="0" y="86868"/>
                  </a:lnTo>
                  <a:lnTo>
                    <a:pt x="87337" y="44373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264901" y="2729509"/>
              <a:ext cx="254000" cy="3175"/>
            </a:xfrm>
            <a:custGeom>
              <a:avLst/>
              <a:gdLst/>
              <a:ahLst/>
              <a:cxnLst/>
              <a:rect l="l" t="t" r="r" b="b"/>
              <a:pathLst>
                <a:path w="254000" h="3175">
                  <a:moveTo>
                    <a:pt x="-14478" y="1365"/>
                  </a:moveTo>
                  <a:lnTo>
                    <a:pt x="268389" y="1365"/>
                  </a:lnTo>
                </a:path>
              </a:pathLst>
            </a:custGeom>
            <a:ln w="3168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503865" y="2686227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0" y="0"/>
                  </a:moveTo>
                  <a:lnTo>
                    <a:pt x="939" y="86867"/>
                  </a:lnTo>
                  <a:lnTo>
                    <a:pt x="87337" y="42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327654" y="3103625"/>
              <a:ext cx="7966075" cy="2051050"/>
            </a:xfrm>
            <a:custGeom>
              <a:avLst/>
              <a:gdLst/>
              <a:ahLst/>
              <a:cxnLst/>
              <a:rect l="l" t="t" r="r" b="b"/>
              <a:pathLst>
                <a:path w="7966075" h="2051050">
                  <a:moveTo>
                    <a:pt x="7965719" y="0"/>
                  </a:moveTo>
                  <a:lnTo>
                    <a:pt x="7965719" y="2050808"/>
                  </a:lnTo>
                  <a:lnTo>
                    <a:pt x="0" y="2050808"/>
                  </a:lnTo>
                  <a:lnTo>
                    <a:pt x="0" y="558177"/>
                  </a:lnTo>
                </a:path>
              </a:pathLst>
            </a:custGeom>
            <a:ln w="2895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284220" y="358941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43434" y="0"/>
                  </a:moveTo>
                  <a:lnTo>
                    <a:pt x="0" y="86867"/>
                  </a:lnTo>
                  <a:lnTo>
                    <a:pt x="86868" y="86867"/>
                  </a:lnTo>
                  <a:lnTo>
                    <a:pt x="43434" y="0"/>
                  </a:lnTo>
                  <a:close/>
                </a:path>
              </a:pathLst>
            </a:custGeom>
            <a:solidFill>
              <a:srgbClr val="006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28143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F69"/>
                </a:solidFill>
                <a:latin typeface="Trebuchet MS"/>
                <a:cs typeface="Trebuchet MS"/>
              </a:rPr>
              <a:t>Base-agent</a:t>
            </a:r>
            <a:r>
              <a:rPr dirty="0" sz="2400" spc="-65" b="1">
                <a:solidFill>
                  <a:srgbClr val="006F69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006F69"/>
                </a:solidFill>
                <a:latin typeface="Trebuchet MS"/>
                <a:cs typeface="Trebuchet MS"/>
              </a:rPr>
              <a:t>strategy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70" name="object 70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4975237" y="3176968"/>
            <a:ext cx="1276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006F6B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3025" y="280978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4223" y="111252"/>
            <a:ext cx="631190" cy="509270"/>
            <a:chOff x="2554223" y="111252"/>
            <a:chExt cx="631190" cy="509270"/>
          </a:xfrm>
        </p:grpSpPr>
        <p:sp>
          <p:nvSpPr>
            <p:cNvPr id="3" name="object 3"/>
            <p:cNvSpPr/>
            <p:nvPr/>
          </p:nvSpPr>
          <p:spPr>
            <a:xfrm>
              <a:off x="2607564" y="184403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64592" y="274320"/>
                  </a:lnTo>
                  <a:lnTo>
                    <a:pt x="164592" y="393192"/>
                  </a:lnTo>
                  <a:lnTo>
                    <a:pt x="393192" y="393192"/>
                  </a:lnTo>
                  <a:lnTo>
                    <a:pt x="393192" y="27432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6F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54451" y="111252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5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8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4223" y="457200"/>
              <a:ext cx="218440" cy="163195"/>
            </a:xfrm>
            <a:custGeom>
              <a:avLst/>
              <a:gdLst/>
              <a:ahLst/>
              <a:cxnLst/>
              <a:rect l="l" t="t" r="r" b="b"/>
              <a:pathLst>
                <a:path w="218439" h="163195">
                  <a:moveTo>
                    <a:pt x="21793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217931" y="163067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E9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44595" y="658368"/>
            <a:ext cx="109855" cy="81280"/>
          </a:xfrm>
          <a:custGeom>
            <a:avLst/>
            <a:gdLst/>
            <a:ahLst/>
            <a:cxnLst/>
            <a:rect l="l" t="t" r="r" b="b"/>
            <a:pathLst>
              <a:path w="109854" h="81279">
                <a:moveTo>
                  <a:pt x="109728" y="0"/>
                </a:moveTo>
                <a:lnTo>
                  <a:pt x="0" y="0"/>
                </a:lnTo>
                <a:lnTo>
                  <a:pt x="0" y="80772"/>
                </a:lnTo>
                <a:lnTo>
                  <a:pt x="109728" y="80772"/>
                </a:lnTo>
                <a:lnTo>
                  <a:pt x="109728" y="0"/>
                </a:lnTo>
                <a:close/>
              </a:path>
            </a:pathLst>
          </a:custGeom>
          <a:solidFill>
            <a:srgbClr val="E9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07663" y="650748"/>
            <a:ext cx="676198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" y="1798320"/>
            <a:ext cx="2304415" cy="647700"/>
          </a:xfrm>
          <a:custGeom>
            <a:avLst/>
            <a:gdLst/>
            <a:ahLst/>
            <a:cxnLst/>
            <a:rect l="l" t="t" r="r" b="b"/>
            <a:pathLst>
              <a:path w="2304415" h="647700">
                <a:moveTo>
                  <a:pt x="2304288" y="0"/>
                </a:moveTo>
                <a:lnTo>
                  <a:pt x="0" y="0"/>
                </a:lnTo>
                <a:lnTo>
                  <a:pt x="0" y="647700"/>
                </a:lnTo>
                <a:lnTo>
                  <a:pt x="2304288" y="647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5017" y="1950059"/>
            <a:ext cx="167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006F6B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25" y="2809787"/>
            <a:ext cx="799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765" y="3669515"/>
            <a:ext cx="955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Res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938783"/>
            <a:ext cx="2306320" cy="647700"/>
          </a:xfrm>
          <a:custGeom>
            <a:avLst/>
            <a:gdLst/>
            <a:ahLst/>
            <a:cxnLst/>
            <a:rect l="l" t="t" r="r" b="b"/>
            <a:pathLst>
              <a:path w="2306320" h="647700">
                <a:moveTo>
                  <a:pt x="2305812" y="0"/>
                </a:moveTo>
                <a:lnTo>
                  <a:pt x="0" y="0"/>
                </a:lnTo>
                <a:lnTo>
                  <a:pt x="0" y="647700"/>
                </a:lnTo>
                <a:lnTo>
                  <a:pt x="2305812" y="647700"/>
                </a:lnTo>
                <a:lnTo>
                  <a:pt x="2305812" y="0"/>
                </a:lnTo>
                <a:close/>
              </a:path>
            </a:pathLst>
          </a:custGeom>
          <a:solidFill>
            <a:srgbClr val="006F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4982" y="938021"/>
            <a:ext cx="15005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Problem 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2455" y="1064158"/>
            <a:ext cx="8695055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40000"/>
              </a:lnSpc>
              <a:spcBef>
                <a:spcPts val="100"/>
              </a:spcBef>
            </a:pPr>
            <a:r>
              <a:rPr dirty="0" sz="1800" spc="-45">
                <a:latin typeface="Trebuchet MS"/>
                <a:cs typeface="Trebuchet MS"/>
              </a:rPr>
              <a:t>We </a:t>
            </a:r>
            <a:r>
              <a:rPr dirty="0" sz="1800">
                <a:latin typeface="Trebuchet MS"/>
                <a:cs typeface="Trebuchet MS"/>
              </a:rPr>
              <a:t>adopt </a:t>
            </a:r>
            <a:r>
              <a:rPr dirty="0" sz="1800" spc="-5">
                <a:latin typeface="Trebuchet MS"/>
                <a:cs typeface="Trebuchet MS"/>
              </a:rPr>
              <a:t>the Dueling-Double-DQN(D3QN) algorithm </a:t>
            </a:r>
            <a:r>
              <a:rPr dirty="0" sz="1800" spc="-10">
                <a:latin typeface="Trebuchet MS"/>
                <a:cs typeface="Trebuchet MS"/>
              </a:rPr>
              <a:t>for </a:t>
            </a:r>
            <a:r>
              <a:rPr dirty="0" sz="1800" spc="-5">
                <a:latin typeface="Trebuchet MS"/>
                <a:cs typeface="Trebuchet MS"/>
              </a:rPr>
              <a:t>our DRL agent, </a:t>
            </a:r>
            <a:r>
              <a:rPr dirty="0" sz="1800">
                <a:latin typeface="Trebuchet MS"/>
                <a:cs typeface="Trebuchet MS"/>
              </a:rPr>
              <a:t>a kind </a:t>
            </a:r>
            <a:r>
              <a:rPr dirty="0" sz="1800" spc="-5">
                <a:latin typeface="Trebuchet MS"/>
                <a:cs typeface="Trebuchet MS"/>
              </a:rPr>
              <a:t>of  value </a:t>
            </a:r>
            <a:r>
              <a:rPr dirty="0" sz="1800">
                <a:latin typeface="Trebuchet MS"/>
                <a:cs typeface="Trebuchet MS"/>
              </a:rPr>
              <a:t>based </a:t>
            </a:r>
            <a:r>
              <a:rPr dirty="0" sz="1800" spc="-5">
                <a:latin typeface="Trebuchet MS"/>
                <a:cs typeface="Trebuchet MS"/>
              </a:rPr>
              <a:t>algorithm which can handle discrete action-space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problems.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31095" y="195326"/>
            <a:ext cx="14465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DRL</a:t>
            </a:r>
            <a:r>
              <a:rPr dirty="0" sz="2400" spc="-195" b="1">
                <a:solidFill>
                  <a:srgbClr val="006E6B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6E6B"/>
                </a:solidFill>
                <a:latin typeface="Trebuchet MS"/>
                <a:cs typeface="Trebuchet MS"/>
              </a:rPr>
              <a:t>agent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6056376"/>
            <a:ext cx="2306320" cy="802005"/>
            <a:chOff x="0" y="6056376"/>
            <a:chExt cx="2306320" cy="802005"/>
          </a:xfrm>
        </p:grpSpPr>
        <p:sp>
          <p:nvSpPr>
            <p:cNvPr id="17" name="object 17"/>
            <p:cNvSpPr/>
            <p:nvPr/>
          </p:nvSpPr>
          <p:spPr>
            <a:xfrm>
              <a:off x="0" y="6056376"/>
              <a:ext cx="2306320" cy="802005"/>
            </a:xfrm>
            <a:custGeom>
              <a:avLst/>
              <a:gdLst/>
              <a:ahLst/>
              <a:cxnLst/>
              <a:rect l="l" t="t" r="r" b="b"/>
              <a:pathLst>
                <a:path w="2306320" h="802004">
                  <a:moveTo>
                    <a:pt x="2305812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305812" y="8016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5363" y="6060948"/>
              <a:ext cx="1813560" cy="797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337559" y="2445766"/>
            <a:ext cx="6861809" cy="2375535"/>
            <a:chOff x="3337559" y="2445766"/>
            <a:chExt cx="6861809" cy="2375535"/>
          </a:xfrm>
        </p:grpSpPr>
        <p:sp>
          <p:nvSpPr>
            <p:cNvPr id="20" name="object 20"/>
            <p:cNvSpPr/>
            <p:nvPr/>
          </p:nvSpPr>
          <p:spPr>
            <a:xfrm>
              <a:off x="3337559" y="3422904"/>
              <a:ext cx="713232" cy="7559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45279" y="3038868"/>
              <a:ext cx="719327" cy="1328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35729" y="3801618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 h="0">
                  <a:moveTo>
                    <a:pt x="0" y="0"/>
                  </a:moveTo>
                  <a:lnTo>
                    <a:pt x="525995" y="0"/>
                  </a:lnTo>
                </a:path>
              </a:pathLst>
            </a:custGeom>
            <a:ln w="19812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49025" y="37635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80025" y="3792474"/>
              <a:ext cx="391160" cy="0"/>
            </a:xfrm>
            <a:custGeom>
              <a:avLst/>
              <a:gdLst/>
              <a:ahLst/>
              <a:cxnLst/>
              <a:rect l="l" t="t" r="r" b="b"/>
              <a:pathLst>
                <a:path w="391160" h="0">
                  <a:moveTo>
                    <a:pt x="0" y="0"/>
                  </a:moveTo>
                  <a:lnTo>
                    <a:pt x="390601" y="0"/>
                  </a:lnTo>
                </a:path>
              </a:pathLst>
            </a:custGeom>
            <a:ln w="19812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57927" y="375437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47843" y="3080016"/>
              <a:ext cx="719327" cy="1328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65825" y="3792474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 h="0">
                  <a:moveTo>
                    <a:pt x="0" y="0"/>
                  </a:moveTo>
                  <a:lnTo>
                    <a:pt x="525995" y="0"/>
                  </a:lnTo>
                </a:path>
              </a:pathLst>
            </a:custGeom>
            <a:ln w="19812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79121" y="375437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98235" y="3422904"/>
              <a:ext cx="713232" cy="7559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93357" y="3792474"/>
              <a:ext cx="398145" cy="0"/>
            </a:xfrm>
            <a:custGeom>
              <a:avLst/>
              <a:gdLst/>
              <a:ahLst/>
              <a:cxnLst/>
              <a:rect l="l" t="t" r="r" b="b"/>
              <a:pathLst>
                <a:path w="398145" h="0">
                  <a:moveTo>
                    <a:pt x="0" y="0"/>
                  </a:moveTo>
                  <a:lnTo>
                    <a:pt x="397751" y="0"/>
                  </a:lnTo>
                </a:path>
              </a:pathLst>
            </a:custGeom>
            <a:ln w="19812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97039" y="3702558"/>
              <a:ext cx="971550" cy="295275"/>
            </a:xfrm>
            <a:custGeom>
              <a:avLst/>
              <a:gdLst/>
              <a:ahLst/>
              <a:cxnLst/>
              <a:rect l="l" t="t" r="r" b="b"/>
              <a:pathLst>
                <a:path w="971550" h="295275">
                  <a:moveTo>
                    <a:pt x="971550" y="0"/>
                  </a:moveTo>
                  <a:lnTo>
                    <a:pt x="0" y="0"/>
                  </a:lnTo>
                  <a:lnTo>
                    <a:pt x="0" y="294894"/>
                  </a:lnTo>
                  <a:lnTo>
                    <a:pt x="971550" y="294894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68589" y="3604260"/>
              <a:ext cx="98425" cy="393700"/>
            </a:xfrm>
            <a:custGeom>
              <a:avLst/>
              <a:gdLst/>
              <a:ahLst/>
              <a:cxnLst/>
              <a:rect l="l" t="t" r="r" b="b"/>
              <a:pathLst>
                <a:path w="98425" h="393700">
                  <a:moveTo>
                    <a:pt x="98298" y="0"/>
                  </a:moveTo>
                  <a:lnTo>
                    <a:pt x="0" y="98297"/>
                  </a:lnTo>
                  <a:lnTo>
                    <a:pt x="0" y="393191"/>
                  </a:lnTo>
                  <a:lnTo>
                    <a:pt x="98298" y="294893"/>
                  </a:lnTo>
                  <a:lnTo>
                    <a:pt x="9829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97039" y="3604260"/>
              <a:ext cx="1069975" cy="98425"/>
            </a:xfrm>
            <a:custGeom>
              <a:avLst/>
              <a:gdLst/>
              <a:ahLst/>
              <a:cxnLst/>
              <a:rect l="l" t="t" r="r" b="b"/>
              <a:pathLst>
                <a:path w="1069975" h="98425">
                  <a:moveTo>
                    <a:pt x="1069848" y="0"/>
                  </a:moveTo>
                  <a:lnTo>
                    <a:pt x="98298" y="0"/>
                  </a:lnTo>
                  <a:lnTo>
                    <a:pt x="0" y="98297"/>
                  </a:lnTo>
                  <a:lnTo>
                    <a:pt x="971550" y="98297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97039" y="3604260"/>
              <a:ext cx="1069975" cy="393700"/>
            </a:xfrm>
            <a:custGeom>
              <a:avLst/>
              <a:gdLst/>
              <a:ahLst/>
              <a:cxnLst/>
              <a:rect l="l" t="t" r="r" b="b"/>
              <a:pathLst>
                <a:path w="1069975" h="393700">
                  <a:moveTo>
                    <a:pt x="0" y="98297"/>
                  </a:moveTo>
                  <a:lnTo>
                    <a:pt x="98298" y="0"/>
                  </a:lnTo>
                  <a:lnTo>
                    <a:pt x="1069848" y="0"/>
                  </a:lnTo>
                  <a:lnTo>
                    <a:pt x="1069848" y="294893"/>
                  </a:lnTo>
                  <a:lnTo>
                    <a:pt x="971550" y="393191"/>
                  </a:lnTo>
                  <a:lnTo>
                    <a:pt x="0" y="393191"/>
                  </a:lnTo>
                  <a:lnTo>
                    <a:pt x="0" y="98297"/>
                  </a:lnTo>
                  <a:close/>
                </a:path>
                <a:path w="1069975" h="393700">
                  <a:moveTo>
                    <a:pt x="0" y="98297"/>
                  </a:moveTo>
                  <a:lnTo>
                    <a:pt x="971550" y="98297"/>
                  </a:lnTo>
                  <a:lnTo>
                    <a:pt x="1069848" y="0"/>
                  </a:lnTo>
                </a:path>
                <a:path w="1069975" h="393700">
                  <a:moveTo>
                    <a:pt x="971550" y="98297"/>
                  </a:moveTo>
                  <a:lnTo>
                    <a:pt x="971550" y="393191"/>
                  </a:lnTo>
                </a:path>
              </a:pathLst>
            </a:custGeom>
            <a:ln w="12192">
              <a:solidFill>
                <a:srgbClr val="006F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78409" y="375437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354567" y="3784091"/>
              <a:ext cx="128270" cy="1030605"/>
            </a:xfrm>
            <a:custGeom>
              <a:avLst/>
              <a:gdLst/>
              <a:ahLst/>
              <a:cxnLst/>
              <a:rect l="l" t="t" r="r" b="b"/>
              <a:pathLst>
                <a:path w="128270" h="1030604">
                  <a:moveTo>
                    <a:pt x="128016" y="0"/>
                  </a:moveTo>
                  <a:lnTo>
                    <a:pt x="0" y="0"/>
                  </a:lnTo>
                  <a:lnTo>
                    <a:pt x="0" y="1030223"/>
                  </a:lnTo>
                  <a:lnTo>
                    <a:pt x="128016" y="103022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36C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82583" y="3741419"/>
              <a:ext cx="43180" cy="1073150"/>
            </a:xfrm>
            <a:custGeom>
              <a:avLst/>
              <a:gdLst/>
              <a:ahLst/>
              <a:cxnLst/>
              <a:rect l="l" t="t" r="r" b="b"/>
              <a:pathLst>
                <a:path w="43179" h="1073150">
                  <a:moveTo>
                    <a:pt x="42672" y="0"/>
                  </a:moveTo>
                  <a:lnTo>
                    <a:pt x="0" y="42671"/>
                  </a:lnTo>
                  <a:lnTo>
                    <a:pt x="0" y="1072895"/>
                  </a:lnTo>
                  <a:lnTo>
                    <a:pt x="42672" y="1030223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B756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54567" y="3741419"/>
              <a:ext cx="170815" cy="43180"/>
            </a:xfrm>
            <a:custGeom>
              <a:avLst/>
              <a:gdLst/>
              <a:ahLst/>
              <a:cxnLst/>
              <a:rect l="l" t="t" r="r" b="b"/>
              <a:pathLst>
                <a:path w="170815" h="43179">
                  <a:moveTo>
                    <a:pt x="170688" y="0"/>
                  </a:moveTo>
                  <a:lnTo>
                    <a:pt x="42672" y="0"/>
                  </a:lnTo>
                  <a:lnTo>
                    <a:pt x="0" y="42671"/>
                  </a:lnTo>
                  <a:lnTo>
                    <a:pt x="128016" y="42671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E98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54567" y="3741419"/>
              <a:ext cx="170815" cy="1073150"/>
            </a:xfrm>
            <a:custGeom>
              <a:avLst/>
              <a:gdLst/>
              <a:ahLst/>
              <a:cxnLst/>
              <a:rect l="l" t="t" r="r" b="b"/>
              <a:pathLst>
                <a:path w="170815" h="1073150">
                  <a:moveTo>
                    <a:pt x="0" y="42671"/>
                  </a:moveTo>
                  <a:lnTo>
                    <a:pt x="42672" y="0"/>
                  </a:lnTo>
                  <a:lnTo>
                    <a:pt x="170688" y="0"/>
                  </a:lnTo>
                  <a:lnTo>
                    <a:pt x="170688" y="1030223"/>
                  </a:lnTo>
                  <a:lnTo>
                    <a:pt x="128016" y="1072895"/>
                  </a:lnTo>
                  <a:lnTo>
                    <a:pt x="0" y="1072895"/>
                  </a:lnTo>
                  <a:lnTo>
                    <a:pt x="0" y="42671"/>
                  </a:lnTo>
                  <a:close/>
                </a:path>
                <a:path w="170815" h="1073150">
                  <a:moveTo>
                    <a:pt x="0" y="42671"/>
                  </a:moveTo>
                  <a:lnTo>
                    <a:pt x="128016" y="42671"/>
                  </a:lnTo>
                  <a:lnTo>
                    <a:pt x="170688" y="0"/>
                  </a:lnTo>
                </a:path>
                <a:path w="170815" h="1073150">
                  <a:moveTo>
                    <a:pt x="128016" y="42671"/>
                  </a:moveTo>
                  <a:lnTo>
                    <a:pt x="128016" y="107289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748015" y="3703319"/>
              <a:ext cx="671195" cy="81280"/>
            </a:xfrm>
            <a:custGeom>
              <a:avLst/>
              <a:gdLst/>
              <a:ahLst/>
              <a:cxnLst/>
              <a:rect l="l" t="t" r="r" b="b"/>
              <a:pathLst>
                <a:path w="671195" h="81279">
                  <a:moveTo>
                    <a:pt x="0" y="0"/>
                  </a:moveTo>
                  <a:lnTo>
                    <a:pt x="670725" y="8096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775447" y="3997452"/>
              <a:ext cx="643890" cy="817244"/>
            </a:xfrm>
            <a:custGeom>
              <a:avLst/>
              <a:gdLst/>
              <a:ahLst/>
              <a:cxnLst/>
              <a:rect l="l" t="t" r="r" b="b"/>
              <a:pathLst>
                <a:path w="643890" h="817245">
                  <a:moveTo>
                    <a:pt x="0" y="0"/>
                  </a:moveTo>
                  <a:lnTo>
                    <a:pt x="643597" y="81696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012935" y="3933825"/>
              <a:ext cx="129539" cy="731520"/>
            </a:xfrm>
            <a:custGeom>
              <a:avLst/>
              <a:gdLst/>
              <a:ahLst/>
              <a:cxnLst/>
              <a:rect l="l" t="t" r="r" b="b"/>
              <a:pathLst>
                <a:path w="129540" h="731520">
                  <a:moveTo>
                    <a:pt x="129158" y="0"/>
                  </a:moveTo>
                  <a:lnTo>
                    <a:pt x="0" y="0"/>
                  </a:lnTo>
                  <a:lnTo>
                    <a:pt x="0" y="731138"/>
                  </a:lnTo>
                  <a:lnTo>
                    <a:pt x="129158" y="731138"/>
                  </a:lnTo>
                  <a:lnTo>
                    <a:pt x="129158" y="0"/>
                  </a:lnTo>
                  <a:close/>
                </a:path>
              </a:pathLst>
            </a:custGeom>
            <a:solidFill>
              <a:srgbClr val="E36C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142094" y="3890772"/>
              <a:ext cx="43180" cy="774700"/>
            </a:xfrm>
            <a:custGeom>
              <a:avLst/>
              <a:gdLst/>
              <a:ahLst/>
              <a:cxnLst/>
              <a:rect l="l" t="t" r="r" b="b"/>
              <a:pathLst>
                <a:path w="43179" h="774700">
                  <a:moveTo>
                    <a:pt x="43053" y="0"/>
                  </a:moveTo>
                  <a:lnTo>
                    <a:pt x="0" y="43052"/>
                  </a:lnTo>
                  <a:lnTo>
                    <a:pt x="0" y="774191"/>
                  </a:lnTo>
                  <a:lnTo>
                    <a:pt x="43053" y="731138"/>
                  </a:lnTo>
                  <a:lnTo>
                    <a:pt x="43053" y="0"/>
                  </a:lnTo>
                  <a:close/>
                </a:path>
              </a:pathLst>
            </a:custGeom>
            <a:solidFill>
              <a:srgbClr val="B756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012935" y="3890772"/>
              <a:ext cx="172720" cy="43180"/>
            </a:xfrm>
            <a:custGeom>
              <a:avLst/>
              <a:gdLst/>
              <a:ahLst/>
              <a:cxnLst/>
              <a:rect l="l" t="t" r="r" b="b"/>
              <a:pathLst>
                <a:path w="172720" h="43179">
                  <a:moveTo>
                    <a:pt x="172212" y="0"/>
                  </a:moveTo>
                  <a:lnTo>
                    <a:pt x="43053" y="0"/>
                  </a:lnTo>
                  <a:lnTo>
                    <a:pt x="0" y="43052"/>
                  </a:lnTo>
                  <a:lnTo>
                    <a:pt x="129159" y="4305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E98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012935" y="3890772"/>
              <a:ext cx="172720" cy="774700"/>
            </a:xfrm>
            <a:custGeom>
              <a:avLst/>
              <a:gdLst/>
              <a:ahLst/>
              <a:cxnLst/>
              <a:rect l="l" t="t" r="r" b="b"/>
              <a:pathLst>
                <a:path w="172720" h="774700">
                  <a:moveTo>
                    <a:pt x="0" y="43052"/>
                  </a:moveTo>
                  <a:lnTo>
                    <a:pt x="43053" y="0"/>
                  </a:lnTo>
                  <a:lnTo>
                    <a:pt x="172212" y="0"/>
                  </a:lnTo>
                  <a:lnTo>
                    <a:pt x="172212" y="731138"/>
                  </a:lnTo>
                  <a:lnTo>
                    <a:pt x="129159" y="774191"/>
                  </a:lnTo>
                  <a:lnTo>
                    <a:pt x="0" y="774191"/>
                  </a:lnTo>
                  <a:lnTo>
                    <a:pt x="0" y="43052"/>
                  </a:lnTo>
                  <a:close/>
                </a:path>
                <a:path w="172720" h="774700">
                  <a:moveTo>
                    <a:pt x="0" y="43052"/>
                  </a:moveTo>
                  <a:lnTo>
                    <a:pt x="129159" y="43052"/>
                  </a:lnTo>
                  <a:lnTo>
                    <a:pt x="172212" y="0"/>
                  </a:lnTo>
                </a:path>
                <a:path w="172720" h="774700">
                  <a:moveTo>
                    <a:pt x="129159" y="43052"/>
                  </a:moveTo>
                  <a:lnTo>
                    <a:pt x="129159" y="7741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461247" y="3741419"/>
              <a:ext cx="616585" cy="192405"/>
            </a:xfrm>
            <a:custGeom>
              <a:avLst/>
              <a:gdLst/>
              <a:ahLst/>
              <a:cxnLst/>
              <a:rect l="l" t="t" r="r" b="b"/>
              <a:pathLst>
                <a:path w="616584" h="192404">
                  <a:moveTo>
                    <a:pt x="0" y="0"/>
                  </a:moveTo>
                  <a:lnTo>
                    <a:pt x="616470" y="19234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418575" y="4664964"/>
              <a:ext cx="659765" cy="149860"/>
            </a:xfrm>
            <a:custGeom>
              <a:avLst/>
              <a:gdLst/>
              <a:ahLst/>
              <a:cxnLst/>
              <a:rect l="l" t="t" r="r" b="b"/>
              <a:pathLst>
                <a:path w="659765" h="149860">
                  <a:moveTo>
                    <a:pt x="0" y="149479"/>
                  </a:moveTo>
                  <a:lnTo>
                    <a:pt x="659333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54567" y="2494788"/>
              <a:ext cx="128270" cy="1030605"/>
            </a:xfrm>
            <a:custGeom>
              <a:avLst/>
              <a:gdLst/>
              <a:ahLst/>
              <a:cxnLst/>
              <a:rect l="l" t="t" r="r" b="b"/>
              <a:pathLst>
                <a:path w="128270" h="1030604">
                  <a:moveTo>
                    <a:pt x="128016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128016" y="103022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36C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482583" y="2452116"/>
              <a:ext cx="43180" cy="1073150"/>
            </a:xfrm>
            <a:custGeom>
              <a:avLst/>
              <a:gdLst/>
              <a:ahLst/>
              <a:cxnLst/>
              <a:rect l="l" t="t" r="r" b="b"/>
              <a:pathLst>
                <a:path w="43179" h="1073150">
                  <a:moveTo>
                    <a:pt x="42672" y="0"/>
                  </a:moveTo>
                  <a:lnTo>
                    <a:pt x="0" y="42672"/>
                  </a:lnTo>
                  <a:lnTo>
                    <a:pt x="0" y="1072896"/>
                  </a:lnTo>
                  <a:lnTo>
                    <a:pt x="42672" y="1030224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B756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354567" y="2452116"/>
              <a:ext cx="170815" cy="43180"/>
            </a:xfrm>
            <a:custGeom>
              <a:avLst/>
              <a:gdLst/>
              <a:ahLst/>
              <a:cxnLst/>
              <a:rect l="l" t="t" r="r" b="b"/>
              <a:pathLst>
                <a:path w="170815" h="43180">
                  <a:moveTo>
                    <a:pt x="170688" y="0"/>
                  </a:moveTo>
                  <a:lnTo>
                    <a:pt x="42672" y="0"/>
                  </a:lnTo>
                  <a:lnTo>
                    <a:pt x="0" y="42672"/>
                  </a:lnTo>
                  <a:lnTo>
                    <a:pt x="128016" y="42672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E98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354567" y="2452116"/>
              <a:ext cx="170815" cy="1073150"/>
            </a:xfrm>
            <a:custGeom>
              <a:avLst/>
              <a:gdLst/>
              <a:ahLst/>
              <a:cxnLst/>
              <a:rect l="l" t="t" r="r" b="b"/>
              <a:pathLst>
                <a:path w="170815" h="1073150">
                  <a:moveTo>
                    <a:pt x="0" y="42672"/>
                  </a:moveTo>
                  <a:lnTo>
                    <a:pt x="42672" y="0"/>
                  </a:lnTo>
                  <a:lnTo>
                    <a:pt x="170688" y="0"/>
                  </a:lnTo>
                  <a:lnTo>
                    <a:pt x="170688" y="1030224"/>
                  </a:lnTo>
                  <a:lnTo>
                    <a:pt x="128016" y="1072896"/>
                  </a:lnTo>
                  <a:lnTo>
                    <a:pt x="0" y="1072896"/>
                  </a:lnTo>
                  <a:lnTo>
                    <a:pt x="0" y="42672"/>
                  </a:lnTo>
                  <a:close/>
                </a:path>
                <a:path w="170815" h="1073150">
                  <a:moveTo>
                    <a:pt x="0" y="42672"/>
                  </a:moveTo>
                  <a:lnTo>
                    <a:pt x="128016" y="42672"/>
                  </a:lnTo>
                  <a:lnTo>
                    <a:pt x="170688" y="0"/>
                  </a:lnTo>
                </a:path>
                <a:path w="170815" h="1073150">
                  <a:moveTo>
                    <a:pt x="128016" y="42672"/>
                  </a:moveTo>
                  <a:lnTo>
                    <a:pt x="128016" y="10728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866888" y="2494788"/>
              <a:ext cx="552450" cy="1129030"/>
            </a:xfrm>
            <a:custGeom>
              <a:avLst/>
              <a:gdLst/>
              <a:ahLst/>
              <a:cxnLst/>
              <a:rect l="l" t="t" r="r" b="b"/>
              <a:pathLst>
                <a:path w="552450" h="1129029">
                  <a:moveTo>
                    <a:pt x="0" y="1128750"/>
                  </a:moveTo>
                  <a:lnTo>
                    <a:pt x="55217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851647" y="3525012"/>
              <a:ext cx="541020" cy="387985"/>
            </a:xfrm>
            <a:custGeom>
              <a:avLst/>
              <a:gdLst/>
              <a:ahLst/>
              <a:cxnLst/>
              <a:rect l="l" t="t" r="r" b="b"/>
              <a:pathLst>
                <a:path w="541020" h="387985">
                  <a:moveTo>
                    <a:pt x="0" y="387794"/>
                  </a:moveTo>
                  <a:lnTo>
                    <a:pt x="540626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012935" y="2872740"/>
              <a:ext cx="184403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534400" y="3080004"/>
              <a:ext cx="549275" cy="401320"/>
            </a:xfrm>
            <a:custGeom>
              <a:avLst/>
              <a:gdLst/>
              <a:ahLst/>
              <a:cxnLst/>
              <a:rect l="l" t="t" r="r" b="b"/>
              <a:pathLst>
                <a:path w="549275" h="401320">
                  <a:moveTo>
                    <a:pt x="0" y="401002"/>
                  </a:moveTo>
                  <a:lnTo>
                    <a:pt x="548767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461247" y="2452116"/>
              <a:ext cx="622300" cy="469900"/>
            </a:xfrm>
            <a:custGeom>
              <a:avLst/>
              <a:gdLst/>
              <a:ahLst/>
              <a:cxnLst/>
              <a:rect l="l" t="t" r="r" b="b"/>
              <a:pathLst>
                <a:path w="622300" h="469900">
                  <a:moveTo>
                    <a:pt x="0" y="0"/>
                  </a:moveTo>
                  <a:lnTo>
                    <a:pt x="622122" y="469506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211055" y="3000756"/>
              <a:ext cx="521970" cy="703580"/>
            </a:xfrm>
            <a:custGeom>
              <a:avLst/>
              <a:gdLst/>
              <a:ahLst/>
              <a:cxnLst/>
              <a:rect l="l" t="t" r="r" b="b"/>
              <a:pathLst>
                <a:path w="521970" h="703579">
                  <a:moveTo>
                    <a:pt x="0" y="0"/>
                  </a:moveTo>
                  <a:lnTo>
                    <a:pt x="521703" y="703021"/>
                  </a:lnTo>
                </a:path>
              </a:pathLst>
            </a:custGeom>
            <a:ln w="579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204959" y="3703319"/>
              <a:ext cx="528320" cy="748665"/>
            </a:xfrm>
            <a:custGeom>
              <a:avLst/>
              <a:gdLst/>
              <a:ahLst/>
              <a:cxnLst/>
              <a:rect l="l" t="t" r="r" b="b"/>
              <a:pathLst>
                <a:path w="528320" h="748664">
                  <a:moveTo>
                    <a:pt x="0" y="748461"/>
                  </a:moveTo>
                  <a:lnTo>
                    <a:pt x="527900" y="0"/>
                  </a:lnTo>
                </a:path>
              </a:pathLst>
            </a:custGeom>
            <a:ln w="579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021823" y="3374136"/>
              <a:ext cx="128270" cy="731520"/>
            </a:xfrm>
            <a:custGeom>
              <a:avLst/>
              <a:gdLst/>
              <a:ahLst/>
              <a:cxnLst/>
              <a:rect l="l" t="t" r="r" b="b"/>
              <a:pathLst>
                <a:path w="128270" h="731520">
                  <a:moveTo>
                    <a:pt x="128016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28016" y="731519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36C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149840" y="3331463"/>
              <a:ext cx="43180" cy="774700"/>
            </a:xfrm>
            <a:custGeom>
              <a:avLst/>
              <a:gdLst/>
              <a:ahLst/>
              <a:cxnLst/>
              <a:rect l="l" t="t" r="r" b="b"/>
              <a:pathLst>
                <a:path w="43179" h="774700">
                  <a:moveTo>
                    <a:pt x="42672" y="0"/>
                  </a:moveTo>
                  <a:lnTo>
                    <a:pt x="0" y="42672"/>
                  </a:lnTo>
                  <a:lnTo>
                    <a:pt x="0" y="774192"/>
                  </a:lnTo>
                  <a:lnTo>
                    <a:pt x="42672" y="73152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B756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021823" y="3331463"/>
              <a:ext cx="170815" cy="43180"/>
            </a:xfrm>
            <a:custGeom>
              <a:avLst/>
              <a:gdLst/>
              <a:ahLst/>
              <a:cxnLst/>
              <a:rect l="l" t="t" r="r" b="b"/>
              <a:pathLst>
                <a:path w="170815" h="43179">
                  <a:moveTo>
                    <a:pt x="170688" y="0"/>
                  </a:moveTo>
                  <a:lnTo>
                    <a:pt x="42672" y="0"/>
                  </a:lnTo>
                  <a:lnTo>
                    <a:pt x="0" y="42672"/>
                  </a:lnTo>
                  <a:lnTo>
                    <a:pt x="128016" y="42672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E98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021823" y="3331463"/>
              <a:ext cx="170815" cy="774700"/>
            </a:xfrm>
            <a:custGeom>
              <a:avLst/>
              <a:gdLst/>
              <a:ahLst/>
              <a:cxnLst/>
              <a:rect l="l" t="t" r="r" b="b"/>
              <a:pathLst>
                <a:path w="170815" h="774700">
                  <a:moveTo>
                    <a:pt x="0" y="42672"/>
                  </a:moveTo>
                  <a:lnTo>
                    <a:pt x="42672" y="0"/>
                  </a:lnTo>
                  <a:lnTo>
                    <a:pt x="170688" y="0"/>
                  </a:lnTo>
                  <a:lnTo>
                    <a:pt x="170688" y="731520"/>
                  </a:lnTo>
                  <a:lnTo>
                    <a:pt x="128016" y="774192"/>
                  </a:lnTo>
                  <a:lnTo>
                    <a:pt x="0" y="774192"/>
                  </a:lnTo>
                  <a:lnTo>
                    <a:pt x="0" y="42672"/>
                  </a:lnTo>
                  <a:close/>
                </a:path>
                <a:path w="170815" h="774700">
                  <a:moveTo>
                    <a:pt x="0" y="42672"/>
                  </a:moveTo>
                  <a:lnTo>
                    <a:pt x="128016" y="42672"/>
                  </a:lnTo>
                  <a:lnTo>
                    <a:pt x="170688" y="0"/>
                  </a:lnTo>
                </a:path>
                <a:path w="170815" h="774700">
                  <a:moveTo>
                    <a:pt x="128016" y="42672"/>
                  </a:moveTo>
                  <a:lnTo>
                    <a:pt x="128016" y="7741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733788" y="3703319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0">
                  <a:moveTo>
                    <a:pt x="0" y="0"/>
                  </a:moveTo>
                  <a:lnTo>
                    <a:pt x="267970" y="0"/>
                  </a:lnTo>
                </a:path>
              </a:pathLst>
            </a:custGeom>
            <a:ln w="579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9102217" y="2430919"/>
            <a:ext cx="420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V(</a:t>
            </a:r>
            <a:r>
              <a:rPr dirty="0" sz="1800">
                <a:latin typeface="Trebuchet MS"/>
                <a:cs typeface="Trebuchet MS"/>
              </a:rPr>
              <a:t>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73722" y="4801584"/>
            <a:ext cx="5087620" cy="15836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4431030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Trebuchet MS"/>
                <a:cs typeface="Trebuchet MS"/>
              </a:rPr>
              <a:t>A(s,a)</a:t>
            </a:r>
            <a:endParaRPr sz="1800">
              <a:latin typeface="Trebuchet MS"/>
              <a:cs typeface="Trebuchet MS"/>
            </a:endParaRPr>
          </a:p>
          <a:p>
            <a:pPr marL="512445">
              <a:lnSpc>
                <a:spcPct val="100000"/>
              </a:lnSpc>
              <a:spcBef>
                <a:spcPts val="125"/>
              </a:spcBef>
            </a:pPr>
            <a:r>
              <a:rPr dirty="0" sz="1600" spc="-5" i="1">
                <a:latin typeface="Trebuchet MS"/>
                <a:cs typeface="Trebuchet MS"/>
              </a:rPr>
              <a:t>D3QN Neural network structure</a:t>
            </a:r>
            <a:r>
              <a:rPr dirty="0" sz="1600" spc="95" i="1">
                <a:latin typeface="Trebuchet MS"/>
                <a:cs typeface="Trebuchet MS"/>
              </a:rPr>
              <a:t> </a:t>
            </a:r>
            <a:r>
              <a:rPr dirty="0" sz="1600" spc="-5" i="1">
                <a:latin typeface="Trebuchet MS"/>
                <a:cs typeface="Trebuchet MS"/>
              </a:rPr>
              <a:t>diagram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 marR="5080" indent="77470">
              <a:lnSpc>
                <a:spcPct val="150000"/>
              </a:lnSpc>
            </a:pPr>
            <a:r>
              <a:rPr dirty="0" sz="1600" spc="-10">
                <a:latin typeface="Trebuchet MS"/>
                <a:cs typeface="Trebuchet MS"/>
              </a:rPr>
              <a:t>Robustness </a:t>
            </a:r>
            <a:r>
              <a:rPr dirty="0" sz="1600" spc="-35">
                <a:latin typeface="Trebuchet MS"/>
                <a:cs typeface="Trebuchet MS"/>
              </a:rPr>
              <a:t>Track: </a:t>
            </a:r>
            <a:r>
              <a:rPr dirty="0" sz="1600" spc="-5">
                <a:latin typeface="Trebuchet MS"/>
                <a:cs typeface="Trebuchet MS"/>
              </a:rPr>
              <a:t>State size=744</a:t>
            </a:r>
            <a:r>
              <a:rPr dirty="0" sz="1600" spc="-5">
                <a:latin typeface="WenQuanYi Micro Hei Mono"/>
                <a:cs typeface="WenQuanYi Micro Hei Mono"/>
              </a:rPr>
              <a:t>，</a:t>
            </a:r>
            <a:r>
              <a:rPr dirty="0" sz="1600" spc="-5">
                <a:latin typeface="Trebuchet MS"/>
                <a:cs typeface="Trebuchet MS"/>
              </a:rPr>
              <a:t>Action size=885  Adaptability </a:t>
            </a:r>
            <a:r>
              <a:rPr dirty="0" sz="1600" spc="-35">
                <a:latin typeface="Trebuchet MS"/>
                <a:cs typeface="Trebuchet MS"/>
              </a:rPr>
              <a:t>Track: </a:t>
            </a:r>
            <a:r>
              <a:rPr dirty="0" sz="1600" spc="-5">
                <a:latin typeface="Trebuchet MS"/>
                <a:cs typeface="Trebuchet MS"/>
              </a:rPr>
              <a:t>State size =2300</a:t>
            </a:r>
            <a:r>
              <a:rPr dirty="0" sz="1600" spc="-5">
                <a:latin typeface="WenQuanYi Micro Hei Mono"/>
                <a:cs typeface="WenQuanYi Micro Hei Mono"/>
              </a:rPr>
              <a:t>，</a:t>
            </a:r>
            <a:r>
              <a:rPr dirty="0" sz="1600" spc="-5">
                <a:latin typeface="Trebuchet MS"/>
                <a:cs typeface="Trebuchet MS"/>
              </a:rPr>
              <a:t>Action size</a:t>
            </a:r>
            <a:r>
              <a:rPr dirty="0" sz="1600" spc="135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=1164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401122" y="3422357"/>
            <a:ext cx="12604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Q(s,a)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=A(s,a)+V(s)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72536" y="3655301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38371" y="3419855"/>
            <a:ext cx="2551430" cy="189230"/>
            <a:chOff x="3738371" y="3419855"/>
            <a:chExt cx="2551430" cy="189230"/>
          </a:xfrm>
        </p:grpSpPr>
        <p:sp>
          <p:nvSpPr>
            <p:cNvPr id="69" name="object 69"/>
            <p:cNvSpPr/>
            <p:nvPr/>
          </p:nvSpPr>
          <p:spPr>
            <a:xfrm>
              <a:off x="3741419" y="3422903"/>
              <a:ext cx="186055" cy="182880"/>
            </a:xfrm>
            <a:custGeom>
              <a:avLst/>
              <a:gdLst/>
              <a:ahLst/>
              <a:cxnLst/>
              <a:rect l="l" t="t" r="r" b="b"/>
              <a:pathLst>
                <a:path w="186054" h="182879">
                  <a:moveTo>
                    <a:pt x="0" y="182562"/>
                  </a:moveTo>
                  <a:lnTo>
                    <a:pt x="185953" y="0"/>
                  </a:lnTo>
                </a:path>
              </a:pathLst>
            </a:custGeom>
            <a:ln w="609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100571" y="3422903"/>
              <a:ext cx="186055" cy="182880"/>
            </a:xfrm>
            <a:custGeom>
              <a:avLst/>
              <a:gdLst/>
              <a:ahLst/>
              <a:cxnLst/>
              <a:rect l="l" t="t" r="r" b="b"/>
              <a:pathLst>
                <a:path w="186054" h="182879">
                  <a:moveTo>
                    <a:pt x="0" y="182562"/>
                  </a:moveTo>
                  <a:lnTo>
                    <a:pt x="185953" y="0"/>
                  </a:lnTo>
                </a:path>
              </a:pathLst>
            </a:custGeom>
            <a:ln w="6096">
              <a:solidFill>
                <a:srgbClr val="006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song</dc:creator>
  <dc:title>PowerPoint 演示文稿</dc:title>
  <dcterms:created xsi:type="dcterms:W3CDTF">2022-04-21T04:54:59Z</dcterms:created>
  <dcterms:modified xsi:type="dcterms:W3CDTF">2022-04-21T04:54:59Z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2020-11-16T00:00:00Z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2022-04-21T00:00:00Z</vt:filetime>
  </property>
</Properties>
</file>