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720720" y="2160720"/>
            <a:ext cx="8638561" cy="2090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PlaceHolder 3"/>
          <p:cNvSpPr/>
          <p:nvPr>
            <p:ph type="body" sz="half" idx="13"/>
          </p:nvPr>
        </p:nvSpPr>
        <p:spPr>
          <a:xfrm>
            <a:off x="720719" y="4449960"/>
            <a:ext cx="8638562" cy="2090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720720" y="2160720"/>
            <a:ext cx="4215601" cy="2090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PlaceHolder 3"/>
          <p:cNvSpPr/>
          <p:nvPr/>
        </p:nvSpPr>
        <p:spPr>
          <a:xfrm>
            <a:off x="5147640" y="2160720"/>
            <a:ext cx="421560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9" name="PlaceHolder 4"/>
          <p:cNvSpPr/>
          <p:nvPr/>
        </p:nvSpPr>
        <p:spPr>
          <a:xfrm>
            <a:off x="720719" y="4449960"/>
            <a:ext cx="4215602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10" name="PlaceHolder 5"/>
          <p:cNvSpPr/>
          <p:nvPr>
            <p:ph type="body" sz="quarter" idx="13"/>
          </p:nvPr>
        </p:nvSpPr>
        <p:spPr>
          <a:xfrm>
            <a:off x="5147640" y="4449960"/>
            <a:ext cx="4215601" cy="2090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720720" y="2160720"/>
            <a:ext cx="2781361" cy="2090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laceHolder 3"/>
          <p:cNvSpPr/>
          <p:nvPr/>
        </p:nvSpPr>
        <p:spPr>
          <a:xfrm>
            <a:off x="3641399" y="2160720"/>
            <a:ext cx="278136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1" name="PlaceHolder 4"/>
          <p:cNvSpPr/>
          <p:nvPr/>
        </p:nvSpPr>
        <p:spPr>
          <a:xfrm>
            <a:off x="6562439" y="2160720"/>
            <a:ext cx="278136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2" name="PlaceHolder 5"/>
          <p:cNvSpPr/>
          <p:nvPr/>
        </p:nvSpPr>
        <p:spPr>
          <a:xfrm>
            <a:off x="720719" y="4449960"/>
            <a:ext cx="2781362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3" name="PlaceHolder 6"/>
          <p:cNvSpPr/>
          <p:nvPr/>
        </p:nvSpPr>
        <p:spPr>
          <a:xfrm>
            <a:off x="3641399" y="4449960"/>
            <a:ext cx="278136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4" name="PlaceHolder 7"/>
          <p:cNvSpPr/>
          <p:nvPr>
            <p:ph type="body" sz="quarter" idx="13"/>
          </p:nvPr>
        </p:nvSpPr>
        <p:spPr>
          <a:xfrm>
            <a:off x="6562439" y="4449960"/>
            <a:ext cx="2781361" cy="2090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idx="1"/>
          </p:nvPr>
        </p:nvSpPr>
        <p:spPr>
          <a:xfrm>
            <a:off x="720720" y="2160720"/>
            <a:ext cx="8638561" cy="43822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720720" y="2160720"/>
            <a:ext cx="8638561" cy="43822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half" idx="1"/>
          </p:nvPr>
        </p:nvSpPr>
        <p:spPr>
          <a:xfrm>
            <a:off x="720720" y="2160720"/>
            <a:ext cx="4215601" cy="43822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PlaceHolder 3"/>
          <p:cNvSpPr/>
          <p:nvPr>
            <p:ph type="body" sz="half" idx="13"/>
          </p:nvPr>
        </p:nvSpPr>
        <p:spPr>
          <a:xfrm>
            <a:off x="5147640" y="2160720"/>
            <a:ext cx="4215601" cy="438228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Body Level One…"/>
          <p:cNvSpPr txBox="1"/>
          <p:nvPr>
            <p:ph type="body" idx="1"/>
          </p:nvPr>
        </p:nvSpPr>
        <p:spPr>
          <a:xfrm>
            <a:off x="720720" y="301680"/>
            <a:ext cx="8852760" cy="584028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1" name="Body Level One…"/>
          <p:cNvSpPr txBox="1"/>
          <p:nvPr>
            <p:ph type="body" sz="quarter" idx="1"/>
          </p:nvPr>
        </p:nvSpPr>
        <p:spPr>
          <a:xfrm>
            <a:off x="720720" y="2160720"/>
            <a:ext cx="4215601" cy="20901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PlaceHolder 3"/>
          <p:cNvSpPr/>
          <p:nvPr/>
        </p:nvSpPr>
        <p:spPr>
          <a:xfrm>
            <a:off x="5147640" y="2160720"/>
            <a:ext cx="4215601" cy="4382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3" name="PlaceHolder 4"/>
          <p:cNvSpPr/>
          <p:nvPr>
            <p:ph type="body" sz="quarter" idx="13"/>
          </p:nvPr>
        </p:nvSpPr>
        <p:spPr>
          <a:xfrm>
            <a:off x="720719" y="4449960"/>
            <a:ext cx="4215602" cy="20901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720720" y="2160720"/>
            <a:ext cx="8638561" cy="438228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Body Level One…"/>
          <p:cNvSpPr txBox="1"/>
          <p:nvPr>
            <p:ph type="body" sz="half" idx="1"/>
          </p:nvPr>
        </p:nvSpPr>
        <p:spPr>
          <a:xfrm>
            <a:off x="720720" y="2160720"/>
            <a:ext cx="4215601" cy="43822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PlaceHolder 3"/>
          <p:cNvSpPr/>
          <p:nvPr/>
        </p:nvSpPr>
        <p:spPr>
          <a:xfrm>
            <a:off x="5147640" y="2160720"/>
            <a:ext cx="421560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5" name="PlaceHolder 4"/>
          <p:cNvSpPr/>
          <p:nvPr>
            <p:ph type="body" sz="quarter" idx="13"/>
          </p:nvPr>
        </p:nvSpPr>
        <p:spPr>
          <a:xfrm>
            <a:off x="5147640" y="4449960"/>
            <a:ext cx="4215601" cy="20901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sz="quarter" idx="1"/>
          </p:nvPr>
        </p:nvSpPr>
        <p:spPr>
          <a:xfrm>
            <a:off x="720720" y="2160720"/>
            <a:ext cx="4215601" cy="20901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PlaceHolder 3"/>
          <p:cNvSpPr/>
          <p:nvPr/>
        </p:nvSpPr>
        <p:spPr>
          <a:xfrm>
            <a:off x="5147640" y="2160720"/>
            <a:ext cx="421560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17" name="PlaceHolder 4"/>
          <p:cNvSpPr/>
          <p:nvPr>
            <p:ph type="body" sz="half" idx="13"/>
          </p:nvPr>
        </p:nvSpPr>
        <p:spPr>
          <a:xfrm>
            <a:off x="720719" y="4449960"/>
            <a:ext cx="8638562" cy="20901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" name="Body Level One…"/>
          <p:cNvSpPr txBox="1"/>
          <p:nvPr>
            <p:ph type="body" sz="half" idx="1"/>
          </p:nvPr>
        </p:nvSpPr>
        <p:spPr>
          <a:xfrm>
            <a:off x="720720" y="2160720"/>
            <a:ext cx="8638561" cy="20901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PlaceHolder 3"/>
          <p:cNvSpPr/>
          <p:nvPr>
            <p:ph type="body" sz="half" idx="13"/>
          </p:nvPr>
        </p:nvSpPr>
        <p:spPr>
          <a:xfrm>
            <a:off x="720719" y="4449960"/>
            <a:ext cx="8638562" cy="20901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sz="quarter" idx="1"/>
          </p:nvPr>
        </p:nvSpPr>
        <p:spPr>
          <a:xfrm>
            <a:off x="720720" y="2160720"/>
            <a:ext cx="4215601" cy="20901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PlaceHolder 3"/>
          <p:cNvSpPr/>
          <p:nvPr/>
        </p:nvSpPr>
        <p:spPr>
          <a:xfrm>
            <a:off x="5147640" y="2160720"/>
            <a:ext cx="421560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0" name="PlaceHolder 4"/>
          <p:cNvSpPr/>
          <p:nvPr/>
        </p:nvSpPr>
        <p:spPr>
          <a:xfrm>
            <a:off x="720719" y="4449960"/>
            <a:ext cx="4215602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1" name="PlaceHolder 5"/>
          <p:cNvSpPr/>
          <p:nvPr>
            <p:ph type="body" sz="quarter" idx="13"/>
          </p:nvPr>
        </p:nvSpPr>
        <p:spPr>
          <a:xfrm>
            <a:off x="5147640" y="4449960"/>
            <a:ext cx="4215601" cy="20901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720720" y="2160720"/>
            <a:ext cx="2781361" cy="20901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PlaceHolder 3"/>
          <p:cNvSpPr/>
          <p:nvPr/>
        </p:nvSpPr>
        <p:spPr>
          <a:xfrm>
            <a:off x="3641399" y="2160720"/>
            <a:ext cx="278136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53" name="PlaceHolder 4"/>
          <p:cNvSpPr/>
          <p:nvPr/>
        </p:nvSpPr>
        <p:spPr>
          <a:xfrm>
            <a:off x="6562439" y="2160720"/>
            <a:ext cx="278136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54" name="PlaceHolder 5"/>
          <p:cNvSpPr/>
          <p:nvPr/>
        </p:nvSpPr>
        <p:spPr>
          <a:xfrm>
            <a:off x="720719" y="4449960"/>
            <a:ext cx="2781362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55" name="PlaceHolder 6"/>
          <p:cNvSpPr/>
          <p:nvPr/>
        </p:nvSpPr>
        <p:spPr>
          <a:xfrm>
            <a:off x="3641399" y="4449960"/>
            <a:ext cx="278136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56" name="PlaceHolder 7"/>
          <p:cNvSpPr/>
          <p:nvPr>
            <p:ph type="body" sz="quarter" idx="13"/>
          </p:nvPr>
        </p:nvSpPr>
        <p:spPr>
          <a:xfrm>
            <a:off x="6562439" y="4449960"/>
            <a:ext cx="2781361" cy="20901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720720" y="2160720"/>
            <a:ext cx="8638561" cy="43822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720720" y="2160720"/>
            <a:ext cx="4215601" cy="43822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PlaceHolder 3"/>
          <p:cNvSpPr/>
          <p:nvPr>
            <p:ph type="body" sz="half" idx="13"/>
          </p:nvPr>
        </p:nvSpPr>
        <p:spPr>
          <a:xfrm>
            <a:off x="5147640" y="2160720"/>
            <a:ext cx="4215601" cy="438228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/>
          <p:nvPr>
            <p:ph type="body" idx="1"/>
          </p:nvPr>
        </p:nvSpPr>
        <p:spPr>
          <a:xfrm>
            <a:off x="720720" y="301680"/>
            <a:ext cx="8852760" cy="584028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720720" y="2160720"/>
            <a:ext cx="4215601" cy="2090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PlaceHolder 3"/>
          <p:cNvSpPr/>
          <p:nvPr/>
        </p:nvSpPr>
        <p:spPr>
          <a:xfrm>
            <a:off x="5147640" y="2160720"/>
            <a:ext cx="4215601" cy="4382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66" name="PlaceHolder 4"/>
          <p:cNvSpPr/>
          <p:nvPr>
            <p:ph type="body" sz="quarter" idx="13"/>
          </p:nvPr>
        </p:nvSpPr>
        <p:spPr>
          <a:xfrm>
            <a:off x="720719" y="4449960"/>
            <a:ext cx="4215602" cy="2090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720720" y="2160720"/>
            <a:ext cx="4215601" cy="43822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PlaceHolder 3"/>
          <p:cNvSpPr/>
          <p:nvPr/>
        </p:nvSpPr>
        <p:spPr>
          <a:xfrm>
            <a:off x="5147640" y="2160720"/>
            <a:ext cx="421560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77" name="PlaceHolder 4"/>
          <p:cNvSpPr/>
          <p:nvPr>
            <p:ph type="body" sz="quarter" idx="13"/>
          </p:nvPr>
        </p:nvSpPr>
        <p:spPr>
          <a:xfrm>
            <a:off x="5147640" y="4449960"/>
            <a:ext cx="4215601" cy="2090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20720" y="2160720"/>
            <a:ext cx="4215601" cy="2090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PlaceHolder 3"/>
          <p:cNvSpPr/>
          <p:nvPr/>
        </p:nvSpPr>
        <p:spPr>
          <a:xfrm>
            <a:off x="5147640" y="2160720"/>
            <a:ext cx="421560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88" name="PlaceHolder 4"/>
          <p:cNvSpPr/>
          <p:nvPr>
            <p:ph type="body" sz="half" idx="13"/>
          </p:nvPr>
        </p:nvSpPr>
        <p:spPr>
          <a:xfrm>
            <a:off x="720719" y="4449960"/>
            <a:ext cx="8638562" cy="2090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-1" y="431963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g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opencv.org/2.4/modules/ml/doc/random_trees.html" TargetMode="External"/><Relationship Id="rId3" Type="http://schemas.openxmlformats.org/officeDocument/2006/relationships/hyperlink" Target="http://docs.python.org/" TargetMode="External"/><Relationship Id="rId4" Type="http://schemas.openxmlformats.org/officeDocument/2006/relationships/hyperlink" Target="http://www.scikit-learn.org" TargetMode="Externa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2"/>
          <p:cNvSpPr txBox="1"/>
          <p:nvPr/>
        </p:nvSpPr>
        <p:spPr>
          <a:xfrm>
            <a:off x="684360" y="2839600"/>
            <a:ext cx="8566920" cy="10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3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Placement Prediction System using various Machine Learning techniques</a:t>
            </a:r>
          </a:p>
        </p:txBody>
      </p:sp>
      <p:sp>
        <p:nvSpPr>
          <p:cNvPr id="267" name="CustomShape 3"/>
          <p:cNvSpPr txBox="1"/>
          <p:nvPr/>
        </p:nvSpPr>
        <p:spPr>
          <a:xfrm>
            <a:off x="6408720" y="4486444"/>
            <a:ext cx="2734561" cy="170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3000"/>
              </a:lnSpc>
              <a:spcBef>
                <a:spcPts val="900"/>
              </a:spcBef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By- </a:t>
            </a:r>
          </a:p>
          <a:p>
            <a:pPr lvl="2">
              <a:lnSpc>
                <a:spcPct val="93000"/>
              </a:lnSpc>
              <a:spcBef>
                <a:spcPts val="900"/>
              </a:spcBef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3302.      </a:t>
            </a:r>
            <a:r>
              <a:t>Anand Kumar Sinha</a:t>
            </a:r>
          </a:p>
          <a:p>
            <a:pPr>
              <a:lnSpc>
                <a:spcPct val="93000"/>
              </a:lnSpc>
              <a:spcBef>
                <a:spcPts val="900"/>
              </a:spcBef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3165.      </a:t>
            </a:r>
            <a:r>
              <a:t>Sangat Das</a:t>
            </a:r>
          </a:p>
          <a:p>
            <a:pPr>
              <a:lnSpc>
                <a:spcPct val="93000"/>
              </a:lnSpc>
              <a:spcBef>
                <a:spcPts val="900"/>
              </a:spcBef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3161.      </a:t>
            </a:r>
            <a:r>
              <a:t>Rohit Barde</a:t>
            </a:r>
          </a:p>
          <a:p>
            <a:pPr>
              <a:lnSpc>
                <a:spcPct val="93000"/>
              </a:lnSpc>
              <a:spcBef>
                <a:spcPts val="900"/>
              </a:spcBef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3307.      </a:t>
            </a:r>
            <a:r>
              <a:t>Ashish Daulatabad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2"/>
          <p:cNvSpPr txBox="1"/>
          <p:nvPr/>
        </p:nvSpPr>
        <p:spPr>
          <a:xfrm>
            <a:off x="720720" y="644739"/>
            <a:ext cx="8854200" cy="57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Different Machine Learning Algorithms</a:t>
            </a:r>
          </a:p>
        </p:txBody>
      </p:sp>
      <p:sp>
        <p:nvSpPr>
          <p:cNvPr id="294" name="CustomShape 3"/>
          <p:cNvSpPr txBox="1"/>
          <p:nvPr/>
        </p:nvSpPr>
        <p:spPr>
          <a:xfrm>
            <a:off x="720720" y="2160720"/>
            <a:ext cx="8640000" cy="1966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ED1C2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K-Nearest Neighbours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Logistic Regression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Support Vector Machines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K-Nearest Neighbors (K-NN)</a:t>
            </a:r>
          </a:p>
        </p:txBody>
      </p:sp>
      <p:sp>
        <p:nvSpPr>
          <p:cNvPr id="297" name="CustomShape 2"/>
          <p:cNvSpPr txBox="1"/>
          <p:nvPr/>
        </p:nvSpPr>
        <p:spPr>
          <a:xfrm>
            <a:off x="827819" y="1384820"/>
            <a:ext cx="8638562" cy="16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spcBef>
                <a:spcPts val="900"/>
              </a:spcBef>
              <a:defRPr spc="-1" sz="2500"/>
            </a:pP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Supervised learning algorithm.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Non-Parametric classification algorithm.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Instance based or lazy learner.</a:t>
            </a:r>
          </a:p>
        </p:txBody>
      </p:sp>
      <p:pic>
        <p:nvPicPr>
          <p:cNvPr id="298" name="1*VZmymv-415yED5Lvy181MA.jpeg" descr="1*VZmymv-415yED5Lvy181MA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1621" y="3040315"/>
            <a:ext cx="4843398" cy="3874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Making prediction using K-NN</a:t>
            </a:r>
          </a:p>
        </p:txBody>
      </p:sp>
      <p:sp>
        <p:nvSpPr>
          <p:cNvPr id="301" name="CustomShape 2"/>
          <p:cNvSpPr txBox="1"/>
          <p:nvPr/>
        </p:nvSpPr>
        <p:spPr>
          <a:xfrm>
            <a:off x="720719" y="2160720"/>
            <a:ext cx="8638562" cy="343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10599" indent="-209879">
              <a:buClr>
                <a:srgbClr val="000000"/>
              </a:buClr>
              <a:buSzPct val="100000"/>
              <a:buFont typeface="Symbol"/>
              <a:buChar char="·"/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Determine the value of k.</a:t>
            </a:r>
          </a:p>
          <a:p>
            <a:pPr marL="210599" indent="-209879">
              <a:buClr>
                <a:srgbClr val="000000"/>
              </a:buClr>
              <a:buSzPct val="100000"/>
              <a:buFont typeface="Symbol"/>
              <a:buChar char="·"/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Compute the distance between each record of the training set and the testing record.</a:t>
            </a:r>
          </a:p>
          <a:p>
            <a:pPr marL="210599" indent="-209879">
              <a:buClr>
                <a:srgbClr val="000000"/>
              </a:buClr>
              <a:buSzPct val="100000"/>
              <a:buFont typeface="Symbol"/>
              <a:buChar char="·"/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Sort the neighbors in the increasing order of the distances.</a:t>
            </a:r>
          </a:p>
          <a:p>
            <a:pPr marL="210599" indent="-209879">
              <a:buClr>
                <a:srgbClr val="000000"/>
              </a:buClr>
              <a:buSzPct val="100000"/>
              <a:buFont typeface="Symbol"/>
              <a:buChar char="·"/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 the first k neighbors from the sorted list.</a:t>
            </a:r>
          </a:p>
          <a:p>
            <a:pPr marL="210599" indent="-209879">
              <a:buClr>
                <a:srgbClr val="000000"/>
              </a:buClr>
              <a:buSzPct val="100000"/>
              <a:buFont typeface="Symbol"/>
              <a:buChar char="·"/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Check for the class, that majority of the neighbors belong to and assign that class to the training data.</a:t>
            </a:r>
          </a:p>
        </p:txBody>
      </p:sp>
      <p:sp>
        <p:nvSpPr>
          <p:cNvPr id="302" name="CustomShape 3"/>
          <p:cNvSpPr txBox="1"/>
          <p:nvPr/>
        </p:nvSpPr>
        <p:spPr>
          <a:xfrm>
            <a:off x="2793960" y="5154479"/>
            <a:ext cx="4143601" cy="407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ts val="2800"/>
              </a:lnSpc>
              <a:defRPr spc="-1"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Proximity Metrics:</a:t>
            </a:r>
          </a:p>
        </p:txBody>
      </p:sp>
      <p:sp>
        <p:nvSpPr>
          <p:cNvPr id="305" name="CustomShape 2"/>
          <p:cNvSpPr txBox="1"/>
          <p:nvPr/>
        </p:nvSpPr>
        <p:spPr>
          <a:xfrm>
            <a:off x="720719" y="2160720"/>
            <a:ext cx="8638562" cy="403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spcBef>
                <a:spcPts val="900"/>
              </a:spcBef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Euclidean Distance.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Humming Distance.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Manhattan Distance.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Minkowsky.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Chebychev Distance.</a:t>
            </a:r>
          </a:p>
          <a:p>
            <a:pPr>
              <a:lnSpc>
                <a:spcPct val="93000"/>
              </a:lnSpc>
              <a:spcBef>
                <a:spcPts val="900"/>
              </a:spcBef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Mathematical Instances:</a:t>
            </a:r>
          </a:p>
        </p:txBody>
      </p:sp>
      <p:sp>
        <p:nvSpPr>
          <p:cNvPr id="308" name="CustomShape 2"/>
          <p:cNvSpPr txBox="1"/>
          <p:nvPr/>
        </p:nvSpPr>
        <p:spPr>
          <a:xfrm>
            <a:off x="720719" y="2160720"/>
            <a:ext cx="8638562" cy="5053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0684" indent="-260684">
              <a:spcBef>
                <a:spcPts val="900"/>
              </a:spcBef>
              <a:buSzPct val="100000"/>
              <a:buChar char="•"/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Euclidean Distance: Most Commonly used for K-NN</a:t>
            </a:r>
          </a:p>
          <a:p>
            <a:pPr marL="342359" indent="-341639">
              <a:spcBef>
                <a:spcPts val="900"/>
              </a:spcBef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60684" indent="-260684">
              <a:buSzPct val="100000"/>
              <a:buChar char="•"/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Euclidean distance is calculated as the square root of the sum of the squared differences between a new point (x) and an existing point (xi) across all input attributes j.</a:t>
            </a:r>
          </a:p>
          <a:p>
            <a:pPr marL="342359" indent="-341639"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60684" indent="-260684">
              <a:buSzPct val="100000"/>
              <a:buChar char="•"/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EuclideanDistance(x, xi)  d = sqrt( sum( ( xj – xj )^2 ) )</a:t>
            </a:r>
          </a:p>
          <a:p>
            <a:pPr marL="342359" indent="-341639"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359" indent="-341639"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60684" indent="-260684">
              <a:buSzPct val="100000"/>
              <a:buChar char="•"/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Weight is calculated as 1/(d^2).</a:t>
            </a:r>
          </a:p>
          <a:p>
            <a:pPr marL="260684" indent="-260684">
              <a:buSzPct val="100000"/>
              <a:buChar char="•"/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Lower the distance between two points in space, higher is the proximity measure.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Advantages:</a:t>
            </a:r>
          </a:p>
        </p:txBody>
      </p:sp>
      <p:sp>
        <p:nvSpPr>
          <p:cNvPr id="311" name="CustomShape 2"/>
          <p:cNvSpPr txBox="1"/>
          <p:nvPr/>
        </p:nvSpPr>
        <p:spPr>
          <a:xfrm>
            <a:off x="720719" y="2160720"/>
            <a:ext cx="8638562" cy="4238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359" indent="-341639">
              <a:spcBef>
                <a:spcPts val="900"/>
              </a:spcBef>
              <a:defRPr b="1"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K-NN ?</a:t>
            </a:r>
          </a:p>
          <a:p>
            <a:pPr marL="342359" indent="-341639">
              <a:spcBef>
                <a:spcPts val="900"/>
              </a:spcBef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80359" indent="-179639"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Simplest among all machine learning algorithms.</a:t>
            </a:r>
          </a:p>
          <a:p>
            <a:pPr marL="180359" indent="-179639"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Robust to noisy training data.</a:t>
            </a:r>
          </a:p>
          <a:p>
            <a:pPr marL="180359" indent="-179639"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Effective if training data is large.</a:t>
            </a:r>
          </a:p>
          <a:p>
            <a:pPr marL="180359" indent="-179639"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 training phase.</a:t>
            </a:r>
          </a:p>
          <a:p>
            <a:pPr marL="180359" indent="-179639"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Learns complex models easily.</a:t>
            </a:r>
          </a:p>
          <a:p>
            <a:pPr marL="180359" indent="-179639"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Highest prediction power.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Disadvantages:</a:t>
            </a:r>
          </a:p>
        </p:txBody>
      </p:sp>
      <p:sp>
        <p:nvSpPr>
          <p:cNvPr id="314" name="CustomShape 2"/>
          <p:cNvSpPr txBox="1"/>
          <p:nvPr/>
        </p:nvSpPr>
        <p:spPr>
          <a:xfrm>
            <a:off x="720719" y="2160720"/>
            <a:ext cx="8638562" cy="3698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359" indent="-341639">
              <a:lnSpc>
                <a:spcPct val="93000"/>
              </a:lnSpc>
              <a:spcBef>
                <a:spcPts val="900"/>
              </a:spcBef>
              <a:defRPr b="1" spc="-1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not to use K-NN ?</a:t>
            </a:r>
          </a:p>
          <a:p>
            <a:pPr marL="342359" indent="-341639">
              <a:lnSpc>
                <a:spcPct val="93000"/>
              </a:lnSpc>
              <a:spcBef>
                <a:spcPts val="900"/>
              </a:spcBef>
              <a:defRPr spc="-1" sz="2200"/>
            </a:pPr>
          </a:p>
          <a:p>
            <a:pPr marL="220679" indent="-21995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Need to determine “K”.</a:t>
            </a:r>
          </a:p>
          <a:p>
            <a:pPr marL="220679" indent="-21995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Not clear which distance metric to be used.</a:t>
            </a:r>
          </a:p>
          <a:p>
            <a:pPr marL="220679" indent="-21995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Computational cost is high.</a:t>
            </a:r>
          </a:p>
          <a:p>
            <a:pPr marL="220679" indent="-21995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Prediction stage might be slow.</a:t>
            </a:r>
          </a:p>
          <a:p>
            <a:pPr marL="220679" indent="-21995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Need large amount of samples for accuracy.</a:t>
            </a:r>
          </a:p>
          <a:p>
            <a:pPr>
              <a:lnSpc>
                <a:spcPct val="93000"/>
              </a:lnSpc>
              <a:spcBef>
                <a:spcPts val="900"/>
              </a:spcBef>
              <a:defRPr spc="-1"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Applications:</a:t>
            </a:r>
          </a:p>
        </p:txBody>
      </p:sp>
      <p:sp>
        <p:nvSpPr>
          <p:cNvPr id="317" name="CustomShape 2"/>
          <p:cNvSpPr txBox="1"/>
          <p:nvPr/>
        </p:nvSpPr>
        <p:spPr>
          <a:xfrm>
            <a:off x="720719" y="2160720"/>
            <a:ext cx="8638562" cy="1828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Text Mining.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Text Categorisation.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Climate forecasting.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Estimating environmental parameters.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Stock market.</a:t>
            </a:r>
          </a:p>
        </p:txBody>
      </p:sp>
      <p:pic>
        <p:nvPicPr>
          <p:cNvPr id="318" name="Screen Shot 2018-03-30 at 8.10.45 PM.png" descr="Screen Shot 2018-03-30 at 8.10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9680" y="3732119"/>
            <a:ext cx="7026841" cy="3686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2"/>
          <p:cNvSpPr txBox="1"/>
          <p:nvPr/>
        </p:nvSpPr>
        <p:spPr>
          <a:xfrm>
            <a:off x="720720" y="644739"/>
            <a:ext cx="8854200" cy="57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Different Machine Learning Algorithms</a:t>
            </a:r>
          </a:p>
        </p:txBody>
      </p:sp>
      <p:sp>
        <p:nvSpPr>
          <p:cNvPr id="321" name="CustomShape 3"/>
          <p:cNvSpPr txBox="1"/>
          <p:nvPr/>
        </p:nvSpPr>
        <p:spPr>
          <a:xfrm>
            <a:off x="720720" y="2160720"/>
            <a:ext cx="8640000" cy="134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K-Nearest Neighbours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CE181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Logistic Regression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Support Vector Machines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Logistic Regression</a:t>
            </a:r>
          </a:p>
        </p:txBody>
      </p:sp>
      <p:sp>
        <p:nvSpPr>
          <p:cNvPr id="324" name="CustomShape 3"/>
          <p:cNvSpPr txBox="1"/>
          <p:nvPr/>
        </p:nvSpPr>
        <p:spPr>
          <a:xfrm>
            <a:off x="720720" y="2160720"/>
            <a:ext cx="8640000" cy="983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Supervised Learning Algorithm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Statistical Method for analysing a dataset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Dichotomous Outcome</a:t>
            </a:r>
          </a:p>
        </p:txBody>
      </p:sp>
      <p:pic>
        <p:nvPicPr>
          <p:cNvPr id="32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2239" y="2952000"/>
            <a:ext cx="4703401" cy="3527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2"/>
          <p:cNvSpPr txBox="1"/>
          <p:nvPr/>
        </p:nvSpPr>
        <p:spPr>
          <a:xfrm>
            <a:off x="720720" y="620419"/>
            <a:ext cx="8854200" cy="623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270" name="CustomShape 3"/>
          <p:cNvSpPr txBox="1"/>
          <p:nvPr/>
        </p:nvSpPr>
        <p:spPr>
          <a:xfrm>
            <a:off x="827820" y="2054589"/>
            <a:ext cx="8640000" cy="4337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Motivation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 Definition and Scope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Different Machine Learning Algorithms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Methodology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 and Implementation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Future scope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Conclusion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pc="-1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When to use Logistic Regression?</a:t>
            </a:r>
          </a:p>
        </p:txBody>
      </p:sp>
      <p:sp>
        <p:nvSpPr>
          <p:cNvPr id="328" name="CustomShape 2"/>
          <p:cNvSpPr txBox="1"/>
          <p:nvPr/>
        </p:nvSpPr>
        <p:spPr>
          <a:xfrm>
            <a:off x="720719" y="2160720"/>
            <a:ext cx="8638562" cy="4382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Scatter Plot </a:t>
            </a:r>
          </a:p>
        </p:txBody>
      </p:sp>
      <p:pic>
        <p:nvPicPr>
          <p:cNvPr id="329" name="image7.gif" descr="image7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6000" y="2638799"/>
            <a:ext cx="6335641" cy="4560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Mathematical Equations</a:t>
            </a:r>
          </a:p>
        </p:txBody>
      </p:sp>
      <p:sp>
        <p:nvSpPr>
          <p:cNvPr id="332" name="CustomShape 3"/>
          <p:cNvSpPr txBox="1"/>
          <p:nvPr/>
        </p:nvSpPr>
        <p:spPr>
          <a:xfrm>
            <a:off x="720720" y="2160720"/>
            <a:ext cx="8640000" cy="1517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Value of prediction (z):  z = Ѳ</a:t>
            </a:r>
            <a:r>
              <a:rPr baseline="32600"/>
              <a:t>T </a:t>
            </a:r>
            <a:r>
              <a:t>x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sigmoid(x) = 1 / (1+ e</a:t>
            </a:r>
            <a:r>
              <a:rPr baseline="32600"/>
              <a:t>(-x)</a:t>
            </a:r>
            <a:r>
              <a:t>)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Hypothesis of logistic classifier: h</a:t>
            </a:r>
            <a:r>
              <a:rPr baseline="-22200"/>
              <a:t>Ѳ</a:t>
            </a:r>
            <a:r>
              <a:t>(x) = 1/ (1+ e</a:t>
            </a:r>
            <a:r>
              <a:rPr baseline="32600"/>
              <a:t>-z</a:t>
            </a:r>
            <a:r>
              <a:t>)</a:t>
            </a:r>
          </a:p>
        </p:txBody>
      </p:sp>
      <p:pic>
        <p:nvPicPr>
          <p:cNvPr id="333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1039" y="3487680"/>
            <a:ext cx="718561" cy="359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8200" y="3665520"/>
            <a:ext cx="70561" cy="16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pc="-1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Advantages</a:t>
            </a:r>
          </a:p>
        </p:txBody>
      </p:sp>
      <p:sp>
        <p:nvSpPr>
          <p:cNvPr id="337" name="CustomShape 2"/>
          <p:cNvSpPr txBox="1"/>
          <p:nvPr/>
        </p:nvSpPr>
        <p:spPr>
          <a:xfrm>
            <a:off x="649079" y="2159999"/>
            <a:ext cx="8638562" cy="438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66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Works well with diagonal decision boundaries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66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Does not give undue weight to correlated features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66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Probabilistic outcome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pc="-1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Disadvantages</a:t>
            </a:r>
          </a:p>
        </p:txBody>
      </p:sp>
      <p:sp>
        <p:nvSpPr>
          <p:cNvPr id="340" name="CustomShape 2"/>
          <p:cNvSpPr txBox="1"/>
          <p:nvPr/>
        </p:nvSpPr>
        <p:spPr>
          <a:xfrm>
            <a:off x="720719" y="2160720"/>
            <a:ext cx="8638562" cy="4382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66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Requires large data set for stable outcomes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66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Complex than 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pc="-1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Applications</a:t>
            </a:r>
          </a:p>
        </p:txBody>
      </p:sp>
      <p:sp>
        <p:nvSpPr>
          <p:cNvPr id="343" name="CustomShape 2"/>
          <p:cNvSpPr txBox="1"/>
          <p:nvPr/>
        </p:nvSpPr>
        <p:spPr>
          <a:xfrm>
            <a:off x="703080" y="1671120"/>
            <a:ext cx="8638920" cy="4534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66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 Segmentation and Categorization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66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Geographic Image Processing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66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Handwriting recognition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66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Healthcare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66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Predictive analysis</a:t>
            </a:r>
          </a:p>
        </p:txBody>
      </p:sp>
      <p:pic>
        <p:nvPicPr>
          <p:cNvPr id="344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1999" y="3239999"/>
            <a:ext cx="5320081" cy="2659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2"/>
          <p:cNvSpPr txBox="1"/>
          <p:nvPr/>
        </p:nvSpPr>
        <p:spPr>
          <a:xfrm>
            <a:off x="720720" y="644739"/>
            <a:ext cx="8854200" cy="57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Different Machine Learning Algorithms</a:t>
            </a:r>
          </a:p>
        </p:txBody>
      </p:sp>
      <p:sp>
        <p:nvSpPr>
          <p:cNvPr id="347" name="CustomShape 3"/>
          <p:cNvSpPr txBox="1"/>
          <p:nvPr/>
        </p:nvSpPr>
        <p:spPr>
          <a:xfrm>
            <a:off x="720720" y="2160720"/>
            <a:ext cx="8640000" cy="1966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K-Nearest Neighbours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Logistic Regression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CE181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Support Vector Machines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Support Vector Machines</a:t>
            </a:r>
          </a:p>
        </p:txBody>
      </p:sp>
      <p:sp>
        <p:nvSpPr>
          <p:cNvPr id="350" name="CustomShape 3"/>
          <p:cNvSpPr txBox="1"/>
          <p:nvPr/>
        </p:nvSpPr>
        <p:spPr>
          <a:xfrm>
            <a:off x="720720" y="2160720"/>
            <a:ext cx="8640000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 is SVM?</a:t>
            </a:r>
          </a:p>
        </p:txBody>
      </p:sp>
      <p:pic>
        <p:nvPicPr>
          <p:cNvPr id="35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719" y="3024359"/>
            <a:ext cx="3455282" cy="296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00719" y="2879639"/>
            <a:ext cx="3815641" cy="3261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Kernel Trick in SVM</a:t>
            </a:r>
          </a:p>
        </p:txBody>
      </p:sp>
      <p:grpSp>
        <p:nvGrpSpPr>
          <p:cNvPr id="357" name="Group 3"/>
          <p:cNvGrpSpPr/>
          <p:nvPr/>
        </p:nvGrpSpPr>
        <p:grpSpPr>
          <a:xfrm>
            <a:off x="720720" y="1017891"/>
            <a:ext cx="8640000" cy="5348538"/>
            <a:chOff x="0" y="0"/>
            <a:chExt cx="8639999" cy="5348536"/>
          </a:xfrm>
        </p:grpSpPr>
        <p:sp>
          <p:nvSpPr>
            <p:cNvPr id="355" name="CustomShape 4"/>
            <p:cNvSpPr/>
            <p:nvPr/>
          </p:nvSpPr>
          <p:spPr>
            <a:xfrm>
              <a:off x="0" y="823508"/>
              <a:ext cx="8640000" cy="37011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CustomShape 5"/>
            <p:cNvSpPr txBox="1"/>
            <p:nvPr/>
          </p:nvSpPr>
          <p:spPr>
            <a:xfrm>
              <a:off x="0" y="-1"/>
              <a:ext cx="8640000" cy="5348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 sz="2000"/>
              </a:pPr>
              <a:r>
                <a:t>Fig:A training example of SVM with kernel given by φ((a, b)) = (a, b, a</a:t>
              </a:r>
              <a:r>
                <a:rPr baseline="33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t> + b</a:t>
              </a:r>
              <a:r>
                <a:rPr baseline="33000"/>
                <a:t>2</a:t>
              </a:r>
              <a:r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SVM : Pros and Cons			</a:t>
            </a:r>
          </a:p>
        </p:txBody>
      </p:sp>
      <p:sp>
        <p:nvSpPr>
          <p:cNvPr id="360" name="CustomShape 3"/>
          <p:cNvSpPr txBox="1"/>
          <p:nvPr/>
        </p:nvSpPr>
        <p:spPr>
          <a:xfrm>
            <a:off x="720720" y="2160720"/>
            <a:ext cx="8640000" cy="2840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39999">
              <a:lnSpc>
                <a:spcPct val="93000"/>
              </a:lnSpc>
              <a:spcBef>
                <a:spcPts val="1100"/>
              </a:spcBef>
              <a:defRPr spc="-1" sz="2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PROS :</a:t>
            </a:r>
          </a:p>
          <a:p>
            <a:pPr lvl="2" marL="1295280" indent="-286560">
              <a:lnSpc>
                <a:spcPct val="93000"/>
              </a:lnSpc>
              <a:spcBef>
                <a:spcPts val="700"/>
              </a:spcBef>
              <a:buClr>
                <a:srgbClr val="333333"/>
              </a:buClr>
              <a:buSzPct val="45000"/>
              <a:buChar char="●"/>
              <a:defRPr spc="-1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SVM is a kernel-based algorithm.</a:t>
            </a:r>
          </a:p>
          <a:p>
            <a:pPr lvl="2" marL="1295280" indent="-286560">
              <a:lnSpc>
                <a:spcPct val="93000"/>
              </a:lnSpc>
              <a:spcBef>
                <a:spcPts val="700"/>
              </a:spcBef>
              <a:buClr>
                <a:srgbClr val="333333"/>
              </a:buClr>
              <a:buSzPct val="45000"/>
              <a:buChar char="●"/>
              <a:defRPr spc="-1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Good at dealing with high dimensional data.</a:t>
            </a:r>
          </a:p>
          <a:p>
            <a:pPr lvl="2" marL="1295280" indent="-286560">
              <a:lnSpc>
                <a:spcPct val="93000"/>
              </a:lnSpc>
              <a:spcBef>
                <a:spcPts val="700"/>
              </a:spcBef>
              <a:buClr>
                <a:srgbClr val="333333"/>
              </a:buClr>
              <a:buSzPct val="45000"/>
              <a:buChar char="●"/>
              <a:defRPr spc="-1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Works well on small data sets.</a:t>
            </a:r>
          </a:p>
          <a:p>
            <a:pPr indent="539999">
              <a:lnSpc>
                <a:spcPct val="93000"/>
              </a:lnSpc>
              <a:spcBef>
                <a:spcPts val="1100"/>
              </a:spcBef>
              <a:defRPr spc="-1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 :</a:t>
            </a:r>
          </a:p>
          <a:p>
            <a:pPr lvl="2" marL="1295280" indent="-286560">
              <a:lnSpc>
                <a:spcPct val="93000"/>
              </a:lnSpc>
              <a:spcBef>
                <a:spcPts val="700"/>
              </a:spcBef>
              <a:buClr>
                <a:srgbClr val="333333"/>
              </a:buClr>
              <a:buSzPct val="45000"/>
              <a:buChar char="●"/>
              <a:defRPr spc="-1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Picking the right kernel and parameters can be computationally intensi</a:t>
            </a:r>
            <a:r>
              <a:rPr sz="2800"/>
              <a:t>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2"/>
          <p:cNvSpPr txBox="1"/>
          <p:nvPr/>
        </p:nvSpPr>
        <p:spPr>
          <a:xfrm>
            <a:off x="720720" y="644739"/>
            <a:ext cx="8854200" cy="57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Different Machine Learning Algorithms</a:t>
            </a:r>
          </a:p>
        </p:txBody>
      </p:sp>
      <p:sp>
        <p:nvSpPr>
          <p:cNvPr id="363" name="CustomShape 3"/>
          <p:cNvSpPr txBox="1"/>
          <p:nvPr/>
        </p:nvSpPr>
        <p:spPr>
          <a:xfrm>
            <a:off x="720720" y="2160720"/>
            <a:ext cx="8640000" cy="1966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K-Nearest Neighbours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Logistic Regression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Support Vector Machines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CE181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73" name="CustomShape 3"/>
          <p:cNvSpPr txBox="1"/>
          <p:nvPr/>
        </p:nvSpPr>
        <p:spPr>
          <a:xfrm>
            <a:off x="827820" y="2148305"/>
            <a:ext cx="8640000" cy="210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Placement Prediction System?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do we need it?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Who is going to use it?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to make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Random Forest</a:t>
            </a:r>
          </a:p>
        </p:txBody>
      </p:sp>
      <p:sp>
        <p:nvSpPr>
          <p:cNvPr id="366" name="CustomShape 2"/>
          <p:cNvSpPr txBox="1"/>
          <p:nvPr/>
        </p:nvSpPr>
        <p:spPr>
          <a:xfrm>
            <a:off x="720719" y="2160720"/>
            <a:ext cx="8638562" cy="983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classifier as well as regressor.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Based on decision trees.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Developed by L. Breiman in 2001.</a:t>
            </a:r>
          </a:p>
        </p:txBody>
      </p:sp>
      <p:grpSp>
        <p:nvGrpSpPr>
          <p:cNvPr id="369" name="Group 3"/>
          <p:cNvGrpSpPr/>
          <p:nvPr/>
        </p:nvGrpSpPr>
        <p:grpSpPr>
          <a:xfrm>
            <a:off x="4547520" y="2156760"/>
            <a:ext cx="5454721" cy="4442422"/>
            <a:chOff x="0" y="0"/>
            <a:chExt cx="5454720" cy="4442421"/>
          </a:xfrm>
        </p:grpSpPr>
        <p:pic>
          <p:nvPicPr>
            <p:cNvPr id="367" name="1*i0o8mjFfCn-uD79-F1Cqkw.png" descr="1*i0o8mjFfCn-uD79-F1Cqkw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677" r="0" b="1677"/>
            <a:stretch>
              <a:fillRect/>
            </a:stretch>
          </p:blipFill>
          <p:spPr>
            <a:xfrm>
              <a:off x="0" y="0"/>
              <a:ext cx="5454721" cy="39535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8" name="CustomShape 4"/>
            <p:cNvSpPr txBox="1"/>
            <p:nvPr/>
          </p:nvSpPr>
          <p:spPr>
            <a:xfrm>
              <a:off x="0" y="4030560"/>
              <a:ext cx="5454721" cy="411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320" tIns="76320" rIns="76320" bIns="76320" numCol="1" anchor="t">
              <a:spAutoFit/>
            </a:bodyPr>
            <a:lstStyle>
              <a:lvl1pPr>
                <a:lnSpc>
                  <a:spcPct val="93000"/>
                </a:lnSpc>
                <a:defRPr spc="-1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Visualisation of Random Forest</a:t>
            </a:r>
          </a:p>
        </p:txBody>
      </p:sp>
      <p:grpSp>
        <p:nvGrpSpPr>
          <p:cNvPr id="374" name="Group 3"/>
          <p:cNvGrpSpPr/>
          <p:nvPr/>
        </p:nvGrpSpPr>
        <p:grpSpPr>
          <a:xfrm>
            <a:off x="534959" y="2209680"/>
            <a:ext cx="8638562" cy="4442422"/>
            <a:chOff x="0" y="0"/>
            <a:chExt cx="8638560" cy="4442421"/>
          </a:xfrm>
        </p:grpSpPr>
        <p:pic>
          <p:nvPicPr>
            <p:cNvPr id="372" name="visualization.png" descr="visualization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297" t="0" r="2296" b="0"/>
            <a:stretch>
              <a:fillRect/>
            </a:stretch>
          </p:blipFill>
          <p:spPr>
            <a:xfrm>
              <a:off x="0" y="0"/>
              <a:ext cx="8638561" cy="39535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3" name="CustomShape 4"/>
            <p:cNvSpPr txBox="1"/>
            <p:nvPr/>
          </p:nvSpPr>
          <p:spPr>
            <a:xfrm>
              <a:off x="0" y="4030560"/>
              <a:ext cx="8638561" cy="411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320" tIns="76320" rIns="76320" bIns="76320" numCol="1" anchor="t">
              <a:spAutoFit/>
            </a:bodyPr>
            <a:lstStyle>
              <a:lvl1pPr>
                <a:lnSpc>
                  <a:spcPct val="93000"/>
                </a:lnSpc>
                <a:defRPr spc="-1"/>
              </a:lvl1pPr>
            </a:lstStyle>
            <a:p>
              <a:pPr/>
              <a:r>
                <a:t>Fig. Leaf denoting the the outcomes of the given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Algorithm: Random Forest</a:t>
            </a:r>
          </a:p>
        </p:txBody>
      </p:sp>
      <p:sp>
        <p:nvSpPr>
          <p:cNvPr id="377" name="CustomShape 2"/>
          <p:cNvSpPr txBox="1"/>
          <p:nvPr/>
        </p:nvSpPr>
        <p:spPr>
          <a:xfrm>
            <a:off x="720719" y="2160720"/>
            <a:ext cx="8638562" cy="419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Assumption: Let ((x</a:t>
            </a:r>
            <a:r>
              <a:rPr baseline="-5217"/>
              <a:t>1</a:t>
            </a:r>
            <a:r>
              <a:t>, y</a:t>
            </a:r>
            <a:r>
              <a:rPr baseline="-5217"/>
              <a:t>1</a:t>
            </a:r>
            <a:r>
              <a:t>), (x</a:t>
            </a:r>
            <a:r>
              <a:rPr baseline="-5217"/>
              <a:t>2</a:t>
            </a:r>
            <a:r>
              <a:t>, y</a:t>
            </a:r>
            <a:r>
              <a:rPr baseline="-5217"/>
              <a:t>2</a:t>
            </a:r>
            <a:r>
              <a:t>), …(x</a:t>
            </a:r>
            <a:r>
              <a:rPr baseline="-5217"/>
              <a:t>n</a:t>
            </a:r>
            <a:r>
              <a:t>, y</a:t>
            </a:r>
            <a:r>
              <a:rPr baseline="-5217"/>
              <a:t>n</a:t>
            </a:r>
            <a:r>
              <a:t>)) be a set of points where each x</a:t>
            </a:r>
            <a:r>
              <a:rPr baseline="-5217"/>
              <a:t>i </a:t>
            </a:r>
            <a:r>
              <a:t>is m-dimensional (m-features) and y</a:t>
            </a:r>
            <a:r>
              <a:rPr baseline="-5217"/>
              <a:t>i </a:t>
            </a:r>
            <a:r>
              <a:t>denotes an outcome.</a:t>
            </a:r>
          </a:p>
          <a:p>
            <a:pPr marL="240479" indent="-23976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AutoNum type="arabicPeriod" startAt="1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b = 1 to B :</a:t>
            </a:r>
          </a:p>
          <a:p>
            <a:pPr lvl="1" marL="56160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Draw a sample </a:t>
            </a:r>
            <a:r>
              <a:rPr b="1"/>
              <a:t>Z*</a:t>
            </a:r>
            <a:r>
              <a:t> of size N from the training data.</a:t>
            </a:r>
          </a:p>
          <a:p>
            <a:pPr lvl="1" marL="56160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Grow a random forest tree T</a:t>
            </a:r>
            <a:r>
              <a:rPr baseline="-5217"/>
              <a:t>b </a:t>
            </a:r>
            <a:r>
              <a:t>to the data processed, by recursively repeating the following steps for each terminal node till minimum is reached.</a:t>
            </a:r>
          </a:p>
          <a:p>
            <a:pPr lvl="2" marL="1570679" indent="-3002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AutoNum type="alphaUcPeriod" startAt="1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 any t variables (1 &lt;= t &lt; n) from set of variables</a:t>
            </a:r>
          </a:p>
          <a:p>
            <a:pPr lvl="2" marL="1570679" indent="-3002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AutoNum type="alphaUcPeriod" startAt="1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Pick the best split variable among those m points.</a:t>
            </a:r>
          </a:p>
          <a:p>
            <a:pPr lvl="2" marL="1570679" indent="-3002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AutoNum type="alphaUcPeriod" startAt="1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Split the node into two.</a:t>
            </a:r>
          </a:p>
          <a:p>
            <a:pPr marL="240479" indent="-23976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AutoNum type="arabicPeriod" startAt="1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 the ensemble of tree T</a:t>
            </a:r>
            <a:r>
              <a:rPr baseline="-5217"/>
              <a:t>b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Random Forest: Advantages</a:t>
            </a:r>
          </a:p>
        </p:txBody>
      </p:sp>
      <p:sp>
        <p:nvSpPr>
          <p:cNvPr id="380" name="CustomShape 2"/>
          <p:cNvSpPr txBox="1"/>
          <p:nvPr/>
        </p:nvSpPr>
        <p:spPr>
          <a:xfrm>
            <a:off x="720719" y="2160720"/>
            <a:ext cx="8638562" cy="449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can handle certain populated and unbalanced data sets.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Generated forest can be further used on future data.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By averaging the results from several trees, it can also classify packed data and reduce overfitting.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offers an experimental methods to detect variable interaction.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computes proximities between pairs of cases that can be used in clustering, and gives view of data more compelling.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Random Forest: Disadvantages</a:t>
            </a:r>
          </a:p>
        </p:txBody>
      </p:sp>
      <p:sp>
        <p:nvSpPr>
          <p:cNvPr id="383" name="CustomShape 2"/>
          <p:cNvSpPr txBox="1"/>
          <p:nvPr/>
        </p:nvSpPr>
        <p:spPr>
          <a:xfrm>
            <a:off x="720719" y="2160720"/>
            <a:ext cx="8638562" cy="116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variable importance scores from random forest are not reliable.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Random forest are difficult to construct due to it’s complexity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construction as well as the prediction process is time-consuming.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Implementation</a:t>
            </a:r>
          </a:p>
        </p:txBody>
      </p:sp>
      <p:sp>
        <p:nvSpPr>
          <p:cNvPr id="386" name="Let’s have a look at the implementation….…"/>
          <p:cNvSpPr txBox="1"/>
          <p:nvPr>
            <p:ph type="body" idx="1"/>
          </p:nvPr>
        </p:nvSpPr>
        <p:spPr>
          <a:xfrm>
            <a:off x="827819" y="2035072"/>
            <a:ext cx="8638561" cy="4382282"/>
          </a:xfrm>
          <a:prstGeom prst="rect">
            <a:avLst/>
          </a:prstGeom>
        </p:spPr>
        <p:txBody>
          <a:bodyPr/>
          <a:lstStyle/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b="1"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Let’s have a look at the implementation….</a:t>
            </a: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OS:</a:t>
            </a:r>
            <a:r>
              <a:t> macOS High Sierra</a:t>
            </a: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Platform:</a:t>
            </a:r>
            <a:r>
              <a:t> Anaconda-navigator: Spyder(3.2.6)</a:t>
            </a: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Dataset:</a:t>
            </a:r>
            <a:r>
              <a:t> Dummy dataset of placement records</a:t>
            </a: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Dataset Coordinate Pl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Dataset Coordinate Plots</a:t>
            </a:r>
          </a:p>
        </p:txBody>
      </p:sp>
      <p:sp>
        <p:nvSpPr>
          <p:cNvPr id="389" name="Body"/>
          <p:cNvSpPr txBox="1"/>
          <p:nvPr>
            <p:ph type="body" idx="1"/>
          </p:nvPr>
        </p:nvSpPr>
        <p:spPr>
          <a:xfrm>
            <a:off x="364938" y="1313470"/>
            <a:ext cx="9564324" cy="59820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90" name="MultivariateDataPlots.png" descr="MultivariateDataPlo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766" y="1203814"/>
            <a:ext cx="8935568" cy="6274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raining Set: K-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Training Set: K-NN</a:t>
            </a:r>
          </a:p>
        </p:txBody>
      </p:sp>
      <p:sp>
        <p:nvSpPr>
          <p:cNvPr id="393" name="Body"/>
          <p:cNvSpPr txBox="1"/>
          <p:nvPr>
            <p:ph type="body" idx="1"/>
          </p:nvPr>
        </p:nvSpPr>
        <p:spPr>
          <a:xfrm>
            <a:off x="716269" y="1553815"/>
            <a:ext cx="8638562" cy="50375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94" name="KNNTrainingPlot.png" descr="KNNTrain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89" y="1188084"/>
            <a:ext cx="8875481" cy="6474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st Set : K-NN"/>
          <p:cNvSpPr txBox="1"/>
          <p:nvPr>
            <p:ph type="title"/>
          </p:nvPr>
        </p:nvSpPr>
        <p:spPr>
          <a:xfrm>
            <a:off x="807706" y="282349"/>
            <a:ext cx="8852761" cy="12596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Test Set : K-NN</a:t>
            </a:r>
          </a:p>
        </p:txBody>
      </p:sp>
      <p:pic>
        <p:nvPicPr>
          <p:cNvPr id="397" name="KNNTestingPlot.png" descr="KNNTest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9" y="1173667"/>
            <a:ext cx="8764292" cy="6441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onfusion Matrix : K-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Confusion Matrix : K-NN</a:t>
            </a:r>
          </a:p>
        </p:txBody>
      </p:sp>
      <p:pic>
        <p:nvPicPr>
          <p:cNvPr id="400" name="KNN-CM.png" descr="KNN-C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645" y="2213224"/>
            <a:ext cx="4332812" cy="377861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01" name="Table"/>
          <p:cNvGraphicFramePr/>
          <p:nvPr/>
        </p:nvGraphicFramePr>
        <p:xfrm>
          <a:off x="4997859" y="2405677"/>
          <a:ext cx="4981090" cy="34064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38096"/>
                <a:gridCol w="1510097"/>
                <a:gridCol w="1510097"/>
                <a:gridCol w="1510097"/>
              </a:tblGrid>
              <a:tr h="296905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R w="12700">
                      <a:miter lim="400000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PREDICTED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774201">
                <a:tc rowSpan="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
A
C
T
U
A
L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46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5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15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17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Accuracy	75.90%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76" name="CustomShape 3"/>
          <p:cNvSpPr txBox="1"/>
          <p:nvPr/>
        </p:nvSpPr>
        <p:spPr>
          <a:xfrm>
            <a:off x="720720" y="1800360"/>
            <a:ext cx="8640000" cy="300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Competitive Environment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Placement Uncertainty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Peer Pressure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Lack of relevant skills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Lack of required training activities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Need to know where do students stand.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raining Set: Logistic Regression"/>
          <p:cNvSpPr txBox="1"/>
          <p:nvPr>
            <p:ph type="title"/>
          </p:nvPr>
        </p:nvSpPr>
        <p:spPr>
          <a:xfrm>
            <a:off x="720720" y="301680"/>
            <a:ext cx="9019031" cy="125964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Training Set: Logistic Regression</a:t>
            </a:r>
          </a:p>
        </p:txBody>
      </p:sp>
      <p:pic>
        <p:nvPicPr>
          <p:cNvPr id="404" name="LogisticRegressionTrainingPlot.png" descr="LogisticRegressionTrain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791" y="1334060"/>
            <a:ext cx="8765688" cy="6394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st Set : Logistic Regression"/>
          <p:cNvSpPr txBox="1"/>
          <p:nvPr>
            <p:ph type="title"/>
          </p:nvPr>
        </p:nvSpPr>
        <p:spPr>
          <a:xfrm>
            <a:off x="807706" y="282349"/>
            <a:ext cx="8852761" cy="12596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Test Set : Logistic Regression</a:t>
            </a:r>
          </a:p>
        </p:txBody>
      </p:sp>
      <p:pic>
        <p:nvPicPr>
          <p:cNvPr id="407" name="LogisticRegressionTestingPlot.png" descr="LogisticRegressionTest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838" y="1295399"/>
            <a:ext cx="8582512" cy="6307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onfusion Matrix : Logistic Regression"/>
          <p:cNvSpPr txBox="1"/>
          <p:nvPr>
            <p:ph type="title"/>
          </p:nvPr>
        </p:nvSpPr>
        <p:spPr>
          <a:xfrm>
            <a:off x="720720" y="301680"/>
            <a:ext cx="9118666" cy="1278178"/>
          </a:xfrm>
          <a:prstGeom prst="rect">
            <a:avLst/>
          </a:prstGeom>
        </p:spPr>
        <p:txBody>
          <a:bodyPr/>
          <a:lstStyle>
            <a:lvl1pPr defTabSz="859536">
              <a:defRPr sz="4512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Confusion Matrix : Logistic Regression</a:t>
            </a:r>
          </a:p>
        </p:txBody>
      </p:sp>
      <p:graphicFrame>
        <p:nvGraphicFramePr>
          <p:cNvPr id="410" name="Table"/>
          <p:cNvGraphicFramePr/>
          <p:nvPr/>
        </p:nvGraphicFramePr>
        <p:xfrm>
          <a:off x="4997859" y="2405677"/>
          <a:ext cx="4981090" cy="34064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38096"/>
                <a:gridCol w="1510097"/>
                <a:gridCol w="1510097"/>
                <a:gridCol w="1510097"/>
              </a:tblGrid>
              <a:tr h="296905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R w="12700">
                      <a:miter lim="400000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PREDICTED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774201">
                <a:tc rowSpan="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
A
C
T
U
A
L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44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Accuracy	72.28%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11" name="LR-CM.png" descr="LR-C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382" y="2054193"/>
            <a:ext cx="4699823" cy="4096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raining Set: SVM"/>
          <p:cNvSpPr txBox="1"/>
          <p:nvPr>
            <p:ph type="title"/>
          </p:nvPr>
        </p:nvSpPr>
        <p:spPr>
          <a:xfrm>
            <a:off x="720720" y="301680"/>
            <a:ext cx="9019031" cy="125964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Training Set: SVM</a:t>
            </a:r>
          </a:p>
        </p:txBody>
      </p:sp>
      <p:pic>
        <p:nvPicPr>
          <p:cNvPr id="414" name="SVMTrainingPlot.png" descr="SVMTrain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56" y="1295400"/>
            <a:ext cx="8523019" cy="6217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st Set : SVM"/>
          <p:cNvSpPr txBox="1"/>
          <p:nvPr>
            <p:ph type="title"/>
          </p:nvPr>
        </p:nvSpPr>
        <p:spPr>
          <a:xfrm>
            <a:off x="807706" y="282349"/>
            <a:ext cx="8852761" cy="12596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Test Set : SVM</a:t>
            </a:r>
          </a:p>
        </p:txBody>
      </p:sp>
      <p:pic>
        <p:nvPicPr>
          <p:cNvPr id="417" name="SVMTestingPlot.png" descr="SVMTest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191" y="1295400"/>
            <a:ext cx="8598580" cy="6319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onfusion Matrix : SVM"/>
          <p:cNvSpPr txBox="1"/>
          <p:nvPr>
            <p:ph type="title"/>
          </p:nvPr>
        </p:nvSpPr>
        <p:spPr>
          <a:xfrm>
            <a:off x="633733" y="282349"/>
            <a:ext cx="9118666" cy="1278179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Confusion Matrix : SVM</a:t>
            </a:r>
          </a:p>
        </p:txBody>
      </p:sp>
      <p:graphicFrame>
        <p:nvGraphicFramePr>
          <p:cNvPr id="420" name="Table"/>
          <p:cNvGraphicFramePr/>
          <p:nvPr/>
        </p:nvGraphicFramePr>
        <p:xfrm>
          <a:off x="4997859" y="2405677"/>
          <a:ext cx="4981090" cy="34064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38096"/>
                <a:gridCol w="1510097"/>
                <a:gridCol w="1510097"/>
                <a:gridCol w="1510097"/>
              </a:tblGrid>
              <a:tr h="296905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R w="12700">
                      <a:miter lim="400000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PREDICTED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774201">
                <a:tc rowSpan="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
A
C
T
U
A
L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47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4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18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14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Accuracy	73.49%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21" name="SVM-CM.png" descr="SVM-C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832" y="2115215"/>
            <a:ext cx="4533804" cy="397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raining Set: Random Forest"/>
          <p:cNvSpPr txBox="1"/>
          <p:nvPr>
            <p:ph type="title"/>
          </p:nvPr>
        </p:nvSpPr>
        <p:spPr>
          <a:xfrm>
            <a:off x="720720" y="301680"/>
            <a:ext cx="9019031" cy="125964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Training Set: Random Forest</a:t>
            </a:r>
          </a:p>
        </p:txBody>
      </p:sp>
      <p:pic>
        <p:nvPicPr>
          <p:cNvPr id="424" name="RFTrainingPlot.png" descr="RFTrain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121" y="1295400"/>
            <a:ext cx="8654315" cy="6313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st Set : Random Forest"/>
          <p:cNvSpPr txBox="1"/>
          <p:nvPr>
            <p:ph type="title"/>
          </p:nvPr>
        </p:nvSpPr>
        <p:spPr>
          <a:xfrm>
            <a:off x="807706" y="282349"/>
            <a:ext cx="8852761" cy="12596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Test Set : Random Forest</a:t>
            </a:r>
          </a:p>
        </p:txBody>
      </p:sp>
      <p:pic>
        <p:nvPicPr>
          <p:cNvPr id="427" name="RFTestingPlot.png" descr="RFTest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195" y="1295400"/>
            <a:ext cx="8563383" cy="6293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onfusion Matrix : Random Forest"/>
          <p:cNvSpPr txBox="1"/>
          <p:nvPr>
            <p:ph type="title"/>
          </p:nvPr>
        </p:nvSpPr>
        <p:spPr>
          <a:xfrm>
            <a:off x="720720" y="301680"/>
            <a:ext cx="9118666" cy="1278178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Confusion Matrix : Random Forest</a:t>
            </a:r>
          </a:p>
        </p:txBody>
      </p:sp>
      <p:graphicFrame>
        <p:nvGraphicFramePr>
          <p:cNvPr id="430" name="Table"/>
          <p:cNvGraphicFramePr/>
          <p:nvPr/>
        </p:nvGraphicFramePr>
        <p:xfrm>
          <a:off x="4997859" y="2405677"/>
          <a:ext cx="4981090" cy="34064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38096"/>
                <a:gridCol w="1510097"/>
                <a:gridCol w="1510097"/>
                <a:gridCol w="1510097"/>
              </a:tblGrid>
              <a:tr h="296905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R w="12700">
                      <a:miter lim="400000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PREDICTED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774201">
                <a:tc rowSpan="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
A
C
T
U
A
L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46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5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17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15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Accuracy	73.49%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31" name="RF-CM.png" descr="RF-C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44" y="2126826"/>
            <a:ext cx="4530039" cy="3951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434" name="Comparison table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Comparison table:</a:t>
            </a:r>
          </a:p>
          <a:p>
            <a:pPr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aphicFrame>
        <p:nvGraphicFramePr>
          <p:cNvPr id="435" name="Table"/>
          <p:cNvGraphicFramePr/>
          <p:nvPr/>
        </p:nvGraphicFramePr>
        <p:xfrm>
          <a:off x="985484" y="3270189"/>
          <a:ext cx="7977566" cy="27156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982432"/>
                <a:gridCol w="3982432"/>
              </a:tblGrid>
              <a:tr h="54058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ALGORITHM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ACCURACY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5405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K-NN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75.90%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05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LOGISTIC REGRESSION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72.28%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05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SVM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73.49%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05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RANDOM FOREST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73.49%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 is predictive analysis?</a:t>
            </a:r>
          </a:p>
        </p:txBody>
      </p:sp>
      <p:pic>
        <p:nvPicPr>
          <p:cNvPr id="27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720" y="2192400"/>
            <a:ext cx="8640000" cy="4318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438" name="The results we obtained from different machine-learning algorithms were found to have minimal difference which varies from 0% to 3%.…"/>
          <p:cNvSpPr txBox="1"/>
          <p:nvPr>
            <p:ph type="body" idx="1"/>
          </p:nvPr>
        </p:nvSpPr>
        <p:spPr>
          <a:xfrm>
            <a:off x="393879" y="1720982"/>
            <a:ext cx="9506442" cy="4822019"/>
          </a:xfrm>
          <a:prstGeom prst="rect">
            <a:avLst/>
          </a:prstGeom>
        </p:spPr>
        <p:txBody>
          <a:bodyPr/>
          <a:lstStyle/>
          <a:p>
            <a:pPr marL="300789" indent="-300789">
              <a:buSzPct val="10000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results we obtained from different machine-learning algorithms were found to have minimal difference which varies from 0% to 3%.</a:t>
            </a:r>
          </a:p>
          <a:p>
            <a:pPr marL="300789" indent="-300789">
              <a:buSzPct val="10000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Hence we conclude that the proposed Placement Prediction System produces a fair outcome with pretty good accuracy.</a:t>
            </a:r>
          </a:p>
          <a:p>
            <a:pPr marL="300789" indent="-300789">
              <a:buSzPct val="10000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Thus, predicting the placement of the student gives the idea to the placement office as well as the students on where they stand.</a:t>
            </a:r>
          </a:p>
          <a:p>
            <a:pPr marL="300789" indent="-300789">
              <a:buSzPct val="10000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key lies in assessing the capabilities of the student in the right areas and subjecting them to the right training.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441" name="CustomShape 3"/>
          <p:cNvSpPr txBox="1"/>
          <p:nvPr/>
        </p:nvSpPr>
        <p:spPr>
          <a:xfrm>
            <a:off x="643296" y="1250063"/>
            <a:ext cx="8640001" cy="599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Animesh Giri, “VRITTHI A Theoretical Framework for IT recruitment based on Machine Learning techniques applied over Twitter, LinkedIn, SPOJ and GitHub profiles, IEEE 2016”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Ajay Shiv Sharma, “PPS - Placement Prediction System using Logistic Regression, IEEE 2014”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Ch.Sai Sindhu, “Predictive Analysis using SVM,International Journal for Modern Trends in Science and Technology, IEEE 2017”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Zhen Hu, “Stock Market Prediction using SVM, International Conference on Information Management, Innovation Management and Industrial Engineering, IEEE 2013”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Dragutin Petkovic, “Using Random Forest Classifier to Assess and Predict Student Learning of Software Engineering Team Work, IEEE 2016”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https://docs.opencv.org/2.4/modules/ml/doc/k nearest neighbors.html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https://web.stanford.edu/class/archive/cs/cs109/cs109.1176/lectureHandouts/23 Logistic Regression.pdf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https://www.medcalc.org/manual/logistic_regression.php 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https://docs.opencv.org/2.4/doc/tutorials/ml/introduction to svm/introduction to svm.html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https://docs.opencv.org/2.4/modules/ml/doc/random_trees.html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Python 2.7.x/3.5.x Documentation 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docs.python.org/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Scikit-learn Machine Learning in Python 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www.scikit-learn.org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2"/>
          <p:cNvSpPr txBox="1"/>
          <p:nvPr/>
        </p:nvSpPr>
        <p:spPr>
          <a:xfrm>
            <a:off x="647640" y="30296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2"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  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 Definition and Scope</a:t>
            </a:r>
          </a:p>
        </p:txBody>
      </p:sp>
      <p:sp>
        <p:nvSpPr>
          <p:cNvPr id="282" name="CustomShape 3"/>
          <p:cNvSpPr txBox="1"/>
          <p:nvPr/>
        </p:nvSpPr>
        <p:spPr>
          <a:xfrm>
            <a:off x="720720" y="1800360"/>
            <a:ext cx="8640000" cy="4959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propose a Placement Prediction System which predicts the binary outcome of a undergrad student getting placed in a company by applying the machine learning algorithms like K-Nearest Neighbours, Logistic Regression , Random Forest and Support Vector Machines where we compare the efficiency of the same with the proposed model.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Presently, the scope of this model is limited to college placement activities and companies visiting a campus for recruitment. Further this system would also be beneficial to the companies for recruitment purposes.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85" name="CustomShape 3"/>
          <p:cNvSpPr txBox="1"/>
          <p:nvPr/>
        </p:nvSpPr>
        <p:spPr>
          <a:xfrm>
            <a:off x="720720" y="2160720"/>
            <a:ext cx="8640000" cy="1966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Collection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Parameters used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Proficiency Competency Analysis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Proposed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Proficiency Competency Analysis</a:t>
            </a:r>
          </a:p>
        </p:txBody>
      </p:sp>
      <p:pic>
        <p:nvPicPr>
          <p:cNvPr id="288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119" y="2160720"/>
            <a:ext cx="6052322" cy="4384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Proposed Model</a:t>
            </a:r>
          </a:p>
        </p:txBody>
      </p:sp>
      <p:pic>
        <p:nvPicPr>
          <p:cNvPr id="291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2960" y="2160720"/>
            <a:ext cx="6452640" cy="4384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