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7"/>
  </p:notesMasterIdLst>
  <p:sldIdLst>
    <p:sldId id="290" r:id="rId2"/>
    <p:sldId id="295" r:id="rId3"/>
    <p:sldId id="296" r:id="rId4"/>
    <p:sldId id="297" r:id="rId5"/>
    <p:sldId id="298" r:id="rId6"/>
  </p:sldIdLst>
  <p:sldSz cx="9144000" cy="5143500" type="screen16x9"/>
  <p:notesSz cx="6858000" cy="9144000"/>
  <p:embeddedFontLst>
    <p:embeddedFont>
      <p:font typeface="Proxima Nova" panose="020B0604020202020204" charset="0"/>
      <p:regular r:id="rId8"/>
      <p:bold r:id="rId9"/>
      <p:italic r:id="rId10"/>
      <p:boldItalic r:id="rId11"/>
    </p:embeddedFont>
    <p:embeddedFont>
      <p:font typeface="Proxima Nova Semibold" panose="020B0604020202020204" charset="0"/>
      <p:regular r:id="rId12"/>
      <p:bold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90FA22-9C64-4794-B7CF-0B78D2D21C1C}">
  <a:tblStyle styleId="{A290FA22-9C64-4794-B7CF-0B78D2D21C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 Engagement Score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accent1">
                  <a:alpha val="37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3.1013287117837548E-3"/>
                  <c:y val="-0.244512899499422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0C9-4C15-8F7D-76DA85C6A763}"/>
                </c:ext>
              </c:extLst>
            </c:dLbl>
            <c:dLbl>
              <c:idx val="1"/>
              <c:layout>
                <c:manualLayout>
                  <c:x val="0"/>
                  <c:y val="-0.2389557881471628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0C9-4C15-8F7D-76DA85C6A763}"/>
                </c:ext>
              </c:extLst>
            </c:dLbl>
            <c:dLbl>
              <c:idx val="2"/>
              <c:layout>
                <c:manualLayout>
                  <c:x val="0"/>
                  <c:y val="-0.21117023138586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0C9-4C15-8F7D-76DA85C6A763}"/>
                </c:ext>
              </c:extLst>
            </c:dLbl>
            <c:dLbl>
              <c:idx val="3"/>
              <c:layout>
                <c:manualLayout>
                  <c:x val="2.8820379099584155E-3"/>
                  <c:y val="-0.1389277838064900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0C9-4C15-8F7D-76DA85C6A763}"/>
                </c:ext>
              </c:extLst>
            </c:dLbl>
            <c:dLbl>
              <c:idx val="4"/>
              <c:layout>
                <c:manualLayout>
                  <c:x val="0"/>
                  <c:y val="-0.1111422756774756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0C9-4C15-8F7D-76DA85C6A7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IT</c:v>
                </c:pt>
                <c:pt idx="1">
                  <c:v>HR</c:v>
                </c:pt>
                <c:pt idx="2">
                  <c:v>Marketing</c:v>
                </c:pt>
                <c:pt idx="3">
                  <c:v>Finance</c:v>
                </c:pt>
                <c:pt idx="4">
                  <c:v>Legal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3.66</c:v>
                </c:pt>
                <c:pt idx="1">
                  <c:v>3.67</c:v>
                </c:pt>
                <c:pt idx="2">
                  <c:v>3.65</c:v>
                </c:pt>
                <c:pt idx="3">
                  <c:v>3.58</c:v>
                </c:pt>
                <c:pt idx="4">
                  <c:v>3.53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C9-4C15-8F7D-76DA85C6A76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467291800"/>
        <c:axId val="467291440"/>
      </c:barChart>
      <c:catAx>
        <c:axId val="467291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291440"/>
        <c:crosses val="autoZero"/>
        <c:auto val="1"/>
        <c:lblAlgn val="ctr"/>
        <c:lblOffset val="100"/>
        <c:noMultiLvlLbl val="0"/>
      </c:catAx>
      <c:valAx>
        <c:axId val="4672914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291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Grade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 Engagement Score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accent1">
                  <a:alpha val="37000"/>
                </a:schemeClr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00B0F0"/>
              </a:solidFill>
              <a:ln w="3175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52-47A2-B2E3-2E1702D9A4A6}"/>
              </c:ext>
            </c:extLst>
          </c:dPt>
          <c:dLbls>
            <c:dLbl>
              <c:idx val="0"/>
              <c:layout>
                <c:manualLayout>
                  <c:x val="0"/>
                  <c:y val="-0.233398676794903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052-47A2-B2E3-2E1702D9A4A6}"/>
                </c:ext>
              </c:extLst>
            </c:dLbl>
            <c:dLbl>
              <c:idx val="1"/>
              <c:layout>
                <c:manualLayout>
                  <c:x val="-6.5234930740119977E-17"/>
                  <c:y val="-0.2167273427381244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052-47A2-B2E3-2E1702D9A4A6}"/>
                </c:ext>
              </c:extLst>
            </c:dLbl>
            <c:dLbl>
              <c:idx val="2"/>
              <c:layout>
                <c:manualLayout>
                  <c:x val="-1.2175701515663282E-16"/>
                  <c:y val="-0.1722705273000872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052-47A2-B2E3-2E1702D9A4A6}"/>
                </c:ext>
              </c:extLst>
            </c:dLbl>
            <c:dLbl>
              <c:idx val="3"/>
              <c:layout>
                <c:manualLayout>
                  <c:x val="-3.3207158087031406E-3"/>
                  <c:y val="-0.116699338397451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052-47A2-B2E3-2E1702D9A4A6}"/>
                </c:ext>
              </c:extLst>
            </c:dLbl>
            <c:dLbl>
              <c:idx val="4"/>
              <c:layout>
                <c:manualLayout>
                  <c:x val="0"/>
                  <c:y val="-0.1111422756774756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052-47A2-B2E3-2E1702D9A4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3.81</c:v>
                </c:pt>
                <c:pt idx="1">
                  <c:v>3.76</c:v>
                </c:pt>
                <c:pt idx="2">
                  <c:v>3.67</c:v>
                </c:pt>
                <c:pt idx="3">
                  <c:v>3.53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052-47A2-B2E3-2E1702D9A4A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467291800"/>
        <c:axId val="467291440"/>
      </c:barChart>
      <c:catAx>
        <c:axId val="467291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291440"/>
        <c:crosses val="autoZero"/>
        <c:auto val="1"/>
        <c:lblAlgn val="ctr"/>
        <c:lblOffset val="100"/>
        <c:noMultiLvlLbl val="0"/>
      </c:catAx>
      <c:valAx>
        <c:axId val="4672914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291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3175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Manager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 Engagement Score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accent1">
                  <a:alpha val="37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3.55</c:v>
                </c:pt>
                <c:pt idx="1">
                  <c:v>3.66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6F9-4DA8-BB73-A80B71699BE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467291800"/>
        <c:axId val="467291440"/>
      </c:barChart>
      <c:catAx>
        <c:axId val="467291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291440"/>
        <c:crosses val="autoZero"/>
        <c:auto val="1"/>
        <c:lblAlgn val="ctr"/>
        <c:lblOffset val="100"/>
        <c:noMultiLvlLbl val="0"/>
      </c:catAx>
      <c:valAx>
        <c:axId val="4672914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291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7f9262ee2f_0_12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7f9262ee2f_0_12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6" name="Google Shape;156;p3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72"/>
          <p:cNvSpPr txBox="1">
            <a:spLocks noGrp="1"/>
          </p:cNvSpPr>
          <p:nvPr>
            <p:ph type="title" idx="4294967295"/>
          </p:nvPr>
        </p:nvSpPr>
        <p:spPr>
          <a:xfrm>
            <a:off x="1262661" y="1343025"/>
            <a:ext cx="6381151" cy="829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D1D5DB"/>
                </a:solidFill>
                <a:latin typeface="Proxima Nova Semibold" panose="020B0604020202020204" charset="0"/>
                <a:ea typeface="Arial"/>
                <a:cs typeface="Arial"/>
                <a:sym typeface="Arial"/>
              </a:rPr>
              <a:t>Employee Engagement Survey </a:t>
            </a:r>
            <a:br>
              <a:rPr lang="en-US" dirty="0">
                <a:solidFill>
                  <a:srgbClr val="D1D5DB"/>
                </a:solidFill>
                <a:latin typeface="Proxima Nova Semibold" panose="020B0604020202020204" charset="0"/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D1D5DB"/>
                </a:solidFill>
                <a:latin typeface="Proxima Nova Semibold" panose="020B0604020202020204" charset="0"/>
                <a:ea typeface="Arial"/>
                <a:cs typeface="Arial"/>
                <a:sym typeface="Arial"/>
              </a:rPr>
              <a:t>Analysis</a:t>
            </a:r>
            <a:endParaRPr lang="en-US" dirty="0">
              <a:solidFill>
                <a:srgbClr val="FFFFFF"/>
              </a:solidFill>
              <a:latin typeface="Proxima Nova Semibold" panose="020B0604020202020204" charset="0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p72"/>
          <p:cNvSpPr txBox="1">
            <a:spLocks noGrp="1"/>
          </p:cNvSpPr>
          <p:nvPr>
            <p:ph type="body" idx="4294967295"/>
          </p:nvPr>
        </p:nvSpPr>
        <p:spPr>
          <a:xfrm>
            <a:off x="1048350" y="3743876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Anand Suresh Krishnan</a:t>
            </a:r>
            <a:endParaRPr sz="16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94"/>
    </mc:Choice>
    <mc:Fallback xmlns="">
      <p:transition spd="slow" advTm="225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3F1C80-6BD4-7D3B-2E63-38BBAB63AFAB}"/>
              </a:ext>
            </a:extLst>
          </p:cNvPr>
          <p:cNvSpPr txBox="1"/>
          <p:nvPr/>
        </p:nvSpPr>
        <p:spPr>
          <a:xfrm>
            <a:off x="485775" y="350045"/>
            <a:ext cx="834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rgbClr val="FFFFFF"/>
                </a:solidFill>
                <a:latin typeface="Proxima Nova Semibold"/>
                <a:sym typeface="Proxima Nova Semibold"/>
              </a:rPr>
              <a:t>Demographic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2BFBB-B729-938C-CED7-E1E55BEFA586}"/>
              </a:ext>
            </a:extLst>
          </p:cNvPr>
          <p:cNvSpPr txBox="1"/>
          <p:nvPr/>
        </p:nvSpPr>
        <p:spPr>
          <a:xfrm>
            <a:off x="485775" y="1157286"/>
            <a:ext cx="80152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  <a:latin typeface="Proxima Nova Semibold"/>
                <a:sym typeface="Proxima Nova Semibold"/>
              </a:rPr>
              <a:t>1000 employees.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FFFFFF"/>
              </a:solidFill>
              <a:latin typeface="Proxima Nova Semibold"/>
              <a:sym typeface="Proxima Nova Semibold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  <a:latin typeface="Proxima Nova Semibold"/>
                <a:sym typeface="Proxima Nova Semibold"/>
              </a:rPr>
              <a:t>10 questions.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0289D-832B-1A11-9BA3-57A810627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26" y="2433015"/>
            <a:ext cx="2537409" cy="1984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3251FE-F242-0064-BBB2-8986FBBB5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432" y="2433016"/>
            <a:ext cx="2712749" cy="19847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1ED247-FFA3-DE5A-3E90-CEA31EDD7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740" y="2458936"/>
            <a:ext cx="2442955" cy="192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4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3F1C80-6BD4-7D3B-2E63-38BBAB63AFAB}"/>
              </a:ext>
            </a:extLst>
          </p:cNvPr>
          <p:cNvSpPr txBox="1"/>
          <p:nvPr/>
        </p:nvSpPr>
        <p:spPr>
          <a:xfrm>
            <a:off x="485775" y="350045"/>
            <a:ext cx="834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rgbClr val="FFFFFF"/>
                </a:solidFill>
                <a:latin typeface="Proxima Nova Semibold"/>
                <a:sym typeface="Proxima Nova Semibold"/>
              </a:rPr>
              <a:t>Question Score</a:t>
            </a:r>
            <a:endParaRPr lang="en-US" sz="24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A57B702-3188-7BAB-1E55-92FA2D1EA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72060"/>
              </p:ext>
            </p:extLst>
          </p:nvPr>
        </p:nvGraphicFramePr>
        <p:xfrm>
          <a:off x="694134" y="1082675"/>
          <a:ext cx="7927181" cy="3881120"/>
        </p:xfrm>
        <a:graphic>
          <a:graphicData uri="http://schemas.openxmlformats.org/drawingml/2006/table">
            <a:tbl>
              <a:tblPr firstRow="1" bandRow="1">
                <a:tableStyleId>{A290FA22-9C64-4794-B7CF-0B78D2D21C1C}</a:tableStyleId>
              </a:tblPr>
              <a:tblGrid>
                <a:gridCol w="6641307">
                  <a:extLst>
                    <a:ext uri="{9D8B030D-6E8A-4147-A177-3AD203B41FA5}">
                      <a16:colId xmlns:a16="http://schemas.microsoft.com/office/drawing/2014/main" val="3036885456"/>
                    </a:ext>
                  </a:extLst>
                </a:gridCol>
                <a:gridCol w="1285874">
                  <a:extLst>
                    <a:ext uri="{9D8B030D-6E8A-4147-A177-3AD203B41FA5}">
                      <a16:colId xmlns:a16="http://schemas.microsoft.com/office/drawing/2014/main" val="2106115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Proxima Nova Semibold"/>
                          <a:sym typeface="Proxima Nova Semibold"/>
                        </a:rPr>
                        <a:t>Universal Exports does a good job of keeping me informed about important news and events.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  <a:latin typeface="Proxima Nova Semibold"/>
                          <a:sym typeface="Proxima Nova Semibold"/>
                        </a:rPr>
                        <a:t>81%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84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Proxima Nova Semibold"/>
                          <a:sym typeface="Proxima Nova Semibold"/>
                        </a:rPr>
                        <a:t>My manager treats me fairly.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Proxima Nova Semibold"/>
                          <a:sym typeface="Proxima Nova Semibold"/>
                        </a:rPr>
                        <a:t>81%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33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Proxima Nova Semibold"/>
                          <a:sym typeface="Proxima Nova Semibold"/>
                        </a:rPr>
                        <a:t>I get a sense of achievement from the work I do in my job.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Proxima Nova Semibold"/>
                          <a:sym typeface="Proxima Nova Semibold"/>
                        </a:rPr>
                        <a:t>80%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8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Proxima Nova Semibold"/>
                          <a:sym typeface="Proxima Nova Semibold"/>
                        </a:rPr>
                        <a:t>I believe that Universal Exports really cares about my health and wellbeing.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Proxima Nova Semibold"/>
                          <a:sym typeface="Proxima Nova Semibold"/>
                        </a:rPr>
                        <a:t>72%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72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Proxima Nova Semibold"/>
                          <a:sym typeface="Proxima Nova Semibold"/>
                        </a:rPr>
                        <a:t>I am proud to work for Universal Exports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Proxima Nova Semibold"/>
                          <a:sym typeface="Proxima Nova Semibold"/>
                        </a:rPr>
                        <a:t>66%</a:t>
                      </a: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35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Proxima Nova Semibold"/>
                          <a:sym typeface="Proxima Nova Semibold"/>
                        </a:rPr>
                        <a:t>I trust and respect the management of Universal Exports.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Proxima Nova Semibold"/>
                          <a:sym typeface="Proxima Nova Semibold"/>
                        </a:rPr>
                        <a:t>63%</a:t>
                      </a: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18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Proxima Nova Semibold"/>
                          <a:sym typeface="Proxima Nova Semibold"/>
                        </a:rPr>
                        <a:t>Universal Exports has created an environment that encourages me to perform to the best of my abilities.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Proxima Nova Semibold"/>
                          <a:sym typeface="Proxima Nova Semibold"/>
                        </a:rPr>
                        <a:t>54%</a:t>
                      </a: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15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Proxima Nova Semibold"/>
                          <a:sym typeface="Proxima Nova Semibold"/>
                        </a:rPr>
                        <a:t>I have access to opportunities to develop my career in Universal Exports.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Proxima Nova Semibold"/>
                          <a:sym typeface="Proxima Nova Semibold"/>
                        </a:rPr>
                        <a:t>54%</a:t>
                      </a: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18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Proxima Nova Semibold"/>
                          <a:sym typeface="Proxima Nova Semibold"/>
                        </a:rPr>
                        <a:t>All in all, Universal Exports is effectively managed and well-run.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Proxima Nova Semibold"/>
                          <a:sym typeface="Proxima Nova Semibold"/>
                        </a:rPr>
                        <a:t>53%</a:t>
                      </a: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7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Proxima Nova Semibold"/>
                          <a:sym typeface="Proxima Nova Semibold"/>
                        </a:rPr>
                        <a:t>I believe that Universal Exports has fair and transparent processes for promoting people into new roles.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Proxima Nova Semibold"/>
                          <a:sym typeface="Proxima Nova Semibold"/>
                        </a:rPr>
                        <a:t>32%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8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95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3F1C80-6BD4-7D3B-2E63-38BBAB63AFAB}"/>
              </a:ext>
            </a:extLst>
          </p:cNvPr>
          <p:cNvSpPr txBox="1"/>
          <p:nvPr/>
        </p:nvSpPr>
        <p:spPr>
          <a:xfrm>
            <a:off x="485775" y="350045"/>
            <a:ext cx="834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rgbClr val="FFFFFF"/>
                </a:solidFill>
                <a:latin typeface="Proxima Nova Semibold"/>
                <a:sym typeface="Proxima Nova Semibold"/>
              </a:rPr>
              <a:t>Overall Engagement Score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2BFBB-B729-938C-CED7-E1E55BEFA586}"/>
              </a:ext>
            </a:extLst>
          </p:cNvPr>
          <p:cNvSpPr txBox="1"/>
          <p:nvPr/>
        </p:nvSpPr>
        <p:spPr>
          <a:xfrm>
            <a:off x="749826" y="1383952"/>
            <a:ext cx="417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  <a:latin typeface="Proxima Nova Semibold"/>
                <a:sym typeface="Proxima Nova Semibold"/>
              </a:rPr>
              <a:t>Overall Score </a:t>
            </a:r>
            <a:r>
              <a:rPr lang="en-US" sz="1300" dirty="0">
                <a:solidFill>
                  <a:srgbClr val="FFFFFF"/>
                </a:solidFill>
                <a:latin typeface="Proxima Nova Semibold"/>
                <a:sym typeface="Proxima Nova Semibold"/>
              </a:rPr>
              <a:t>:- </a:t>
            </a:r>
            <a:r>
              <a:rPr lang="en-US" b="1" dirty="0">
                <a:solidFill>
                  <a:srgbClr val="FFFFFF"/>
                </a:solidFill>
                <a:latin typeface="Proxima Nova Semibold"/>
                <a:sym typeface="Proxima Nova Semibold"/>
              </a:rPr>
              <a:t>3.62 / 5 </a:t>
            </a:r>
            <a:r>
              <a:rPr lang="en-US" dirty="0">
                <a:solidFill>
                  <a:srgbClr val="FFFFFF"/>
                </a:solidFill>
                <a:latin typeface="Proxima Nova Semibold"/>
                <a:sym typeface="Proxima Nova Semibold"/>
              </a:rPr>
              <a:t>(Slightly Positive)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8A19E9-2859-5F1D-84AD-ABE9B38DFB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35108"/>
              </p:ext>
            </p:extLst>
          </p:nvPr>
        </p:nvGraphicFramePr>
        <p:xfrm>
          <a:off x="562706" y="2571750"/>
          <a:ext cx="4095019" cy="2285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27CE1D2-7DD9-DAE0-B55C-E996BB2542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531681"/>
              </p:ext>
            </p:extLst>
          </p:nvPr>
        </p:nvGraphicFramePr>
        <p:xfrm>
          <a:off x="4825064" y="2571750"/>
          <a:ext cx="3569110" cy="2285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3D83938-5C3D-F1DB-8425-FC729147E7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813835"/>
              </p:ext>
            </p:extLst>
          </p:nvPr>
        </p:nvGraphicFramePr>
        <p:xfrm>
          <a:off x="4825064" y="811711"/>
          <a:ext cx="3569110" cy="172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3AEE7F-BD33-3C08-A60A-C2DDE2EFFC09}"/>
              </a:ext>
            </a:extLst>
          </p:cNvPr>
          <p:cNvCxnSpPr>
            <a:cxnSpLocks/>
          </p:cNvCxnSpPr>
          <p:nvPr/>
        </p:nvCxnSpPr>
        <p:spPr>
          <a:xfrm>
            <a:off x="562706" y="3510116"/>
            <a:ext cx="409501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DFB772-87BC-4376-62E1-3C3D6BE85547}"/>
              </a:ext>
            </a:extLst>
          </p:cNvPr>
          <p:cNvCxnSpPr>
            <a:cxnSpLocks/>
          </p:cNvCxnSpPr>
          <p:nvPr/>
        </p:nvCxnSpPr>
        <p:spPr>
          <a:xfrm>
            <a:off x="4825064" y="3640393"/>
            <a:ext cx="356911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0EB8EA-F514-04AF-1909-E4CD23E36EBC}"/>
              </a:ext>
            </a:extLst>
          </p:cNvPr>
          <p:cNvCxnSpPr>
            <a:cxnSpLocks/>
          </p:cNvCxnSpPr>
          <p:nvPr/>
        </p:nvCxnSpPr>
        <p:spPr>
          <a:xfrm>
            <a:off x="4825064" y="1612490"/>
            <a:ext cx="356911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08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3F1C80-6BD4-7D3B-2E63-38BBAB63AFAB}"/>
              </a:ext>
            </a:extLst>
          </p:cNvPr>
          <p:cNvSpPr txBox="1"/>
          <p:nvPr/>
        </p:nvSpPr>
        <p:spPr>
          <a:xfrm>
            <a:off x="485775" y="350045"/>
            <a:ext cx="834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rgbClr val="FFFFFF"/>
                </a:solidFill>
                <a:latin typeface="Proxima Nova Semibold"/>
                <a:sym typeface="Proxima Nova Semibold"/>
              </a:rPr>
              <a:t>Conclusion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2BFBB-B729-938C-CED7-E1E55BEFA586}"/>
              </a:ext>
            </a:extLst>
          </p:cNvPr>
          <p:cNvSpPr txBox="1"/>
          <p:nvPr/>
        </p:nvSpPr>
        <p:spPr>
          <a:xfrm>
            <a:off x="485775" y="1326892"/>
            <a:ext cx="80152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  <a:latin typeface="Proxima Nova Semibold"/>
                <a:sym typeface="Proxima Nova Semibold"/>
              </a:rPr>
              <a:t>Key Actions to take:- 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rgbClr val="FFFFFF"/>
              </a:solidFill>
              <a:latin typeface="Proxima Nova Semibold"/>
              <a:sym typeface="Proxima Nova Semibold"/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rgbClr val="FFFFFF"/>
              </a:solidFill>
              <a:latin typeface="Proxima Nova Semibold"/>
              <a:sym typeface="Proxima Nova Semibold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  <a:latin typeface="Proxima Nova Semibold"/>
                <a:sym typeface="Proxima Nova Semibold"/>
              </a:rPr>
              <a:t>Improve the transparency and fairness when promoting employees.</a:t>
            </a:r>
          </a:p>
          <a:p>
            <a:pPr>
              <a:buClr>
                <a:schemeClr val="bg1"/>
              </a:buClr>
            </a:pPr>
            <a:endParaRPr lang="en-US" sz="1300" dirty="0">
              <a:solidFill>
                <a:srgbClr val="FFFFFF"/>
              </a:solidFill>
              <a:latin typeface="Proxima Nova Semibold"/>
              <a:sym typeface="Proxima Nova Semibold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FFFFFF"/>
              </a:solidFill>
              <a:latin typeface="Proxima Nova Semibold"/>
              <a:sym typeface="Proxima Nova Semibold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  <a:latin typeface="Proxima Nova Semibold"/>
                <a:sym typeface="Proxima Nova Semibold"/>
              </a:rPr>
              <a:t>Focus on improving engagement for Grade D employees.</a:t>
            </a:r>
          </a:p>
        </p:txBody>
      </p:sp>
    </p:spTree>
    <p:extLst>
      <p:ext uri="{BB962C8B-B14F-4D97-AF65-F5344CB8AC3E}">
        <p14:creationId xmlns:p14="http://schemas.microsoft.com/office/powerpoint/2010/main" val="415520136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215</Words>
  <Application>Microsoft Office PowerPoint</Application>
  <PresentationFormat>On-screen Show (16:9)</PresentationFormat>
  <Paragraphs>50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Proxima Nova</vt:lpstr>
      <vt:lpstr>Proxima Nova Semibold</vt:lpstr>
      <vt:lpstr>Slidesgo Final Pages</vt:lpstr>
      <vt:lpstr>Employee Engagement Survey 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 Prompt Engineering for Developers</dc:title>
  <cp:lastModifiedBy>Anand S Krishnan</cp:lastModifiedBy>
  <cp:revision>235</cp:revision>
  <dcterms:modified xsi:type="dcterms:W3CDTF">2023-08-27T14:06:26Z</dcterms:modified>
</cp:coreProperties>
</file>