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27"/>
  </p:notesMasterIdLst>
  <p:sldIdLst>
    <p:sldId id="257" r:id="rId2"/>
    <p:sldId id="259" r:id="rId3"/>
    <p:sldId id="258" r:id="rId4"/>
    <p:sldId id="260" r:id="rId5"/>
    <p:sldId id="261" r:id="rId6"/>
    <p:sldId id="284" r:id="rId7"/>
    <p:sldId id="263" r:id="rId8"/>
    <p:sldId id="262" r:id="rId9"/>
    <p:sldId id="264" r:id="rId10"/>
    <p:sldId id="265" r:id="rId11"/>
    <p:sldId id="266" r:id="rId12"/>
    <p:sldId id="267" r:id="rId13"/>
    <p:sldId id="268" r:id="rId14"/>
    <p:sldId id="269" r:id="rId15"/>
    <p:sldId id="271" r:id="rId16"/>
    <p:sldId id="272" r:id="rId17"/>
    <p:sldId id="273" r:id="rId18"/>
    <p:sldId id="274" r:id="rId19"/>
    <p:sldId id="277" r:id="rId20"/>
    <p:sldId id="275" r:id="rId21"/>
    <p:sldId id="281" r:id="rId22"/>
    <p:sldId id="283" r:id="rId23"/>
    <p:sldId id="282"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6330-9DD5-4DB4-BC30-9C144FC732FE}"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0A24B-BE2F-4122-9EC1-ED166ADAE657}" type="slidenum">
              <a:rPr lang="en-US" smtClean="0"/>
              <a:t>‹#›</a:t>
            </a:fld>
            <a:endParaRPr lang="en-US"/>
          </a:p>
        </p:txBody>
      </p:sp>
    </p:spTree>
    <p:extLst>
      <p:ext uri="{BB962C8B-B14F-4D97-AF65-F5344CB8AC3E}">
        <p14:creationId xmlns:p14="http://schemas.microsoft.com/office/powerpoint/2010/main" val="2402997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9DDB3-C11A-4DE7-9C71-CE5F007759A9}"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315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7D016-83F6-4B10-8F05-06E237A1AD7D}"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4928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8FDAD-46AD-4D03-AF97-33BEAD6B946C}"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147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7A7BD9-32F4-4F6C-97E1-AFB3C8E6C636}"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09470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14074A-3368-4270-A07A-8451A4413DCE}"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97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582547-DB2D-4AF4-8361-65785DACE7F6}"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0825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A231A-48A0-4CD6-8E30-80E2FDD401B6}"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64486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0DBDC-B28F-45B8-8FB4-BFD2DC79DAC5}"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0326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68A06-88B8-4F39-A4FB-D7141D546234}"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2660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28ECD-A3B8-4EA0-ADBC-05135568ECED}"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2511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37E6C8-BFB1-48ED-9D74-1271AD427BFF}" type="datetime1">
              <a:rPr lang="en-US" smtClean="0"/>
              <a:t>6/15/2023</a:t>
            </a:fld>
            <a:endParaRPr lang="en-US"/>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0259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24B7AC-B18B-438C-8E88-360F215ED970}" type="datetime1">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203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E883F-6946-4DCD-8456-1CBDB677D23D}" type="datetime1">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1660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0CCB6-80CA-4A90-8209-71000C10E825}" type="datetime1">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3450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DA4A30-C393-4EF2-87FD-A7848BEA4B38}" type="datetime1">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05881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F5644-F2A7-443E-B2C0-243C8048CCD3}" type="datetime1">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3542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3B8622-6949-47DD-AEB1-3F0928B3F882}" type="datetime1">
              <a:rPr lang="en-US" smtClean="0"/>
              <a:t>6/15/2023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0771224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0836F-FEC7-1354-DEFB-1C4397F8AEF0}"/>
              </a:ext>
            </a:extLst>
          </p:cNvPr>
          <p:cNvSpPr>
            <a:spLocks noGrp="1"/>
          </p:cNvSpPr>
          <p:nvPr>
            <p:ph type="ctrTitle"/>
          </p:nvPr>
        </p:nvSpPr>
        <p:spPr>
          <a:xfrm>
            <a:off x="2589213" y="770641"/>
            <a:ext cx="8915399" cy="2262781"/>
          </a:xfrm>
        </p:spPr>
        <p:txBody>
          <a:bodyPr>
            <a:normAutofit fontScale="90000"/>
          </a:bodyPr>
          <a:lstStyle/>
          <a:p>
            <a:r>
              <a:rPr lang="en-US" b="1" dirty="0">
                <a:solidFill>
                  <a:srgbClr val="569CD6"/>
                </a:solidFill>
                <a:effectLst/>
                <a:latin typeface="Consolas" panose="020B0609020204030204" pitchFamily="49" charset="0"/>
              </a:rPr>
              <a:t>Higher Education Students Performance Evaluation</a:t>
            </a:r>
            <a:endParaRPr lang="en-US" b="0" dirty="0">
              <a:solidFill>
                <a:srgbClr val="CCCCCC"/>
              </a:solidFill>
              <a:effectLst/>
              <a:latin typeface="Consolas" panose="020B0609020204030204" pitchFamily="49" charset="0"/>
            </a:endParaRPr>
          </a:p>
        </p:txBody>
      </p:sp>
      <p:sp>
        <p:nvSpPr>
          <p:cNvPr id="5" name="Subtitle 4">
            <a:extLst>
              <a:ext uri="{FF2B5EF4-FFF2-40B4-BE49-F238E27FC236}">
                <a16:creationId xmlns:a16="http://schemas.microsoft.com/office/drawing/2014/main" id="{ECE57725-F7A0-C37F-A0F4-3CA0CD62F690}"/>
              </a:ext>
            </a:extLst>
          </p:cNvPr>
          <p:cNvSpPr>
            <a:spLocks noGrp="1"/>
          </p:cNvSpPr>
          <p:nvPr>
            <p:ph type="subTitle" idx="1"/>
          </p:nvPr>
        </p:nvSpPr>
        <p:spPr>
          <a:xfrm>
            <a:off x="2589212" y="4712102"/>
            <a:ext cx="8915399" cy="1126283"/>
          </a:xfrm>
        </p:spPr>
        <p:txBody>
          <a:bodyPr>
            <a:normAutofit lnSpcReduction="10000"/>
          </a:bodyPr>
          <a:lstStyle/>
          <a:p>
            <a:r>
              <a:rPr lang="en-US" dirty="0"/>
              <a:t>Anand Suresh Krishnan</a:t>
            </a:r>
          </a:p>
          <a:p>
            <a:endParaRPr lang="en-US" dirty="0"/>
          </a:p>
          <a:p>
            <a:r>
              <a:rPr lang="en-US" dirty="0"/>
              <a:t>16/06/2023</a:t>
            </a:r>
          </a:p>
        </p:txBody>
      </p:sp>
      <p:sp>
        <p:nvSpPr>
          <p:cNvPr id="6" name="Slide Number Placeholder 5">
            <a:extLst>
              <a:ext uri="{FF2B5EF4-FFF2-40B4-BE49-F238E27FC236}">
                <a16:creationId xmlns:a16="http://schemas.microsoft.com/office/drawing/2014/main" id="{016D0803-8595-84C1-DB7E-4A8512A7E539}"/>
              </a:ext>
            </a:extLst>
          </p:cNvPr>
          <p:cNvSpPr>
            <a:spLocks noGrp="1"/>
          </p:cNvSpPr>
          <p:nvPr>
            <p:ph type="sldNum" sz="quarter" idx="12"/>
          </p:nvPr>
        </p:nvSpPr>
        <p:spPr/>
        <p:txBody>
          <a:bodyPr/>
          <a:lstStyle/>
          <a:p>
            <a:fld id="{D643A852-0206-46AC-B0EB-645612933129}" type="slidenum">
              <a:rPr lang="en-US" smtClean="0"/>
              <a:t>1</a:t>
            </a:fld>
            <a:endParaRPr lang="en-US" dirty="0"/>
          </a:p>
        </p:txBody>
      </p:sp>
    </p:spTree>
    <p:extLst>
      <p:ext uri="{BB962C8B-B14F-4D97-AF65-F5344CB8AC3E}">
        <p14:creationId xmlns:p14="http://schemas.microsoft.com/office/powerpoint/2010/main" val="332630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969D-5726-EFAB-181C-AC32203BF59D}"/>
              </a:ext>
            </a:extLst>
          </p:cNvPr>
          <p:cNvSpPr>
            <a:spLocks noGrp="1"/>
          </p:cNvSpPr>
          <p:nvPr>
            <p:ph type="title"/>
          </p:nvPr>
        </p:nvSpPr>
        <p:spPr/>
        <p:txBody>
          <a:bodyPr/>
          <a:lstStyle/>
          <a:p>
            <a:r>
              <a:rPr lang="en-US" u="sng" dirty="0"/>
              <a:t>Train-test Split</a:t>
            </a:r>
          </a:p>
        </p:txBody>
      </p:sp>
      <p:sp>
        <p:nvSpPr>
          <p:cNvPr id="3" name="Content Placeholder 2">
            <a:extLst>
              <a:ext uri="{FF2B5EF4-FFF2-40B4-BE49-F238E27FC236}">
                <a16:creationId xmlns:a16="http://schemas.microsoft.com/office/drawing/2014/main" id="{152A47D0-0597-BABB-552C-9751951413EA}"/>
              </a:ext>
            </a:extLst>
          </p:cNvPr>
          <p:cNvSpPr>
            <a:spLocks noGrp="1"/>
          </p:cNvSpPr>
          <p:nvPr>
            <p:ph idx="1"/>
          </p:nvPr>
        </p:nvSpPr>
        <p:spPr/>
        <p:txBody>
          <a:bodyPr/>
          <a:lstStyle/>
          <a:p>
            <a:r>
              <a:rPr lang="en-US" dirty="0"/>
              <a:t>Train-test split will be done first to prevent information leakage.</a:t>
            </a:r>
          </a:p>
          <a:p>
            <a:r>
              <a:rPr lang="en-US" dirty="0"/>
              <a:t>70% Training set 30% Testing set</a:t>
            </a:r>
          </a:p>
          <a:p>
            <a:r>
              <a:rPr lang="en-US" dirty="0"/>
              <a:t>Training data distribution:-</a:t>
            </a:r>
          </a:p>
          <a:p>
            <a:pPr lvl="1"/>
            <a:endParaRPr lang="en-US" dirty="0"/>
          </a:p>
          <a:p>
            <a:pPr lvl="1"/>
            <a:r>
              <a:rPr lang="en-US" b="1" dirty="0"/>
              <a:t>High Performing Students (19 students – 19%)</a:t>
            </a:r>
          </a:p>
          <a:p>
            <a:pPr lvl="1"/>
            <a:r>
              <a:rPr lang="en-US" b="1" dirty="0"/>
              <a:t>Non-high Performing Students (82 students – 81%)</a:t>
            </a:r>
          </a:p>
          <a:p>
            <a:pPr lvl="1"/>
            <a:endParaRPr lang="en-US" dirty="0"/>
          </a:p>
        </p:txBody>
      </p:sp>
      <p:sp>
        <p:nvSpPr>
          <p:cNvPr id="4" name="Slide Number Placeholder 3">
            <a:extLst>
              <a:ext uri="{FF2B5EF4-FFF2-40B4-BE49-F238E27FC236}">
                <a16:creationId xmlns:a16="http://schemas.microsoft.com/office/drawing/2014/main" id="{1373E8F6-073D-F846-4FB5-0F7063645E5E}"/>
              </a:ext>
            </a:extLst>
          </p:cNvPr>
          <p:cNvSpPr>
            <a:spLocks noGrp="1"/>
          </p:cNvSpPr>
          <p:nvPr>
            <p:ph type="sldNum" sz="quarter" idx="12"/>
          </p:nvPr>
        </p:nvSpPr>
        <p:spPr/>
        <p:txBody>
          <a:bodyPr/>
          <a:lstStyle/>
          <a:p>
            <a:fld id="{D643A852-0206-46AC-B0EB-645612933129}" type="slidenum">
              <a:rPr lang="en-US" smtClean="0"/>
              <a:t>10</a:t>
            </a:fld>
            <a:endParaRPr lang="en-US"/>
          </a:p>
        </p:txBody>
      </p:sp>
    </p:spTree>
    <p:extLst>
      <p:ext uri="{BB962C8B-B14F-4D97-AF65-F5344CB8AC3E}">
        <p14:creationId xmlns:p14="http://schemas.microsoft.com/office/powerpoint/2010/main" val="136244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9A8B-3F9E-89A9-9354-F3FF4A159633}"/>
              </a:ext>
            </a:extLst>
          </p:cNvPr>
          <p:cNvSpPr>
            <a:spLocks noGrp="1"/>
          </p:cNvSpPr>
          <p:nvPr>
            <p:ph type="title"/>
          </p:nvPr>
        </p:nvSpPr>
        <p:spPr/>
        <p:txBody>
          <a:bodyPr/>
          <a:lstStyle/>
          <a:p>
            <a:r>
              <a:rPr lang="en-US" u="sng" dirty="0"/>
              <a:t>Balancing Dataset</a:t>
            </a:r>
          </a:p>
        </p:txBody>
      </p:sp>
      <p:sp>
        <p:nvSpPr>
          <p:cNvPr id="3" name="Content Placeholder 2">
            <a:extLst>
              <a:ext uri="{FF2B5EF4-FFF2-40B4-BE49-F238E27FC236}">
                <a16:creationId xmlns:a16="http://schemas.microsoft.com/office/drawing/2014/main" id="{B0F339FA-6071-EE79-30CB-0AC9DCE2A9F1}"/>
              </a:ext>
            </a:extLst>
          </p:cNvPr>
          <p:cNvSpPr>
            <a:spLocks noGrp="1"/>
          </p:cNvSpPr>
          <p:nvPr>
            <p:ph idx="1"/>
          </p:nvPr>
        </p:nvSpPr>
        <p:spPr/>
        <p:txBody>
          <a:bodyPr>
            <a:normAutofit/>
          </a:bodyPr>
          <a:lstStyle/>
          <a:p>
            <a:r>
              <a:rPr lang="en-US" dirty="0"/>
              <a:t>SMOTE (Synthetic Minority Oversampling Technique) used.</a:t>
            </a:r>
          </a:p>
          <a:p>
            <a:r>
              <a:rPr lang="en-US" dirty="0"/>
              <a:t>Interpolating of minority classes and its neighbors.</a:t>
            </a:r>
          </a:p>
          <a:p>
            <a:r>
              <a:rPr lang="en-US" dirty="0"/>
              <a:t>Prevents overfitting by not creating exact copies.</a:t>
            </a:r>
          </a:p>
          <a:p>
            <a:r>
              <a:rPr lang="en-US" dirty="0"/>
              <a:t>Chose number of neighbors as 2.</a:t>
            </a:r>
          </a:p>
          <a:p>
            <a:r>
              <a:rPr lang="en-US" dirty="0"/>
              <a:t>Training dataset after balancing:- 	</a:t>
            </a:r>
          </a:p>
          <a:p>
            <a:pPr lvl="1"/>
            <a:r>
              <a:rPr lang="en-US" dirty="0"/>
              <a:t>High Performing Students (82 students – 50%)</a:t>
            </a:r>
          </a:p>
          <a:p>
            <a:pPr lvl="1"/>
            <a:r>
              <a:rPr lang="en-US" dirty="0"/>
              <a:t>Non-high Performing Students (82 students – 50%)</a:t>
            </a:r>
          </a:p>
          <a:p>
            <a:pPr lvl="1"/>
            <a:endParaRPr lang="en-US" dirty="0"/>
          </a:p>
          <a:p>
            <a:r>
              <a:rPr lang="en-US" b="1" dirty="0"/>
              <a:t>The testing dataset will not be balanced since it should reflect the real-world distribution of data.</a:t>
            </a:r>
          </a:p>
        </p:txBody>
      </p:sp>
      <p:sp>
        <p:nvSpPr>
          <p:cNvPr id="4" name="Slide Number Placeholder 3">
            <a:extLst>
              <a:ext uri="{FF2B5EF4-FFF2-40B4-BE49-F238E27FC236}">
                <a16:creationId xmlns:a16="http://schemas.microsoft.com/office/drawing/2014/main" id="{02533D79-7DFF-70FD-ABDA-58B8CA868D3D}"/>
              </a:ext>
            </a:extLst>
          </p:cNvPr>
          <p:cNvSpPr>
            <a:spLocks noGrp="1"/>
          </p:cNvSpPr>
          <p:nvPr>
            <p:ph type="sldNum" sz="quarter" idx="12"/>
          </p:nvPr>
        </p:nvSpPr>
        <p:spPr/>
        <p:txBody>
          <a:bodyPr/>
          <a:lstStyle/>
          <a:p>
            <a:fld id="{D643A852-0206-46AC-B0EB-645612933129}" type="slidenum">
              <a:rPr lang="en-US" smtClean="0"/>
              <a:t>11</a:t>
            </a:fld>
            <a:endParaRPr lang="en-US"/>
          </a:p>
        </p:txBody>
      </p:sp>
    </p:spTree>
    <p:extLst>
      <p:ext uri="{BB962C8B-B14F-4D97-AF65-F5344CB8AC3E}">
        <p14:creationId xmlns:p14="http://schemas.microsoft.com/office/powerpoint/2010/main" val="246823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6CD2-46EA-B6B1-860C-8336A7D5B444}"/>
              </a:ext>
            </a:extLst>
          </p:cNvPr>
          <p:cNvSpPr>
            <a:spLocks noGrp="1"/>
          </p:cNvSpPr>
          <p:nvPr>
            <p:ph type="title"/>
          </p:nvPr>
        </p:nvSpPr>
        <p:spPr/>
        <p:txBody>
          <a:bodyPr/>
          <a:lstStyle/>
          <a:p>
            <a:r>
              <a:rPr lang="en-US" u="sng" dirty="0"/>
              <a:t>Nominal Encoding</a:t>
            </a:r>
          </a:p>
        </p:txBody>
      </p:sp>
      <p:sp>
        <p:nvSpPr>
          <p:cNvPr id="3" name="Content Placeholder 2">
            <a:extLst>
              <a:ext uri="{FF2B5EF4-FFF2-40B4-BE49-F238E27FC236}">
                <a16:creationId xmlns:a16="http://schemas.microsoft.com/office/drawing/2014/main" id="{989EBD10-17AA-6802-D8F9-4C7F844756A7}"/>
              </a:ext>
            </a:extLst>
          </p:cNvPr>
          <p:cNvSpPr>
            <a:spLocks noGrp="1"/>
          </p:cNvSpPr>
          <p:nvPr>
            <p:ph idx="1"/>
          </p:nvPr>
        </p:nvSpPr>
        <p:spPr>
          <a:xfrm>
            <a:off x="2589212" y="1540189"/>
            <a:ext cx="8915400" cy="3777622"/>
          </a:xfrm>
        </p:spPr>
        <p:txBody>
          <a:bodyPr>
            <a:normAutofit/>
          </a:bodyPr>
          <a:lstStyle/>
          <a:p>
            <a:r>
              <a:rPr lang="en-US" dirty="0"/>
              <a:t>All the features are in numerical format.</a:t>
            </a:r>
          </a:p>
          <a:p>
            <a:r>
              <a:rPr lang="en-US" dirty="0"/>
              <a:t>Nominal Features:- 17 columns</a:t>
            </a:r>
          </a:p>
          <a:p>
            <a:r>
              <a:rPr lang="en-US" dirty="0" err="1"/>
              <a:t>OneHotEncoding</a:t>
            </a:r>
            <a:r>
              <a:rPr lang="en-US" dirty="0"/>
              <a:t> will be done.</a:t>
            </a:r>
          </a:p>
        </p:txBody>
      </p:sp>
      <p:sp>
        <p:nvSpPr>
          <p:cNvPr id="4" name="Slide Number Placeholder 3">
            <a:extLst>
              <a:ext uri="{FF2B5EF4-FFF2-40B4-BE49-F238E27FC236}">
                <a16:creationId xmlns:a16="http://schemas.microsoft.com/office/drawing/2014/main" id="{2E8E4D47-07AA-86A4-517A-E8EB97A13093}"/>
              </a:ext>
            </a:extLst>
          </p:cNvPr>
          <p:cNvSpPr>
            <a:spLocks noGrp="1"/>
          </p:cNvSpPr>
          <p:nvPr>
            <p:ph type="sldNum" sz="quarter" idx="12"/>
          </p:nvPr>
        </p:nvSpPr>
        <p:spPr/>
        <p:txBody>
          <a:bodyPr/>
          <a:lstStyle/>
          <a:p>
            <a:fld id="{D643A852-0206-46AC-B0EB-645612933129}" type="slidenum">
              <a:rPr lang="en-US" smtClean="0"/>
              <a:t>12</a:t>
            </a:fld>
            <a:endParaRPr lang="en-US"/>
          </a:p>
        </p:txBody>
      </p:sp>
      <p:pic>
        <p:nvPicPr>
          <p:cNvPr id="6" name="Picture 5">
            <a:extLst>
              <a:ext uri="{FF2B5EF4-FFF2-40B4-BE49-F238E27FC236}">
                <a16:creationId xmlns:a16="http://schemas.microsoft.com/office/drawing/2014/main" id="{2E9E9A6D-A653-16FD-8B24-34D3AF9FEAD1}"/>
              </a:ext>
            </a:extLst>
          </p:cNvPr>
          <p:cNvPicPr>
            <a:picLocks noChangeAspect="1"/>
          </p:cNvPicPr>
          <p:nvPr/>
        </p:nvPicPr>
        <p:blipFill>
          <a:blip r:embed="rId2"/>
          <a:stretch>
            <a:fillRect/>
          </a:stretch>
        </p:blipFill>
        <p:spPr>
          <a:xfrm>
            <a:off x="4808275" y="2892901"/>
            <a:ext cx="2575450" cy="3811782"/>
          </a:xfrm>
          <a:prstGeom prst="rect">
            <a:avLst/>
          </a:prstGeom>
        </p:spPr>
      </p:pic>
    </p:spTree>
    <p:extLst>
      <p:ext uri="{BB962C8B-B14F-4D97-AF65-F5344CB8AC3E}">
        <p14:creationId xmlns:p14="http://schemas.microsoft.com/office/powerpoint/2010/main" val="87850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CD6C-6D5E-42FD-86C3-4DD6ACF5E14D}"/>
              </a:ext>
            </a:extLst>
          </p:cNvPr>
          <p:cNvSpPr>
            <a:spLocks noGrp="1"/>
          </p:cNvSpPr>
          <p:nvPr>
            <p:ph type="title"/>
          </p:nvPr>
        </p:nvSpPr>
        <p:spPr/>
        <p:txBody>
          <a:bodyPr/>
          <a:lstStyle/>
          <a:p>
            <a:r>
              <a:rPr lang="en-US" u="sng" dirty="0"/>
              <a:t>Ordinal Encoding</a:t>
            </a:r>
          </a:p>
        </p:txBody>
      </p:sp>
      <p:sp>
        <p:nvSpPr>
          <p:cNvPr id="3" name="Content Placeholder 2">
            <a:extLst>
              <a:ext uri="{FF2B5EF4-FFF2-40B4-BE49-F238E27FC236}">
                <a16:creationId xmlns:a16="http://schemas.microsoft.com/office/drawing/2014/main" id="{6E2C239D-7ED1-769A-8B13-64542E879676}"/>
              </a:ext>
            </a:extLst>
          </p:cNvPr>
          <p:cNvSpPr>
            <a:spLocks noGrp="1"/>
          </p:cNvSpPr>
          <p:nvPr>
            <p:ph idx="1"/>
          </p:nvPr>
        </p:nvSpPr>
        <p:spPr>
          <a:xfrm>
            <a:off x="2592925" y="1540189"/>
            <a:ext cx="8915400" cy="3777622"/>
          </a:xfrm>
        </p:spPr>
        <p:txBody>
          <a:bodyPr/>
          <a:lstStyle/>
          <a:p>
            <a:r>
              <a:rPr lang="en-US" dirty="0"/>
              <a:t>Ordinal features:- 15 columns </a:t>
            </a:r>
          </a:p>
          <a:p>
            <a:r>
              <a:rPr lang="en-US" dirty="0"/>
              <a:t>3 features re-ordered correctly:- impact, </a:t>
            </a:r>
            <a:r>
              <a:rPr lang="en-US" dirty="0" err="1"/>
              <a:t>attendance_classes</a:t>
            </a:r>
            <a:r>
              <a:rPr lang="en-US" dirty="0"/>
              <a:t>, </a:t>
            </a:r>
            <a:r>
              <a:rPr lang="en-US" dirty="0" err="1"/>
              <a:t>prep_freq</a:t>
            </a:r>
            <a:endParaRPr lang="en-US" dirty="0"/>
          </a:p>
          <a:p>
            <a:r>
              <a:rPr lang="en-US" dirty="0"/>
              <a:t>After encoding, we have 73 columns.</a:t>
            </a:r>
          </a:p>
        </p:txBody>
      </p:sp>
      <p:sp>
        <p:nvSpPr>
          <p:cNvPr id="4" name="Slide Number Placeholder 3">
            <a:extLst>
              <a:ext uri="{FF2B5EF4-FFF2-40B4-BE49-F238E27FC236}">
                <a16:creationId xmlns:a16="http://schemas.microsoft.com/office/drawing/2014/main" id="{54246488-018C-6F3A-1CB5-41BE1CEE42FF}"/>
              </a:ext>
            </a:extLst>
          </p:cNvPr>
          <p:cNvSpPr>
            <a:spLocks noGrp="1"/>
          </p:cNvSpPr>
          <p:nvPr>
            <p:ph type="sldNum" sz="quarter" idx="12"/>
          </p:nvPr>
        </p:nvSpPr>
        <p:spPr/>
        <p:txBody>
          <a:bodyPr/>
          <a:lstStyle/>
          <a:p>
            <a:fld id="{D643A852-0206-46AC-B0EB-645612933129}" type="slidenum">
              <a:rPr lang="en-US" smtClean="0"/>
              <a:t>13</a:t>
            </a:fld>
            <a:endParaRPr lang="en-US"/>
          </a:p>
        </p:txBody>
      </p:sp>
      <p:pic>
        <p:nvPicPr>
          <p:cNvPr id="6" name="Picture 5">
            <a:extLst>
              <a:ext uri="{FF2B5EF4-FFF2-40B4-BE49-F238E27FC236}">
                <a16:creationId xmlns:a16="http://schemas.microsoft.com/office/drawing/2014/main" id="{6076EE81-2C73-DF96-C4D3-6A5D011F6910}"/>
              </a:ext>
            </a:extLst>
          </p:cNvPr>
          <p:cNvPicPr>
            <a:picLocks noChangeAspect="1"/>
          </p:cNvPicPr>
          <p:nvPr/>
        </p:nvPicPr>
        <p:blipFill>
          <a:blip r:embed="rId2"/>
          <a:stretch>
            <a:fillRect/>
          </a:stretch>
        </p:blipFill>
        <p:spPr>
          <a:xfrm>
            <a:off x="4529156" y="3170573"/>
            <a:ext cx="2201281" cy="3242427"/>
          </a:xfrm>
          <a:prstGeom prst="rect">
            <a:avLst/>
          </a:prstGeom>
        </p:spPr>
      </p:pic>
    </p:spTree>
    <p:extLst>
      <p:ext uri="{BB962C8B-B14F-4D97-AF65-F5344CB8AC3E}">
        <p14:creationId xmlns:p14="http://schemas.microsoft.com/office/powerpoint/2010/main" val="422354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463C-8A40-2900-678E-F5D08A456DE3}"/>
              </a:ext>
            </a:extLst>
          </p:cNvPr>
          <p:cNvSpPr>
            <a:spLocks noGrp="1"/>
          </p:cNvSpPr>
          <p:nvPr>
            <p:ph type="title"/>
          </p:nvPr>
        </p:nvSpPr>
        <p:spPr/>
        <p:txBody>
          <a:bodyPr/>
          <a:lstStyle/>
          <a:p>
            <a:r>
              <a:rPr lang="en-US" u="sng" dirty="0"/>
              <a:t>Feature Selection</a:t>
            </a:r>
          </a:p>
        </p:txBody>
      </p:sp>
      <p:sp>
        <p:nvSpPr>
          <p:cNvPr id="3" name="Content Placeholder 2">
            <a:extLst>
              <a:ext uri="{FF2B5EF4-FFF2-40B4-BE49-F238E27FC236}">
                <a16:creationId xmlns:a16="http://schemas.microsoft.com/office/drawing/2014/main" id="{6FEEDFCE-6068-7AC8-8131-6C42AFE33E42}"/>
              </a:ext>
            </a:extLst>
          </p:cNvPr>
          <p:cNvSpPr>
            <a:spLocks noGrp="1"/>
          </p:cNvSpPr>
          <p:nvPr>
            <p:ph idx="1"/>
          </p:nvPr>
        </p:nvSpPr>
        <p:spPr>
          <a:xfrm>
            <a:off x="2592925" y="1478280"/>
            <a:ext cx="8915400" cy="3777622"/>
          </a:xfrm>
        </p:spPr>
        <p:txBody>
          <a:bodyPr/>
          <a:lstStyle/>
          <a:p>
            <a:r>
              <a:rPr lang="en-US" dirty="0"/>
              <a:t>Mutual information was calculated to select features.</a:t>
            </a:r>
          </a:p>
          <a:p>
            <a:r>
              <a:rPr lang="en-US" dirty="0"/>
              <a:t>Select 14 best features gave me the best model accuracy.</a:t>
            </a:r>
          </a:p>
        </p:txBody>
      </p:sp>
      <p:sp>
        <p:nvSpPr>
          <p:cNvPr id="4" name="Slide Number Placeholder 3">
            <a:extLst>
              <a:ext uri="{FF2B5EF4-FFF2-40B4-BE49-F238E27FC236}">
                <a16:creationId xmlns:a16="http://schemas.microsoft.com/office/drawing/2014/main" id="{10AC311A-5A90-111A-1523-24F658B8E444}"/>
              </a:ext>
            </a:extLst>
          </p:cNvPr>
          <p:cNvSpPr>
            <a:spLocks noGrp="1"/>
          </p:cNvSpPr>
          <p:nvPr>
            <p:ph type="sldNum" sz="quarter" idx="12"/>
          </p:nvPr>
        </p:nvSpPr>
        <p:spPr/>
        <p:txBody>
          <a:bodyPr/>
          <a:lstStyle/>
          <a:p>
            <a:fld id="{D643A852-0206-46AC-B0EB-645612933129}" type="slidenum">
              <a:rPr lang="en-US" smtClean="0"/>
              <a:t>14</a:t>
            </a:fld>
            <a:endParaRPr lang="en-US"/>
          </a:p>
        </p:txBody>
      </p:sp>
      <p:pic>
        <p:nvPicPr>
          <p:cNvPr id="10" name="Picture 9" descr="A picture containing text, screenshot, font, plot&#10;&#10;Description automatically generated">
            <a:extLst>
              <a:ext uri="{FF2B5EF4-FFF2-40B4-BE49-F238E27FC236}">
                <a16:creationId xmlns:a16="http://schemas.microsoft.com/office/drawing/2014/main" id="{9B1307E7-A034-64F5-6081-9523625B6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50" y="2425908"/>
            <a:ext cx="6859793" cy="4121008"/>
          </a:xfrm>
          <a:prstGeom prst="rect">
            <a:avLst/>
          </a:prstGeom>
        </p:spPr>
      </p:pic>
    </p:spTree>
    <p:extLst>
      <p:ext uri="{BB962C8B-B14F-4D97-AF65-F5344CB8AC3E}">
        <p14:creationId xmlns:p14="http://schemas.microsoft.com/office/powerpoint/2010/main" val="229609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5C3-9AC1-5445-5EEF-D60AB68A2BC8}"/>
              </a:ext>
            </a:extLst>
          </p:cNvPr>
          <p:cNvSpPr>
            <a:spLocks noGrp="1"/>
          </p:cNvSpPr>
          <p:nvPr>
            <p:ph type="title"/>
          </p:nvPr>
        </p:nvSpPr>
        <p:spPr/>
        <p:txBody>
          <a:bodyPr/>
          <a:lstStyle/>
          <a:p>
            <a:r>
              <a:rPr lang="en-US" u="sng" dirty="0"/>
              <a:t>Performance Metric</a:t>
            </a:r>
          </a:p>
        </p:txBody>
      </p:sp>
      <p:sp>
        <p:nvSpPr>
          <p:cNvPr id="3" name="Content Placeholder 2">
            <a:extLst>
              <a:ext uri="{FF2B5EF4-FFF2-40B4-BE49-F238E27FC236}">
                <a16:creationId xmlns:a16="http://schemas.microsoft.com/office/drawing/2014/main" id="{F7D150D6-536F-DC97-402B-F484066B7BFD}"/>
              </a:ext>
            </a:extLst>
          </p:cNvPr>
          <p:cNvSpPr>
            <a:spLocks noGrp="1"/>
          </p:cNvSpPr>
          <p:nvPr>
            <p:ph idx="1"/>
          </p:nvPr>
        </p:nvSpPr>
        <p:spPr/>
        <p:txBody>
          <a:bodyPr/>
          <a:lstStyle/>
          <a:p>
            <a:r>
              <a:rPr lang="en-US" b="1" dirty="0"/>
              <a:t>Macro average of f1 score</a:t>
            </a:r>
          </a:p>
          <a:p>
            <a:r>
              <a:rPr lang="en-US" dirty="0"/>
              <a:t>Equally interested in minimizing False positives and False negatives.</a:t>
            </a:r>
          </a:p>
          <a:p>
            <a:r>
              <a:rPr lang="en-US" dirty="0"/>
              <a:t>Macro average chosen </a:t>
            </a:r>
            <a:r>
              <a:rPr lang="en-US" b="0" i="0" dirty="0">
                <a:solidFill>
                  <a:srgbClr val="000000"/>
                </a:solidFill>
                <a:effectLst/>
                <a:latin typeface="Helvetica Neue"/>
              </a:rPr>
              <a:t>since the f1 score for each individual class is varying significantly. </a:t>
            </a:r>
          </a:p>
          <a:p>
            <a:r>
              <a:rPr lang="en-US" dirty="0">
                <a:solidFill>
                  <a:srgbClr val="000000"/>
                </a:solidFill>
                <a:latin typeface="Helvetica Neue"/>
              </a:rPr>
              <a:t>Prevents f1 score of one class significantly biasing the average.</a:t>
            </a:r>
            <a:endParaRPr lang="en-US" dirty="0"/>
          </a:p>
        </p:txBody>
      </p:sp>
      <p:sp>
        <p:nvSpPr>
          <p:cNvPr id="4" name="Slide Number Placeholder 3">
            <a:extLst>
              <a:ext uri="{FF2B5EF4-FFF2-40B4-BE49-F238E27FC236}">
                <a16:creationId xmlns:a16="http://schemas.microsoft.com/office/drawing/2014/main" id="{DB7AFBF3-6A52-681D-77FD-843A3EF07E96}"/>
              </a:ext>
            </a:extLst>
          </p:cNvPr>
          <p:cNvSpPr>
            <a:spLocks noGrp="1"/>
          </p:cNvSpPr>
          <p:nvPr>
            <p:ph type="sldNum" sz="quarter" idx="12"/>
          </p:nvPr>
        </p:nvSpPr>
        <p:spPr/>
        <p:txBody>
          <a:bodyPr/>
          <a:lstStyle/>
          <a:p>
            <a:fld id="{D643A852-0206-46AC-B0EB-645612933129}" type="slidenum">
              <a:rPr lang="en-US" smtClean="0"/>
              <a:t>15</a:t>
            </a:fld>
            <a:endParaRPr lang="en-US"/>
          </a:p>
        </p:txBody>
      </p:sp>
    </p:spTree>
    <p:extLst>
      <p:ext uri="{BB962C8B-B14F-4D97-AF65-F5344CB8AC3E}">
        <p14:creationId xmlns:p14="http://schemas.microsoft.com/office/powerpoint/2010/main" val="110598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0570-976B-A4ED-00A0-0CF6CB3CBB46}"/>
              </a:ext>
            </a:extLst>
          </p:cNvPr>
          <p:cNvSpPr>
            <a:spLocks noGrp="1"/>
          </p:cNvSpPr>
          <p:nvPr>
            <p:ph type="title"/>
          </p:nvPr>
        </p:nvSpPr>
        <p:spPr/>
        <p:txBody>
          <a:bodyPr/>
          <a:lstStyle/>
          <a:p>
            <a:r>
              <a:rPr lang="en-US" b="1" dirty="0"/>
              <a:t>Comparing Models</a:t>
            </a:r>
          </a:p>
        </p:txBody>
      </p:sp>
      <p:sp>
        <p:nvSpPr>
          <p:cNvPr id="4" name="Slide Number Placeholder 3">
            <a:extLst>
              <a:ext uri="{FF2B5EF4-FFF2-40B4-BE49-F238E27FC236}">
                <a16:creationId xmlns:a16="http://schemas.microsoft.com/office/drawing/2014/main" id="{8AC672FD-6C05-996F-AD7E-A21E0EB7252E}"/>
              </a:ext>
            </a:extLst>
          </p:cNvPr>
          <p:cNvSpPr>
            <a:spLocks noGrp="1"/>
          </p:cNvSpPr>
          <p:nvPr>
            <p:ph type="sldNum" sz="quarter" idx="12"/>
          </p:nvPr>
        </p:nvSpPr>
        <p:spPr/>
        <p:txBody>
          <a:bodyPr/>
          <a:lstStyle/>
          <a:p>
            <a:fld id="{D643A852-0206-46AC-B0EB-645612933129}" type="slidenum">
              <a:rPr lang="en-US" smtClean="0"/>
              <a:t>16</a:t>
            </a:fld>
            <a:endParaRPr lang="en-US"/>
          </a:p>
        </p:txBody>
      </p:sp>
      <p:sp>
        <p:nvSpPr>
          <p:cNvPr id="7" name="Content Placeholder 6">
            <a:extLst>
              <a:ext uri="{FF2B5EF4-FFF2-40B4-BE49-F238E27FC236}">
                <a16:creationId xmlns:a16="http://schemas.microsoft.com/office/drawing/2014/main" id="{08F8FDFB-F3CC-0E98-2376-35F3593C43E3}"/>
              </a:ext>
            </a:extLst>
          </p:cNvPr>
          <p:cNvSpPr>
            <a:spLocks noGrp="1"/>
          </p:cNvSpPr>
          <p:nvPr>
            <p:ph idx="1"/>
          </p:nvPr>
        </p:nvSpPr>
        <p:spPr>
          <a:xfrm>
            <a:off x="2240421" y="1690540"/>
            <a:ext cx="8911687" cy="4543349"/>
          </a:xfrm>
        </p:spPr>
        <p:txBody>
          <a:bodyPr>
            <a:normAutofit fontScale="92500" lnSpcReduction="10000"/>
          </a:bodyPr>
          <a:lstStyle/>
          <a:p>
            <a:r>
              <a:rPr lang="en-US" sz="1900" dirty="0"/>
              <a:t>Five base models were trained on the training dataset and compared without any hyperparameter tuning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900" dirty="0"/>
              <a:t>We can see that all the models had near perfect training accuracy. Linear Support Vector Classifier had the highest test accuracy and ROC-AUC score for test set.</a:t>
            </a:r>
          </a:p>
        </p:txBody>
      </p:sp>
      <p:graphicFrame>
        <p:nvGraphicFramePr>
          <p:cNvPr id="8" name="Table 5">
            <a:extLst>
              <a:ext uri="{FF2B5EF4-FFF2-40B4-BE49-F238E27FC236}">
                <a16:creationId xmlns:a16="http://schemas.microsoft.com/office/drawing/2014/main" id="{4F12042B-6A28-5B1B-7976-C7616F7C1EF4}"/>
              </a:ext>
            </a:extLst>
          </p:cNvPr>
          <p:cNvGraphicFramePr>
            <a:graphicFrameLocks/>
          </p:cNvGraphicFramePr>
          <p:nvPr>
            <p:extLst>
              <p:ext uri="{D42A27DB-BD31-4B8C-83A1-F6EECF244321}">
                <p14:modId xmlns:p14="http://schemas.microsoft.com/office/powerpoint/2010/main" val="1460673198"/>
              </p:ext>
            </p:extLst>
          </p:nvPr>
        </p:nvGraphicFramePr>
        <p:xfrm>
          <a:off x="2329986" y="2458721"/>
          <a:ext cx="7920860" cy="2225040"/>
        </p:xfrm>
        <a:graphic>
          <a:graphicData uri="http://schemas.openxmlformats.org/drawingml/2006/table">
            <a:tbl>
              <a:tblPr firstRow="1" bandRow="1">
                <a:tableStyleId>{5C22544A-7EE6-4342-B048-85BDC9FD1C3A}</a:tableStyleId>
              </a:tblPr>
              <a:tblGrid>
                <a:gridCol w="2619086">
                  <a:extLst>
                    <a:ext uri="{9D8B030D-6E8A-4147-A177-3AD203B41FA5}">
                      <a16:colId xmlns:a16="http://schemas.microsoft.com/office/drawing/2014/main" val="1472221341"/>
                    </a:ext>
                  </a:extLst>
                </a:gridCol>
                <a:gridCol w="1668544">
                  <a:extLst>
                    <a:ext uri="{9D8B030D-6E8A-4147-A177-3AD203B41FA5}">
                      <a16:colId xmlns:a16="http://schemas.microsoft.com/office/drawing/2014/main" val="2012961182"/>
                    </a:ext>
                  </a:extLst>
                </a:gridCol>
                <a:gridCol w="1574277">
                  <a:extLst>
                    <a:ext uri="{9D8B030D-6E8A-4147-A177-3AD203B41FA5}">
                      <a16:colId xmlns:a16="http://schemas.microsoft.com/office/drawing/2014/main" val="2722838950"/>
                    </a:ext>
                  </a:extLst>
                </a:gridCol>
                <a:gridCol w="2058953">
                  <a:extLst>
                    <a:ext uri="{9D8B030D-6E8A-4147-A177-3AD203B41FA5}">
                      <a16:colId xmlns:a16="http://schemas.microsoft.com/office/drawing/2014/main" val="3032140151"/>
                    </a:ext>
                  </a:extLst>
                </a:gridCol>
              </a:tblGrid>
              <a:tr h="370840">
                <a:tc>
                  <a:txBody>
                    <a:bodyPr/>
                    <a:lstStyle/>
                    <a:p>
                      <a:r>
                        <a:rPr lang="en-US" dirty="0"/>
                        <a:t>Model</a:t>
                      </a:r>
                    </a:p>
                  </a:txBody>
                  <a:tcPr/>
                </a:tc>
                <a:tc>
                  <a:txBody>
                    <a:bodyPr/>
                    <a:lstStyle/>
                    <a:p>
                      <a:r>
                        <a:rPr lang="en-US" dirty="0"/>
                        <a:t>Train f1 Score</a:t>
                      </a:r>
                    </a:p>
                  </a:txBody>
                  <a:tcPr/>
                </a:tc>
                <a:tc>
                  <a:txBody>
                    <a:bodyPr/>
                    <a:lstStyle/>
                    <a:p>
                      <a:r>
                        <a:rPr lang="en-US" dirty="0"/>
                        <a:t>Test f1 Score</a:t>
                      </a:r>
                    </a:p>
                  </a:txBody>
                  <a:tcPr/>
                </a:tc>
                <a:tc>
                  <a:txBody>
                    <a:bodyPr/>
                    <a:lstStyle/>
                    <a:p>
                      <a:r>
                        <a:rPr lang="en-US" dirty="0"/>
                        <a:t>ROC-AUC Score</a:t>
                      </a:r>
                    </a:p>
                  </a:txBody>
                  <a:tcPr/>
                </a:tc>
                <a:extLst>
                  <a:ext uri="{0D108BD9-81ED-4DB2-BD59-A6C34878D82A}">
                    <a16:rowId xmlns:a16="http://schemas.microsoft.com/office/drawing/2014/main" val="1066799758"/>
                  </a:ext>
                </a:extLst>
              </a:tr>
              <a:tr h="370840">
                <a:tc>
                  <a:txBody>
                    <a:bodyPr/>
                    <a:lstStyle/>
                    <a:p>
                      <a:r>
                        <a:rPr lang="en-US" dirty="0"/>
                        <a:t>Linear SVC</a:t>
                      </a:r>
                    </a:p>
                  </a:txBody>
                  <a:tcPr/>
                </a:tc>
                <a:tc>
                  <a:txBody>
                    <a:bodyPr/>
                    <a:lstStyle/>
                    <a:p>
                      <a:r>
                        <a:rPr lang="en-US" dirty="0"/>
                        <a:t>0.98</a:t>
                      </a:r>
                    </a:p>
                  </a:txBody>
                  <a:tcPr/>
                </a:tc>
                <a:tc>
                  <a:txBody>
                    <a:bodyPr/>
                    <a:lstStyle/>
                    <a:p>
                      <a:r>
                        <a:rPr lang="en-US" dirty="0"/>
                        <a:t>0.87</a:t>
                      </a:r>
                    </a:p>
                  </a:txBody>
                  <a:tcPr/>
                </a:tc>
                <a:tc>
                  <a:txBody>
                    <a:bodyPr/>
                    <a:lstStyle/>
                    <a:p>
                      <a:r>
                        <a:rPr lang="en-US" dirty="0"/>
                        <a:t>0.85</a:t>
                      </a:r>
                    </a:p>
                  </a:txBody>
                  <a:tcPr/>
                </a:tc>
                <a:extLst>
                  <a:ext uri="{0D108BD9-81ED-4DB2-BD59-A6C34878D82A}">
                    <a16:rowId xmlns:a16="http://schemas.microsoft.com/office/drawing/2014/main" val="1198353346"/>
                  </a:ext>
                </a:extLst>
              </a:tr>
              <a:tr h="370840">
                <a:tc>
                  <a:txBody>
                    <a:bodyPr/>
                    <a:lstStyle/>
                    <a:p>
                      <a:r>
                        <a:rPr lang="en-US" dirty="0"/>
                        <a:t>Random Forest</a:t>
                      </a:r>
                    </a:p>
                  </a:txBody>
                  <a:tcPr/>
                </a:tc>
                <a:tc>
                  <a:txBody>
                    <a:bodyPr/>
                    <a:lstStyle/>
                    <a:p>
                      <a:r>
                        <a:rPr lang="en-US" dirty="0"/>
                        <a:t>0.98</a:t>
                      </a:r>
                    </a:p>
                  </a:txBody>
                  <a:tcPr/>
                </a:tc>
                <a:tc>
                  <a:txBody>
                    <a:bodyPr/>
                    <a:lstStyle/>
                    <a:p>
                      <a:r>
                        <a:rPr lang="en-US" dirty="0"/>
                        <a:t>0.81</a:t>
                      </a:r>
                    </a:p>
                  </a:txBody>
                  <a:tcPr/>
                </a:tc>
                <a:tc>
                  <a:txBody>
                    <a:bodyPr/>
                    <a:lstStyle/>
                    <a:p>
                      <a:r>
                        <a:rPr lang="en-US" dirty="0"/>
                        <a:t>0.79</a:t>
                      </a:r>
                    </a:p>
                  </a:txBody>
                  <a:tcPr/>
                </a:tc>
                <a:extLst>
                  <a:ext uri="{0D108BD9-81ED-4DB2-BD59-A6C34878D82A}">
                    <a16:rowId xmlns:a16="http://schemas.microsoft.com/office/drawing/2014/main" val="2612015448"/>
                  </a:ext>
                </a:extLst>
              </a:tr>
              <a:tr h="370840">
                <a:tc>
                  <a:txBody>
                    <a:bodyPr/>
                    <a:lstStyle/>
                    <a:p>
                      <a:r>
                        <a:rPr lang="en-US" dirty="0"/>
                        <a:t>Logistic Regression</a:t>
                      </a:r>
                    </a:p>
                  </a:txBody>
                  <a:tcPr/>
                </a:tc>
                <a:tc>
                  <a:txBody>
                    <a:bodyPr/>
                    <a:lstStyle/>
                    <a:p>
                      <a:r>
                        <a:rPr lang="en-US" dirty="0"/>
                        <a:t>0.99</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552028115"/>
                  </a:ext>
                </a:extLst>
              </a:tr>
              <a:tr h="370840">
                <a:tc>
                  <a:txBody>
                    <a:bodyPr/>
                    <a:lstStyle/>
                    <a:p>
                      <a:r>
                        <a:rPr lang="en-US" dirty="0"/>
                        <a:t>Decision Tree</a:t>
                      </a:r>
                    </a:p>
                  </a:txBody>
                  <a:tcPr/>
                </a:tc>
                <a:tc>
                  <a:txBody>
                    <a:bodyPr/>
                    <a:lstStyle/>
                    <a:p>
                      <a:r>
                        <a:rPr lang="en-US" dirty="0"/>
                        <a:t>0.98</a:t>
                      </a:r>
                    </a:p>
                  </a:txBody>
                  <a:tcPr/>
                </a:tc>
                <a:tc>
                  <a:txBody>
                    <a:bodyPr/>
                    <a:lstStyle/>
                    <a:p>
                      <a:r>
                        <a:rPr lang="en-US" dirty="0"/>
                        <a:t>0.76</a:t>
                      </a:r>
                    </a:p>
                  </a:txBody>
                  <a:tcPr/>
                </a:tc>
                <a:tc>
                  <a:txBody>
                    <a:bodyPr/>
                    <a:lstStyle/>
                    <a:p>
                      <a:r>
                        <a:rPr lang="en-US" dirty="0"/>
                        <a:t>0.76</a:t>
                      </a:r>
                    </a:p>
                  </a:txBody>
                  <a:tcPr/>
                </a:tc>
                <a:extLst>
                  <a:ext uri="{0D108BD9-81ED-4DB2-BD59-A6C34878D82A}">
                    <a16:rowId xmlns:a16="http://schemas.microsoft.com/office/drawing/2014/main" val="3510994792"/>
                  </a:ext>
                </a:extLst>
              </a:tr>
              <a:tr h="370840">
                <a:tc>
                  <a:txBody>
                    <a:bodyPr/>
                    <a:lstStyle/>
                    <a:p>
                      <a:r>
                        <a:rPr lang="en-US" dirty="0"/>
                        <a:t>K-nearest Neighbor</a:t>
                      </a:r>
                    </a:p>
                  </a:txBody>
                  <a:tcPr/>
                </a:tc>
                <a:tc>
                  <a:txBody>
                    <a:bodyPr/>
                    <a:lstStyle/>
                    <a:p>
                      <a:r>
                        <a:rPr lang="en-US" dirty="0"/>
                        <a:t>0.99</a:t>
                      </a:r>
                    </a:p>
                  </a:txBody>
                  <a:tcPr/>
                </a:tc>
                <a:tc>
                  <a:txBody>
                    <a:bodyPr/>
                    <a:lstStyle/>
                    <a:p>
                      <a:r>
                        <a:rPr lang="en-US" dirty="0"/>
                        <a:t>0.74</a:t>
                      </a:r>
                    </a:p>
                  </a:txBody>
                  <a:tcPr/>
                </a:tc>
                <a:tc>
                  <a:txBody>
                    <a:bodyPr/>
                    <a:lstStyle/>
                    <a:p>
                      <a:r>
                        <a:rPr lang="en-US" dirty="0"/>
                        <a:t>0.71</a:t>
                      </a:r>
                    </a:p>
                  </a:txBody>
                  <a:tcPr/>
                </a:tc>
                <a:extLst>
                  <a:ext uri="{0D108BD9-81ED-4DB2-BD59-A6C34878D82A}">
                    <a16:rowId xmlns:a16="http://schemas.microsoft.com/office/drawing/2014/main" val="277466346"/>
                  </a:ext>
                </a:extLst>
              </a:tr>
            </a:tbl>
          </a:graphicData>
        </a:graphic>
      </p:graphicFrame>
    </p:spTree>
    <p:extLst>
      <p:ext uri="{BB962C8B-B14F-4D97-AF65-F5344CB8AC3E}">
        <p14:creationId xmlns:p14="http://schemas.microsoft.com/office/powerpoint/2010/main" val="344402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B081-AD31-5A28-8783-0138C7BC933C}"/>
              </a:ext>
            </a:extLst>
          </p:cNvPr>
          <p:cNvSpPr>
            <a:spLocks noGrp="1"/>
          </p:cNvSpPr>
          <p:nvPr>
            <p:ph type="title"/>
          </p:nvPr>
        </p:nvSpPr>
        <p:spPr/>
        <p:txBody>
          <a:bodyPr/>
          <a:lstStyle/>
          <a:p>
            <a:r>
              <a:rPr lang="en-US" u="sng" dirty="0"/>
              <a:t>Linear Support Vector Classifier</a:t>
            </a:r>
          </a:p>
        </p:txBody>
      </p:sp>
      <p:sp>
        <p:nvSpPr>
          <p:cNvPr id="3" name="Content Placeholder 2">
            <a:extLst>
              <a:ext uri="{FF2B5EF4-FFF2-40B4-BE49-F238E27FC236}">
                <a16:creationId xmlns:a16="http://schemas.microsoft.com/office/drawing/2014/main" id="{619A1553-C84E-D860-1C61-8B62B3B1A30E}"/>
              </a:ext>
            </a:extLst>
          </p:cNvPr>
          <p:cNvSpPr>
            <a:spLocks noGrp="1"/>
          </p:cNvSpPr>
          <p:nvPr>
            <p:ph idx="1"/>
          </p:nvPr>
        </p:nvSpPr>
        <p:spPr>
          <a:xfrm>
            <a:off x="2589212" y="1905000"/>
            <a:ext cx="8915400" cy="3777622"/>
          </a:xfrm>
        </p:spPr>
        <p:txBody>
          <a:bodyPr>
            <a:noAutofit/>
          </a:bodyPr>
          <a:lstStyle/>
          <a:p>
            <a:pPr marL="0" indent="0">
              <a:buNone/>
            </a:pPr>
            <a:r>
              <a:rPr lang="en-US" dirty="0"/>
              <a:t>I chose Linear SVC model for multiple reasons:-</a:t>
            </a:r>
          </a:p>
          <a:p>
            <a:endParaRPr lang="en-US" dirty="0"/>
          </a:p>
          <a:p>
            <a:r>
              <a:rPr lang="en-US" dirty="0"/>
              <a:t>1. Dataset Size: Linear SVC can handle small datasets reasonably well as it seeks to find a linear decision boundary that separates the classes.</a:t>
            </a:r>
          </a:p>
          <a:p>
            <a:r>
              <a:rPr lang="en-US" dirty="0"/>
              <a:t>2. Interpretability: Linear SVC is generally more interpretable than ensemble methods. Linear SVC provides coefficients for each feature, which can indicate their importance in the classification process.</a:t>
            </a:r>
          </a:p>
          <a:p>
            <a:r>
              <a:rPr lang="en-US" dirty="0"/>
              <a:t>3. Training and Inference Time: Linear SVC is generally faster to train and infer on small datasets compared to  methods such as Random Forest.</a:t>
            </a:r>
          </a:p>
        </p:txBody>
      </p:sp>
      <p:sp>
        <p:nvSpPr>
          <p:cNvPr id="4" name="Slide Number Placeholder 3">
            <a:extLst>
              <a:ext uri="{FF2B5EF4-FFF2-40B4-BE49-F238E27FC236}">
                <a16:creationId xmlns:a16="http://schemas.microsoft.com/office/drawing/2014/main" id="{57895BB5-2DED-B5F1-F1FD-29E6D3C3688E}"/>
              </a:ext>
            </a:extLst>
          </p:cNvPr>
          <p:cNvSpPr>
            <a:spLocks noGrp="1"/>
          </p:cNvSpPr>
          <p:nvPr>
            <p:ph type="sldNum" sz="quarter" idx="12"/>
          </p:nvPr>
        </p:nvSpPr>
        <p:spPr/>
        <p:txBody>
          <a:bodyPr/>
          <a:lstStyle/>
          <a:p>
            <a:fld id="{D643A852-0206-46AC-B0EB-645612933129}" type="slidenum">
              <a:rPr lang="en-US" smtClean="0"/>
              <a:t>17</a:t>
            </a:fld>
            <a:endParaRPr lang="en-US"/>
          </a:p>
        </p:txBody>
      </p:sp>
    </p:spTree>
    <p:extLst>
      <p:ext uri="{BB962C8B-B14F-4D97-AF65-F5344CB8AC3E}">
        <p14:creationId xmlns:p14="http://schemas.microsoft.com/office/powerpoint/2010/main" val="40735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20E-3479-7C39-7B13-91472534B6E2}"/>
              </a:ext>
            </a:extLst>
          </p:cNvPr>
          <p:cNvSpPr>
            <a:spLocks noGrp="1"/>
          </p:cNvSpPr>
          <p:nvPr>
            <p:ph type="title"/>
          </p:nvPr>
        </p:nvSpPr>
        <p:spPr/>
        <p:txBody>
          <a:bodyPr/>
          <a:lstStyle/>
          <a:p>
            <a:r>
              <a:rPr lang="en-US" u="sng" dirty="0"/>
              <a:t>Final model</a:t>
            </a:r>
          </a:p>
        </p:txBody>
      </p:sp>
      <p:sp>
        <p:nvSpPr>
          <p:cNvPr id="3" name="Content Placeholder 2">
            <a:extLst>
              <a:ext uri="{FF2B5EF4-FFF2-40B4-BE49-F238E27FC236}">
                <a16:creationId xmlns:a16="http://schemas.microsoft.com/office/drawing/2014/main" id="{B63B14EB-E4A2-3195-BE69-DAEB470836E7}"/>
              </a:ext>
            </a:extLst>
          </p:cNvPr>
          <p:cNvSpPr>
            <a:spLocks noGrp="1"/>
          </p:cNvSpPr>
          <p:nvPr>
            <p:ph idx="1"/>
          </p:nvPr>
        </p:nvSpPr>
        <p:spPr/>
        <p:txBody>
          <a:bodyPr/>
          <a:lstStyle/>
          <a:p>
            <a:r>
              <a:rPr lang="en-US" dirty="0"/>
              <a:t>Default hyperparameters worked best.</a:t>
            </a:r>
          </a:p>
          <a:p>
            <a:r>
              <a:rPr lang="en-US" dirty="0"/>
              <a:t>L2 Regularization will reduce overfitting and handle multicollinearity.</a:t>
            </a:r>
          </a:p>
          <a:p>
            <a:r>
              <a:rPr lang="en-US" dirty="0"/>
              <a:t>C=1</a:t>
            </a:r>
          </a:p>
          <a:p>
            <a:r>
              <a:rPr lang="en-US" dirty="0"/>
              <a:t>Training f1-score : 0.98</a:t>
            </a:r>
          </a:p>
          <a:p>
            <a:r>
              <a:rPr lang="en-US" dirty="0"/>
              <a:t>Testing f1-score : 0.87</a:t>
            </a:r>
          </a:p>
          <a:p>
            <a:r>
              <a:rPr lang="en-US" dirty="0"/>
              <a:t>ROC-AUC Score : 0.85</a:t>
            </a:r>
          </a:p>
          <a:p>
            <a:r>
              <a:rPr lang="en-US" b="1" dirty="0"/>
              <a:t>The model is overfitting significantly.</a:t>
            </a:r>
          </a:p>
          <a:p>
            <a:r>
              <a:rPr lang="en-US" b="1" dirty="0"/>
              <a:t>Testing f1-score of 0.87 is not reliable as I obtain different testing accuracy when taking different samples of data for training.</a:t>
            </a:r>
          </a:p>
        </p:txBody>
      </p:sp>
      <p:sp>
        <p:nvSpPr>
          <p:cNvPr id="4" name="Slide Number Placeholder 3">
            <a:extLst>
              <a:ext uri="{FF2B5EF4-FFF2-40B4-BE49-F238E27FC236}">
                <a16:creationId xmlns:a16="http://schemas.microsoft.com/office/drawing/2014/main" id="{BDB557CB-89EA-696B-87A7-7CD73E5EE44C}"/>
              </a:ext>
            </a:extLst>
          </p:cNvPr>
          <p:cNvSpPr>
            <a:spLocks noGrp="1"/>
          </p:cNvSpPr>
          <p:nvPr>
            <p:ph type="sldNum" sz="quarter" idx="12"/>
          </p:nvPr>
        </p:nvSpPr>
        <p:spPr/>
        <p:txBody>
          <a:bodyPr/>
          <a:lstStyle/>
          <a:p>
            <a:fld id="{D643A852-0206-46AC-B0EB-645612933129}" type="slidenum">
              <a:rPr lang="en-US" smtClean="0"/>
              <a:t>18</a:t>
            </a:fld>
            <a:endParaRPr lang="en-US"/>
          </a:p>
        </p:txBody>
      </p:sp>
    </p:spTree>
    <p:extLst>
      <p:ext uri="{BB962C8B-B14F-4D97-AF65-F5344CB8AC3E}">
        <p14:creationId xmlns:p14="http://schemas.microsoft.com/office/powerpoint/2010/main" val="205235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6E2F-F53C-303C-B939-5A0658A07506}"/>
              </a:ext>
            </a:extLst>
          </p:cNvPr>
          <p:cNvSpPr>
            <a:spLocks noGrp="1"/>
          </p:cNvSpPr>
          <p:nvPr>
            <p:ph type="title"/>
          </p:nvPr>
        </p:nvSpPr>
        <p:spPr/>
        <p:txBody>
          <a:bodyPr/>
          <a:lstStyle/>
          <a:p>
            <a:r>
              <a:rPr lang="en-US" u="sng" dirty="0"/>
              <a:t>Further Steps</a:t>
            </a:r>
          </a:p>
        </p:txBody>
      </p:sp>
      <p:sp>
        <p:nvSpPr>
          <p:cNvPr id="3" name="Content Placeholder 2">
            <a:extLst>
              <a:ext uri="{FF2B5EF4-FFF2-40B4-BE49-F238E27FC236}">
                <a16:creationId xmlns:a16="http://schemas.microsoft.com/office/drawing/2014/main" id="{EAC00EB5-8D67-4B2E-9D53-AFA9712DBB40}"/>
              </a:ext>
            </a:extLst>
          </p:cNvPr>
          <p:cNvSpPr>
            <a:spLocks noGrp="1"/>
          </p:cNvSpPr>
          <p:nvPr>
            <p:ph idx="1"/>
          </p:nvPr>
        </p:nvSpPr>
        <p:spPr>
          <a:xfrm>
            <a:off x="2592925" y="1696643"/>
            <a:ext cx="8915400" cy="3777622"/>
          </a:xfrm>
        </p:spPr>
        <p:txBody>
          <a:bodyPr>
            <a:noAutofit/>
          </a:bodyPr>
          <a:lstStyle/>
          <a:p>
            <a:r>
              <a:rPr lang="en-US" dirty="0"/>
              <a:t>Cross-validation using Stratified K-fold technique will give a more reliable accuracy. </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For each fold, training dataset must be balanced, and test dataset must be kept intact to preserve the original distribution.</a:t>
            </a:r>
          </a:p>
          <a:p>
            <a:endParaRPr lang="en-US" dirty="0"/>
          </a:p>
        </p:txBody>
      </p:sp>
      <p:sp>
        <p:nvSpPr>
          <p:cNvPr id="4" name="Slide Number Placeholder 3">
            <a:extLst>
              <a:ext uri="{FF2B5EF4-FFF2-40B4-BE49-F238E27FC236}">
                <a16:creationId xmlns:a16="http://schemas.microsoft.com/office/drawing/2014/main" id="{C9314322-ACFB-59A5-8C1A-E5E7E3CF3EB4}"/>
              </a:ext>
            </a:extLst>
          </p:cNvPr>
          <p:cNvSpPr>
            <a:spLocks noGrp="1"/>
          </p:cNvSpPr>
          <p:nvPr>
            <p:ph type="sldNum" sz="quarter" idx="12"/>
          </p:nvPr>
        </p:nvSpPr>
        <p:spPr/>
        <p:txBody>
          <a:bodyPr/>
          <a:lstStyle/>
          <a:p>
            <a:fld id="{D643A852-0206-46AC-B0EB-645612933129}" type="slidenum">
              <a:rPr lang="en-US" smtClean="0"/>
              <a:t>19</a:t>
            </a:fld>
            <a:endParaRPr lang="en-US"/>
          </a:p>
        </p:txBody>
      </p:sp>
      <p:pic>
        <p:nvPicPr>
          <p:cNvPr id="5" name="Picture 2" descr="Cross-Validation: K Fold vs Monte Carlo | by Rebecca Patro | Towards Data  Science">
            <a:extLst>
              <a:ext uri="{FF2B5EF4-FFF2-40B4-BE49-F238E27FC236}">
                <a16:creationId xmlns:a16="http://schemas.microsoft.com/office/drawing/2014/main" id="{D69A3E3F-A840-469E-48A4-62DE6AE6D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027" y="2471496"/>
            <a:ext cx="6424548" cy="288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7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E43C-8723-51C0-4106-6BE053BCF7A5}"/>
              </a:ext>
            </a:extLst>
          </p:cNvPr>
          <p:cNvSpPr>
            <a:spLocks noGrp="1"/>
          </p:cNvSpPr>
          <p:nvPr>
            <p:ph type="title"/>
          </p:nvPr>
        </p:nvSpPr>
        <p:spPr/>
        <p:txBody>
          <a:bodyPr/>
          <a:lstStyle/>
          <a:p>
            <a:r>
              <a:rPr lang="en-US" u="sng" dirty="0"/>
              <a:t>Background</a:t>
            </a:r>
          </a:p>
        </p:txBody>
      </p:sp>
      <p:sp>
        <p:nvSpPr>
          <p:cNvPr id="3" name="Content Placeholder 2">
            <a:extLst>
              <a:ext uri="{FF2B5EF4-FFF2-40B4-BE49-F238E27FC236}">
                <a16:creationId xmlns:a16="http://schemas.microsoft.com/office/drawing/2014/main" id="{6AD50AFA-6E63-FC04-F445-92E90C02ED73}"/>
              </a:ext>
            </a:extLst>
          </p:cNvPr>
          <p:cNvSpPr>
            <a:spLocks noGrp="1"/>
          </p:cNvSpPr>
          <p:nvPr>
            <p:ph idx="1"/>
          </p:nvPr>
        </p:nvSpPr>
        <p:spPr/>
        <p:txBody>
          <a:bodyPr/>
          <a:lstStyle/>
          <a:p>
            <a:r>
              <a:rPr lang="en-US" b="0" dirty="0">
                <a:solidFill>
                  <a:schemeClr val="accent1"/>
                </a:solidFill>
                <a:effectLst/>
                <a:latin typeface="Consolas" panose="020B0609020204030204" pitchFamily="49" charset="0"/>
              </a:rPr>
              <a:t>The data was collected from Turkish students at two faculties: Faculty of Engineering and Faculty of Educational Sciences students in 2019.</a:t>
            </a:r>
          </a:p>
          <a:p>
            <a:r>
              <a:rPr lang="en-US" b="0" dirty="0">
                <a:solidFill>
                  <a:schemeClr val="accent1"/>
                </a:solidFill>
                <a:effectLst/>
                <a:latin typeface="Consolas" panose="020B0609020204030204" pitchFamily="49" charset="0"/>
              </a:rPr>
              <a:t>The goal is to create an ML model that can predict student performance.</a:t>
            </a:r>
          </a:p>
          <a:p>
            <a:endParaRPr lang="en-US" b="0" dirty="0">
              <a:solidFill>
                <a:schemeClr val="accent1"/>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2147A3E5-54F6-4CC0-64D4-3FFB0BFEFAAE}"/>
              </a:ext>
            </a:extLst>
          </p:cNvPr>
          <p:cNvSpPr>
            <a:spLocks noGrp="1"/>
          </p:cNvSpPr>
          <p:nvPr>
            <p:ph type="sldNum" sz="quarter" idx="12"/>
          </p:nvPr>
        </p:nvSpPr>
        <p:spPr/>
        <p:txBody>
          <a:bodyPr/>
          <a:lstStyle/>
          <a:p>
            <a:fld id="{D643A852-0206-46AC-B0EB-645612933129}" type="slidenum">
              <a:rPr lang="en-US" smtClean="0"/>
              <a:t>2</a:t>
            </a:fld>
            <a:endParaRPr lang="en-US"/>
          </a:p>
        </p:txBody>
      </p:sp>
    </p:spTree>
    <p:extLst>
      <p:ext uri="{BB962C8B-B14F-4D97-AF65-F5344CB8AC3E}">
        <p14:creationId xmlns:p14="http://schemas.microsoft.com/office/powerpoint/2010/main" val="137465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A65-42E1-F047-3574-163E197204AF}"/>
              </a:ext>
            </a:extLst>
          </p:cNvPr>
          <p:cNvSpPr>
            <a:spLocks noGrp="1"/>
          </p:cNvSpPr>
          <p:nvPr>
            <p:ph type="title"/>
          </p:nvPr>
        </p:nvSpPr>
        <p:spPr/>
        <p:txBody>
          <a:bodyPr/>
          <a:lstStyle/>
          <a:p>
            <a:r>
              <a:rPr lang="en-US" b="1" dirty="0"/>
              <a:t>Model Summary</a:t>
            </a:r>
          </a:p>
        </p:txBody>
      </p:sp>
      <p:sp>
        <p:nvSpPr>
          <p:cNvPr id="3" name="Content Placeholder 2">
            <a:extLst>
              <a:ext uri="{FF2B5EF4-FFF2-40B4-BE49-F238E27FC236}">
                <a16:creationId xmlns:a16="http://schemas.microsoft.com/office/drawing/2014/main" id="{51AE2C87-4741-92BE-60F1-2CDBF8B8B8BB}"/>
              </a:ext>
            </a:extLst>
          </p:cNvPr>
          <p:cNvSpPr>
            <a:spLocks noGrp="1"/>
          </p:cNvSpPr>
          <p:nvPr>
            <p:ph idx="1"/>
          </p:nvPr>
        </p:nvSpPr>
        <p:spPr/>
        <p:txBody>
          <a:bodyPr/>
          <a:lstStyle/>
          <a:p>
            <a:r>
              <a:rPr lang="en-US" dirty="0"/>
              <a:t>Binary classification model significantly outperforms the multiclass classification model due to reduction in complexity.</a:t>
            </a:r>
          </a:p>
          <a:p>
            <a:r>
              <a:rPr lang="en-US" dirty="0"/>
              <a:t>Due to the dataset being relatively small and imbalanced, different test-train data splits leads to variations in the representation of classes or important patterns in the data. This heavily impacts the model's ability to generalize and result in varying accuracy values.</a:t>
            </a:r>
          </a:p>
          <a:p>
            <a:r>
              <a:rPr lang="en-US" b="1" i="0" dirty="0">
                <a:solidFill>
                  <a:srgbClr val="000000"/>
                </a:solidFill>
                <a:effectLst/>
                <a:latin typeface="Helvetica Neue"/>
              </a:rPr>
              <a:t>The model is significantly bottlenecked by sample size. If the sample size of training dataset was increased, we could expect to have a much more accurate and reliable model.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6CBEE37-A07B-508A-2A55-2FC2EEA42714}"/>
              </a:ext>
            </a:extLst>
          </p:cNvPr>
          <p:cNvSpPr>
            <a:spLocks noGrp="1"/>
          </p:cNvSpPr>
          <p:nvPr>
            <p:ph type="sldNum" sz="quarter" idx="12"/>
          </p:nvPr>
        </p:nvSpPr>
        <p:spPr/>
        <p:txBody>
          <a:bodyPr/>
          <a:lstStyle/>
          <a:p>
            <a:fld id="{D643A852-0206-46AC-B0EB-645612933129}" type="slidenum">
              <a:rPr lang="en-US" smtClean="0"/>
              <a:t>20</a:t>
            </a:fld>
            <a:endParaRPr lang="en-US"/>
          </a:p>
        </p:txBody>
      </p:sp>
    </p:spTree>
    <p:extLst>
      <p:ext uri="{BB962C8B-B14F-4D97-AF65-F5344CB8AC3E}">
        <p14:creationId xmlns:p14="http://schemas.microsoft.com/office/powerpoint/2010/main" val="1885004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31C6-704B-7A73-53D0-2BDC395980F3}"/>
              </a:ext>
            </a:extLst>
          </p:cNvPr>
          <p:cNvSpPr>
            <a:spLocks noGrp="1"/>
          </p:cNvSpPr>
          <p:nvPr>
            <p:ph type="title"/>
          </p:nvPr>
        </p:nvSpPr>
        <p:spPr/>
        <p:txBody>
          <a:bodyPr/>
          <a:lstStyle/>
          <a:p>
            <a:r>
              <a:rPr lang="en-US" u="sng" dirty="0"/>
              <a:t>Improved Model</a:t>
            </a:r>
          </a:p>
        </p:txBody>
      </p:sp>
      <p:sp>
        <p:nvSpPr>
          <p:cNvPr id="3" name="Content Placeholder 2">
            <a:extLst>
              <a:ext uri="{FF2B5EF4-FFF2-40B4-BE49-F238E27FC236}">
                <a16:creationId xmlns:a16="http://schemas.microsoft.com/office/drawing/2014/main" id="{14CA04B3-C96F-F294-6B30-3A5AAAC09F7F}"/>
              </a:ext>
            </a:extLst>
          </p:cNvPr>
          <p:cNvSpPr>
            <a:spLocks noGrp="1"/>
          </p:cNvSpPr>
          <p:nvPr>
            <p:ph idx="1"/>
          </p:nvPr>
        </p:nvSpPr>
        <p:spPr>
          <a:xfrm>
            <a:off x="2589212" y="1709394"/>
            <a:ext cx="8915400" cy="3777622"/>
          </a:xfrm>
        </p:spPr>
        <p:txBody>
          <a:bodyPr>
            <a:noAutofit/>
          </a:bodyPr>
          <a:lstStyle/>
          <a:p>
            <a:r>
              <a:rPr lang="en-US" dirty="0"/>
              <a:t>Use a statistical modelling approach.</a:t>
            </a:r>
          </a:p>
          <a:p>
            <a:r>
              <a:rPr lang="en-US" dirty="0"/>
              <a:t>Use Logistic Regression.</a:t>
            </a:r>
          </a:p>
          <a:p>
            <a:r>
              <a:rPr lang="en-US" dirty="0"/>
              <a:t>Select features based on domain knowledge.</a:t>
            </a:r>
          </a:p>
          <a:p>
            <a:r>
              <a:rPr lang="en-US" dirty="0"/>
              <a:t>Use chi-square test for feature importance.</a:t>
            </a:r>
          </a:p>
          <a:p>
            <a:endParaRPr lang="en-US" dirty="0"/>
          </a:p>
          <a:p>
            <a:pPr marL="0" indent="0">
              <a:buNone/>
            </a:pPr>
            <a:r>
              <a:rPr lang="en-US" dirty="0"/>
              <a:t>Features used:-</a:t>
            </a:r>
          </a:p>
          <a:p>
            <a:r>
              <a:rPr lang="en-US" dirty="0"/>
              <a:t>Course ID</a:t>
            </a:r>
          </a:p>
          <a:p>
            <a:r>
              <a:rPr lang="en-US" dirty="0"/>
              <a:t>Sex</a:t>
            </a:r>
          </a:p>
          <a:p>
            <a:r>
              <a:rPr lang="en-US" dirty="0"/>
              <a:t>Age</a:t>
            </a:r>
          </a:p>
          <a:p>
            <a:r>
              <a:rPr lang="en-US" dirty="0"/>
              <a:t>Expected CGPA</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CE121B-B2D0-A8DF-6369-6EA95355B27A}"/>
              </a:ext>
            </a:extLst>
          </p:cNvPr>
          <p:cNvSpPr>
            <a:spLocks noGrp="1"/>
          </p:cNvSpPr>
          <p:nvPr>
            <p:ph type="sldNum" sz="quarter" idx="12"/>
          </p:nvPr>
        </p:nvSpPr>
        <p:spPr/>
        <p:txBody>
          <a:bodyPr/>
          <a:lstStyle/>
          <a:p>
            <a:fld id="{D643A852-0206-46AC-B0EB-645612933129}" type="slidenum">
              <a:rPr lang="en-US" smtClean="0"/>
              <a:t>21</a:t>
            </a:fld>
            <a:endParaRPr lang="en-US"/>
          </a:p>
        </p:txBody>
      </p:sp>
    </p:spTree>
    <p:extLst>
      <p:ext uri="{BB962C8B-B14F-4D97-AF65-F5344CB8AC3E}">
        <p14:creationId xmlns:p14="http://schemas.microsoft.com/office/powerpoint/2010/main" val="41799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DACC-A646-281C-E044-4CDE1334724E}"/>
              </a:ext>
            </a:extLst>
          </p:cNvPr>
          <p:cNvSpPr>
            <a:spLocks noGrp="1"/>
          </p:cNvSpPr>
          <p:nvPr>
            <p:ph type="title"/>
          </p:nvPr>
        </p:nvSpPr>
        <p:spPr/>
        <p:txBody>
          <a:bodyPr/>
          <a:lstStyle/>
          <a:p>
            <a:r>
              <a:rPr lang="en-US" dirty="0"/>
              <a:t>Chi-square test</a:t>
            </a:r>
          </a:p>
        </p:txBody>
      </p:sp>
      <p:sp>
        <p:nvSpPr>
          <p:cNvPr id="4" name="Slide Number Placeholder 3">
            <a:extLst>
              <a:ext uri="{FF2B5EF4-FFF2-40B4-BE49-F238E27FC236}">
                <a16:creationId xmlns:a16="http://schemas.microsoft.com/office/drawing/2014/main" id="{D2724D3C-B8A1-1925-227F-FC8C3F49F81F}"/>
              </a:ext>
            </a:extLst>
          </p:cNvPr>
          <p:cNvSpPr>
            <a:spLocks noGrp="1"/>
          </p:cNvSpPr>
          <p:nvPr>
            <p:ph type="sldNum" sz="quarter" idx="12"/>
          </p:nvPr>
        </p:nvSpPr>
        <p:spPr/>
        <p:txBody>
          <a:bodyPr/>
          <a:lstStyle/>
          <a:p>
            <a:fld id="{D643A852-0206-46AC-B0EB-645612933129}" type="slidenum">
              <a:rPr lang="en-US" smtClean="0"/>
              <a:t>22</a:t>
            </a:fld>
            <a:endParaRPr lang="en-US"/>
          </a:p>
        </p:txBody>
      </p:sp>
      <p:sp>
        <p:nvSpPr>
          <p:cNvPr id="8" name="Content Placeholder 7">
            <a:extLst>
              <a:ext uri="{FF2B5EF4-FFF2-40B4-BE49-F238E27FC236}">
                <a16:creationId xmlns:a16="http://schemas.microsoft.com/office/drawing/2014/main" id="{5C494CBB-13F5-1A5C-A754-7F4D8A61B0B2}"/>
              </a:ext>
            </a:extLst>
          </p:cNvPr>
          <p:cNvSpPr>
            <a:spLocks noGrp="1"/>
          </p:cNvSpPr>
          <p:nvPr>
            <p:ph idx="1"/>
          </p:nvPr>
        </p:nvSpPr>
        <p:spPr>
          <a:xfrm>
            <a:off x="2372394" y="1540189"/>
            <a:ext cx="8915400" cy="3777622"/>
          </a:xfrm>
        </p:spPr>
        <p:txBody>
          <a:bodyPr/>
          <a:lstStyle/>
          <a:p>
            <a:r>
              <a:rPr lang="en-US" dirty="0"/>
              <a:t>Perform a chi-square hypothesis test to check if the correlation between a feature and the target variable is statistically significant.</a:t>
            </a:r>
          </a:p>
          <a:p>
            <a:r>
              <a:rPr lang="en-US" dirty="0"/>
              <a:t>We will be choosing a confidence interval of 95% (p-value&lt;0.05).</a:t>
            </a:r>
          </a:p>
        </p:txBody>
      </p:sp>
      <p:pic>
        <p:nvPicPr>
          <p:cNvPr id="14" name="Picture 13">
            <a:extLst>
              <a:ext uri="{FF2B5EF4-FFF2-40B4-BE49-F238E27FC236}">
                <a16:creationId xmlns:a16="http://schemas.microsoft.com/office/drawing/2014/main" id="{193CEA98-F8D3-6ED3-32F6-9B3FA1AEC0D0}"/>
              </a:ext>
            </a:extLst>
          </p:cNvPr>
          <p:cNvPicPr>
            <a:picLocks noChangeAspect="1"/>
          </p:cNvPicPr>
          <p:nvPr/>
        </p:nvPicPr>
        <p:blipFill>
          <a:blip r:embed="rId2"/>
          <a:stretch>
            <a:fillRect/>
          </a:stretch>
        </p:blipFill>
        <p:spPr>
          <a:xfrm>
            <a:off x="4195004" y="2673510"/>
            <a:ext cx="3801992" cy="4031488"/>
          </a:xfrm>
          <a:prstGeom prst="rect">
            <a:avLst/>
          </a:prstGeom>
        </p:spPr>
      </p:pic>
    </p:spTree>
    <p:extLst>
      <p:ext uri="{BB962C8B-B14F-4D97-AF65-F5344CB8AC3E}">
        <p14:creationId xmlns:p14="http://schemas.microsoft.com/office/powerpoint/2010/main" val="200776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8B52-3B5A-5020-C0E1-E9C7BFAE5884}"/>
              </a:ext>
            </a:extLst>
          </p:cNvPr>
          <p:cNvSpPr>
            <a:spLocks noGrp="1"/>
          </p:cNvSpPr>
          <p:nvPr>
            <p:ph type="title"/>
          </p:nvPr>
        </p:nvSpPr>
        <p:spPr/>
        <p:txBody>
          <a:bodyPr/>
          <a:lstStyle/>
          <a:p>
            <a:r>
              <a:rPr lang="en-US" u="sng" dirty="0"/>
              <a:t>Improved Model Performance</a:t>
            </a:r>
          </a:p>
        </p:txBody>
      </p:sp>
      <p:sp>
        <p:nvSpPr>
          <p:cNvPr id="3" name="Content Placeholder 2">
            <a:extLst>
              <a:ext uri="{FF2B5EF4-FFF2-40B4-BE49-F238E27FC236}">
                <a16:creationId xmlns:a16="http://schemas.microsoft.com/office/drawing/2014/main" id="{E4423F8A-6E5B-E983-63C5-FC417CE11699}"/>
              </a:ext>
            </a:extLst>
          </p:cNvPr>
          <p:cNvSpPr>
            <a:spLocks noGrp="1"/>
          </p:cNvSpPr>
          <p:nvPr>
            <p:ph idx="1"/>
          </p:nvPr>
        </p:nvSpPr>
        <p:spPr>
          <a:xfrm>
            <a:off x="2589212" y="1681114"/>
            <a:ext cx="8915400" cy="3777622"/>
          </a:xfrm>
        </p:spPr>
        <p:txBody>
          <a:bodyPr>
            <a:noAutofit/>
          </a:bodyPr>
          <a:lstStyle/>
          <a:p>
            <a:endParaRPr lang="en-US" dirty="0"/>
          </a:p>
          <a:p>
            <a:pPr marL="0" indent="0">
              <a:buNone/>
            </a:pPr>
            <a:r>
              <a:rPr lang="en-US" dirty="0"/>
              <a:t>Improved model performance with cross validation:-</a:t>
            </a:r>
          </a:p>
          <a:p>
            <a:pPr marL="0" indent="0">
              <a:buNone/>
            </a:pPr>
            <a:endParaRPr lang="en-US" dirty="0"/>
          </a:p>
          <a:p>
            <a:r>
              <a:rPr lang="en-US" dirty="0"/>
              <a:t>Mean Training f1-score : 0.93        (Scores:- [0.93, 0.95, 0.93, 0.93, 0.93])</a:t>
            </a:r>
          </a:p>
          <a:p>
            <a:endParaRPr lang="en-US" dirty="0"/>
          </a:p>
          <a:p>
            <a:r>
              <a:rPr lang="en-US" dirty="0"/>
              <a:t>Mean Testing f1-score : 0.87          (Scores:- [0.87, 0.79, 0.87 ,0.91, 0.91])</a:t>
            </a:r>
          </a:p>
          <a:p>
            <a:r>
              <a:rPr lang="en-US" dirty="0"/>
              <a:t>SD = 0.05</a:t>
            </a:r>
          </a:p>
          <a:p>
            <a:r>
              <a:rPr lang="en-US" dirty="0"/>
              <a:t>Mean ROC-AUC Score : 0.93</a:t>
            </a:r>
          </a:p>
          <a:p>
            <a:endParaRPr lang="en-US" dirty="0"/>
          </a:p>
          <a:p>
            <a:r>
              <a:rPr lang="en-US" b="1" dirty="0"/>
              <a:t>Much lower variation in model accuracy for different splits of data.</a:t>
            </a:r>
          </a:p>
          <a:p>
            <a:endParaRPr lang="en-US" dirty="0"/>
          </a:p>
          <a:p>
            <a:endParaRPr lang="en-US" dirty="0"/>
          </a:p>
        </p:txBody>
      </p:sp>
      <p:sp>
        <p:nvSpPr>
          <p:cNvPr id="4" name="Slide Number Placeholder 3">
            <a:extLst>
              <a:ext uri="{FF2B5EF4-FFF2-40B4-BE49-F238E27FC236}">
                <a16:creationId xmlns:a16="http://schemas.microsoft.com/office/drawing/2014/main" id="{A4269CFF-ED38-1007-9196-C17ACA4AE2EB}"/>
              </a:ext>
            </a:extLst>
          </p:cNvPr>
          <p:cNvSpPr>
            <a:spLocks noGrp="1"/>
          </p:cNvSpPr>
          <p:nvPr>
            <p:ph type="sldNum" sz="quarter" idx="12"/>
          </p:nvPr>
        </p:nvSpPr>
        <p:spPr/>
        <p:txBody>
          <a:bodyPr/>
          <a:lstStyle/>
          <a:p>
            <a:fld id="{D643A852-0206-46AC-B0EB-645612933129}" type="slidenum">
              <a:rPr lang="en-US" smtClean="0"/>
              <a:t>23</a:t>
            </a:fld>
            <a:endParaRPr lang="en-US"/>
          </a:p>
        </p:txBody>
      </p:sp>
    </p:spTree>
    <p:extLst>
      <p:ext uri="{BB962C8B-B14F-4D97-AF65-F5344CB8AC3E}">
        <p14:creationId xmlns:p14="http://schemas.microsoft.com/office/powerpoint/2010/main" val="450758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CCF7-BD9D-4155-54DB-31A7879933AF}"/>
              </a:ext>
            </a:extLst>
          </p:cNvPr>
          <p:cNvSpPr>
            <a:spLocks noGrp="1"/>
          </p:cNvSpPr>
          <p:nvPr>
            <p:ph type="title"/>
          </p:nvPr>
        </p:nvSpPr>
        <p:spPr/>
        <p:txBody>
          <a:bodyPr/>
          <a:lstStyle/>
          <a:p>
            <a:r>
              <a:rPr lang="en-US" u="sng" dirty="0"/>
              <a:t>Recommendations</a:t>
            </a:r>
          </a:p>
        </p:txBody>
      </p:sp>
      <p:sp>
        <p:nvSpPr>
          <p:cNvPr id="4" name="Slide Number Placeholder 3">
            <a:extLst>
              <a:ext uri="{FF2B5EF4-FFF2-40B4-BE49-F238E27FC236}">
                <a16:creationId xmlns:a16="http://schemas.microsoft.com/office/drawing/2014/main" id="{AFFDBB15-3A8D-AB34-BF79-CAEF7212F0E5}"/>
              </a:ext>
            </a:extLst>
          </p:cNvPr>
          <p:cNvSpPr>
            <a:spLocks noGrp="1"/>
          </p:cNvSpPr>
          <p:nvPr>
            <p:ph type="sldNum" sz="quarter" idx="12"/>
          </p:nvPr>
        </p:nvSpPr>
        <p:spPr/>
        <p:txBody>
          <a:bodyPr/>
          <a:lstStyle/>
          <a:p>
            <a:fld id="{D643A852-0206-46AC-B0EB-645612933129}" type="slidenum">
              <a:rPr lang="en-US" smtClean="0"/>
              <a:t>24</a:t>
            </a:fld>
            <a:endParaRPr lang="en-US"/>
          </a:p>
        </p:txBody>
      </p:sp>
      <p:sp>
        <p:nvSpPr>
          <p:cNvPr id="28" name="Content Placeholder 27">
            <a:extLst>
              <a:ext uri="{FF2B5EF4-FFF2-40B4-BE49-F238E27FC236}">
                <a16:creationId xmlns:a16="http://schemas.microsoft.com/office/drawing/2014/main" id="{F64E287D-565C-BA19-C6D8-B18CE8E50A27}"/>
              </a:ext>
            </a:extLst>
          </p:cNvPr>
          <p:cNvSpPr>
            <a:spLocks noGrp="1"/>
          </p:cNvSpPr>
          <p:nvPr>
            <p:ph idx="1"/>
          </p:nvPr>
        </p:nvSpPr>
        <p:spPr/>
        <p:txBody>
          <a:bodyPr/>
          <a:lstStyle/>
          <a:p>
            <a:pPr marL="0" indent="0">
              <a:buNone/>
            </a:pPr>
            <a:r>
              <a:rPr lang="en-US" dirty="0"/>
              <a:t>Best predictors of student performance:-</a:t>
            </a:r>
          </a:p>
          <a:p>
            <a:r>
              <a:rPr lang="en-US" dirty="0"/>
              <a:t>Course 1</a:t>
            </a:r>
          </a:p>
          <a:p>
            <a:r>
              <a:rPr lang="en-US" dirty="0"/>
              <a:t>Course 7</a:t>
            </a:r>
          </a:p>
          <a:p>
            <a:r>
              <a:rPr lang="en-US" dirty="0"/>
              <a:t>Sex - Female</a:t>
            </a:r>
          </a:p>
        </p:txBody>
      </p:sp>
      <p:pic>
        <p:nvPicPr>
          <p:cNvPr id="37" name="Picture 36">
            <a:extLst>
              <a:ext uri="{FF2B5EF4-FFF2-40B4-BE49-F238E27FC236}">
                <a16:creationId xmlns:a16="http://schemas.microsoft.com/office/drawing/2014/main" id="{C0F0169B-2B92-F2B1-AD42-92E1B417AF7D}"/>
              </a:ext>
            </a:extLst>
          </p:cNvPr>
          <p:cNvPicPr>
            <a:picLocks noChangeAspect="1"/>
          </p:cNvPicPr>
          <p:nvPr/>
        </p:nvPicPr>
        <p:blipFill>
          <a:blip r:embed="rId2"/>
          <a:stretch>
            <a:fillRect/>
          </a:stretch>
        </p:blipFill>
        <p:spPr>
          <a:xfrm>
            <a:off x="7681037" y="2133600"/>
            <a:ext cx="3554410" cy="3471749"/>
          </a:xfrm>
          <a:prstGeom prst="rect">
            <a:avLst/>
          </a:prstGeom>
        </p:spPr>
      </p:pic>
    </p:spTree>
    <p:extLst>
      <p:ext uri="{BB962C8B-B14F-4D97-AF65-F5344CB8AC3E}">
        <p14:creationId xmlns:p14="http://schemas.microsoft.com/office/powerpoint/2010/main" val="2746845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7E31-17B4-881F-C064-16A1E3372DB1}"/>
              </a:ext>
            </a:extLst>
          </p:cNvPr>
          <p:cNvSpPr>
            <a:spLocks noGrp="1"/>
          </p:cNvSpPr>
          <p:nvPr>
            <p:ph type="title"/>
          </p:nvPr>
        </p:nvSpPr>
        <p:spPr/>
        <p:txBody>
          <a:bodyPr/>
          <a:lstStyle/>
          <a:p>
            <a:r>
              <a:rPr lang="en-US" u="sng" dirty="0"/>
              <a:t>Areas to Focus</a:t>
            </a:r>
          </a:p>
        </p:txBody>
      </p:sp>
      <p:sp>
        <p:nvSpPr>
          <p:cNvPr id="3" name="Content Placeholder 2">
            <a:extLst>
              <a:ext uri="{FF2B5EF4-FFF2-40B4-BE49-F238E27FC236}">
                <a16:creationId xmlns:a16="http://schemas.microsoft.com/office/drawing/2014/main" id="{99D42E2E-A437-56E0-5639-14C26D21F932}"/>
              </a:ext>
            </a:extLst>
          </p:cNvPr>
          <p:cNvSpPr>
            <a:spLocks noGrp="1"/>
          </p:cNvSpPr>
          <p:nvPr>
            <p:ph idx="1"/>
          </p:nvPr>
        </p:nvSpPr>
        <p:spPr/>
        <p:txBody>
          <a:bodyPr/>
          <a:lstStyle/>
          <a:p>
            <a:pPr marL="0" indent="0">
              <a:buNone/>
            </a:pPr>
            <a:r>
              <a:rPr lang="en-US" dirty="0"/>
              <a:t>Few of the data-driven steps we can take:-</a:t>
            </a:r>
          </a:p>
          <a:p>
            <a:r>
              <a:rPr lang="en-US" dirty="0"/>
              <a:t>Students studying courses having low average grades must be given top priority.</a:t>
            </a:r>
          </a:p>
          <a:p>
            <a:r>
              <a:rPr lang="en-US" dirty="0"/>
              <a:t>Do further research on why certain courses have students with high grades.</a:t>
            </a:r>
          </a:p>
          <a:p>
            <a:r>
              <a:rPr lang="en-US" dirty="0"/>
              <a:t>Start a campaign for female education to reduce the grade disparity between male and female students.</a:t>
            </a:r>
          </a:p>
        </p:txBody>
      </p:sp>
      <p:sp>
        <p:nvSpPr>
          <p:cNvPr id="4" name="Slide Number Placeholder 3">
            <a:extLst>
              <a:ext uri="{FF2B5EF4-FFF2-40B4-BE49-F238E27FC236}">
                <a16:creationId xmlns:a16="http://schemas.microsoft.com/office/drawing/2014/main" id="{A9F1D0E1-E0D5-8011-04E5-851EDCB8A4F9}"/>
              </a:ext>
            </a:extLst>
          </p:cNvPr>
          <p:cNvSpPr>
            <a:spLocks noGrp="1"/>
          </p:cNvSpPr>
          <p:nvPr>
            <p:ph type="sldNum" sz="quarter" idx="12"/>
          </p:nvPr>
        </p:nvSpPr>
        <p:spPr/>
        <p:txBody>
          <a:bodyPr/>
          <a:lstStyle/>
          <a:p>
            <a:fld id="{D643A852-0206-46AC-B0EB-645612933129}" type="slidenum">
              <a:rPr lang="en-US" smtClean="0"/>
              <a:t>25</a:t>
            </a:fld>
            <a:endParaRPr lang="en-US"/>
          </a:p>
        </p:txBody>
      </p:sp>
    </p:spTree>
    <p:extLst>
      <p:ext uri="{BB962C8B-B14F-4D97-AF65-F5344CB8AC3E}">
        <p14:creationId xmlns:p14="http://schemas.microsoft.com/office/powerpoint/2010/main" val="27445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21F7-7751-D723-2951-B89B87C77AB6}"/>
              </a:ext>
            </a:extLst>
          </p:cNvPr>
          <p:cNvSpPr>
            <a:spLocks noGrp="1"/>
          </p:cNvSpPr>
          <p:nvPr>
            <p:ph type="title"/>
          </p:nvPr>
        </p:nvSpPr>
        <p:spPr/>
        <p:txBody>
          <a:bodyPr/>
          <a:lstStyle/>
          <a:p>
            <a:r>
              <a:rPr lang="en-US" dirty="0"/>
              <a:t>Topics Covered</a:t>
            </a:r>
          </a:p>
        </p:txBody>
      </p:sp>
      <p:sp>
        <p:nvSpPr>
          <p:cNvPr id="3" name="Content Placeholder 2">
            <a:extLst>
              <a:ext uri="{FF2B5EF4-FFF2-40B4-BE49-F238E27FC236}">
                <a16:creationId xmlns:a16="http://schemas.microsoft.com/office/drawing/2014/main" id="{B3D8D33D-D707-7C1B-4F30-4CBC7DAF6B8D}"/>
              </a:ext>
            </a:extLst>
          </p:cNvPr>
          <p:cNvSpPr>
            <a:spLocks noGrp="1"/>
          </p:cNvSpPr>
          <p:nvPr>
            <p:ph idx="1"/>
          </p:nvPr>
        </p:nvSpPr>
        <p:spPr/>
        <p:txBody>
          <a:bodyPr/>
          <a:lstStyle/>
          <a:p>
            <a:r>
              <a:rPr lang="en-US" dirty="0"/>
              <a:t>EDA</a:t>
            </a:r>
          </a:p>
          <a:p>
            <a:r>
              <a:rPr lang="en-US" dirty="0"/>
              <a:t>Modelling</a:t>
            </a:r>
          </a:p>
          <a:p>
            <a:pPr lvl="1"/>
            <a:r>
              <a:rPr lang="en-US" dirty="0"/>
              <a:t>Submitted model</a:t>
            </a:r>
          </a:p>
          <a:p>
            <a:pPr lvl="1"/>
            <a:r>
              <a:rPr lang="en-US" dirty="0"/>
              <a:t>Improved model</a:t>
            </a:r>
          </a:p>
          <a:p>
            <a:r>
              <a:rPr lang="en-US" dirty="0"/>
              <a:t>Recommendation</a:t>
            </a:r>
          </a:p>
        </p:txBody>
      </p:sp>
      <p:sp>
        <p:nvSpPr>
          <p:cNvPr id="4" name="Slide Number Placeholder 3">
            <a:extLst>
              <a:ext uri="{FF2B5EF4-FFF2-40B4-BE49-F238E27FC236}">
                <a16:creationId xmlns:a16="http://schemas.microsoft.com/office/drawing/2014/main" id="{DF78FF92-E983-2BF9-47C3-8E9800AB59CF}"/>
              </a:ext>
            </a:extLst>
          </p:cNvPr>
          <p:cNvSpPr>
            <a:spLocks noGrp="1"/>
          </p:cNvSpPr>
          <p:nvPr>
            <p:ph type="sldNum" sz="quarter" idx="12"/>
          </p:nvPr>
        </p:nvSpPr>
        <p:spPr/>
        <p:txBody>
          <a:bodyPr/>
          <a:lstStyle/>
          <a:p>
            <a:fld id="{D643A852-0206-46AC-B0EB-645612933129}" type="slidenum">
              <a:rPr lang="en-US" smtClean="0"/>
              <a:t>3</a:t>
            </a:fld>
            <a:endParaRPr lang="en-US"/>
          </a:p>
        </p:txBody>
      </p:sp>
    </p:spTree>
    <p:extLst>
      <p:ext uri="{BB962C8B-B14F-4D97-AF65-F5344CB8AC3E}">
        <p14:creationId xmlns:p14="http://schemas.microsoft.com/office/powerpoint/2010/main" val="305182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9D5D-A2A2-8600-4748-5F225A187EC6}"/>
              </a:ext>
            </a:extLst>
          </p:cNvPr>
          <p:cNvSpPr>
            <a:spLocks noGrp="1"/>
          </p:cNvSpPr>
          <p:nvPr>
            <p:ph type="title"/>
          </p:nvPr>
        </p:nvSpPr>
        <p:spPr/>
        <p:txBody>
          <a:bodyPr/>
          <a:lstStyle/>
          <a:p>
            <a:r>
              <a:rPr lang="en-US" u="sng" dirty="0"/>
              <a:t>EDA</a:t>
            </a:r>
          </a:p>
        </p:txBody>
      </p:sp>
      <p:sp>
        <p:nvSpPr>
          <p:cNvPr id="3" name="Content Placeholder 2">
            <a:extLst>
              <a:ext uri="{FF2B5EF4-FFF2-40B4-BE49-F238E27FC236}">
                <a16:creationId xmlns:a16="http://schemas.microsoft.com/office/drawing/2014/main" id="{8F5C7423-0FCF-482A-34D5-9F7F166F1BC3}"/>
              </a:ext>
            </a:extLst>
          </p:cNvPr>
          <p:cNvSpPr>
            <a:spLocks noGrp="1"/>
          </p:cNvSpPr>
          <p:nvPr>
            <p:ph idx="1"/>
          </p:nvPr>
        </p:nvSpPr>
        <p:spPr>
          <a:xfrm>
            <a:off x="2592925" y="1728247"/>
            <a:ext cx="8915400" cy="3777622"/>
          </a:xfrm>
        </p:spPr>
        <p:txBody>
          <a:bodyPr/>
          <a:lstStyle/>
          <a:p>
            <a:r>
              <a:rPr lang="en-US" dirty="0"/>
              <a:t>Shape : 145 students/rows, 33 columns</a:t>
            </a:r>
          </a:p>
          <a:p>
            <a:r>
              <a:rPr lang="en-US" dirty="0"/>
              <a:t>No missing values</a:t>
            </a:r>
          </a:p>
          <a:p>
            <a:r>
              <a:rPr lang="en-US" dirty="0"/>
              <a:t>Grade : Target variable</a:t>
            </a:r>
          </a:p>
          <a:p>
            <a:pPr lvl="1"/>
            <a:endParaRPr lang="en-US" dirty="0"/>
          </a:p>
        </p:txBody>
      </p:sp>
      <p:sp>
        <p:nvSpPr>
          <p:cNvPr id="4" name="Slide Number Placeholder 3">
            <a:extLst>
              <a:ext uri="{FF2B5EF4-FFF2-40B4-BE49-F238E27FC236}">
                <a16:creationId xmlns:a16="http://schemas.microsoft.com/office/drawing/2014/main" id="{DF1C4B4F-95FA-7D80-462C-0F4C5714C18E}"/>
              </a:ext>
            </a:extLst>
          </p:cNvPr>
          <p:cNvSpPr>
            <a:spLocks noGrp="1"/>
          </p:cNvSpPr>
          <p:nvPr>
            <p:ph type="sldNum" sz="quarter" idx="12"/>
          </p:nvPr>
        </p:nvSpPr>
        <p:spPr/>
        <p:txBody>
          <a:bodyPr/>
          <a:lstStyle/>
          <a:p>
            <a:fld id="{D643A852-0206-46AC-B0EB-645612933129}" type="slidenum">
              <a:rPr lang="en-US" smtClean="0"/>
              <a:t>4</a:t>
            </a:fld>
            <a:endParaRPr lang="en-US"/>
          </a:p>
        </p:txBody>
      </p:sp>
      <p:graphicFrame>
        <p:nvGraphicFramePr>
          <p:cNvPr id="5" name="Table 5">
            <a:extLst>
              <a:ext uri="{FF2B5EF4-FFF2-40B4-BE49-F238E27FC236}">
                <a16:creationId xmlns:a16="http://schemas.microsoft.com/office/drawing/2014/main" id="{85AC90E1-BCA5-0258-C33E-063E49E273F5}"/>
              </a:ext>
            </a:extLst>
          </p:cNvPr>
          <p:cNvGraphicFramePr>
            <a:graphicFrameLocks noGrp="1"/>
          </p:cNvGraphicFramePr>
          <p:nvPr>
            <p:extLst>
              <p:ext uri="{D42A27DB-BD31-4B8C-83A1-F6EECF244321}">
                <p14:modId xmlns:p14="http://schemas.microsoft.com/office/powerpoint/2010/main" val="834097196"/>
              </p:ext>
            </p:extLst>
          </p:nvPr>
        </p:nvGraphicFramePr>
        <p:xfrm>
          <a:off x="3082563" y="3009137"/>
          <a:ext cx="4883085" cy="3338807"/>
        </p:xfrm>
        <a:graphic>
          <a:graphicData uri="http://schemas.openxmlformats.org/drawingml/2006/table">
            <a:tbl>
              <a:tblPr firstRow="1" bandRow="1">
                <a:tableStyleId>{5C22544A-7EE6-4342-B048-85BDC9FD1C3A}</a:tableStyleId>
              </a:tblPr>
              <a:tblGrid>
                <a:gridCol w="1409051">
                  <a:extLst>
                    <a:ext uri="{9D8B030D-6E8A-4147-A177-3AD203B41FA5}">
                      <a16:colId xmlns:a16="http://schemas.microsoft.com/office/drawing/2014/main" val="862962673"/>
                    </a:ext>
                  </a:extLst>
                </a:gridCol>
                <a:gridCol w="1737017">
                  <a:extLst>
                    <a:ext uri="{9D8B030D-6E8A-4147-A177-3AD203B41FA5}">
                      <a16:colId xmlns:a16="http://schemas.microsoft.com/office/drawing/2014/main" val="2765180740"/>
                    </a:ext>
                  </a:extLst>
                </a:gridCol>
                <a:gridCol w="1737017">
                  <a:extLst>
                    <a:ext uri="{9D8B030D-6E8A-4147-A177-3AD203B41FA5}">
                      <a16:colId xmlns:a16="http://schemas.microsoft.com/office/drawing/2014/main" val="2659886659"/>
                    </a:ext>
                  </a:extLst>
                </a:gridCol>
              </a:tblGrid>
              <a:tr h="436865">
                <a:tc>
                  <a:txBody>
                    <a:bodyPr/>
                    <a:lstStyle/>
                    <a:p>
                      <a:r>
                        <a:rPr lang="en-US" sz="1400" dirty="0"/>
                        <a:t>Grade</a:t>
                      </a:r>
                    </a:p>
                  </a:txBody>
                  <a:tcPr/>
                </a:tc>
                <a:tc>
                  <a:txBody>
                    <a:bodyPr/>
                    <a:lstStyle/>
                    <a:p>
                      <a:r>
                        <a:rPr lang="en-US" sz="1400" dirty="0"/>
                        <a:t>Count of Students</a:t>
                      </a:r>
                    </a:p>
                  </a:txBody>
                  <a:tcPr/>
                </a:tc>
                <a:tc>
                  <a:txBody>
                    <a:bodyPr/>
                    <a:lstStyle/>
                    <a:p>
                      <a:r>
                        <a:rPr lang="en-US" sz="1400" dirty="0"/>
                        <a:t>Percentage</a:t>
                      </a:r>
                    </a:p>
                  </a:txBody>
                  <a:tcPr/>
                </a:tc>
                <a:extLst>
                  <a:ext uri="{0D108BD9-81ED-4DB2-BD59-A6C34878D82A}">
                    <a16:rowId xmlns:a16="http://schemas.microsoft.com/office/drawing/2014/main" val="759075171"/>
                  </a:ext>
                </a:extLst>
              </a:tr>
              <a:tr h="3820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AA</a:t>
                      </a:r>
                    </a:p>
                  </a:txBody>
                  <a:tcPr/>
                </a:tc>
                <a:tc>
                  <a:txBody>
                    <a:bodyPr/>
                    <a:lstStyle/>
                    <a:p>
                      <a:r>
                        <a:rPr lang="en-US" sz="1400" dirty="0"/>
                        <a:t>17</a:t>
                      </a:r>
                    </a:p>
                  </a:txBody>
                  <a:tcPr/>
                </a:tc>
                <a:tc>
                  <a:txBody>
                    <a:bodyPr/>
                    <a:lstStyle/>
                    <a:p>
                      <a:r>
                        <a:rPr lang="en-US" sz="1400" dirty="0"/>
                        <a:t>11%</a:t>
                      </a:r>
                    </a:p>
                  </a:txBody>
                  <a:tcPr/>
                </a:tc>
                <a:extLst>
                  <a:ext uri="{0D108BD9-81ED-4DB2-BD59-A6C34878D82A}">
                    <a16:rowId xmlns:a16="http://schemas.microsoft.com/office/drawing/2014/main" val="3755942334"/>
                  </a:ext>
                </a:extLst>
              </a:tr>
              <a:tr h="3820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BA</a:t>
                      </a:r>
                    </a:p>
                  </a:txBody>
                  <a:tcPr/>
                </a:tc>
                <a:tc>
                  <a:txBody>
                    <a:bodyPr/>
                    <a:lstStyle/>
                    <a:p>
                      <a:r>
                        <a:rPr lang="en-US" sz="1400" dirty="0"/>
                        <a:t>13</a:t>
                      </a:r>
                    </a:p>
                  </a:txBody>
                  <a:tcPr/>
                </a:tc>
                <a:tc>
                  <a:txBody>
                    <a:bodyPr/>
                    <a:lstStyle/>
                    <a:p>
                      <a:r>
                        <a:rPr lang="en-US" sz="1400" dirty="0"/>
                        <a:t>9%</a:t>
                      </a:r>
                    </a:p>
                  </a:txBody>
                  <a:tcPr/>
                </a:tc>
                <a:extLst>
                  <a:ext uri="{0D108BD9-81ED-4DB2-BD59-A6C34878D82A}">
                    <a16:rowId xmlns:a16="http://schemas.microsoft.com/office/drawing/2014/main" val="879793240"/>
                  </a:ext>
                </a:extLst>
              </a:tr>
              <a:tr h="382057">
                <a:tc>
                  <a:txBody>
                    <a:bodyPr/>
                    <a:lstStyle/>
                    <a:p>
                      <a:r>
                        <a:rPr lang="en-US" sz="1400" dirty="0"/>
                        <a:t>BB</a:t>
                      </a:r>
                    </a:p>
                  </a:txBody>
                  <a:tcPr/>
                </a:tc>
                <a:tc>
                  <a:txBody>
                    <a:bodyPr/>
                    <a:lstStyle/>
                    <a:p>
                      <a:r>
                        <a:rPr lang="en-US" sz="1400" dirty="0"/>
                        <a:t>17</a:t>
                      </a:r>
                    </a:p>
                  </a:txBody>
                  <a:tcPr/>
                </a:tc>
                <a:tc>
                  <a:txBody>
                    <a:bodyPr/>
                    <a:lstStyle/>
                    <a:p>
                      <a:r>
                        <a:rPr lang="en-US" sz="1400" dirty="0"/>
                        <a:t>11%</a:t>
                      </a:r>
                    </a:p>
                  </a:txBody>
                  <a:tcPr/>
                </a:tc>
                <a:extLst>
                  <a:ext uri="{0D108BD9-81ED-4DB2-BD59-A6C34878D82A}">
                    <a16:rowId xmlns:a16="http://schemas.microsoft.com/office/drawing/2014/main" val="2737110481"/>
                  </a:ext>
                </a:extLst>
              </a:tr>
              <a:tr h="382057">
                <a:tc>
                  <a:txBody>
                    <a:bodyPr/>
                    <a:lstStyle/>
                    <a:p>
                      <a:r>
                        <a:rPr lang="en-US" sz="1400" dirty="0"/>
                        <a:t>CB</a:t>
                      </a:r>
                    </a:p>
                  </a:txBody>
                  <a:tcPr/>
                </a:tc>
                <a:tc>
                  <a:txBody>
                    <a:bodyPr/>
                    <a:lstStyle/>
                    <a:p>
                      <a:r>
                        <a:rPr lang="en-US" sz="1400" dirty="0"/>
                        <a:t>10</a:t>
                      </a:r>
                    </a:p>
                  </a:txBody>
                  <a:tcPr/>
                </a:tc>
                <a:tc>
                  <a:txBody>
                    <a:bodyPr/>
                    <a:lstStyle/>
                    <a:p>
                      <a:r>
                        <a:rPr lang="en-US" sz="1400" dirty="0"/>
                        <a:t>7%</a:t>
                      </a:r>
                    </a:p>
                  </a:txBody>
                  <a:tcPr/>
                </a:tc>
                <a:extLst>
                  <a:ext uri="{0D108BD9-81ED-4DB2-BD59-A6C34878D82A}">
                    <a16:rowId xmlns:a16="http://schemas.microsoft.com/office/drawing/2014/main" val="1179332752"/>
                  </a:ext>
                </a:extLst>
              </a:tr>
              <a:tr h="382057">
                <a:tc>
                  <a:txBody>
                    <a:bodyPr/>
                    <a:lstStyle/>
                    <a:p>
                      <a:r>
                        <a:rPr lang="en-US" sz="1400" dirty="0"/>
                        <a:t>CC</a:t>
                      </a:r>
                    </a:p>
                  </a:txBody>
                  <a:tcPr/>
                </a:tc>
                <a:tc>
                  <a:txBody>
                    <a:bodyPr/>
                    <a:lstStyle/>
                    <a:p>
                      <a:r>
                        <a:rPr lang="en-US" sz="1400" dirty="0"/>
                        <a:t>21</a:t>
                      </a:r>
                    </a:p>
                  </a:txBody>
                  <a:tcPr/>
                </a:tc>
                <a:tc>
                  <a:txBody>
                    <a:bodyPr/>
                    <a:lstStyle/>
                    <a:p>
                      <a:r>
                        <a:rPr lang="en-US" sz="1400" dirty="0"/>
                        <a:t>14%</a:t>
                      </a:r>
                    </a:p>
                  </a:txBody>
                  <a:tcPr/>
                </a:tc>
                <a:extLst>
                  <a:ext uri="{0D108BD9-81ED-4DB2-BD59-A6C34878D82A}">
                    <a16:rowId xmlns:a16="http://schemas.microsoft.com/office/drawing/2014/main" val="1476352273"/>
                  </a:ext>
                </a:extLst>
              </a:tr>
              <a:tr h="382057">
                <a:tc>
                  <a:txBody>
                    <a:bodyPr/>
                    <a:lstStyle/>
                    <a:p>
                      <a:r>
                        <a:rPr lang="en-US" sz="1400" dirty="0"/>
                        <a:t>DC</a:t>
                      </a:r>
                    </a:p>
                  </a:txBody>
                  <a:tcPr/>
                </a:tc>
                <a:tc>
                  <a:txBody>
                    <a:bodyPr/>
                    <a:lstStyle/>
                    <a:p>
                      <a:r>
                        <a:rPr lang="en-US" sz="1400" dirty="0"/>
                        <a:t>24</a:t>
                      </a:r>
                    </a:p>
                  </a:txBody>
                  <a:tcPr/>
                </a:tc>
                <a:tc>
                  <a:txBody>
                    <a:bodyPr/>
                    <a:lstStyle/>
                    <a:p>
                      <a:r>
                        <a:rPr lang="en-US" sz="1400" dirty="0"/>
                        <a:t>16%</a:t>
                      </a:r>
                    </a:p>
                  </a:txBody>
                  <a:tcPr/>
                </a:tc>
                <a:extLst>
                  <a:ext uri="{0D108BD9-81ED-4DB2-BD59-A6C34878D82A}">
                    <a16:rowId xmlns:a16="http://schemas.microsoft.com/office/drawing/2014/main" val="2326354486"/>
                  </a:ext>
                </a:extLst>
              </a:tr>
              <a:tr h="0">
                <a:tc>
                  <a:txBody>
                    <a:bodyPr/>
                    <a:lstStyle/>
                    <a:p>
                      <a:r>
                        <a:rPr lang="en-US" sz="1400" dirty="0"/>
                        <a:t>DD</a:t>
                      </a:r>
                    </a:p>
                  </a:txBody>
                  <a:tcPr/>
                </a:tc>
                <a:tc>
                  <a:txBody>
                    <a:bodyPr/>
                    <a:lstStyle/>
                    <a:p>
                      <a:r>
                        <a:rPr lang="en-US" sz="1400" dirty="0"/>
                        <a:t>35</a:t>
                      </a:r>
                    </a:p>
                  </a:txBody>
                  <a:tcPr/>
                </a:tc>
                <a:tc>
                  <a:txBody>
                    <a:bodyPr/>
                    <a:lstStyle/>
                    <a:p>
                      <a:r>
                        <a:rPr lang="en-US" sz="1400" dirty="0"/>
                        <a:t>24%</a:t>
                      </a:r>
                    </a:p>
                  </a:txBody>
                  <a:tcPr/>
                </a:tc>
                <a:extLst>
                  <a:ext uri="{0D108BD9-81ED-4DB2-BD59-A6C34878D82A}">
                    <a16:rowId xmlns:a16="http://schemas.microsoft.com/office/drawing/2014/main" val="432164037"/>
                  </a:ext>
                </a:extLst>
              </a:tr>
              <a:tr h="0">
                <a:tc>
                  <a:txBody>
                    <a:bodyPr/>
                    <a:lstStyle/>
                    <a:p>
                      <a:r>
                        <a:rPr lang="en-US" sz="1400" dirty="0"/>
                        <a:t>Fail</a:t>
                      </a:r>
                    </a:p>
                  </a:txBody>
                  <a:tcPr/>
                </a:tc>
                <a:tc>
                  <a:txBody>
                    <a:bodyPr/>
                    <a:lstStyle/>
                    <a:p>
                      <a:r>
                        <a:rPr lang="en-US" sz="1400" dirty="0"/>
                        <a:t>8</a:t>
                      </a:r>
                    </a:p>
                  </a:txBody>
                  <a:tcPr/>
                </a:tc>
                <a:tc>
                  <a:txBody>
                    <a:bodyPr/>
                    <a:lstStyle/>
                    <a:p>
                      <a:r>
                        <a:rPr lang="en-US" sz="1400" dirty="0"/>
                        <a:t>5%</a:t>
                      </a:r>
                    </a:p>
                  </a:txBody>
                  <a:tcPr/>
                </a:tc>
                <a:extLst>
                  <a:ext uri="{0D108BD9-81ED-4DB2-BD59-A6C34878D82A}">
                    <a16:rowId xmlns:a16="http://schemas.microsoft.com/office/drawing/2014/main" val="1424149276"/>
                  </a:ext>
                </a:extLst>
              </a:tr>
            </a:tbl>
          </a:graphicData>
        </a:graphic>
      </p:graphicFrame>
    </p:spTree>
    <p:extLst>
      <p:ext uri="{BB962C8B-B14F-4D97-AF65-F5344CB8AC3E}">
        <p14:creationId xmlns:p14="http://schemas.microsoft.com/office/powerpoint/2010/main" val="110264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3266-124F-5C08-99D1-A0570F45F57E}"/>
              </a:ext>
            </a:extLst>
          </p:cNvPr>
          <p:cNvSpPr>
            <a:spLocks noGrp="1"/>
          </p:cNvSpPr>
          <p:nvPr>
            <p:ph type="title"/>
          </p:nvPr>
        </p:nvSpPr>
        <p:spPr/>
        <p:txBody>
          <a:bodyPr>
            <a:normAutofit/>
          </a:bodyPr>
          <a:lstStyle/>
          <a:p>
            <a:r>
              <a:rPr lang="en-US" sz="3000" dirty="0"/>
              <a:t>1. Gender</a:t>
            </a:r>
          </a:p>
        </p:txBody>
      </p:sp>
      <p:sp>
        <p:nvSpPr>
          <p:cNvPr id="3" name="Content Placeholder 2">
            <a:extLst>
              <a:ext uri="{FF2B5EF4-FFF2-40B4-BE49-F238E27FC236}">
                <a16:creationId xmlns:a16="http://schemas.microsoft.com/office/drawing/2014/main" id="{94C12438-593F-E7A6-8900-BDA60D7B2D6E}"/>
              </a:ext>
            </a:extLst>
          </p:cNvPr>
          <p:cNvSpPr>
            <a:spLocks noGrp="1"/>
          </p:cNvSpPr>
          <p:nvPr>
            <p:ph idx="1"/>
          </p:nvPr>
        </p:nvSpPr>
        <p:spPr>
          <a:xfrm>
            <a:off x="2592925" y="1747101"/>
            <a:ext cx="8915400" cy="3777622"/>
          </a:xfrm>
        </p:spPr>
        <p:txBody>
          <a:bodyPr/>
          <a:lstStyle/>
          <a:p>
            <a:r>
              <a:rPr lang="en-US" dirty="0"/>
              <a:t>Gender:- 60% Male, 40% Female</a:t>
            </a:r>
          </a:p>
          <a:p>
            <a:r>
              <a:rPr lang="en-US" dirty="0"/>
              <a:t>Male students have much higher grades (CB) on average than female students (DC).</a:t>
            </a:r>
          </a:p>
          <a:p>
            <a:endParaRPr lang="en-US" dirty="0"/>
          </a:p>
        </p:txBody>
      </p:sp>
      <p:sp>
        <p:nvSpPr>
          <p:cNvPr id="4" name="Slide Number Placeholder 3">
            <a:extLst>
              <a:ext uri="{FF2B5EF4-FFF2-40B4-BE49-F238E27FC236}">
                <a16:creationId xmlns:a16="http://schemas.microsoft.com/office/drawing/2014/main" id="{20428A1D-82AF-1769-3AED-11532769EA7D}"/>
              </a:ext>
            </a:extLst>
          </p:cNvPr>
          <p:cNvSpPr>
            <a:spLocks noGrp="1"/>
          </p:cNvSpPr>
          <p:nvPr>
            <p:ph type="sldNum" sz="quarter" idx="12"/>
          </p:nvPr>
        </p:nvSpPr>
        <p:spPr/>
        <p:txBody>
          <a:bodyPr/>
          <a:lstStyle/>
          <a:p>
            <a:fld id="{D643A852-0206-46AC-B0EB-645612933129}" type="slidenum">
              <a:rPr lang="en-US" smtClean="0"/>
              <a:t>5</a:t>
            </a:fld>
            <a:endParaRPr lang="en-US"/>
          </a:p>
        </p:txBody>
      </p:sp>
      <p:pic>
        <p:nvPicPr>
          <p:cNvPr id="8" name="Picture 7" descr="A picture containing text, screenshot, rectangle, diagram&#10;&#10;Description automatically generated">
            <a:extLst>
              <a:ext uri="{FF2B5EF4-FFF2-40B4-BE49-F238E27FC236}">
                <a16:creationId xmlns:a16="http://schemas.microsoft.com/office/drawing/2014/main" id="{E9B65F19-9508-BCEC-5232-F4005761F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223" y="3027991"/>
            <a:ext cx="3792333" cy="3486225"/>
          </a:xfrm>
          <a:prstGeom prst="rect">
            <a:avLst/>
          </a:prstGeom>
        </p:spPr>
      </p:pic>
    </p:spTree>
    <p:extLst>
      <p:ext uri="{BB962C8B-B14F-4D97-AF65-F5344CB8AC3E}">
        <p14:creationId xmlns:p14="http://schemas.microsoft.com/office/powerpoint/2010/main" val="83620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58A5-17EF-24A9-2141-55C97CCB5B17}"/>
              </a:ext>
            </a:extLst>
          </p:cNvPr>
          <p:cNvSpPr>
            <a:spLocks noGrp="1"/>
          </p:cNvSpPr>
          <p:nvPr>
            <p:ph type="title"/>
          </p:nvPr>
        </p:nvSpPr>
        <p:spPr/>
        <p:txBody>
          <a:bodyPr>
            <a:normAutofit/>
          </a:bodyPr>
          <a:lstStyle/>
          <a:p>
            <a:r>
              <a:rPr lang="en-US" sz="3000" dirty="0"/>
              <a:t>2. Age</a:t>
            </a:r>
          </a:p>
        </p:txBody>
      </p:sp>
      <p:sp>
        <p:nvSpPr>
          <p:cNvPr id="3" name="Content Placeholder 2">
            <a:extLst>
              <a:ext uri="{FF2B5EF4-FFF2-40B4-BE49-F238E27FC236}">
                <a16:creationId xmlns:a16="http://schemas.microsoft.com/office/drawing/2014/main" id="{CEFAE10A-DCAE-D0AD-3485-B5F5DF6CB0A7}"/>
              </a:ext>
            </a:extLst>
          </p:cNvPr>
          <p:cNvSpPr>
            <a:spLocks noGrp="1"/>
          </p:cNvSpPr>
          <p:nvPr>
            <p:ph idx="1"/>
          </p:nvPr>
        </p:nvSpPr>
        <p:spPr>
          <a:xfrm>
            <a:off x="2592925" y="1737674"/>
            <a:ext cx="8915400" cy="3777622"/>
          </a:xfrm>
        </p:spPr>
        <p:txBody>
          <a:bodyPr/>
          <a:lstStyle/>
          <a:p>
            <a:r>
              <a:rPr lang="en-US" dirty="0"/>
              <a:t>Age:- Younger students (18-21) tend to have higher grades than older groups.</a:t>
            </a:r>
          </a:p>
          <a:p>
            <a:endParaRPr lang="en-US" dirty="0"/>
          </a:p>
        </p:txBody>
      </p:sp>
      <p:sp>
        <p:nvSpPr>
          <p:cNvPr id="4" name="Slide Number Placeholder 3">
            <a:extLst>
              <a:ext uri="{FF2B5EF4-FFF2-40B4-BE49-F238E27FC236}">
                <a16:creationId xmlns:a16="http://schemas.microsoft.com/office/drawing/2014/main" id="{30B49E09-ABF0-824B-84A0-21957E321C97}"/>
              </a:ext>
            </a:extLst>
          </p:cNvPr>
          <p:cNvSpPr>
            <a:spLocks noGrp="1"/>
          </p:cNvSpPr>
          <p:nvPr>
            <p:ph type="sldNum" sz="quarter" idx="12"/>
          </p:nvPr>
        </p:nvSpPr>
        <p:spPr/>
        <p:txBody>
          <a:bodyPr/>
          <a:lstStyle/>
          <a:p>
            <a:fld id="{D643A852-0206-46AC-B0EB-645612933129}" type="slidenum">
              <a:rPr lang="en-US" smtClean="0"/>
              <a:t>6</a:t>
            </a:fld>
            <a:endParaRPr lang="en-US"/>
          </a:p>
        </p:txBody>
      </p:sp>
      <p:pic>
        <p:nvPicPr>
          <p:cNvPr id="5" name="Picture 4" descr="A picture containing text, screenshot, diagram, plot&#10;&#10;Description automatically generated">
            <a:extLst>
              <a:ext uri="{FF2B5EF4-FFF2-40B4-BE49-F238E27FC236}">
                <a16:creationId xmlns:a16="http://schemas.microsoft.com/office/drawing/2014/main" id="{86EB3B7E-7862-97E1-48D5-9B7CA62E7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6" y="2728058"/>
            <a:ext cx="4822760" cy="3248399"/>
          </a:xfrm>
          <a:prstGeom prst="rect">
            <a:avLst/>
          </a:prstGeom>
        </p:spPr>
      </p:pic>
      <p:graphicFrame>
        <p:nvGraphicFramePr>
          <p:cNvPr id="7" name="Table 7">
            <a:extLst>
              <a:ext uri="{FF2B5EF4-FFF2-40B4-BE49-F238E27FC236}">
                <a16:creationId xmlns:a16="http://schemas.microsoft.com/office/drawing/2014/main" id="{54123180-DE2A-3414-45AB-FC047FB20D34}"/>
              </a:ext>
            </a:extLst>
          </p:cNvPr>
          <p:cNvGraphicFramePr>
            <a:graphicFrameLocks noGrp="1"/>
          </p:cNvGraphicFramePr>
          <p:nvPr>
            <p:extLst>
              <p:ext uri="{D42A27DB-BD31-4B8C-83A1-F6EECF244321}">
                <p14:modId xmlns:p14="http://schemas.microsoft.com/office/powerpoint/2010/main" val="3468727100"/>
              </p:ext>
            </p:extLst>
          </p:nvPr>
        </p:nvGraphicFramePr>
        <p:xfrm>
          <a:off x="7847193" y="2990893"/>
          <a:ext cx="3022368" cy="1615440"/>
        </p:xfrm>
        <a:graphic>
          <a:graphicData uri="http://schemas.openxmlformats.org/drawingml/2006/table">
            <a:tbl>
              <a:tblPr firstRow="1" bandRow="1">
                <a:tableStyleId>{5C22544A-7EE6-4342-B048-85BDC9FD1C3A}</a:tableStyleId>
              </a:tblPr>
              <a:tblGrid>
                <a:gridCol w="1734872">
                  <a:extLst>
                    <a:ext uri="{9D8B030D-6E8A-4147-A177-3AD203B41FA5}">
                      <a16:colId xmlns:a16="http://schemas.microsoft.com/office/drawing/2014/main" val="2642488373"/>
                    </a:ext>
                  </a:extLst>
                </a:gridCol>
                <a:gridCol w="1287496">
                  <a:extLst>
                    <a:ext uri="{9D8B030D-6E8A-4147-A177-3AD203B41FA5}">
                      <a16:colId xmlns:a16="http://schemas.microsoft.com/office/drawing/2014/main" val="176012539"/>
                    </a:ext>
                  </a:extLst>
                </a:gridCol>
              </a:tblGrid>
              <a:tr h="0">
                <a:tc>
                  <a:txBody>
                    <a:bodyPr/>
                    <a:lstStyle/>
                    <a:p>
                      <a:pPr marL="0" indent="0">
                        <a:buFont typeface="Arial" panose="020B0604020202020204" pitchFamily="34" charset="0"/>
                        <a:buNone/>
                      </a:pPr>
                      <a:r>
                        <a:rPr lang="en-US" sz="1400" dirty="0"/>
                        <a:t>Age group</a:t>
                      </a:r>
                    </a:p>
                  </a:txBody>
                  <a:tcPr/>
                </a:tc>
                <a:tc>
                  <a:txBody>
                    <a:bodyPr/>
                    <a:lstStyle/>
                    <a:p>
                      <a:pPr marL="0" indent="0">
                        <a:buFont typeface="Arial" panose="020B0604020202020204" pitchFamily="34" charset="0"/>
                        <a:buNone/>
                      </a:pPr>
                      <a:r>
                        <a:rPr lang="en-US" sz="1400" dirty="0"/>
                        <a:t>Count (Students)</a:t>
                      </a:r>
                    </a:p>
                  </a:txBody>
                  <a:tcPr/>
                </a:tc>
                <a:extLst>
                  <a:ext uri="{0D108BD9-81ED-4DB2-BD59-A6C34878D82A}">
                    <a16:rowId xmlns:a16="http://schemas.microsoft.com/office/drawing/2014/main" val="2793867120"/>
                  </a:ext>
                </a:extLst>
              </a:tr>
              <a:tr h="187612">
                <a:tc>
                  <a:txBody>
                    <a:bodyPr/>
                    <a:lstStyle/>
                    <a:p>
                      <a:pPr marL="0" indent="0">
                        <a:buFont typeface="Arial" panose="020B0604020202020204" pitchFamily="34" charset="0"/>
                        <a:buNone/>
                      </a:pPr>
                      <a:r>
                        <a:rPr lang="en-US" sz="1400" dirty="0"/>
                        <a:t>1 (18-21 years)</a:t>
                      </a:r>
                    </a:p>
                  </a:txBody>
                  <a:tcPr/>
                </a:tc>
                <a:tc>
                  <a:txBody>
                    <a:bodyPr/>
                    <a:lstStyle/>
                    <a:p>
                      <a:pPr marL="0" indent="0">
                        <a:buFont typeface="Arial" panose="020B0604020202020204" pitchFamily="34" charset="0"/>
                        <a:buNone/>
                      </a:pPr>
                      <a:r>
                        <a:rPr lang="en-US" sz="1800" dirty="0"/>
                        <a:t>70</a:t>
                      </a:r>
                    </a:p>
                  </a:txBody>
                  <a:tcPr/>
                </a:tc>
                <a:extLst>
                  <a:ext uri="{0D108BD9-81ED-4DB2-BD59-A6C34878D82A}">
                    <a16:rowId xmlns:a16="http://schemas.microsoft.com/office/drawing/2014/main" val="3172108495"/>
                  </a:ext>
                </a:extLst>
              </a:tr>
              <a:tr h="0">
                <a:tc>
                  <a:txBody>
                    <a:bodyPr/>
                    <a:lstStyle/>
                    <a:p>
                      <a:pPr marL="0" indent="0">
                        <a:buFont typeface="Arial" panose="020B0604020202020204" pitchFamily="34" charset="0"/>
                        <a:buNone/>
                      </a:pPr>
                      <a:r>
                        <a:rPr lang="en-US" sz="1400" dirty="0"/>
                        <a:t>2 (22-25 years)</a:t>
                      </a:r>
                    </a:p>
                  </a:txBody>
                  <a:tcPr/>
                </a:tc>
                <a:tc>
                  <a:txBody>
                    <a:bodyPr/>
                    <a:lstStyle/>
                    <a:p>
                      <a:pPr marL="0" indent="0">
                        <a:buFont typeface="Arial" panose="020B0604020202020204" pitchFamily="34" charset="0"/>
                        <a:buNone/>
                      </a:pPr>
                      <a:r>
                        <a:rPr lang="en-US" dirty="0"/>
                        <a:t>65</a:t>
                      </a:r>
                    </a:p>
                  </a:txBody>
                  <a:tcPr/>
                </a:tc>
                <a:extLst>
                  <a:ext uri="{0D108BD9-81ED-4DB2-BD59-A6C34878D82A}">
                    <a16:rowId xmlns:a16="http://schemas.microsoft.com/office/drawing/2014/main" val="3675604275"/>
                  </a:ext>
                </a:extLst>
              </a:tr>
              <a:tr h="0">
                <a:tc>
                  <a:txBody>
                    <a:bodyPr/>
                    <a:lstStyle/>
                    <a:p>
                      <a:pPr marL="0" indent="0">
                        <a:buFont typeface="Arial" panose="020B0604020202020204" pitchFamily="34" charset="0"/>
                        <a:buNone/>
                      </a:pPr>
                      <a:r>
                        <a:rPr lang="en-US" sz="1400" dirty="0"/>
                        <a:t>3 (26+ years)</a:t>
                      </a:r>
                    </a:p>
                  </a:txBody>
                  <a:tcPr/>
                </a:tc>
                <a:tc>
                  <a:txBody>
                    <a:bodyPr/>
                    <a:lstStyle/>
                    <a:p>
                      <a:pPr marL="0" indent="0">
                        <a:buFont typeface="Arial" panose="020B0604020202020204" pitchFamily="34" charset="0"/>
                        <a:buNone/>
                      </a:pPr>
                      <a:r>
                        <a:rPr lang="en-US" dirty="0"/>
                        <a:t>10</a:t>
                      </a:r>
                    </a:p>
                  </a:txBody>
                  <a:tcPr/>
                </a:tc>
                <a:extLst>
                  <a:ext uri="{0D108BD9-81ED-4DB2-BD59-A6C34878D82A}">
                    <a16:rowId xmlns:a16="http://schemas.microsoft.com/office/drawing/2014/main" val="3299514252"/>
                  </a:ext>
                </a:extLst>
              </a:tr>
            </a:tbl>
          </a:graphicData>
        </a:graphic>
      </p:graphicFrame>
    </p:spTree>
    <p:extLst>
      <p:ext uri="{BB962C8B-B14F-4D97-AF65-F5344CB8AC3E}">
        <p14:creationId xmlns:p14="http://schemas.microsoft.com/office/powerpoint/2010/main" val="243352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CB8C-D3EB-43F7-C830-A7DBC212B06B}"/>
              </a:ext>
            </a:extLst>
          </p:cNvPr>
          <p:cNvSpPr>
            <a:spLocks noGrp="1"/>
          </p:cNvSpPr>
          <p:nvPr>
            <p:ph type="title"/>
          </p:nvPr>
        </p:nvSpPr>
        <p:spPr/>
        <p:txBody>
          <a:bodyPr>
            <a:normAutofit/>
          </a:bodyPr>
          <a:lstStyle/>
          <a:p>
            <a:r>
              <a:rPr lang="en-US" sz="3000" dirty="0"/>
              <a:t>3. Course ID</a:t>
            </a:r>
          </a:p>
        </p:txBody>
      </p:sp>
      <p:sp>
        <p:nvSpPr>
          <p:cNvPr id="3" name="Content Placeholder 2">
            <a:extLst>
              <a:ext uri="{FF2B5EF4-FFF2-40B4-BE49-F238E27FC236}">
                <a16:creationId xmlns:a16="http://schemas.microsoft.com/office/drawing/2014/main" id="{375B8C50-26CF-207E-4AC9-92E78118C18A}"/>
              </a:ext>
            </a:extLst>
          </p:cNvPr>
          <p:cNvSpPr>
            <a:spLocks noGrp="1"/>
          </p:cNvSpPr>
          <p:nvPr>
            <p:ph idx="1"/>
          </p:nvPr>
        </p:nvSpPr>
        <p:spPr>
          <a:xfrm>
            <a:off x="2592925" y="1427068"/>
            <a:ext cx="8915400" cy="3777622"/>
          </a:xfrm>
        </p:spPr>
        <p:txBody>
          <a:bodyPr/>
          <a:lstStyle/>
          <a:p>
            <a:r>
              <a:rPr lang="en-US" dirty="0"/>
              <a:t>9 Courses</a:t>
            </a:r>
          </a:p>
          <a:p>
            <a:r>
              <a:rPr lang="en-US" dirty="0"/>
              <a:t>Students studying courses 3 and 7 had the highest grades on average.</a:t>
            </a:r>
          </a:p>
          <a:p>
            <a:r>
              <a:rPr lang="en-US" dirty="0"/>
              <a:t>Students from courses 1, 8 and 9 had very poor grades.</a:t>
            </a:r>
          </a:p>
        </p:txBody>
      </p:sp>
      <p:sp>
        <p:nvSpPr>
          <p:cNvPr id="4" name="Slide Number Placeholder 3">
            <a:extLst>
              <a:ext uri="{FF2B5EF4-FFF2-40B4-BE49-F238E27FC236}">
                <a16:creationId xmlns:a16="http://schemas.microsoft.com/office/drawing/2014/main" id="{73B03198-DF12-59B8-59A1-B5177FA8B6F9}"/>
              </a:ext>
            </a:extLst>
          </p:cNvPr>
          <p:cNvSpPr>
            <a:spLocks noGrp="1"/>
          </p:cNvSpPr>
          <p:nvPr>
            <p:ph type="sldNum" sz="quarter" idx="12"/>
          </p:nvPr>
        </p:nvSpPr>
        <p:spPr/>
        <p:txBody>
          <a:bodyPr/>
          <a:lstStyle/>
          <a:p>
            <a:fld id="{D643A852-0206-46AC-B0EB-645612933129}" type="slidenum">
              <a:rPr lang="en-US" smtClean="0"/>
              <a:t>7</a:t>
            </a:fld>
            <a:endParaRPr lang="en-US"/>
          </a:p>
        </p:txBody>
      </p:sp>
      <p:pic>
        <p:nvPicPr>
          <p:cNvPr id="14" name="Picture 13" descr="A picture containing text, screenshot, font, line&#10;&#10;Description automatically generated">
            <a:extLst>
              <a:ext uri="{FF2B5EF4-FFF2-40B4-BE49-F238E27FC236}">
                <a16:creationId xmlns:a16="http://schemas.microsoft.com/office/drawing/2014/main" id="{D2A3E061-F0F9-34B8-AA1D-28E306563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3132163"/>
            <a:ext cx="4657725" cy="3169458"/>
          </a:xfrm>
          <a:prstGeom prst="rect">
            <a:avLst/>
          </a:prstGeom>
        </p:spPr>
      </p:pic>
      <p:graphicFrame>
        <p:nvGraphicFramePr>
          <p:cNvPr id="15" name="Table 7">
            <a:extLst>
              <a:ext uri="{FF2B5EF4-FFF2-40B4-BE49-F238E27FC236}">
                <a16:creationId xmlns:a16="http://schemas.microsoft.com/office/drawing/2014/main" id="{9A539213-ACD4-7E33-1836-66090F221AAF}"/>
              </a:ext>
            </a:extLst>
          </p:cNvPr>
          <p:cNvGraphicFramePr>
            <a:graphicFrameLocks noGrp="1"/>
          </p:cNvGraphicFramePr>
          <p:nvPr>
            <p:extLst>
              <p:ext uri="{D42A27DB-BD31-4B8C-83A1-F6EECF244321}">
                <p14:modId xmlns:p14="http://schemas.microsoft.com/office/powerpoint/2010/main" val="1388191873"/>
              </p:ext>
            </p:extLst>
          </p:nvPr>
        </p:nvGraphicFramePr>
        <p:xfrm>
          <a:off x="7924094" y="2821079"/>
          <a:ext cx="3022368" cy="3810000"/>
        </p:xfrm>
        <a:graphic>
          <a:graphicData uri="http://schemas.openxmlformats.org/drawingml/2006/table">
            <a:tbl>
              <a:tblPr firstRow="1" bandRow="1">
                <a:tableStyleId>{5C22544A-7EE6-4342-B048-85BDC9FD1C3A}</a:tableStyleId>
              </a:tblPr>
              <a:tblGrid>
                <a:gridCol w="1734872">
                  <a:extLst>
                    <a:ext uri="{9D8B030D-6E8A-4147-A177-3AD203B41FA5}">
                      <a16:colId xmlns:a16="http://schemas.microsoft.com/office/drawing/2014/main" val="2642488373"/>
                    </a:ext>
                  </a:extLst>
                </a:gridCol>
                <a:gridCol w="1287496">
                  <a:extLst>
                    <a:ext uri="{9D8B030D-6E8A-4147-A177-3AD203B41FA5}">
                      <a16:colId xmlns:a16="http://schemas.microsoft.com/office/drawing/2014/main" val="176012539"/>
                    </a:ext>
                  </a:extLst>
                </a:gridCol>
              </a:tblGrid>
              <a:tr h="0">
                <a:tc>
                  <a:txBody>
                    <a:bodyPr/>
                    <a:lstStyle/>
                    <a:p>
                      <a:r>
                        <a:rPr lang="en-US" sz="1400" dirty="0"/>
                        <a:t>Course ID</a:t>
                      </a:r>
                    </a:p>
                  </a:txBody>
                  <a:tcPr/>
                </a:tc>
                <a:tc>
                  <a:txBody>
                    <a:bodyPr/>
                    <a:lstStyle/>
                    <a:p>
                      <a:r>
                        <a:rPr lang="en-US" sz="1400" dirty="0"/>
                        <a:t>Count (Students)</a:t>
                      </a:r>
                    </a:p>
                  </a:txBody>
                  <a:tcPr/>
                </a:tc>
                <a:extLst>
                  <a:ext uri="{0D108BD9-81ED-4DB2-BD59-A6C34878D82A}">
                    <a16:rowId xmlns:a16="http://schemas.microsoft.com/office/drawing/2014/main" val="2793867120"/>
                  </a:ext>
                </a:extLst>
              </a:tr>
              <a:tr h="187612">
                <a:tc>
                  <a:txBody>
                    <a:bodyPr/>
                    <a:lstStyle/>
                    <a:p>
                      <a:r>
                        <a:rPr lang="en-US" sz="1400" dirty="0"/>
                        <a:t>1</a:t>
                      </a:r>
                    </a:p>
                  </a:txBody>
                  <a:tcPr/>
                </a:tc>
                <a:tc>
                  <a:txBody>
                    <a:bodyPr/>
                    <a:lstStyle/>
                    <a:p>
                      <a:r>
                        <a:rPr lang="en-US" sz="1800" dirty="0"/>
                        <a:t>66</a:t>
                      </a:r>
                    </a:p>
                  </a:txBody>
                  <a:tcPr/>
                </a:tc>
                <a:extLst>
                  <a:ext uri="{0D108BD9-81ED-4DB2-BD59-A6C34878D82A}">
                    <a16:rowId xmlns:a16="http://schemas.microsoft.com/office/drawing/2014/main" val="3172108495"/>
                  </a:ext>
                </a:extLst>
              </a:tr>
              <a:tr h="0">
                <a:tc>
                  <a:txBody>
                    <a:bodyPr/>
                    <a:lstStyle/>
                    <a:p>
                      <a:r>
                        <a:rPr lang="en-US" sz="1400" dirty="0"/>
                        <a:t>2</a:t>
                      </a:r>
                    </a:p>
                  </a:txBody>
                  <a:tcPr/>
                </a:tc>
                <a:tc>
                  <a:txBody>
                    <a:bodyPr/>
                    <a:lstStyle/>
                    <a:p>
                      <a:r>
                        <a:rPr lang="en-US" dirty="0"/>
                        <a:t>2</a:t>
                      </a:r>
                    </a:p>
                  </a:txBody>
                  <a:tcPr/>
                </a:tc>
                <a:extLst>
                  <a:ext uri="{0D108BD9-81ED-4DB2-BD59-A6C34878D82A}">
                    <a16:rowId xmlns:a16="http://schemas.microsoft.com/office/drawing/2014/main" val="3675604275"/>
                  </a:ext>
                </a:extLst>
              </a:tr>
              <a:tr h="0">
                <a:tc>
                  <a:txBody>
                    <a:bodyPr/>
                    <a:lstStyle/>
                    <a:p>
                      <a:r>
                        <a:rPr lang="en-US" sz="1400" dirty="0"/>
                        <a:t>3</a:t>
                      </a:r>
                    </a:p>
                  </a:txBody>
                  <a:tcPr/>
                </a:tc>
                <a:tc>
                  <a:txBody>
                    <a:bodyPr/>
                    <a:lstStyle/>
                    <a:p>
                      <a:r>
                        <a:rPr lang="en-US" dirty="0"/>
                        <a:t>8</a:t>
                      </a:r>
                    </a:p>
                  </a:txBody>
                  <a:tcPr/>
                </a:tc>
                <a:extLst>
                  <a:ext uri="{0D108BD9-81ED-4DB2-BD59-A6C34878D82A}">
                    <a16:rowId xmlns:a16="http://schemas.microsoft.com/office/drawing/2014/main" val="3299514252"/>
                  </a:ext>
                </a:extLst>
              </a:tr>
              <a:tr h="0">
                <a:tc>
                  <a:txBody>
                    <a:bodyPr/>
                    <a:lstStyle/>
                    <a:p>
                      <a:r>
                        <a:rPr lang="en-US" sz="1400" dirty="0"/>
                        <a:t>4</a:t>
                      </a:r>
                    </a:p>
                  </a:txBody>
                  <a:tcPr/>
                </a:tc>
                <a:tc>
                  <a:txBody>
                    <a:bodyPr/>
                    <a:lstStyle/>
                    <a:p>
                      <a:r>
                        <a:rPr lang="en-US" dirty="0"/>
                        <a:t>2</a:t>
                      </a:r>
                    </a:p>
                  </a:txBody>
                  <a:tcPr/>
                </a:tc>
                <a:extLst>
                  <a:ext uri="{0D108BD9-81ED-4DB2-BD59-A6C34878D82A}">
                    <a16:rowId xmlns:a16="http://schemas.microsoft.com/office/drawing/2014/main" val="2354232621"/>
                  </a:ext>
                </a:extLst>
              </a:tr>
              <a:tr h="0">
                <a:tc>
                  <a:txBody>
                    <a:bodyPr/>
                    <a:lstStyle/>
                    <a:p>
                      <a:r>
                        <a:rPr lang="en-US" sz="1400" dirty="0"/>
                        <a:t>5</a:t>
                      </a:r>
                    </a:p>
                  </a:txBody>
                  <a:tcPr/>
                </a:tc>
                <a:tc>
                  <a:txBody>
                    <a:bodyPr/>
                    <a:lstStyle/>
                    <a:p>
                      <a:r>
                        <a:rPr lang="en-US" dirty="0"/>
                        <a:t>7</a:t>
                      </a:r>
                    </a:p>
                  </a:txBody>
                  <a:tcPr/>
                </a:tc>
                <a:extLst>
                  <a:ext uri="{0D108BD9-81ED-4DB2-BD59-A6C34878D82A}">
                    <a16:rowId xmlns:a16="http://schemas.microsoft.com/office/drawing/2014/main" val="3882905693"/>
                  </a:ext>
                </a:extLst>
              </a:tr>
              <a:tr h="0">
                <a:tc>
                  <a:txBody>
                    <a:bodyPr/>
                    <a:lstStyle/>
                    <a:p>
                      <a:r>
                        <a:rPr lang="en-US" sz="1400" dirty="0"/>
                        <a:t>6</a:t>
                      </a:r>
                    </a:p>
                  </a:txBody>
                  <a:tcPr/>
                </a:tc>
                <a:tc>
                  <a:txBody>
                    <a:bodyPr/>
                    <a:lstStyle/>
                    <a:p>
                      <a:r>
                        <a:rPr lang="en-US" dirty="0"/>
                        <a:t>8</a:t>
                      </a:r>
                    </a:p>
                  </a:txBody>
                  <a:tcPr/>
                </a:tc>
                <a:extLst>
                  <a:ext uri="{0D108BD9-81ED-4DB2-BD59-A6C34878D82A}">
                    <a16:rowId xmlns:a16="http://schemas.microsoft.com/office/drawing/2014/main" val="498449047"/>
                  </a:ext>
                </a:extLst>
              </a:tr>
              <a:tr h="0">
                <a:tc>
                  <a:txBody>
                    <a:bodyPr/>
                    <a:lstStyle/>
                    <a:p>
                      <a:r>
                        <a:rPr lang="en-US" sz="1400" dirty="0"/>
                        <a:t>7</a:t>
                      </a:r>
                    </a:p>
                  </a:txBody>
                  <a:tcPr/>
                </a:tc>
                <a:tc>
                  <a:txBody>
                    <a:bodyPr/>
                    <a:lstStyle/>
                    <a:p>
                      <a:r>
                        <a:rPr lang="en-US" dirty="0"/>
                        <a:t>15</a:t>
                      </a:r>
                    </a:p>
                  </a:txBody>
                  <a:tcPr/>
                </a:tc>
                <a:extLst>
                  <a:ext uri="{0D108BD9-81ED-4DB2-BD59-A6C34878D82A}">
                    <a16:rowId xmlns:a16="http://schemas.microsoft.com/office/drawing/2014/main" val="2973746631"/>
                  </a:ext>
                </a:extLst>
              </a:tr>
              <a:tr h="0">
                <a:tc>
                  <a:txBody>
                    <a:bodyPr/>
                    <a:lstStyle/>
                    <a:p>
                      <a:r>
                        <a:rPr lang="en-US" sz="1400" dirty="0"/>
                        <a:t>8</a:t>
                      </a:r>
                    </a:p>
                  </a:txBody>
                  <a:tcPr/>
                </a:tc>
                <a:tc>
                  <a:txBody>
                    <a:bodyPr/>
                    <a:lstStyle/>
                    <a:p>
                      <a:r>
                        <a:rPr lang="en-US" dirty="0"/>
                        <a:t>14</a:t>
                      </a:r>
                    </a:p>
                  </a:txBody>
                  <a:tcPr/>
                </a:tc>
                <a:extLst>
                  <a:ext uri="{0D108BD9-81ED-4DB2-BD59-A6C34878D82A}">
                    <a16:rowId xmlns:a16="http://schemas.microsoft.com/office/drawing/2014/main" val="3492352824"/>
                  </a:ext>
                </a:extLst>
              </a:tr>
              <a:tr h="0">
                <a:tc>
                  <a:txBody>
                    <a:bodyPr/>
                    <a:lstStyle/>
                    <a:p>
                      <a:r>
                        <a:rPr lang="en-US" sz="1400" dirty="0"/>
                        <a:t>9</a:t>
                      </a:r>
                    </a:p>
                  </a:txBody>
                  <a:tcPr/>
                </a:tc>
                <a:tc>
                  <a:txBody>
                    <a:bodyPr/>
                    <a:lstStyle/>
                    <a:p>
                      <a:r>
                        <a:rPr lang="en-US" dirty="0"/>
                        <a:t>21</a:t>
                      </a:r>
                    </a:p>
                  </a:txBody>
                  <a:tcPr/>
                </a:tc>
                <a:extLst>
                  <a:ext uri="{0D108BD9-81ED-4DB2-BD59-A6C34878D82A}">
                    <a16:rowId xmlns:a16="http://schemas.microsoft.com/office/drawing/2014/main" val="4121370011"/>
                  </a:ext>
                </a:extLst>
              </a:tr>
            </a:tbl>
          </a:graphicData>
        </a:graphic>
      </p:graphicFrame>
    </p:spTree>
    <p:extLst>
      <p:ext uri="{BB962C8B-B14F-4D97-AF65-F5344CB8AC3E}">
        <p14:creationId xmlns:p14="http://schemas.microsoft.com/office/powerpoint/2010/main" val="264536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3FB-0B1D-8925-A026-742757B4A226}"/>
              </a:ext>
            </a:extLst>
          </p:cNvPr>
          <p:cNvSpPr>
            <a:spLocks noGrp="1"/>
          </p:cNvSpPr>
          <p:nvPr>
            <p:ph type="title"/>
          </p:nvPr>
        </p:nvSpPr>
        <p:spPr/>
        <p:txBody>
          <a:bodyPr/>
          <a:lstStyle/>
          <a:p>
            <a:r>
              <a:rPr lang="en-US" sz="3000" dirty="0"/>
              <a:t>4. Expected CGPA</a:t>
            </a:r>
          </a:p>
        </p:txBody>
      </p:sp>
      <p:sp>
        <p:nvSpPr>
          <p:cNvPr id="3" name="Content Placeholder 2">
            <a:extLst>
              <a:ext uri="{FF2B5EF4-FFF2-40B4-BE49-F238E27FC236}">
                <a16:creationId xmlns:a16="http://schemas.microsoft.com/office/drawing/2014/main" id="{6D62DB04-98AE-7AAA-7064-27B43E3FD331}"/>
              </a:ext>
            </a:extLst>
          </p:cNvPr>
          <p:cNvSpPr>
            <a:spLocks noGrp="1"/>
          </p:cNvSpPr>
          <p:nvPr>
            <p:ph idx="1"/>
          </p:nvPr>
        </p:nvSpPr>
        <p:spPr>
          <a:xfrm>
            <a:off x="2592925" y="1652833"/>
            <a:ext cx="8915400" cy="3777622"/>
          </a:xfrm>
        </p:spPr>
        <p:txBody>
          <a:bodyPr/>
          <a:lstStyle/>
          <a:p>
            <a:r>
              <a:rPr lang="en-US" dirty="0"/>
              <a:t>Higher the expected grade, higher the grade obtained.</a:t>
            </a:r>
          </a:p>
          <a:p>
            <a:endParaRPr lang="en-US" dirty="0"/>
          </a:p>
          <a:p>
            <a:endParaRPr lang="en-US" dirty="0"/>
          </a:p>
        </p:txBody>
      </p:sp>
      <p:sp>
        <p:nvSpPr>
          <p:cNvPr id="4" name="Slide Number Placeholder 3">
            <a:extLst>
              <a:ext uri="{FF2B5EF4-FFF2-40B4-BE49-F238E27FC236}">
                <a16:creationId xmlns:a16="http://schemas.microsoft.com/office/drawing/2014/main" id="{C06FDA78-09F4-1983-27BC-1CF4218D1AC4}"/>
              </a:ext>
            </a:extLst>
          </p:cNvPr>
          <p:cNvSpPr>
            <a:spLocks noGrp="1"/>
          </p:cNvSpPr>
          <p:nvPr>
            <p:ph type="sldNum" sz="quarter" idx="12"/>
          </p:nvPr>
        </p:nvSpPr>
        <p:spPr/>
        <p:txBody>
          <a:bodyPr/>
          <a:lstStyle/>
          <a:p>
            <a:fld id="{D643A852-0206-46AC-B0EB-645612933129}" type="slidenum">
              <a:rPr lang="en-US" smtClean="0"/>
              <a:t>8</a:t>
            </a:fld>
            <a:endParaRPr lang="en-US"/>
          </a:p>
        </p:txBody>
      </p:sp>
      <p:pic>
        <p:nvPicPr>
          <p:cNvPr id="8" name="Picture 7" descr="A picture containing text, screenshot, diagram, plot&#10;&#10;Description automatically generated">
            <a:extLst>
              <a:ext uri="{FF2B5EF4-FFF2-40B4-BE49-F238E27FC236}">
                <a16:creationId xmlns:a16="http://schemas.microsoft.com/office/drawing/2014/main" id="{355489FF-D3BC-D065-DB09-8B52D56A3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160" y="2328640"/>
            <a:ext cx="4248150" cy="3905250"/>
          </a:xfrm>
          <a:prstGeom prst="rect">
            <a:avLst/>
          </a:prstGeom>
        </p:spPr>
      </p:pic>
      <p:graphicFrame>
        <p:nvGraphicFramePr>
          <p:cNvPr id="9" name="Table 7">
            <a:extLst>
              <a:ext uri="{FF2B5EF4-FFF2-40B4-BE49-F238E27FC236}">
                <a16:creationId xmlns:a16="http://schemas.microsoft.com/office/drawing/2014/main" id="{37AA1AEB-C832-3059-2B6C-7979D67ABE95}"/>
              </a:ext>
            </a:extLst>
          </p:cNvPr>
          <p:cNvGraphicFramePr>
            <a:graphicFrameLocks noGrp="1"/>
          </p:cNvGraphicFramePr>
          <p:nvPr>
            <p:extLst>
              <p:ext uri="{D42A27DB-BD31-4B8C-83A1-F6EECF244321}">
                <p14:modId xmlns:p14="http://schemas.microsoft.com/office/powerpoint/2010/main" val="2010991474"/>
              </p:ext>
            </p:extLst>
          </p:nvPr>
        </p:nvGraphicFramePr>
        <p:xfrm>
          <a:off x="7559039" y="2621279"/>
          <a:ext cx="3022368" cy="2583889"/>
        </p:xfrm>
        <a:graphic>
          <a:graphicData uri="http://schemas.openxmlformats.org/drawingml/2006/table">
            <a:tbl>
              <a:tblPr firstRow="1" bandRow="1">
                <a:tableStyleId>{5C22544A-7EE6-4342-B048-85BDC9FD1C3A}</a:tableStyleId>
              </a:tblPr>
              <a:tblGrid>
                <a:gridCol w="1734872">
                  <a:extLst>
                    <a:ext uri="{9D8B030D-6E8A-4147-A177-3AD203B41FA5}">
                      <a16:colId xmlns:a16="http://schemas.microsoft.com/office/drawing/2014/main" val="2642488373"/>
                    </a:ext>
                  </a:extLst>
                </a:gridCol>
                <a:gridCol w="1287496">
                  <a:extLst>
                    <a:ext uri="{9D8B030D-6E8A-4147-A177-3AD203B41FA5}">
                      <a16:colId xmlns:a16="http://schemas.microsoft.com/office/drawing/2014/main" val="176012539"/>
                    </a:ext>
                  </a:extLst>
                </a:gridCol>
              </a:tblGrid>
              <a:tr h="570469">
                <a:tc>
                  <a:txBody>
                    <a:bodyPr/>
                    <a:lstStyle/>
                    <a:p>
                      <a:r>
                        <a:rPr lang="en-US" sz="1400" dirty="0"/>
                        <a:t>Expected CGPA</a:t>
                      </a:r>
                    </a:p>
                  </a:txBody>
                  <a:tcPr/>
                </a:tc>
                <a:tc>
                  <a:txBody>
                    <a:bodyPr/>
                    <a:lstStyle/>
                    <a:p>
                      <a:r>
                        <a:rPr lang="en-US" sz="1400" dirty="0"/>
                        <a:t>Count (Students)</a:t>
                      </a:r>
                    </a:p>
                  </a:txBody>
                  <a:tcPr/>
                </a:tc>
                <a:extLst>
                  <a:ext uri="{0D108BD9-81ED-4DB2-BD59-A6C34878D82A}">
                    <a16:rowId xmlns:a16="http://schemas.microsoft.com/office/drawing/2014/main" val="2793867120"/>
                  </a:ext>
                </a:extLst>
              </a:tr>
              <a:tr h="402684">
                <a:tc>
                  <a:txBody>
                    <a:bodyPr/>
                    <a:lstStyle/>
                    <a:p>
                      <a:r>
                        <a:rPr lang="en-US" sz="1400" dirty="0"/>
                        <a:t>1 (&lt;2.00)</a:t>
                      </a:r>
                    </a:p>
                  </a:txBody>
                  <a:tcPr/>
                </a:tc>
                <a:tc>
                  <a:txBody>
                    <a:bodyPr/>
                    <a:lstStyle/>
                    <a:p>
                      <a:r>
                        <a:rPr lang="en-US" sz="1800" dirty="0"/>
                        <a:t>16</a:t>
                      </a:r>
                    </a:p>
                  </a:txBody>
                  <a:tcPr/>
                </a:tc>
                <a:extLst>
                  <a:ext uri="{0D108BD9-81ED-4DB2-BD59-A6C34878D82A}">
                    <a16:rowId xmlns:a16="http://schemas.microsoft.com/office/drawing/2014/main" val="3172108495"/>
                  </a:ext>
                </a:extLst>
              </a:tr>
              <a:tr h="402684">
                <a:tc>
                  <a:txBody>
                    <a:bodyPr/>
                    <a:lstStyle/>
                    <a:p>
                      <a:r>
                        <a:rPr lang="en-US" sz="1400" dirty="0"/>
                        <a:t>2 (2-2.49)</a:t>
                      </a:r>
                    </a:p>
                  </a:txBody>
                  <a:tcPr/>
                </a:tc>
                <a:tc>
                  <a:txBody>
                    <a:bodyPr/>
                    <a:lstStyle/>
                    <a:p>
                      <a:r>
                        <a:rPr lang="en-US" dirty="0"/>
                        <a:t>38</a:t>
                      </a:r>
                    </a:p>
                  </a:txBody>
                  <a:tcPr/>
                </a:tc>
                <a:extLst>
                  <a:ext uri="{0D108BD9-81ED-4DB2-BD59-A6C34878D82A}">
                    <a16:rowId xmlns:a16="http://schemas.microsoft.com/office/drawing/2014/main" val="3675604275"/>
                  </a:ext>
                </a:extLst>
              </a:tr>
              <a:tr h="402684">
                <a:tc>
                  <a:txBody>
                    <a:bodyPr/>
                    <a:lstStyle/>
                    <a:p>
                      <a:r>
                        <a:rPr lang="en-US" sz="1400" dirty="0"/>
                        <a:t>3 (2.50-2.99)</a:t>
                      </a:r>
                    </a:p>
                  </a:txBody>
                  <a:tcPr/>
                </a:tc>
                <a:tc>
                  <a:txBody>
                    <a:bodyPr/>
                    <a:lstStyle/>
                    <a:p>
                      <a:r>
                        <a:rPr lang="en-US" dirty="0"/>
                        <a:t>61</a:t>
                      </a:r>
                    </a:p>
                  </a:txBody>
                  <a:tcPr/>
                </a:tc>
                <a:extLst>
                  <a:ext uri="{0D108BD9-81ED-4DB2-BD59-A6C34878D82A}">
                    <a16:rowId xmlns:a16="http://schemas.microsoft.com/office/drawing/2014/main" val="3299514252"/>
                  </a:ext>
                </a:extLst>
              </a:tr>
              <a:tr h="402684">
                <a:tc>
                  <a:txBody>
                    <a:bodyPr/>
                    <a:lstStyle/>
                    <a:p>
                      <a:r>
                        <a:rPr lang="en-US" sz="1400" dirty="0"/>
                        <a:t>4 (3.00-3.49)</a:t>
                      </a:r>
                    </a:p>
                  </a:txBody>
                  <a:tcPr/>
                </a:tc>
                <a:tc>
                  <a:txBody>
                    <a:bodyPr/>
                    <a:lstStyle/>
                    <a:p>
                      <a:r>
                        <a:rPr lang="en-US" dirty="0"/>
                        <a:t>30</a:t>
                      </a:r>
                    </a:p>
                  </a:txBody>
                  <a:tcPr/>
                </a:tc>
                <a:extLst>
                  <a:ext uri="{0D108BD9-81ED-4DB2-BD59-A6C34878D82A}">
                    <a16:rowId xmlns:a16="http://schemas.microsoft.com/office/drawing/2014/main" val="2284390100"/>
                  </a:ext>
                </a:extLst>
              </a:tr>
              <a:tr h="402684">
                <a:tc>
                  <a:txBody>
                    <a:bodyPr/>
                    <a:lstStyle/>
                    <a:p>
                      <a:r>
                        <a:rPr lang="en-US" sz="1400" dirty="0"/>
                        <a:t>5 (&gt;3.49)</a:t>
                      </a:r>
                    </a:p>
                  </a:txBody>
                  <a:tcPr/>
                </a:tc>
                <a:tc>
                  <a:txBody>
                    <a:bodyPr/>
                    <a:lstStyle/>
                    <a:p>
                      <a:r>
                        <a:rPr lang="en-US" dirty="0"/>
                        <a:t>0</a:t>
                      </a:r>
                    </a:p>
                  </a:txBody>
                  <a:tcPr/>
                </a:tc>
                <a:extLst>
                  <a:ext uri="{0D108BD9-81ED-4DB2-BD59-A6C34878D82A}">
                    <a16:rowId xmlns:a16="http://schemas.microsoft.com/office/drawing/2014/main" val="2247522736"/>
                  </a:ext>
                </a:extLst>
              </a:tr>
            </a:tbl>
          </a:graphicData>
        </a:graphic>
      </p:graphicFrame>
    </p:spTree>
    <p:extLst>
      <p:ext uri="{BB962C8B-B14F-4D97-AF65-F5344CB8AC3E}">
        <p14:creationId xmlns:p14="http://schemas.microsoft.com/office/powerpoint/2010/main" val="384203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C788-625B-1E95-18A5-7444E510E718}"/>
              </a:ext>
            </a:extLst>
          </p:cNvPr>
          <p:cNvSpPr>
            <a:spLocks noGrp="1"/>
          </p:cNvSpPr>
          <p:nvPr>
            <p:ph type="title"/>
          </p:nvPr>
        </p:nvSpPr>
        <p:spPr/>
        <p:txBody>
          <a:bodyPr/>
          <a:lstStyle/>
          <a:p>
            <a:r>
              <a:rPr lang="en-US" u="sng" dirty="0"/>
              <a:t>Modelling – Submitted Model</a:t>
            </a:r>
          </a:p>
        </p:txBody>
      </p:sp>
      <p:sp>
        <p:nvSpPr>
          <p:cNvPr id="3" name="Content Placeholder 2">
            <a:extLst>
              <a:ext uri="{FF2B5EF4-FFF2-40B4-BE49-F238E27FC236}">
                <a16:creationId xmlns:a16="http://schemas.microsoft.com/office/drawing/2014/main" id="{E375BEE8-CF87-E8FD-5DEE-D3BAD61B58DA}"/>
              </a:ext>
            </a:extLst>
          </p:cNvPr>
          <p:cNvSpPr>
            <a:spLocks noGrp="1"/>
          </p:cNvSpPr>
          <p:nvPr>
            <p:ph idx="1"/>
          </p:nvPr>
        </p:nvSpPr>
        <p:spPr>
          <a:xfrm>
            <a:off x="2592925" y="1905000"/>
            <a:ext cx="8915400" cy="3777622"/>
          </a:xfrm>
        </p:spPr>
        <p:txBody>
          <a:bodyPr/>
          <a:lstStyle/>
          <a:p>
            <a:r>
              <a:rPr lang="en-US" dirty="0"/>
              <a:t>Multiclass classification not possible – Not enough data.</a:t>
            </a:r>
          </a:p>
          <a:p>
            <a:r>
              <a:rPr lang="en-US" dirty="0"/>
              <a:t>Binary classification – </a:t>
            </a:r>
          </a:p>
          <a:p>
            <a:endParaRPr lang="en-US" dirty="0"/>
          </a:p>
          <a:p>
            <a:pPr lvl="1"/>
            <a:r>
              <a:rPr lang="en-US" b="1" dirty="0"/>
              <a:t>Grade AA and BA – High Performing Students (30 students – 21%)</a:t>
            </a:r>
          </a:p>
          <a:p>
            <a:pPr lvl="1"/>
            <a:r>
              <a:rPr lang="en-US" b="1" dirty="0"/>
              <a:t>Grade BB-Fail – Non-high Performing Students (115 students – 79%)</a:t>
            </a:r>
          </a:p>
          <a:p>
            <a:pPr lvl="1"/>
            <a:endParaRPr lang="en-US" dirty="0"/>
          </a:p>
          <a:p>
            <a:r>
              <a:rPr lang="en-US" dirty="0"/>
              <a:t>Student ID dropped.</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C4C9A03-CAF7-4F61-D3C3-1F88667AB69D}"/>
              </a:ext>
            </a:extLst>
          </p:cNvPr>
          <p:cNvSpPr>
            <a:spLocks noGrp="1"/>
          </p:cNvSpPr>
          <p:nvPr>
            <p:ph type="sldNum" sz="quarter" idx="12"/>
          </p:nvPr>
        </p:nvSpPr>
        <p:spPr/>
        <p:txBody>
          <a:bodyPr/>
          <a:lstStyle/>
          <a:p>
            <a:fld id="{D643A852-0206-46AC-B0EB-645612933129}" type="slidenum">
              <a:rPr lang="en-US" smtClean="0"/>
              <a:t>9</a:t>
            </a:fld>
            <a:endParaRPr lang="en-US" dirty="0"/>
          </a:p>
        </p:txBody>
      </p:sp>
    </p:spTree>
    <p:extLst>
      <p:ext uri="{BB962C8B-B14F-4D97-AF65-F5344CB8AC3E}">
        <p14:creationId xmlns:p14="http://schemas.microsoft.com/office/powerpoint/2010/main" val="11681766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4096</TotalTime>
  <Words>1165</Words>
  <Application>Microsoft Office PowerPoint</Application>
  <PresentationFormat>Widescreen</PresentationFormat>
  <Paragraphs>265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Consolas</vt:lpstr>
      <vt:lpstr>Helvetica Neue</vt:lpstr>
      <vt:lpstr>Wingdings 3</vt:lpstr>
      <vt:lpstr>Wisp</vt:lpstr>
      <vt:lpstr>Higher Education Students Performance Evaluation</vt:lpstr>
      <vt:lpstr>Background</vt:lpstr>
      <vt:lpstr>Topics Covered</vt:lpstr>
      <vt:lpstr>EDA</vt:lpstr>
      <vt:lpstr>1. Gender</vt:lpstr>
      <vt:lpstr>2. Age</vt:lpstr>
      <vt:lpstr>3. Course ID</vt:lpstr>
      <vt:lpstr>4. Expected CGPA</vt:lpstr>
      <vt:lpstr>Modelling – Submitted Model</vt:lpstr>
      <vt:lpstr>Train-test Split</vt:lpstr>
      <vt:lpstr>Balancing Dataset</vt:lpstr>
      <vt:lpstr>Nominal Encoding</vt:lpstr>
      <vt:lpstr>Ordinal Encoding</vt:lpstr>
      <vt:lpstr>Feature Selection</vt:lpstr>
      <vt:lpstr>Performance Metric</vt:lpstr>
      <vt:lpstr>Comparing Models</vt:lpstr>
      <vt:lpstr>Linear Support Vector Classifier</vt:lpstr>
      <vt:lpstr>Final model</vt:lpstr>
      <vt:lpstr>Further Steps</vt:lpstr>
      <vt:lpstr>Model Summary</vt:lpstr>
      <vt:lpstr>Improved Model</vt:lpstr>
      <vt:lpstr>Chi-square test</vt:lpstr>
      <vt:lpstr>Improved Model Performance</vt:lpstr>
      <vt:lpstr>Recommendations</vt:lpstr>
      <vt:lpstr>Areas to Focus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 Students Performance Evaluation</dc:title>
  <dc:creator>Anand S Krishnan</dc:creator>
  <cp:lastModifiedBy>Anand S Krishnan</cp:lastModifiedBy>
  <cp:revision>369</cp:revision>
  <dcterms:created xsi:type="dcterms:W3CDTF">2023-06-13T17:18:01Z</dcterms:created>
  <dcterms:modified xsi:type="dcterms:W3CDTF">2023-06-16T15:05:32Z</dcterms:modified>
</cp:coreProperties>
</file>