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59" r:id="rId4"/>
    <p:sldId id="262" r:id="rId5"/>
    <p:sldId id="260" r:id="rId6"/>
    <p:sldId id="261" r:id="rId7"/>
    <p:sldId id="265" r:id="rId8"/>
    <p:sldId id="263" r:id="rId9"/>
    <p:sldId id="264" r:id="rId10"/>
    <p:sldId id="266" r:id="rId11"/>
    <p:sldId id="267" r:id="rId12"/>
    <p:sldId id="268"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3/28/2020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3/28/2020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3/28/2020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3/28/2020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3/28/2020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3/28/2020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3/28/2020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3/28/2020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3/28/2020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3/28/2020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3/28/2020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3/28/2020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635314" y="639097"/>
            <a:ext cx="7980935" cy="3686015"/>
          </a:xfrm>
        </p:spPr>
        <p:txBody>
          <a:bodyPr>
            <a:normAutofit/>
          </a:bodyPr>
          <a:lstStyle/>
          <a:p>
            <a:r>
              <a:rPr lang="en-IN" sz="7000" b="1" dirty="0"/>
              <a:t>Battle of the Neighbourhoods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Anand AL</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C905E-F002-4F9A-8210-212DBE9579E0}"/>
              </a:ext>
            </a:extLst>
          </p:cNvPr>
          <p:cNvSpPr>
            <a:spLocks noGrp="1"/>
          </p:cNvSpPr>
          <p:nvPr>
            <p:ph type="title"/>
          </p:nvPr>
        </p:nvSpPr>
        <p:spPr/>
        <p:txBody>
          <a:bodyPr/>
          <a:lstStyle/>
          <a:p>
            <a:r>
              <a:rPr lang="en-IN" dirty="0"/>
              <a:t>Indian Restaurant Ratings</a:t>
            </a:r>
          </a:p>
        </p:txBody>
      </p:sp>
      <p:pic>
        <p:nvPicPr>
          <p:cNvPr id="4" name="Content Placeholder 3">
            <a:extLst>
              <a:ext uri="{FF2B5EF4-FFF2-40B4-BE49-F238E27FC236}">
                <a16:creationId xmlns:a16="http://schemas.microsoft.com/office/drawing/2014/main" id="{6461807B-76C6-4D54-94C2-131FB15E8746}"/>
              </a:ext>
            </a:extLst>
          </p:cNvPr>
          <p:cNvPicPr>
            <a:picLocks noGrp="1" noChangeAspect="1"/>
          </p:cNvPicPr>
          <p:nvPr>
            <p:ph idx="1"/>
          </p:nvPr>
        </p:nvPicPr>
        <p:blipFill>
          <a:blip r:embed="rId2"/>
          <a:stretch>
            <a:fillRect/>
          </a:stretch>
        </p:blipFill>
        <p:spPr>
          <a:xfrm>
            <a:off x="3201276" y="2051222"/>
            <a:ext cx="5850408" cy="3960276"/>
          </a:xfrm>
          <a:prstGeom prst="rect">
            <a:avLst/>
          </a:prstGeom>
        </p:spPr>
      </p:pic>
    </p:spTree>
    <p:extLst>
      <p:ext uri="{BB962C8B-B14F-4D97-AF65-F5344CB8AC3E}">
        <p14:creationId xmlns:p14="http://schemas.microsoft.com/office/powerpoint/2010/main" val="3094569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11BBF-4682-41E7-94DD-B9E7B7D254A0}"/>
              </a:ext>
            </a:extLst>
          </p:cNvPr>
          <p:cNvSpPr>
            <a:spLocks noGrp="1"/>
          </p:cNvSpPr>
          <p:nvPr>
            <p:ph type="title"/>
          </p:nvPr>
        </p:nvSpPr>
        <p:spPr/>
        <p:txBody>
          <a:bodyPr/>
          <a:lstStyle/>
          <a:p>
            <a:r>
              <a:rPr lang="en-IN" dirty="0"/>
              <a:t>Avg. Rating on Borough</a:t>
            </a:r>
          </a:p>
        </p:txBody>
      </p:sp>
      <p:pic>
        <p:nvPicPr>
          <p:cNvPr id="4" name="Content Placeholder 3">
            <a:extLst>
              <a:ext uri="{FF2B5EF4-FFF2-40B4-BE49-F238E27FC236}">
                <a16:creationId xmlns:a16="http://schemas.microsoft.com/office/drawing/2014/main" id="{396F56AB-455D-4CE1-864E-E5D76F18AD10}"/>
              </a:ext>
            </a:extLst>
          </p:cNvPr>
          <p:cNvPicPr>
            <a:picLocks noGrp="1" noChangeAspect="1"/>
          </p:cNvPicPr>
          <p:nvPr>
            <p:ph idx="1"/>
          </p:nvPr>
        </p:nvPicPr>
        <p:blipFill>
          <a:blip r:embed="rId2"/>
          <a:stretch>
            <a:fillRect/>
          </a:stretch>
        </p:blipFill>
        <p:spPr>
          <a:xfrm>
            <a:off x="194818" y="2033921"/>
            <a:ext cx="4340112" cy="2320631"/>
          </a:xfrm>
          <a:prstGeom prst="rect">
            <a:avLst/>
          </a:prstGeom>
        </p:spPr>
      </p:pic>
      <p:pic>
        <p:nvPicPr>
          <p:cNvPr id="5" name="Picture 4">
            <a:extLst>
              <a:ext uri="{FF2B5EF4-FFF2-40B4-BE49-F238E27FC236}">
                <a16:creationId xmlns:a16="http://schemas.microsoft.com/office/drawing/2014/main" id="{4F115100-7767-42B8-8930-373BF82D2EF9}"/>
              </a:ext>
            </a:extLst>
          </p:cNvPr>
          <p:cNvPicPr>
            <a:picLocks noChangeAspect="1"/>
          </p:cNvPicPr>
          <p:nvPr/>
        </p:nvPicPr>
        <p:blipFill>
          <a:blip r:embed="rId3"/>
          <a:stretch>
            <a:fillRect/>
          </a:stretch>
        </p:blipFill>
        <p:spPr>
          <a:xfrm>
            <a:off x="5043803" y="2932258"/>
            <a:ext cx="6715125" cy="3343275"/>
          </a:xfrm>
          <a:prstGeom prst="rect">
            <a:avLst/>
          </a:prstGeom>
        </p:spPr>
      </p:pic>
    </p:spTree>
    <p:extLst>
      <p:ext uri="{BB962C8B-B14F-4D97-AF65-F5344CB8AC3E}">
        <p14:creationId xmlns:p14="http://schemas.microsoft.com/office/powerpoint/2010/main" val="114567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47ED7-20BA-4BD0-897C-3A81EE23B039}"/>
              </a:ext>
            </a:extLst>
          </p:cNvPr>
          <p:cNvSpPr>
            <a:spLocks noGrp="1"/>
          </p:cNvSpPr>
          <p:nvPr>
            <p:ph type="title"/>
          </p:nvPr>
        </p:nvSpPr>
        <p:spPr/>
        <p:txBody>
          <a:bodyPr/>
          <a:lstStyle/>
          <a:p>
            <a:r>
              <a:rPr lang="en-IN" dirty="0"/>
              <a:t>Restaurant with High Rating</a:t>
            </a:r>
          </a:p>
        </p:txBody>
      </p:sp>
      <p:pic>
        <p:nvPicPr>
          <p:cNvPr id="4" name="Content Placeholder 3">
            <a:extLst>
              <a:ext uri="{FF2B5EF4-FFF2-40B4-BE49-F238E27FC236}">
                <a16:creationId xmlns:a16="http://schemas.microsoft.com/office/drawing/2014/main" id="{0814EDBF-25CD-406E-8C6F-21BFF3120430}"/>
              </a:ext>
            </a:extLst>
          </p:cNvPr>
          <p:cNvPicPr>
            <a:picLocks noGrp="1" noChangeAspect="1"/>
          </p:cNvPicPr>
          <p:nvPr>
            <p:ph idx="1"/>
          </p:nvPr>
        </p:nvPicPr>
        <p:blipFill>
          <a:blip r:embed="rId2"/>
          <a:stretch>
            <a:fillRect/>
          </a:stretch>
        </p:blipFill>
        <p:spPr>
          <a:xfrm>
            <a:off x="2040255" y="2456871"/>
            <a:ext cx="8172450" cy="2247900"/>
          </a:xfrm>
          <a:prstGeom prst="rect">
            <a:avLst/>
          </a:prstGeom>
        </p:spPr>
      </p:pic>
    </p:spTree>
    <p:extLst>
      <p:ext uri="{BB962C8B-B14F-4D97-AF65-F5344CB8AC3E}">
        <p14:creationId xmlns:p14="http://schemas.microsoft.com/office/powerpoint/2010/main" val="620094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4E8F6-1EAD-4C75-B85C-FB2C0416C16E}"/>
              </a:ext>
            </a:extLst>
          </p:cNvPr>
          <p:cNvSpPr>
            <a:spLocks noGrp="1"/>
          </p:cNvSpPr>
          <p:nvPr>
            <p:ph type="title"/>
          </p:nvPr>
        </p:nvSpPr>
        <p:spPr/>
        <p:txBody>
          <a:bodyPr>
            <a:normAutofit/>
          </a:bodyPr>
          <a:lstStyle/>
          <a:p>
            <a:br>
              <a:rPr lang="en-IN" b="1" dirty="0"/>
            </a:br>
            <a:r>
              <a:rPr lang="en-IN" b="1" dirty="0"/>
              <a:t>Results / Conclusion</a:t>
            </a:r>
            <a:endParaRPr lang="en-IN" dirty="0"/>
          </a:p>
        </p:txBody>
      </p:sp>
      <p:sp>
        <p:nvSpPr>
          <p:cNvPr id="3" name="Content Placeholder 2">
            <a:extLst>
              <a:ext uri="{FF2B5EF4-FFF2-40B4-BE49-F238E27FC236}">
                <a16:creationId xmlns:a16="http://schemas.microsoft.com/office/drawing/2014/main" id="{A9103C29-C5ED-46BD-8F06-A202F1C6EB43}"/>
              </a:ext>
            </a:extLst>
          </p:cNvPr>
          <p:cNvSpPr>
            <a:spLocks noGrp="1"/>
          </p:cNvSpPr>
          <p:nvPr>
            <p:ph idx="1"/>
          </p:nvPr>
        </p:nvSpPr>
        <p:spPr>
          <a:xfrm>
            <a:off x="1097280" y="2157628"/>
            <a:ext cx="10058400" cy="3760891"/>
          </a:xfrm>
        </p:spPr>
        <p:txBody>
          <a:bodyPr>
            <a:normAutofit fontScale="85000" lnSpcReduction="10000"/>
          </a:bodyPr>
          <a:lstStyle/>
          <a:p>
            <a:r>
              <a:rPr lang="en-IN" dirty="0"/>
              <a:t>Manhattan and Brooklyn have the best rated Indian restaurants on average. Queens and The Bronx have the least amount of Indian restaurants per borough. </a:t>
            </a:r>
          </a:p>
          <a:p>
            <a:r>
              <a:rPr lang="en-IN" dirty="0"/>
              <a:t>However, of note, Belmont of The Bronx is the neighbourhood in all of NYC with the most Indian Restaurants. Despite Manhattan having the least number of neighbourhoods in all five boroughs, it has the most Indian restaurants. </a:t>
            </a:r>
          </a:p>
          <a:p>
            <a:r>
              <a:rPr lang="en-IN" dirty="0"/>
              <a:t>Based on this information, I would state that Manhattan and Brooklyn are the best locations for Indian cuisine in NYC. </a:t>
            </a:r>
          </a:p>
          <a:p>
            <a:r>
              <a:rPr lang="en-IN" dirty="0"/>
              <a:t>To have the best shot of success, I would open an Indian restaurants in Brooklyn. Brooklyn has multiple neighbourhoods with average ratings exceeding 8 of a scale of 1.0 to 10.0 and has the least number of Indian restaurants making competition easier than in other boroughs.</a:t>
            </a:r>
          </a:p>
          <a:p>
            <a:r>
              <a:rPr lang="en-IN" dirty="0"/>
              <a:t>As a final note, all of the above analysis is depended on the adequacy and accuracy of Four Square data. A more comprehensive analysis and future work would need to incorporate data from other external databases.</a:t>
            </a:r>
          </a:p>
          <a:p>
            <a:endParaRPr lang="en-IN" dirty="0"/>
          </a:p>
        </p:txBody>
      </p:sp>
    </p:spTree>
    <p:extLst>
      <p:ext uri="{BB962C8B-B14F-4D97-AF65-F5344CB8AC3E}">
        <p14:creationId xmlns:p14="http://schemas.microsoft.com/office/powerpoint/2010/main" val="1402358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Best Place to start Indian Restaurants</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00BF5-EB0F-4206-A82F-620C05CE421C}"/>
              </a:ext>
            </a:extLst>
          </p:cNvPr>
          <p:cNvSpPr>
            <a:spLocks noGrp="1"/>
          </p:cNvSpPr>
          <p:nvPr>
            <p:ph type="title"/>
          </p:nvPr>
        </p:nvSpPr>
        <p:spPr/>
        <p:txBody>
          <a:bodyPr/>
          <a:lstStyle/>
          <a:p>
            <a:br>
              <a:rPr lang="en-IN" b="1" dirty="0"/>
            </a:br>
            <a:r>
              <a:rPr lang="en-IN" b="1" dirty="0"/>
              <a:t>Introduction</a:t>
            </a:r>
            <a:endParaRPr lang="en-IN" dirty="0"/>
          </a:p>
        </p:txBody>
      </p:sp>
      <p:sp>
        <p:nvSpPr>
          <p:cNvPr id="3" name="Content Placeholder 2">
            <a:extLst>
              <a:ext uri="{FF2B5EF4-FFF2-40B4-BE49-F238E27FC236}">
                <a16:creationId xmlns:a16="http://schemas.microsoft.com/office/drawing/2014/main" id="{8D45A1B1-6BDF-4A9F-A4ED-C9DC830A74B3}"/>
              </a:ext>
            </a:extLst>
          </p:cNvPr>
          <p:cNvSpPr>
            <a:spLocks noGrp="1"/>
          </p:cNvSpPr>
          <p:nvPr>
            <p:ph idx="1"/>
          </p:nvPr>
        </p:nvSpPr>
        <p:spPr/>
        <p:txBody>
          <a:bodyPr>
            <a:normAutofit lnSpcReduction="10000"/>
          </a:bodyPr>
          <a:lstStyle/>
          <a:p>
            <a:pPr>
              <a:buFont typeface="Arial" panose="020B0604020202020204" pitchFamily="34" charset="0"/>
              <a:buChar char="•"/>
            </a:pPr>
            <a:r>
              <a:rPr lang="en-IN" dirty="0"/>
              <a:t>This final project explores the best locations for Indian restaurants throughout the city of New York. </a:t>
            </a:r>
          </a:p>
          <a:p>
            <a:pPr>
              <a:buFont typeface="Arial" panose="020B0604020202020204" pitchFamily="34" charset="0"/>
              <a:buChar char="•"/>
            </a:pPr>
            <a:r>
              <a:rPr lang="en-IN" dirty="0"/>
              <a:t>Food Business News stated that worldwide pasta sales were up for the second year in a row with the United Sates holding the largest market. </a:t>
            </a:r>
          </a:p>
          <a:p>
            <a:pPr>
              <a:buFont typeface="Arial" panose="020B0604020202020204" pitchFamily="34" charset="0"/>
              <a:buChar char="•"/>
            </a:pPr>
            <a:r>
              <a:rPr lang="en-IN" dirty="0"/>
              <a:t>New York is a major metropolitan area with more than 8.4 million (Quick Facts, 2018) people living within city limits. </a:t>
            </a:r>
          </a:p>
          <a:p>
            <a:pPr>
              <a:buFont typeface="Arial" panose="020B0604020202020204" pitchFamily="34" charset="0"/>
              <a:buChar char="•"/>
            </a:pPr>
            <a:r>
              <a:rPr lang="en-IN" dirty="0"/>
              <a:t>This report explores which neighbourhoods and boroughs of New York City have the most as well as the best Indian restaurants. </a:t>
            </a:r>
          </a:p>
          <a:p>
            <a:pPr>
              <a:buFont typeface="Arial" panose="020B0604020202020204" pitchFamily="34" charset="0"/>
              <a:buChar char="•"/>
            </a:pPr>
            <a:r>
              <a:rPr lang="en-IN" dirty="0"/>
              <a:t>Additionally, I will attempt to answer the questions “Where should I open an Indian Restaurant?” and “Where should I stay If I want great Indian food?”</a:t>
            </a:r>
          </a:p>
        </p:txBody>
      </p:sp>
    </p:spTree>
    <p:extLst>
      <p:ext uri="{BB962C8B-B14F-4D97-AF65-F5344CB8AC3E}">
        <p14:creationId xmlns:p14="http://schemas.microsoft.com/office/powerpoint/2010/main" val="1845710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E3ED6-43D8-4AFC-B10C-3A70F3F8EBC0}"/>
              </a:ext>
            </a:extLst>
          </p:cNvPr>
          <p:cNvSpPr>
            <a:spLocks noGrp="1"/>
          </p:cNvSpPr>
          <p:nvPr>
            <p:ph type="title"/>
          </p:nvPr>
        </p:nvSpPr>
        <p:spPr/>
        <p:txBody>
          <a:bodyPr/>
          <a:lstStyle/>
          <a:p>
            <a:r>
              <a:rPr lang="en-IN" b="1" dirty="0"/>
              <a:t>Data</a:t>
            </a:r>
            <a:endParaRPr lang="en-IN" dirty="0"/>
          </a:p>
        </p:txBody>
      </p:sp>
      <p:sp>
        <p:nvSpPr>
          <p:cNvPr id="3" name="Content Placeholder 2">
            <a:extLst>
              <a:ext uri="{FF2B5EF4-FFF2-40B4-BE49-F238E27FC236}">
                <a16:creationId xmlns:a16="http://schemas.microsoft.com/office/drawing/2014/main" id="{471AB326-8ADE-4685-BAFA-E91E7F61712D}"/>
              </a:ext>
            </a:extLst>
          </p:cNvPr>
          <p:cNvSpPr>
            <a:spLocks noGrp="1"/>
          </p:cNvSpPr>
          <p:nvPr>
            <p:ph idx="1"/>
          </p:nvPr>
        </p:nvSpPr>
        <p:spPr>
          <a:xfrm>
            <a:off x="1097280" y="2157629"/>
            <a:ext cx="10058400" cy="3760891"/>
          </a:xfrm>
        </p:spPr>
        <p:txBody>
          <a:bodyPr/>
          <a:lstStyle/>
          <a:p>
            <a:r>
              <a:rPr lang="en-IN" dirty="0"/>
              <a:t>In order to answer the above questions, data on New York City </a:t>
            </a:r>
            <a:r>
              <a:rPr lang="en-IN" dirty="0" err="1"/>
              <a:t>neighborhoods</a:t>
            </a:r>
            <a:r>
              <a:rPr lang="en-IN" dirty="0"/>
              <a:t>, boroughs to include boundaries, latitude, longitude, restaurants, and restaurant ratings and tips are required.</a:t>
            </a:r>
          </a:p>
          <a:p>
            <a:r>
              <a:rPr lang="en-IN" dirty="0"/>
              <a:t>New York City data containing the </a:t>
            </a:r>
            <a:r>
              <a:rPr lang="en-IN" dirty="0" err="1"/>
              <a:t>neighborhoods</a:t>
            </a:r>
            <a:r>
              <a:rPr lang="en-IN" dirty="0"/>
              <a:t> and boroughs, latitudes, and longitudes will be obtained from the data source: </a:t>
            </a:r>
            <a:r>
              <a:rPr lang="en-IN" u="sng" dirty="0">
                <a:hlinkClick r:id="rId2"/>
              </a:rPr>
              <a:t>https://cocl.us/new_york_dataset</a:t>
            </a:r>
            <a:endParaRPr lang="en-IN" dirty="0"/>
          </a:p>
          <a:p>
            <a:r>
              <a:rPr lang="en-IN" dirty="0"/>
              <a:t>New York City data containing </a:t>
            </a:r>
            <a:r>
              <a:rPr lang="en-IN" dirty="0" err="1"/>
              <a:t>neighborhood</a:t>
            </a:r>
            <a:r>
              <a:rPr lang="en-IN" dirty="0"/>
              <a:t> boundaries will be obtained from the data source: </a:t>
            </a:r>
            <a:r>
              <a:rPr lang="en-IN" u="sng" dirty="0">
                <a:hlinkClick r:id="rId3"/>
              </a:rPr>
              <a:t>https://data.cityofnewyork.us/City-Government/Borough-Boundaries/tqmj-j8zm</a:t>
            </a:r>
            <a:endParaRPr lang="en-IN" dirty="0"/>
          </a:p>
          <a:p>
            <a:r>
              <a:rPr lang="en-IN" dirty="0"/>
              <a:t>All data related to locations and quality of Indian restaurants will be obtained via the </a:t>
            </a:r>
            <a:r>
              <a:rPr lang="en-IN" dirty="0" err="1"/>
              <a:t>FourSquare</a:t>
            </a:r>
            <a:r>
              <a:rPr lang="en-IN" dirty="0"/>
              <a:t> API utilized via the Request library in Python.</a:t>
            </a:r>
          </a:p>
          <a:p>
            <a:endParaRPr lang="en-IN" dirty="0"/>
          </a:p>
        </p:txBody>
      </p:sp>
    </p:spTree>
    <p:extLst>
      <p:ext uri="{BB962C8B-B14F-4D97-AF65-F5344CB8AC3E}">
        <p14:creationId xmlns:p14="http://schemas.microsoft.com/office/powerpoint/2010/main" val="508775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B338C-AF61-44B3-8968-722258004C38}"/>
              </a:ext>
            </a:extLst>
          </p:cNvPr>
          <p:cNvSpPr>
            <a:spLocks noGrp="1"/>
          </p:cNvSpPr>
          <p:nvPr>
            <p:ph type="title"/>
          </p:nvPr>
        </p:nvSpPr>
        <p:spPr/>
        <p:txBody>
          <a:bodyPr>
            <a:normAutofit/>
          </a:bodyPr>
          <a:lstStyle/>
          <a:p>
            <a:r>
              <a:rPr lang="en-IN" b="1" dirty="0"/>
              <a:t>Methodology</a:t>
            </a:r>
            <a:endParaRPr lang="en-IN" dirty="0"/>
          </a:p>
        </p:txBody>
      </p:sp>
      <p:sp>
        <p:nvSpPr>
          <p:cNvPr id="3" name="Content Placeholder 2">
            <a:extLst>
              <a:ext uri="{FF2B5EF4-FFF2-40B4-BE49-F238E27FC236}">
                <a16:creationId xmlns:a16="http://schemas.microsoft.com/office/drawing/2014/main" id="{9735D422-05E0-4370-9520-9FE6790BA3DF}"/>
              </a:ext>
            </a:extLst>
          </p:cNvPr>
          <p:cNvSpPr>
            <a:spLocks noGrp="1"/>
          </p:cNvSpPr>
          <p:nvPr>
            <p:ph idx="1"/>
          </p:nvPr>
        </p:nvSpPr>
        <p:spPr>
          <a:xfrm>
            <a:off x="1097280" y="2157628"/>
            <a:ext cx="10058400" cy="3760891"/>
          </a:xfrm>
        </p:spPr>
        <p:txBody>
          <a:bodyPr/>
          <a:lstStyle/>
          <a:p>
            <a:r>
              <a:rPr lang="en-IN" dirty="0"/>
              <a:t>• Data will be collected from </a:t>
            </a:r>
            <a:r>
              <a:rPr lang="en-IN" u="sng" dirty="0">
                <a:hlinkClick r:id="rId2"/>
              </a:rPr>
              <a:t>https://cocl.us/new_york_dataset</a:t>
            </a:r>
            <a:r>
              <a:rPr lang="en-IN" dirty="0"/>
              <a:t> and cleaned and processed into a data frame.</a:t>
            </a:r>
          </a:p>
          <a:p>
            <a:r>
              <a:rPr lang="en-IN" dirty="0"/>
              <a:t>• Foursquare be used to locate all venues and then filtered by Indian restaurants. Ratings, tips, and likes by users will be counted and added to the </a:t>
            </a:r>
            <a:r>
              <a:rPr lang="en-IN" dirty="0" err="1"/>
              <a:t>dataframe</a:t>
            </a:r>
            <a:r>
              <a:rPr lang="en-IN" dirty="0"/>
              <a:t>.</a:t>
            </a:r>
          </a:p>
          <a:p>
            <a:r>
              <a:rPr lang="en-IN" dirty="0"/>
              <a:t>• Data will be sorted based on rankings</a:t>
            </a:r>
          </a:p>
          <a:p>
            <a:r>
              <a:rPr lang="en-IN" dirty="0"/>
              <a:t>• Finally, the data be will be visually assessed using graphing from various Python libraries.</a:t>
            </a:r>
          </a:p>
        </p:txBody>
      </p:sp>
    </p:spTree>
    <p:extLst>
      <p:ext uri="{BB962C8B-B14F-4D97-AF65-F5344CB8AC3E}">
        <p14:creationId xmlns:p14="http://schemas.microsoft.com/office/powerpoint/2010/main" val="1370878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85EAF-5C5B-48E5-9CF0-C436B10CB713}"/>
              </a:ext>
            </a:extLst>
          </p:cNvPr>
          <p:cNvSpPr>
            <a:spLocks noGrp="1"/>
          </p:cNvSpPr>
          <p:nvPr>
            <p:ph type="title"/>
          </p:nvPr>
        </p:nvSpPr>
        <p:spPr/>
        <p:txBody>
          <a:bodyPr/>
          <a:lstStyle/>
          <a:p>
            <a:br>
              <a:rPr lang="en-IN" b="1" dirty="0"/>
            </a:br>
            <a:r>
              <a:rPr lang="en-IN" b="1" dirty="0"/>
              <a:t>Problem Statement</a:t>
            </a:r>
            <a:endParaRPr lang="en-IN" dirty="0"/>
          </a:p>
        </p:txBody>
      </p:sp>
      <p:sp>
        <p:nvSpPr>
          <p:cNvPr id="3" name="Content Placeholder 2">
            <a:extLst>
              <a:ext uri="{FF2B5EF4-FFF2-40B4-BE49-F238E27FC236}">
                <a16:creationId xmlns:a16="http://schemas.microsoft.com/office/drawing/2014/main" id="{6DCCE54B-696B-48BC-8DF6-E256F8B1C366}"/>
              </a:ext>
            </a:extLst>
          </p:cNvPr>
          <p:cNvSpPr>
            <a:spLocks noGrp="1"/>
          </p:cNvSpPr>
          <p:nvPr>
            <p:ph idx="1"/>
          </p:nvPr>
        </p:nvSpPr>
        <p:spPr/>
        <p:txBody>
          <a:bodyPr/>
          <a:lstStyle/>
          <a:p>
            <a:pPr marL="457200" indent="-457200">
              <a:buFont typeface="+mj-lt"/>
              <a:buAutoNum type="arabicPeriod"/>
            </a:pPr>
            <a:r>
              <a:rPr lang="en-IN" dirty="0"/>
              <a:t>What is / are the best location(s) for Indian cuisine in New York City?</a:t>
            </a:r>
          </a:p>
          <a:p>
            <a:pPr marL="457200" indent="-457200">
              <a:buFont typeface="+mj-lt"/>
              <a:buAutoNum type="arabicPeriod"/>
            </a:pPr>
            <a:r>
              <a:rPr lang="en-IN" dirty="0"/>
              <a:t>In what </a:t>
            </a:r>
            <a:r>
              <a:rPr lang="en-IN" dirty="0" err="1"/>
              <a:t>Neighborhood</a:t>
            </a:r>
            <a:r>
              <a:rPr lang="en-IN" dirty="0"/>
              <a:t> and/or borough should I open an Indian restaurant to have the best chance of being successful?</a:t>
            </a:r>
          </a:p>
          <a:p>
            <a:pPr marL="457200" indent="-457200">
              <a:buFont typeface="+mj-lt"/>
              <a:buAutoNum type="arabicPeriod"/>
            </a:pPr>
            <a:r>
              <a:rPr lang="en-IN" dirty="0"/>
              <a:t>Where would I go in New York City to have the best Indian food?</a:t>
            </a:r>
          </a:p>
        </p:txBody>
      </p:sp>
    </p:spTree>
    <p:extLst>
      <p:ext uri="{BB962C8B-B14F-4D97-AF65-F5344CB8AC3E}">
        <p14:creationId xmlns:p14="http://schemas.microsoft.com/office/powerpoint/2010/main" val="1931822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F3585-F93E-4068-AF2F-49EAEC069858}"/>
              </a:ext>
            </a:extLst>
          </p:cNvPr>
          <p:cNvSpPr>
            <a:spLocks noGrp="1"/>
          </p:cNvSpPr>
          <p:nvPr>
            <p:ph type="title"/>
          </p:nvPr>
        </p:nvSpPr>
        <p:spPr/>
        <p:txBody>
          <a:bodyPr/>
          <a:lstStyle/>
          <a:p>
            <a:r>
              <a:rPr lang="en-US" dirty="0"/>
              <a:t>Neighborhood per Brough in New York</a:t>
            </a:r>
            <a:endParaRPr lang="en-IN" dirty="0"/>
          </a:p>
        </p:txBody>
      </p:sp>
      <p:pic>
        <p:nvPicPr>
          <p:cNvPr id="8" name="Content Placeholder 7">
            <a:extLst>
              <a:ext uri="{FF2B5EF4-FFF2-40B4-BE49-F238E27FC236}">
                <a16:creationId xmlns:a16="http://schemas.microsoft.com/office/drawing/2014/main" id="{14EF97E9-4CB9-4F8A-A646-A8BB6D2BC4D9}"/>
              </a:ext>
            </a:extLst>
          </p:cNvPr>
          <p:cNvPicPr>
            <a:picLocks noGrp="1" noChangeAspect="1"/>
          </p:cNvPicPr>
          <p:nvPr>
            <p:ph idx="1"/>
          </p:nvPr>
        </p:nvPicPr>
        <p:blipFill>
          <a:blip r:embed="rId2"/>
          <a:stretch>
            <a:fillRect/>
          </a:stretch>
        </p:blipFill>
        <p:spPr>
          <a:xfrm>
            <a:off x="1097280" y="2325451"/>
            <a:ext cx="6753225" cy="3400425"/>
          </a:xfrm>
          <a:prstGeom prst="rect">
            <a:avLst/>
          </a:prstGeom>
        </p:spPr>
      </p:pic>
    </p:spTree>
    <p:extLst>
      <p:ext uri="{BB962C8B-B14F-4D97-AF65-F5344CB8AC3E}">
        <p14:creationId xmlns:p14="http://schemas.microsoft.com/office/powerpoint/2010/main" val="2635694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E1E6F0-EB9F-4E22-93C0-AADC0313F3E8}"/>
              </a:ext>
            </a:extLst>
          </p:cNvPr>
          <p:cNvSpPr>
            <a:spLocks noGrp="1"/>
          </p:cNvSpPr>
          <p:nvPr>
            <p:ph idx="1"/>
          </p:nvPr>
        </p:nvSpPr>
        <p:spPr>
          <a:xfrm>
            <a:off x="1066800" y="143478"/>
            <a:ext cx="10058400" cy="1734750"/>
          </a:xfrm>
        </p:spPr>
        <p:txBody>
          <a:bodyPr/>
          <a:lstStyle/>
          <a:p>
            <a:r>
              <a:rPr lang="en-IN" dirty="0"/>
              <a:t>As we continue our analysis, we see below that although Manhattan had the least number of </a:t>
            </a:r>
            <a:r>
              <a:rPr lang="en-IN" dirty="0" err="1"/>
              <a:t>nieghborhoods</a:t>
            </a:r>
            <a:r>
              <a:rPr lang="en-IN" dirty="0"/>
              <a:t>, it does have the highest number if Indian restaurants. Additionally, we see how many restaurants the top 6 </a:t>
            </a:r>
            <a:r>
              <a:rPr lang="en-IN" dirty="0" err="1"/>
              <a:t>neighborhoods</a:t>
            </a:r>
            <a:r>
              <a:rPr lang="en-IN" dirty="0"/>
              <a:t> have. The </a:t>
            </a:r>
            <a:r>
              <a:rPr lang="en-IN" dirty="0" err="1"/>
              <a:t>neighborhood</a:t>
            </a:r>
            <a:r>
              <a:rPr lang="en-IN" dirty="0"/>
              <a:t> of Belmont has the highest number of Indian restaurants in all of NYC and is actually located in the </a:t>
            </a:r>
            <a:r>
              <a:rPr lang="en-IN" dirty="0" err="1"/>
              <a:t>burough</a:t>
            </a:r>
            <a:r>
              <a:rPr lang="en-IN" dirty="0"/>
              <a:t> of Bronx vice Manhattan.</a:t>
            </a:r>
          </a:p>
        </p:txBody>
      </p:sp>
      <p:pic>
        <p:nvPicPr>
          <p:cNvPr id="4" name="Picture 3">
            <a:extLst>
              <a:ext uri="{FF2B5EF4-FFF2-40B4-BE49-F238E27FC236}">
                <a16:creationId xmlns:a16="http://schemas.microsoft.com/office/drawing/2014/main" id="{3BF55950-2BC9-447D-8B44-2FFBC8C18E0F}"/>
              </a:ext>
            </a:extLst>
          </p:cNvPr>
          <p:cNvPicPr>
            <a:picLocks noChangeAspect="1"/>
          </p:cNvPicPr>
          <p:nvPr/>
        </p:nvPicPr>
        <p:blipFill>
          <a:blip r:embed="rId2"/>
          <a:stretch>
            <a:fillRect/>
          </a:stretch>
        </p:blipFill>
        <p:spPr>
          <a:xfrm>
            <a:off x="1871019" y="2014150"/>
            <a:ext cx="8449962" cy="417503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536099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E47D4-C660-4D4A-8EEE-D05A5D27A7A7}"/>
              </a:ext>
            </a:extLst>
          </p:cNvPr>
          <p:cNvSpPr>
            <a:spLocks noGrp="1"/>
          </p:cNvSpPr>
          <p:nvPr>
            <p:ph type="title"/>
          </p:nvPr>
        </p:nvSpPr>
        <p:spPr/>
        <p:txBody>
          <a:bodyPr/>
          <a:lstStyle/>
          <a:p>
            <a:r>
              <a:rPr lang="en-IN" dirty="0"/>
              <a:t>Top 6 </a:t>
            </a:r>
            <a:r>
              <a:rPr lang="en-IN" dirty="0" err="1"/>
              <a:t>Neighborhood</a:t>
            </a:r>
            <a:r>
              <a:rPr lang="en-IN" dirty="0"/>
              <a:t> with Indian </a:t>
            </a:r>
            <a:r>
              <a:rPr lang="en-IN" dirty="0" err="1"/>
              <a:t>Restarunt</a:t>
            </a:r>
            <a:endParaRPr lang="en-IN" dirty="0"/>
          </a:p>
        </p:txBody>
      </p:sp>
      <p:pic>
        <p:nvPicPr>
          <p:cNvPr id="4" name="Content Placeholder 3">
            <a:extLst>
              <a:ext uri="{FF2B5EF4-FFF2-40B4-BE49-F238E27FC236}">
                <a16:creationId xmlns:a16="http://schemas.microsoft.com/office/drawing/2014/main" id="{6E1FC9BD-B4E9-42B7-A0C9-11741EEFA3C8}"/>
              </a:ext>
            </a:extLst>
          </p:cNvPr>
          <p:cNvPicPr>
            <a:picLocks noGrp="1" noChangeAspect="1"/>
          </p:cNvPicPr>
          <p:nvPr>
            <p:ph idx="1"/>
          </p:nvPr>
        </p:nvPicPr>
        <p:blipFill>
          <a:blip r:embed="rId2"/>
          <a:stretch>
            <a:fillRect/>
          </a:stretch>
        </p:blipFill>
        <p:spPr>
          <a:xfrm>
            <a:off x="3012300" y="2108200"/>
            <a:ext cx="6227726" cy="3760788"/>
          </a:xfrm>
          <a:prstGeom prst="rect">
            <a:avLst/>
          </a:prstGeom>
        </p:spPr>
      </p:pic>
    </p:spTree>
    <p:extLst>
      <p:ext uri="{BB962C8B-B14F-4D97-AF65-F5344CB8AC3E}">
        <p14:creationId xmlns:p14="http://schemas.microsoft.com/office/powerpoint/2010/main" val="233451092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{63FDF5C9-4A44-47A6-85C8-3B58348DA2FB}tf56160789</Template>
  <TotalTime>0</TotalTime>
  <Words>672</Words>
  <Application>Microsoft Office PowerPoint</Application>
  <PresentationFormat>Widescreen</PresentationFormat>
  <Paragraphs>35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Bookman Old Style</vt:lpstr>
      <vt:lpstr>Calibri</vt:lpstr>
      <vt:lpstr>Franklin Gothic Book</vt:lpstr>
      <vt:lpstr>1_RetrospectVTI</vt:lpstr>
      <vt:lpstr>Battle of the Neighbourhoods</vt:lpstr>
      <vt:lpstr>Best Place to start Indian Restaurants</vt:lpstr>
      <vt:lpstr> Introduction</vt:lpstr>
      <vt:lpstr>Data</vt:lpstr>
      <vt:lpstr>Methodology</vt:lpstr>
      <vt:lpstr> Problem Statement</vt:lpstr>
      <vt:lpstr>Neighborhood per Brough in New York</vt:lpstr>
      <vt:lpstr>PowerPoint Presentation</vt:lpstr>
      <vt:lpstr>Top 6 Neighborhood with Indian Restarunt</vt:lpstr>
      <vt:lpstr>Indian Restaurant Ratings</vt:lpstr>
      <vt:lpstr>Avg. Rating on Borough</vt:lpstr>
      <vt:lpstr>Restaurant with High Rating</vt:lpstr>
      <vt:lpstr> Results /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2020-03-28T04:38:08Z</dcterms:created>
  <dcterms:modified xsi:type="dcterms:W3CDTF">2020-03-28T05:12:59Z</dcterms:modified>
</cp:coreProperties>
</file>