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76" r:id="rId5"/>
    <p:sldId id="263" r:id="rId6"/>
    <p:sldId id="259" r:id="rId7"/>
    <p:sldId id="267" r:id="rId8"/>
    <p:sldId id="268" r:id="rId9"/>
    <p:sldId id="264" r:id="rId10"/>
    <p:sldId id="269" r:id="rId11"/>
    <p:sldId id="266" r:id="rId12"/>
    <p:sldId id="265" r:id="rId13"/>
    <p:sldId id="261" r:id="rId14"/>
    <p:sldId id="275" r:id="rId15"/>
    <p:sldId id="260" r:id="rId16"/>
    <p:sldId id="262" r:id="rId17"/>
    <p:sldId id="271" r:id="rId18"/>
    <p:sldId id="270" r:id="rId19"/>
    <p:sldId id="272" r:id="rId20"/>
    <p:sldId id="273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A715D-FA48-4C7F-A99C-1A28C800BA84}" type="doc">
      <dgm:prSet loTypeId="urn:microsoft.com/office/officeart/2005/8/layout/chevron1" loCatId="process" qsTypeId="urn:microsoft.com/office/officeart/2005/8/quickstyle/3d3" qsCatId="3D" csTypeId="urn:microsoft.com/office/officeart/2005/8/colors/accent3_2" csCatId="accent3" phldr="1"/>
      <dgm:spPr/>
    </dgm:pt>
    <dgm:pt modelId="{EC2454A7-BE41-4052-A61C-58EFC6F38EB5}">
      <dgm:prSet phldrT="[Text]" custT="1"/>
      <dgm:spPr/>
      <dgm:t>
        <a:bodyPr/>
        <a:lstStyle/>
        <a:p>
          <a:r>
            <a:rPr lang="en-US" sz="2000" dirty="0" smtClean="0"/>
            <a:t>Feature Selection</a:t>
          </a:r>
          <a:endParaRPr lang="en-US" sz="2000" dirty="0"/>
        </a:p>
      </dgm:t>
    </dgm:pt>
    <dgm:pt modelId="{6EA190F8-F41F-404D-B51D-EA2E5B0AF821}" type="parTrans" cxnId="{AF1E0276-7A02-4D99-AC2C-5E1DD2BC0AF1}">
      <dgm:prSet/>
      <dgm:spPr/>
      <dgm:t>
        <a:bodyPr/>
        <a:lstStyle/>
        <a:p>
          <a:endParaRPr lang="en-US"/>
        </a:p>
      </dgm:t>
    </dgm:pt>
    <dgm:pt modelId="{1EC6201D-B299-477A-A2B7-DAE59C89F57B}" type="sibTrans" cxnId="{AF1E0276-7A02-4D99-AC2C-5E1DD2BC0AF1}">
      <dgm:prSet/>
      <dgm:spPr/>
      <dgm:t>
        <a:bodyPr/>
        <a:lstStyle/>
        <a:p>
          <a:endParaRPr lang="en-US"/>
        </a:p>
      </dgm:t>
    </dgm:pt>
    <dgm:pt modelId="{4AEA54C5-D820-4B50-A5B8-B99EE8621367}">
      <dgm:prSet custT="1"/>
      <dgm:spPr/>
      <dgm:t>
        <a:bodyPr/>
        <a:lstStyle/>
        <a:p>
          <a:r>
            <a:rPr lang="en-US" sz="2000" dirty="0" smtClean="0"/>
            <a:t>Machine Learning Models</a:t>
          </a:r>
        </a:p>
      </dgm:t>
    </dgm:pt>
    <dgm:pt modelId="{EFD31DB4-CA16-4C38-8D6E-C79D9F2DBDC9}" type="parTrans" cxnId="{92F03E66-C5A1-4DAA-84BB-FA9BBACBB7D8}">
      <dgm:prSet/>
      <dgm:spPr/>
      <dgm:t>
        <a:bodyPr/>
        <a:lstStyle/>
        <a:p>
          <a:endParaRPr lang="en-US"/>
        </a:p>
      </dgm:t>
    </dgm:pt>
    <dgm:pt modelId="{D4652B95-D1EB-441C-AA77-5480C755867E}" type="sibTrans" cxnId="{92F03E66-C5A1-4DAA-84BB-FA9BBACBB7D8}">
      <dgm:prSet/>
      <dgm:spPr/>
      <dgm:t>
        <a:bodyPr/>
        <a:lstStyle/>
        <a:p>
          <a:endParaRPr lang="en-US"/>
        </a:p>
      </dgm:t>
    </dgm:pt>
    <dgm:pt modelId="{22300B7D-6F64-44C7-9867-FB20A71CDA71}">
      <dgm:prSet custT="1"/>
      <dgm:spPr/>
      <dgm:t>
        <a:bodyPr/>
        <a:lstStyle/>
        <a:p>
          <a:r>
            <a:rPr lang="en-US" sz="2000" dirty="0" smtClean="0"/>
            <a:t>Result – Best Model</a:t>
          </a:r>
          <a:endParaRPr lang="en-US" sz="2000" dirty="0"/>
        </a:p>
      </dgm:t>
    </dgm:pt>
    <dgm:pt modelId="{AF636712-5380-4076-8051-5F6947BC54B4}" type="parTrans" cxnId="{E2E9D411-46BC-4739-A878-5A346F56BF74}">
      <dgm:prSet/>
      <dgm:spPr/>
      <dgm:t>
        <a:bodyPr/>
        <a:lstStyle/>
        <a:p>
          <a:endParaRPr lang="en-US"/>
        </a:p>
      </dgm:t>
    </dgm:pt>
    <dgm:pt modelId="{2CE91F7E-0E76-4180-B5B9-E95ACDC3AB7D}" type="sibTrans" cxnId="{E2E9D411-46BC-4739-A878-5A346F56BF74}">
      <dgm:prSet/>
      <dgm:spPr/>
      <dgm:t>
        <a:bodyPr/>
        <a:lstStyle/>
        <a:p>
          <a:endParaRPr lang="en-US"/>
        </a:p>
      </dgm:t>
    </dgm:pt>
    <dgm:pt modelId="{881DDD57-16BA-48A2-9C2B-3D89D3E6B78D}" type="pres">
      <dgm:prSet presAssocID="{374A715D-FA48-4C7F-A99C-1A28C800BA84}" presName="Name0" presStyleCnt="0">
        <dgm:presLayoutVars>
          <dgm:dir/>
          <dgm:animLvl val="lvl"/>
          <dgm:resizeHandles val="exact"/>
        </dgm:presLayoutVars>
      </dgm:prSet>
      <dgm:spPr/>
    </dgm:pt>
    <dgm:pt modelId="{D06542FB-B5D0-40A1-91AB-ADB99902332C}" type="pres">
      <dgm:prSet presAssocID="{EC2454A7-BE41-4052-A61C-58EFC6F38EB5}" presName="parTxOnly" presStyleLbl="node1" presStyleIdx="0" presStyleCnt="3" custScaleX="1354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5ECDA-437B-4323-80C8-1E93B67D1759}" type="pres">
      <dgm:prSet presAssocID="{1EC6201D-B299-477A-A2B7-DAE59C89F57B}" presName="parTxOnlySpace" presStyleCnt="0"/>
      <dgm:spPr/>
    </dgm:pt>
    <dgm:pt modelId="{F1EF144E-C579-46D2-8823-3A7047F98632}" type="pres">
      <dgm:prSet presAssocID="{4AEA54C5-D820-4B50-A5B8-B99EE8621367}" presName="parTxOnly" presStyleLbl="node1" presStyleIdx="1" presStyleCnt="3" custScaleX="1424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78894-7156-4BBE-B00D-B364E1D8E806}" type="pres">
      <dgm:prSet presAssocID="{D4652B95-D1EB-441C-AA77-5480C755867E}" presName="parTxOnlySpace" presStyleCnt="0"/>
      <dgm:spPr/>
    </dgm:pt>
    <dgm:pt modelId="{D9E6CDA7-0DF6-4D5A-B4B2-E01B8C046753}" type="pres">
      <dgm:prSet presAssocID="{22300B7D-6F64-44C7-9867-FB20A71CDA71}" presName="parTxOnly" presStyleLbl="node1" presStyleIdx="2" presStyleCnt="3" custScaleX="1268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638FDA-4566-497A-9633-C9C37E49C47E}" type="presOf" srcId="{EC2454A7-BE41-4052-A61C-58EFC6F38EB5}" destId="{D06542FB-B5D0-40A1-91AB-ADB99902332C}" srcOrd="0" destOrd="0" presId="urn:microsoft.com/office/officeart/2005/8/layout/chevron1"/>
    <dgm:cxn modelId="{D8C2D93E-DF5E-48B9-88DF-3647B06AEADE}" type="presOf" srcId="{374A715D-FA48-4C7F-A99C-1A28C800BA84}" destId="{881DDD57-16BA-48A2-9C2B-3D89D3E6B78D}" srcOrd="0" destOrd="0" presId="urn:microsoft.com/office/officeart/2005/8/layout/chevron1"/>
    <dgm:cxn modelId="{92F03E66-C5A1-4DAA-84BB-FA9BBACBB7D8}" srcId="{374A715D-FA48-4C7F-A99C-1A28C800BA84}" destId="{4AEA54C5-D820-4B50-A5B8-B99EE8621367}" srcOrd="1" destOrd="0" parTransId="{EFD31DB4-CA16-4C38-8D6E-C79D9F2DBDC9}" sibTransId="{D4652B95-D1EB-441C-AA77-5480C755867E}"/>
    <dgm:cxn modelId="{E2E9D411-46BC-4739-A878-5A346F56BF74}" srcId="{374A715D-FA48-4C7F-A99C-1A28C800BA84}" destId="{22300B7D-6F64-44C7-9867-FB20A71CDA71}" srcOrd="2" destOrd="0" parTransId="{AF636712-5380-4076-8051-5F6947BC54B4}" sibTransId="{2CE91F7E-0E76-4180-B5B9-E95ACDC3AB7D}"/>
    <dgm:cxn modelId="{AF1E0276-7A02-4D99-AC2C-5E1DD2BC0AF1}" srcId="{374A715D-FA48-4C7F-A99C-1A28C800BA84}" destId="{EC2454A7-BE41-4052-A61C-58EFC6F38EB5}" srcOrd="0" destOrd="0" parTransId="{6EA190F8-F41F-404D-B51D-EA2E5B0AF821}" sibTransId="{1EC6201D-B299-477A-A2B7-DAE59C89F57B}"/>
    <dgm:cxn modelId="{65BD955D-9960-446C-A224-A66A0668815D}" type="presOf" srcId="{4AEA54C5-D820-4B50-A5B8-B99EE8621367}" destId="{F1EF144E-C579-46D2-8823-3A7047F98632}" srcOrd="0" destOrd="0" presId="urn:microsoft.com/office/officeart/2005/8/layout/chevron1"/>
    <dgm:cxn modelId="{BD127EF3-A432-41EF-B941-4C2AF018B26F}" type="presOf" srcId="{22300B7D-6F64-44C7-9867-FB20A71CDA71}" destId="{D9E6CDA7-0DF6-4D5A-B4B2-E01B8C046753}" srcOrd="0" destOrd="0" presId="urn:microsoft.com/office/officeart/2005/8/layout/chevron1"/>
    <dgm:cxn modelId="{D3511DC0-7DDB-429C-9C2D-BD7B4F8C167A}" type="presParOf" srcId="{881DDD57-16BA-48A2-9C2B-3D89D3E6B78D}" destId="{D06542FB-B5D0-40A1-91AB-ADB99902332C}" srcOrd="0" destOrd="0" presId="urn:microsoft.com/office/officeart/2005/8/layout/chevron1"/>
    <dgm:cxn modelId="{2CA81D7E-AA2A-4E48-BAA9-55264BED6ECE}" type="presParOf" srcId="{881DDD57-16BA-48A2-9C2B-3D89D3E6B78D}" destId="{69C5ECDA-437B-4323-80C8-1E93B67D1759}" srcOrd="1" destOrd="0" presId="urn:microsoft.com/office/officeart/2005/8/layout/chevron1"/>
    <dgm:cxn modelId="{AB3940A4-4505-4286-B06B-82DC6F6CBE79}" type="presParOf" srcId="{881DDD57-16BA-48A2-9C2B-3D89D3E6B78D}" destId="{F1EF144E-C579-46D2-8823-3A7047F98632}" srcOrd="2" destOrd="0" presId="urn:microsoft.com/office/officeart/2005/8/layout/chevron1"/>
    <dgm:cxn modelId="{E8C7412B-4393-400D-9801-7DF0097B0861}" type="presParOf" srcId="{881DDD57-16BA-48A2-9C2B-3D89D3E6B78D}" destId="{ECC78894-7156-4BBE-B00D-B364E1D8E806}" srcOrd="3" destOrd="0" presId="urn:microsoft.com/office/officeart/2005/8/layout/chevron1"/>
    <dgm:cxn modelId="{4B9A454F-520D-47F1-BB9F-1E4FFC35197E}" type="presParOf" srcId="{881DDD57-16BA-48A2-9C2B-3D89D3E6B78D}" destId="{D9E6CDA7-0DF6-4D5A-B4B2-E01B8C04675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4A715D-FA48-4C7F-A99C-1A28C800BA84}" type="doc">
      <dgm:prSet loTypeId="urn:microsoft.com/office/officeart/2005/8/layout/chevron1" loCatId="process" qsTypeId="urn:microsoft.com/office/officeart/2005/8/quickstyle/3d3" qsCatId="3D" csTypeId="urn:microsoft.com/office/officeart/2005/8/colors/accent3_2" csCatId="accent3" phldr="1"/>
      <dgm:spPr/>
    </dgm:pt>
    <dgm:pt modelId="{EC2454A7-BE41-4052-A61C-58EFC6F38EB5}">
      <dgm:prSet phldrT="[Text]" custT="1"/>
      <dgm:spPr/>
      <dgm:t>
        <a:bodyPr/>
        <a:lstStyle/>
        <a:p>
          <a:r>
            <a:rPr lang="en-US" sz="2000" dirty="0" smtClean="0"/>
            <a:t>Objective</a:t>
          </a:r>
          <a:endParaRPr lang="en-US" sz="2000" dirty="0"/>
        </a:p>
      </dgm:t>
    </dgm:pt>
    <dgm:pt modelId="{6EA190F8-F41F-404D-B51D-EA2E5B0AF821}" type="parTrans" cxnId="{AF1E0276-7A02-4D99-AC2C-5E1DD2BC0AF1}">
      <dgm:prSet/>
      <dgm:spPr/>
      <dgm:t>
        <a:bodyPr/>
        <a:lstStyle/>
        <a:p>
          <a:endParaRPr lang="en-US"/>
        </a:p>
      </dgm:t>
    </dgm:pt>
    <dgm:pt modelId="{1EC6201D-B299-477A-A2B7-DAE59C89F57B}" type="sibTrans" cxnId="{AF1E0276-7A02-4D99-AC2C-5E1DD2BC0AF1}">
      <dgm:prSet/>
      <dgm:spPr/>
      <dgm:t>
        <a:bodyPr/>
        <a:lstStyle/>
        <a:p>
          <a:endParaRPr lang="en-US"/>
        </a:p>
      </dgm:t>
    </dgm:pt>
    <dgm:pt modelId="{4B6BD1DE-0567-4FE2-BCD5-FFB24FB60CE2}">
      <dgm:prSet custT="1"/>
      <dgm:spPr/>
      <dgm:t>
        <a:bodyPr/>
        <a:lstStyle/>
        <a:p>
          <a:r>
            <a:rPr lang="en-US" sz="2000" dirty="0" smtClean="0"/>
            <a:t>Data Exploration</a:t>
          </a:r>
          <a:endParaRPr lang="en-US" sz="2000" dirty="0"/>
        </a:p>
      </dgm:t>
    </dgm:pt>
    <dgm:pt modelId="{88C4178C-BD96-4230-826B-9FCFB7CFED09}" type="parTrans" cxnId="{1DDAE7BE-18D5-4DF0-9180-EFD1193BCE30}">
      <dgm:prSet/>
      <dgm:spPr/>
      <dgm:t>
        <a:bodyPr/>
        <a:lstStyle/>
        <a:p>
          <a:endParaRPr lang="en-US"/>
        </a:p>
      </dgm:t>
    </dgm:pt>
    <dgm:pt modelId="{9D1AF336-9AF2-4195-A876-6E43A7F4F26A}" type="sibTrans" cxnId="{1DDAE7BE-18D5-4DF0-9180-EFD1193BCE30}">
      <dgm:prSet/>
      <dgm:spPr/>
      <dgm:t>
        <a:bodyPr/>
        <a:lstStyle/>
        <a:p>
          <a:endParaRPr lang="en-US"/>
        </a:p>
      </dgm:t>
    </dgm:pt>
    <dgm:pt modelId="{19E90DCB-DBD3-4822-9A71-9FF40D862E44}">
      <dgm:prSet custT="1"/>
      <dgm:spPr/>
      <dgm:t>
        <a:bodyPr/>
        <a:lstStyle/>
        <a:p>
          <a:r>
            <a:rPr lang="en-US" sz="2000" dirty="0" smtClean="0"/>
            <a:t>Data</a:t>
          </a:r>
          <a:r>
            <a:rPr lang="en-US" sz="2100" dirty="0" smtClean="0"/>
            <a:t> </a:t>
          </a:r>
          <a:r>
            <a:rPr lang="en-US" sz="2000" dirty="0" smtClean="0"/>
            <a:t>Visualization</a:t>
          </a:r>
          <a:endParaRPr lang="en-US" sz="2100" dirty="0"/>
        </a:p>
      </dgm:t>
    </dgm:pt>
    <dgm:pt modelId="{53E2E26F-9D96-4C4D-B734-D8EF38C801BB}" type="parTrans" cxnId="{3A41E2C5-7774-428C-A100-3E8251AE771A}">
      <dgm:prSet/>
      <dgm:spPr/>
      <dgm:t>
        <a:bodyPr/>
        <a:lstStyle/>
        <a:p>
          <a:endParaRPr lang="en-US"/>
        </a:p>
      </dgm:t>
    </dgm:pt>
    <dgm:pt modelId="{5C4A7205-76C0-4B26-B5FC-B390953E5EF4}" type="sibTrans" cxnId="{3A41E2C5-7774-428C-A100-3E8251AE771A}">
      <dgm:prSet/>
      <dgm:spPr/>
      <dgm:t>
        <a:bodyPr/>
        <a:lstStyle/>
        <a:p>
          <a:endParaRPr lang="en-US"/>
        </a:p>
      </dgm:t>
    </dgm:pt>
    <dgm:pt modelId="{022BBD5F-4308-4015-B5AF-7F0686E7B6DF}">
      <dgm:prSet custT="1"/>
      <dgm:spPr/>
      <dgm:t>
        <a:bodyPr/>
        <a:lstStyle/>
        <a:p>
          <a:r>
            <a:rPr lang="en-US" sz="2000" dirty="0" smtClean="0"/>
            <a:t>Data Pre-Processing</a:t>
          </a:r>
          <a:endParaRPr lang="en-US" sz="2000" dirty="0"/>
        </a:p>
      </dgm:t>
    </dgm:pt>
    <dgm:pt modelId="{502D419E-B242-4E52-AA65-19AAAC9421B3}" type="parTrans" cxnId="{AE63DD3E-9CD2-46D2-99F1-943DACD59BB1}">
      <dgm:prSet/>
      <dgm:spPr/>
      <dgm:t>
        <a:bodyPr/>
        <a:lstStyle/>
        <a:p>
          <a:endParaRPr lang="en-US"/>
        </a:p>
      </dgm:t>
    </dgm:pt>
    <dgm:pt modelId="{64FA4C67-71F3-4377-953C-619078D94704}" type="sibTrans" cxnId="{AE63DD3E-9CD2-46D2-99F1-943DACD59BB1}">
      <dgm:prSet/>
      <dgm:spPr/>
      <dgm:t>
        <a:bodyPr/>
        <a:lstStyle/>
        <a:p>
          <a:endParaRPr lang="en-US"/>
        </a:p>
      </dgm:t>
    </dgm:pt>
    <dgm:pt modelId="{881DDD57-16BA-48A2-9C2B-3D89D3E6B78D}" type="pres">
      <dgm:prSet presAssocID="{374A715D-FA48-4C7F-A99C-1A28C800BA84}" presName="Name0" presStyleCnt="0">
        <dgm:presLayoutVars>
          <dgm:dir/>
          <dgm:animLvl val="lvl"/>
          <dgm:resizeHandles val="exact"/>
        </dgm:presLayoutVars>
      </dgm:prSet>
      <dgm:spPr/>
    </dgm:pt>
    <dgm:pt modelId="{D06542FB-B5D0-40A1-91AB-ADB99902332C}" type="pres">
      <dgm:prSet presAssocID="{EC2454A7-BE41-4052-A61C-58EFC6F38EB5}" presName="parTxOnly" presStyleLbl="node1" presStyleIdx="0" presStyleCnt="4" custScaleX="95378" custScaleY="1025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5ECDA-437B-4323-80C8-1E93B67D1759}" type="pres">
      <dgm:prSet presAssocID="{1EC6201D-B299-477A-A2B7-DAE59C89F57B}" presName="parTxOnlySpace" presStyleCnt="0"/>
      <dgm:spPr/>
    </dgm:pt>
    <dgm:pt modelId="{AE860183-6DB4-4AE4-9164-8B55EF9491BC}" type="pres">
      <dgm:prSet presAssocID="{4B6BD1DE-0567-4FE2-BCD5-FFB24FB60CE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682ED-B57B-4B94-802E-D00D9CAA6533}" type="pres">
      <dgm:prSet presAssocID="{9D1AF336-9AF2-4195-A876-6E43A7F4F26A}" presName="parTxOnlySpace" presStyleCnt="0"/>
      <dgm:spPr/>
    </dgm:pt>
    <dgm:pt modelId="{3F5494F8-0F2B-4B9C-9ACD-6B2522318B4E}" type="pres">
      <dgm:prSet presAssocID="{19E90DCB-DBD3-4822-9A71-9FF40D862E4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69B39-8FF9-4F0A-BAB0-9F800FF6DE6E}" type="pres">
      <dgm:prSet presAssocID="{5C4A7205-76C0-4B26-B5FC-B390953E5EF4}" presName="parTxOnlySpace" presStyleCnt="0"/>
      <dgm:spPr/>
    </dgm:pt>
    <dgm:pt modelId="{72666E4F-921A-461F-BACD-A29672E34F7D}" type="pres">
      <dgm:prSet presAssocID="{022BBD5F-4308-4015-B5AF-7F0686E7B6D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1E0276-7A02-4D99-AC2C-5E1DD2BC0AF1}" srcId="{374A715D-FA48-4C7F-A99C-1A28C800BA84}" destId="{EC2454A7-BE41-4052-A61C-58EFC6F38EB5}" srcOrd="0" destOrd="0" parTransId="{6EA190F8-F41F-404D-B51D-EA2E5B0AF821}" sibTransId="{1EC6201D-B299-477A-A2B7-DAE59C89F57B}"/>
    <dgm:cxn modelId="{AE63DD3E-9CD2-46D2-99F1-943DACD59BB1}" srcId="{374A715D-FA48-4C7F-A99C-1A28C800BA84}" destId="{022BBD5F-4308-4015-B5AF-7F0686E7B6DF}" srcOrd="3" destOrd="0" parTransId="{502D419E-B242-4E52-AA65-19AAAC9421B3}" sibTransId="{64FA4C67-71F3-4377-953C-619078D94704}"/>
    <dgm:cxn modelId="{C993D9F6-55B5-47BE-A500-A675032FA16D}" type="presOf" srcId="{4B6BD1DE-0567-4FE2-BCD5-FFB24FB60CE2}" destId="{AE860183-6DB4-4AE4-9164-8B55EF9491BC}" srcOrd="0" destOrd="0" presId="urn:microsoft.com/office/officeart/2005/8/layout/chevron1"/>
    <dgm:cxn modelId="{68459078-6578-4DA9-A6FC-4ADDE9CEE2AD}" type="presOf" srcId="{022BBD5F-4308-4015-B5AF-7F0686E7B6DF}" destId="{72666E4F-921A-461F-BACD-A29672E34F7D}" srcOrd="0" destOrd="0" presId="urn:microsoft.com/office/officeart/2005/8/layout/chevron1"/>
    <dgm:cxn modelId="{B1AF99AF-0B4B-46B9-BB67-EC9400371F85}" type="presOf" srcId="{19E90DCB-DBD3-4822-9A71-9FF40D862E44}" destId="{3F5494F8-0F2B-4B9C-9ACD-6B2522318B4E}" srcOrd="0" destOrd="0" presId="urn:microsoft.com/office/officeart/2005/8/layout/chevron1"/>
    <dgm:cxn modelId="{22638FDA-4566-497A-9633-C9C37E49C47E}" type="presOf" srcId="{EC2454A7-BE41-4052-A61C-58EFC6F38EB5}" destId="{D06542FB-B5D0-40A1-91AB-ADB99902332C}" srcOrd="0" destOrd="0" presId="urn:microsoft.com/office/officeart/2005/8/layout/chevron1"/>
    <dgm:cxn modelId="{1DDAE7BE-18D5-4DF0-9180-EFD1193BCE30}" srcId="{374A715D-FA48-4C7F-A99C-1A28C800BA84}" destId="{4B6BD1DE-0567-4FE2-BCD5-FFB24FB60CE2}" srcOrd="1" destOrd="0" parTransId="{88C4178C-BD96-4230-826B-9FCFB7CFED09}" sibTransId="{9D1AF336-9AF2-4195-A876-6E43A7F4F26A}"/>
    <dgm:cxn modelId="{3A41E2C5-7774-428C-A100-3E8251AE771A}" srcId="{374A715D-FA48-4C7F-A99C-1A28C800BA84}" destId="{19E90DCB-DBD3-4822-9A71-9FF40D862E44}" srcOrd="2" destOrd="0" parTransId="{53E2E26F-9D96-4C4D-B734-D8EF38C801BB}" sibTransId="{5C4A7205-76C0-4B26-B5FC-B390953E5EF4}"/>
    <dgm:cxn modelId="{D8C2D93E-DF5E-48B9-88DF-3647B06AEADE}" type="presOf" srcId="{374A715D-FA48-4C7F-A99C-1A28C800BA84}" destId="{881DDD57-16BA-48A2-9C2B-3D89D3E6B78D}" srcOrd="0" destOrd="0" presId="urn:microsoft.com/office/officeart/2005/8/layout/chevron1"/>
    <dgm:cxn modelId="{D3511DC0-7DDB-429C-9C2D-BD7B4F8C167A}" type="presParOf" srcId="{881DDD57-16BA-48A2-9C2B-3D89D3E6B78D}" destId="{D06542FB-B5D0-40A1-91AB-ADB99902332C}" srcOrd="0" destOrd="0" presId="urn:microsoft.com/office/officeart/2005/8/layout/chevron1"/>
    <dgm:cxn modelId="{2CA81D7E-AA2A-4E48-BAA9-55264BED6ECE}" type="presParOf" srcId="{881DDD57-16BA-48A2-9C2B-3D89D3E6B78D}" destId="{69C5ECDA-437B-4323-80C8-1E93B67D1759}" srcOrd="1" destOrd="0" presId="urn:microsoft.com/office/officeart/2005/8/layout/chevron1"/>
    <dgm:cxn modelId="{CDBA2F57-D012-481D-B1FF-30697E1DAD68}" type="presParOf" srcId="{881DDD57-16BA-48A2-9C2B-3D89D3E6B78D}" destId="{AE860183-6DB4-4AE4-9164-8B55EF9491BC}" srcOrd="2" destOrd="0" presId="urn:microsoft.com/office/officeart/2005/8/layout/chevron1"/>
    <dgm:cxn modelId="{317EF0A5-0E13-4C1E-9A81-EAA834B641CF}" type="presParOf" srcId="{881DDD57-16BA-48A2-9C2B-3D89D3E6B78D}" destId="{C97682ED-B57B-4B94-802E-D00D9CAA6533}" srcOrd="3" destOrd="0" presId="urn:microsoft.com/office/officeart/2005/8/layout/chevron1"/>
    <dgm:cxn modelId="{738084D4-650A-4946-9298-3643F40AFF19}" type="presParOf" srcId="{881DDD57-16BA-48A2-9C2B-3D89D3E6B78D}" destId="{3F5494F8-0F2B-4B9C-9ACD-6B2522318B4E}" srcOrd="4" destOrd="0" presId="urn:microsoft.com/office/officeart/2005/8/layout/chevron1"/>
    <dgm:cxn modelId="{5BE49D19-CEF8-40BF-AA8C-70BA35EB3886}" type="presParOf" srcId="{881DDD57-16BA-48A2-9C2B-3D89D3E6B78D}" destId="{C2269B39-8FF9-4F0A-BAB0-9F800FF6DE6E}" srcOrd="5" destOrd="0" presId="urn:microsoft.com/office/officeart/2005/8/layout/chevron1"/>
    <dgm:cxn modelId="{8A0D2D61-88D8-4FA1-8FBA-9972591E20C9}" type="presParOf" srcId="{881DDD57-16BA-48A2-9C2B-3D89D3E6B78D}" destId="{72666E4F-921A-461F-BACD-A29672E34F7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542FB-B5D0-40A1-91AB-ADB99902332C}">
      <dsp:nvSpPr>
        <dsp:cNvPr id="0" name=""/>
        <dsp:cNvSpPr/>
      </dsp:nvSpPr>
      <dsp:spPr>
        <a:xfrm>
          <a:off x="2204" y="179232"/>
          <a:ext cx="3011599" cy="88903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Feature Selection</a:t>
          </a:r>
          <a:endParaRPr lang="en-US" sz="2000" kern="1200" dirty="0"/>
        </a:p>
      </dsp:txBody>
      <dsp:txXfrm>
        <a:off x="446724" y="179232"/>
        <a:ext cx="2122560" cy="889039"/>
      </dsp:txXfrm>
    </dsp:sp>
    <dsp:sp modelId="{F1EF144E-C579-46D2-8823-3A7047F98632}">
      <dsp:nvSpPr>
        <dsp:cNvPr id="0" name=""/>
        <dsp:cNvSpPr/>
      </dsp:nvSpPr>
      <dsp:spPr>
        <a:xfrm>
          <a:off x="2791544" y="179232"/>
          <a:ext cx="3166381" cy="88903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Machine Learning Models</a:t>
          </a:r>
        </a:p>
      </dsp:txBody>
      <dsp:txXfrm>
        <a:off x="3236064" y="179232"/>
        <a:ext cx="2277342" cy="889039"/>
      </dsp:txXfrm>
    </dsp:sp>
    <dsp:sp modelId="{D9E6CDA7-0DF6-4D5A-B4B2-E01B8C046753}">
      <dsp:nvSpPr>
        <dsp:cNvPr id="0" name=""/>
        <dsp:cNvSpPr/>
      </dsp:nvSpPr>
      <dsp:spPr>
        <a:xfrm>
          <a:off x="5735666" y="179232"/>
          <a:ext cx="2818300" cy="88903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 – Best Model</a:t>
          </a:r>
          <a:endParaRPr lang="en-US" sz="2000" kern="1200" dirty="0"/>
        </a:p>
      </dsp:txBody>
      <dsp:txXfrm>
        <a:off x="6180186" y="179232"/>
        <a:ext cx="1929261" cy="889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542FB-B5D0-40A1-91AB-ADB99902332C}">
      <dsp:nvSpPr>
        <dsp:cNvPr id="0" name=""/>
        <dsp:cNvSpPr/>
      </dsp:nvSpPr>
      <dsp:spPr>
        <a:xfrm>
          <a:off x="4668" y="0"/>
          <a:ext cx="2648205" cy="10406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Objective</a:t>
          </a:r>
          <a:endParaRPr lang="en-US" sz="2000" kern="1200" dirty="0"/>
        </a:p>
      </dsp:txBody>
      <dsp:txXfrm>
        <a:off x="525005" y="0"/>
        <a:ext cx="1607531" cy="1040674"/>
      </dsp:txXfrm>
    </dsp:sp>
    <dsp:sp modelId="{AE860183-6DB4-4AE4-9164-8B55EF9491BC}">
      <dsp:nvSpPr>
        <dsp:cNvPr id="0" name=""/>
        <dsp:cNvSpPr/>
      </dsp:nvSpPr>
      <dsp:spPr>
        <a:xfrm>
          <a:off x="2375220" y="13106"/>
          <a:ext cx="2776537" cy="101446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Exploration</a:t>
          </a:r>
          <a:endParaRPr lang="en-US" sz="2000" kern="1200" dirty="0"/>
        </a:p>
      </dsp:txBody>
      <dsp:txXfrm>
        <a:off x="2882450" y="13106"/>
        <a:ext cx="1762077" cy="1014460"/>
      </dsp:txXfrm>
    </dsp:sp>
    <dsp:sp modelId="{3F5494F8-0F2B-4B9C-9ACD-6B2522318B4E}">
      <dsp:nvSpPr>
        <dsp:cNvPr id="0" name=""/>
        <dsp:cNvSpPr/>
      </dsp:nvSpPr>
      <dsp:spPr>
        <a:xfrm>
          <a:off x="4874103" y="13106"/>
          <a:ext cx="2776537" cy="101446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</a:t>
          </a:r>
          <a:r>
            <a:rPr lang="en-US" sz="2100" kern="1200" dirty="0" smtClean="0"/>
            <a:t> </a:t>
          </a:r>
          <a:r>
            <a:rPr lang="en-US" sz="2000" kern="1200" dirty="0" smtClean="0"/>
            <a:t>Visualization</a:t>
          </a:r>
          <a:endParaRPr lang="en-US" sz="2100" kern="1200" dirty="0"/>
        </a:p>
      </dsp:txBody>
      <dsp:txXfrm>
        <a:off x="5381333" y="13106"/>
        <a:ext cx="1762077" cy="1014460"/>
      </dsp:txXfrm>
    </dsp:sp>
    <dsp:sp modelId="{72666E4F-921A-461F-BACD-A29672E34F7D}">
      <dsp:nvSpPr>
        <dsp:cNvPr id="0" name=""/>
        <dsp:cNvSpPr/>
      </dsp:nvSpPr>
      <dsp:spPr>
        <a:xfrm>
          <a:off x="7372987" y="13106"/>
          <a:ext cx="2776537" cy="101446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Pre-Processing</a:t>
          </a:r>
          <a:endParaRPr lang="en-US" sz="2000" kern="1200" dirty="0"/>
        </a:p>
      </dsp:txBody>
      <dsp:txXfrm>
        <a:off x="7880217" y="13106"/>
        <a:ext cx="1762077" cy="101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9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1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5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721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0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9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7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9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6158-2772-4FD4-A484-C53C8B7808FA}" type="datetimeFigureOut">
              <a:rPr lang="en-IN" smtClean="0"/>
              <a:t>01/01/2020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523D1F-59DC-42AB-A4D0-40E1B9033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7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2YYKpF2KJHRkbzmJwpwHy-ANII9nK1_/view?usp=shar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8983"/>
            <a:ext cx="9144000" cy="1058091"/>
          </a:xfrm>
        </p:spPr>
        <p:txBody>
          <a:bodyPr>
            <a:norm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Marketing Prediction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5075" y="4111489"/>
            <a:ext cx="3309257" cy="1335722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By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Anand AL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BE-Mechanical Engineer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2" y="399232"/>
            <a:ext cx="8911687" cy="721364"/>
          </a:xfrm>
        </p:spPr>
        <p:txBody>
          <a:bodyPr/>
          <a:lstStyle/>
          <a:p>
            <a:r>
              <a:rPr lang="en-IN" dirty="0" smtClean="0"/>
              <a:t>Distribution among numerical data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7" y="1384662"/>
            <a:ext cx="2940450" cy="253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1144" y="1384662"/>
            <a:ext cx="2999005" cy="253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97" y="4088184"/>
            <a:ext cx="2940450" cy="2626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144" y="4100336"/>
            <a:ext cx="2999005" cy="2613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266" y="1384662"/>
            <a:ext cx="2850930" cy="2439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266" y="4088184"/>
            <a:ext cx="2850930" cy="2626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5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7" y="624110"/>
            <a:ext cx="10655526" cy="1280890"/>
          </a:xfrm>
        </p:spPr>
        <p:txBody>
          <a:bodyPr/>
          <a:lstStyle/>
          <a:p>
            <a:pPr algn="ctr"/>
            <a:r>
              <a:rPr lang="en-IN" dirty="0" smtClean="0"/>
              <a:t>Widely spread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613" y="1477326"/>
            <a:ext cx="4982485" cy="467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30" y="1477326"/>
            <a:ext cx="4928251" cy="467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6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624110"/>
            <a:ext cx="10720841" cy="1280890"/>
          </a:xfrm>
        </p:spPr>
        <p:txBody>
          <a:bodyPr/>
          <a:lstStyle/>
          <a:p>
            <a:pPr algn="ctr"/>
            <a:r>
              <a:rPr lang="en-IN" dirty="0" smtClean="0"/>
              <a:t>Outliers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1" y="2198823"/>
            <a:ext cx="5037455" cy="3748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191" y="2198823"/>
            <a:ext cx="4985112" cy="3748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1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5" y="624110"/>
            <a:ext cx="10159138" cy="760553"/>
          </a:xfrm>
        </p:spPr>
        <p:txBody>
          <a:bodyPr/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486" y="1515291"/>
            <a:ext cx="9741126" cy="439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Few observation from exploratory </a:t>
            </a:r>
            <a:r>
              <a:rPr lang="en-IN" dirty="0" smtClean="0"/>
              <a:t>analysis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Widely spread Date</a:t>
            </a:r>
          </a:p>
          <a:p>
            <a:r>
              <a:rPr lang="en-IN" dirty="0" smtClean="0"/>
              <a:t>From Data visualization, </a:t>
            </a:r>
            <a:r>
              <a:rPr lang="en-IN" dirty="0"/>
              <a:t>we can observe </a:t>
            </a:r>
            <a:r>
              <a:rPr lang="en-IN" dirty="0" smtClean="0"/>
              <a:t>that some features where widely  spread data.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Data Alteration</a:t>
            </a:r>
          </a:p>
          <a:p>
            <a:r>
              <a:rPr lang="en-IN" dirty="0" smtClean="0"/>
              <a:t>So, we are going to group age based on Adult, Mid-Age, old Age.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Outliers:</a:t>
            </a:r>
          </a:p>
          <a:p>
            <a:r>
              <a:rPr lang="en-IN" dirty="0" smtClean="0"/>
              <a:t>There are some outliers in campaign &amp; balance features. So, removing outliers.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7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656050"/>
          </a:xfrm>
        </p:spPr>
        <p:txBody>
          <a:bodyPr/>
          <a:lstStyle/>
          <a:p>
            <a:pPr algn="ctr"/>
            <a:r>
              <a:rPr lang="en-IN" dirty="0" smtClean="0"/>
              <a:t>Co-Relations With Response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89" y="1608137"/>
            <a:ext cx="2808514" cy="4556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2496412"/>
            <a:ext cx="6152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Duration:</a:t>
            </a:r>
          </a:p>
          <a:p>
            <a:r>
              <a:rPr lang="en-IN" dirty="0"/>
              <a:t>	</a:t>
            </a:r>
            <a:r>
              <a:rPr lang="en-IN" dirty="0" smtClean="0"/>
              <a:t>It is highly co-related with response with 40% corr.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 smtClean="0"/>
              <a:t>Pdays</a:t>
            </a:r>
            <a:r>
              <a:rPr lang="en-IN" dirty="0" smtClean="0"/>
              <a:t>:</a:t>
            </a:r>
          </a:p>
          <a:p>
            <a:r>
              <a:rPr lang="en-IN" dirty="0"/>
              <a:t>	</a:t>
            </a:r>
            <a:r>
              <a:rPr lang="en-IN" dirty="0" smtClean="0"/>
              <a:t>It is also co-related 10% with response.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This two variables where highly co-related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6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457" y="680607"/>
            <a:ext cx="8911687" cy="773616"/>
          </a:xfrm>
        </p:spPr>
        <p:txBody>
          <a:bodyPr/>
          <a:lstStyle/>
          <a:p>
            <a:pPr algn="ctr"/>
            <a:r>
              <a:rPr lang="en-IN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97" y="1554479"/>
            <a:ext cx="9144000" cy="2194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Important features were identified during model building process </a:t>
            </a:r>
            <a:r>
              <a:rPr lang="en-IN" dirty="0" smtClean="0"/>
              <a:t>for</a:t>
            </a:r>
          </a:p>
          <a:p>
            <a:r>
              <a:rPr lang="en-IN" dirty="0" smtClean="0"/>
              <a:t>The Features were ranked using </a:t>
            </a:r>
            <a:r>
              <a:rPr lang="en-IN" b="1" dirty="0"/>
              <a:t>Recursive Feature </a:t>
            </a:r>
            <a:r>
              <a:rPr lang="en-IN" b="1" dirty="0" smtClean="0"/>
              <a:t>Elimination </a:t>
            </a:r>
            <a:r>
              <a:rPr lang="en-IN" dirty="0" smtClean="0"/>
              <a:t>Method.</a:t>
            </a:r>
          </a:p>
          <a:p>
            <a:r>
              <a:rPr lang="en-IN" dirty="0"/>
              <a:t>Then </a:t>
            </a:r>
            <a:r>
              <a:rPr lang="en-IN" b="1" dirty="0" smtClean="0"/>
              <a:t>Variance Inflation Factor </a:t>
            </a:r>
            <a:r>
              <a:rPr lang="en-IN" dirty="0" smtClean="0"/>
              <a:t>is calculated for selected features.</a:t>
            </a:r>
          </a:p>
          <a:p>
            <a:r>
              <a:rPr lang="en-IN" dirty="0" smtClean="0"/>
              <a:t>Then the features with moderate </a:t>
            </a:r>
            <a:r>
              <a:rPr lang="en-IN" b="1" dirty="0" smtClean="0"/>
              <a:t>P-Value</a:t>
            </a:r>
            <a:r>
              <a:rPr lang="en-IN" dirty="0" smtClean="0"/>
              <a:t> is selected.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1497" y="3749040"/>
            <a:ext cx="62179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Selected Features: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come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customer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Marital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86" y="3437811"/>
            <a:ext cx="2686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0236"/>
            <a:ext cx="12191999" cy="656050"/>
          </a:xfrm>
        </p:spPr>
        <p:txBody>
          <a:bodyPr/>
          <a:lstStyle/>
          <a:p>
            <a:pPr algn="ctr"/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799" y="1676401"/>
            <a:ext cx="7648355" cy="4228010"/>
          </a:xfrm>
        </p:spPr>
        <p:txBody>
          <a:bodyPr>
            <a:normAutofit/>
          </a:bodyPr>
          <a:lstStyle/>
          <a:p>
            <a:r>
              <a:rPr lang="en-IN" dirty="0" smtClean="0"/>
              <a:t>Model used: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Random </a:t>
            </a:r>
            <a:r>
              <a:rPr lang="en-IN" dirty="0" smtClean="0"/>
              <a:t>Forest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Metrics used: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/>
              <a:t>Precision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/>
              <a:t>Recall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/>
              <a:t>Accuracy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Cross Validation: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K-Fold</a:t>
            </a:r>
          </a:p>
          <a:p>
            <a:endParaRPr lang="en-IN" dirty="0"/>
          </a:p>
          <a:p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6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09"/>
            <a:ext cx="12191999" cy="747491"/>
          </a:xfrm>
        </p:spPr>
        <p:txBody>
          <a:bodyPr/>
          <a:lstStyle/>
          <a:p>
            <a:pPr algn="ctr"/>
            <a:r>
              <a:rPr lang="en-IN" dirty="0" smtClean="0"/>
              <a:t>Preferred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445" y="1598023"/>
            <a:ext cx="9428618" cy="4019006"/>
          </a:xfrm>
        </p:spPr>
        <p:txBody>
          <a:bodyPr>
            <a:normAutofit/>
          </a:bodyPr>
          <a:lstStyle/>
          <a:p>
            <a:r>
              <a:rPr lang="en-IN" dirty="0" smtClean="0"/>
              <a:t>Our Target: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To increase customer response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With limited resources.</a:t>
            </a:r>
          </a:p>
          <a:p>
            <a:endParaRPr lang="en-IN" dirty="0" smtClean="0"/>
          </a:p>
          <a:p>
            <a:r>
              <a:rPr lang="en-IN" dirty="0" smtClean="0"/>
              <a:t>For this problem: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Precision is important metrics. Which help us to know about successful prediction model.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In </a:t>
            </a:r>
            <a:r>
              <a:rPr lang="en-IN" dirty="0"/>
              <a:t>this problem </a:t>
            </a:r>
            <a:r>
              <a:rPr lang="en-IN" dirty="0" smtClean="0"/>
              <a:t>the model </a:t>
            </a:r>
            <a:r>
              <a:rPr lang="en-IN" dirty="0"/>
              <a:t>with </a:t>
            </a:r>
            <a:r>
              <a:rPr lang="en-IN" b="1" dirty="0"/>
              <a:t>High Precision Score</a:t>
            </a:r>
            <a:r>
              <a:rPr lang="en-IN" dirty="0"/>
              <a:t> </a:t>
            </a:r>
            <a:r>
              <a:rPr lang="en-IN" dirty="0" smtClean="0"/>
              <a:t>&amp; then with </a:t>
            </a:r>
            <a:r>
              <a:rPr lang="en-IN" dirty="0"/>
              <a:t>High </a:t>
            </a:r>
            <a:r>
              <a:rPr lang="en-IN" dirty="0" smtClean="0"/>
              <a:t>Accuracy is preferred.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0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624110"/>
            <a:ext cx="10572205" cy="669113"/>
          </a:xfrm>
        </p:spPr>
        <p:txBody>
          <a:bodyPr/>
          <a:lstStyle/>
          <a:p>
            <a:r>
              <a:rPr lang="en-IN" dirty="0"/>
              <a:t>Model 1: </a:t>
            </a:r>
            <a:r>
              <a:rPr lang="en-IN" dirty="0" smtClean="0"/>
              <a:t>		</a:t>
            </a:r>
            <a:r>
              <a:rPr lang="en-IN" b="1" i="1" dirty="0"/>
              <a:t>Logistic </a:t>
            </a:r>
            <a:r>
              <a:rPr lang="en-IN" b="1" i="1" dirty="0" smtClean="0"/>
              <a:t>Regression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136" y="4010297"/>
            <a:ext cx="4715693" cy="135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24955"/>
              </p:ext>
            </p:extLst>
          </p:nvPr>
        </p:nvGraphicFramePr>
        <p:xfrm>
          <a:off x="1469570" y="1273771"/>
          <a:ext cx="9614264" cy="42387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07132">
                  <a:extLst>
                    <a:ext uri="{9D8B030D-6E8A-4147-A177-3AD203B41FA5}">
                      <a16:colId xmlns:a16="http://schemas.microsoft.com/office/drawing/2014/main" val="1493785238"/>
                    </a:ext>
                  </a:extLst>
                </a:gridCol>
                <a:gridCol w="4807132">
                  <a:extLst>
                    <a:ext uri="{9D8B030D-6E8A-4147-A177-3AD203B41FA5}">
                      <a16:colId xmlns:a16="http://schemas.microsoft.com/office/drawing/2014/main" val="99233361"/>
                    </a:ext>
                  </a:extLst>
                </a:gridCol>
              </a:tblGrid>
              <a:tr h="50478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1. Logistic Regression</a:t>
                      </a:r>
                      <a:endParaRPr lang="en-IN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53889"/>
                  </a:ext>
                </a:extLst>
              </a:tr>
              <a:tr h="12446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000" dirty="0" smtClean="0"/>
                        <a:t>1.1 From all available features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b="1" dirty="0" smtClean="0"/>
                        <a:t>Precision score  </a:t>
                      </a:r>
                      <a:r>
                        <a:rPr lang="en-IN" sz="2000" dirty="0" smtClean="0"/>
                        <a:t> : 53%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b="1" dirty="0" smtClean="0"/>
                        <a:t>Accuracy score</a:t>
                      </a:r>
                      <a:r>
                        <a:rPr lang="en-IN" sz="2000" dirty="0" smtClean="0"/>
                        <a:t> : 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000" dirty="0" smtClean="0"/>
                        <a:t>1.2 From all selected features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b="1" dirty="0" smtClean="0"/>
                        <a:t>Precision score</a:t>
                      </a:r>
                      <a:r>
                        <a:rPr lang="en-IN" sz="2000" dirty="0" smtClean="0"/>
                        <a:t>   : 64%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b="1" dirty="0" smtClean="0"/>
                        <a:t>Accuracy score</a:t>
                      </a:r>
                      <a:r>
                        <a:rPr lang="en-IN" sz="2000" dirty="0" smtClean="0"/>
                        <a:t> : 89%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55092"/>
                  </a:ext>
                </a:extLst>
              </a:tr>
              <a:tr h="12446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000" dirty="0" smtClean="0"/>
                        <a:t>1.3 For K-fold with</a:t>
                      </a:r>
                      <a:r>
                        <a:rPr lang="en-IN" sz="2000" baseline="0" dirty="0" smtClean="0"/>
                        <a:t> </a:t>
                      </a:r>
                      <a:r>
                        <a:rPr lang="en-IN" sz="2000" dirty="0" smtClean="0"/>
                        <a:t>available features: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dirty="0" smtClean="0"/>
                        <a:t>Average </a:t>
                      </a:r>
                      <a:r>
                        <a:rPr lang="en-IN" sz="2000" b="1" dirty="0" smtClean="0"/>
                        <a:t>Precision score</a:t>
                      </a:r>
                      <a:r>
                        <a:rPr lang="en-IN" sz="2000" dirty="0" smtClean="0"/>
                        <a:t>   : 55%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dirty="0" smtClean="0"/>
                        <a:t>Average </a:t>
                      </a:r>
                      <a:r>
                        <a:rPr lang="en-IN" sz="2000" b="1" dirty="0" smtClean="0"/>
                        <a:t>Accuracy score</a:t>
                      </a:r>
                      <a:r>
                        <a:rPr lang="en-IN" sz="2000" dirty="0" smtClean="0"/>
                        <a:t> : 88%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000" dirty="0" smtClean="0"/>
                        <a:t>1.4 For K-fold For all selected features: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dirty="0" smtClean="0"/>
                        <a:t>Average </a:t>
                      </a:r>
                      <a:r>
                        <a:rPr lang="en-IN" sz="2000" b="1" dirty="0" smtClean="0"/>
                        <a:t>Precision score</a:t>
                      </a:r>
                      <a:r>
                        <a:rPr lang="en-IN" sz="2000" dirty="0" smtClean="0"/>
                        <a:t>   : 24%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dirty="0" smtClean="0"/>
                        <a:t>Average </a:t>
                      </a:r>
                      <a:r>
                        <a:rPr lang="en-IN" sz="2000" b="1" dirty="0" smtClean="0"/>
                        <a:t>Accuracy score</a:t>
                      </a:r>
                      <a:r>
                        <a:rPr lang="en-IN" sz="2000" dirty="0" smtClean="0"/>
                        <a:t> : 88%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55198"/>
                  </a:ext>
                </a:extLst>
              </a:tr>
              <a:tr h="1244659">
                <a:tc grid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IN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067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9615" y="4443104"/>
            <a:ext cx="506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dk1"/>
                </a:solidFill>
              </a:rPr>
              <a:t>1.5 </a:t>
            </a:r>
            <a:r>
              <a:rPr lang="en-IN" dirty="0">
                <a:solidFill>
                  <a:schemeClr val="dk1"/>
                </a:solidFill>
              </a:rPr>
              <a:t>With selected features &amp; best K-Fold: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dk1"/>
                </a:solidFill>
              </a:rPr>
              <a:t>Precision </a:t>
            </a:r>
            <a:r>
              <a:rPr lang="en-IN" b="1" dirty="0">
                <a:solidFill>
                  <a:schemeClr val="dk1"/>
                </a:solidFill>
              </a:rPr>
              <a:t>score</a:t>
            </a:r>
            <a:r>
              <a:rPr lang="en-IN" dirty="0">
                <a:solidFill>
                  <a:schemeClr val="dk1"/>
                </a:solidFill>
              </a:rPr>
              <a:t> : 69%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dk1"/>
                </a:solidFill>
              </a:rPr>
              <a:t>Accuracy score</a:t>
            </a:r>
            <a:r>
              <a:rPr lang="en-IN" dirty="0">
                <a:solidFill>
                  <a:schemeClr val="dk1"/>
                </a:solidFill>
              </a:rPr>
              <a:t> : </a:t>
            </a:r>
            <a:r>
              <a:rPr lang="en-IN" dirty="0" smtClean="0">
                <a:solidFill>
                  <a:schemeClr val="dk1"/>
                </a:solidFill>
              </a:rPr>
              <a:t>68%</a:t>
            </a:r>
            <a:endParaRPr lang="en-IN" dirty="0">
              <a:solidFill>
                <a:schemeClr val="dk1"/>
              </a:solidFill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15290" y="5643434"/>
            <a:ext cx="952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all report from various Logistic Regression </a:t>
            </a:r>
            <a:r>
              <a:rPr lang="en-IN" dirty="0" smtClean="0"/>
              <a:t>model. So,  </a:t>
            </a:r>
            <a:r>
              <a:rPr lang="en-IN" dirty="0"/>
              <a:t>I</a:t>
            </a:r>
            <a:r>
              <a:rPr lang="en-IN" dirty="0" smtClean="0"/>
              <a:t> </a:t>
            </a:r>
            <a:r>
              <a:rPr lang="en-IN" dirty="0"/>
              <a:t>prefer to </a:t>
            </a:r>
            <a:r>
              <a:rPr lang="en-IN" dirty="0" smtClean="0"/>
              <a:t>choose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dirty="0"/>
              <a:t>1</a:t>
            </a:r>
            <a:r>
              <a:rPr lang="en-IN" dirty="0" smtClean="0"/>
              <a:t>.2</a:t>
            </a:r>
            <a:r>
              <a:rPr lang="en-IN" dirty="0"/>
              <a:t>: </a:t>
            </a:r>
            <a:r>
              <a:rPr lang="en-IN" b="1" dirty="0"/>
              <a:t>Logistic </a:t>
            </a:r>
            <a:r>
              <a:rPr lang="en-IN" b="1" dirty="0" smtClean="0"/>
              <a:t>Regression model </a:t>
            </a:r>
            <a:r>
              <a:rPr lang="en-IN" b="1" dirty="0"/>
              <a:t>with selected Features.</a:t>
            </a:r>
          </a:p>
        </p:txBody>
      </p:sp>
    </p:spTree>
    <p:extLst>
      <p:ext uri="{BB962C8B-B14F-4D97-AF65-F5344CB8AC3E}">
        <p14:creationId xmlns:p14="http://schemas.microsoft.com/office/powerpoint/2010/main" val="14771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47" y="624110"/>
            <a:ext cx="9832566" cy="812804"/>
          </a:xfrm>
        </p:spPr>
        <p:txBody>
          <a:bodyPr/>
          <a:lstStyle/>
          <a:p>
            <a:r>
              <a:rPr lang="en-IN" dirty="0" smtClean="0"/>
              <a:t>Model 2:			</a:t>
            </a:r>
            <a:r>
              <a:rPr lang="en-IN" b="1" dirty="0" smtClean="0"/>
              <a:t>Random Forest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9976"/>
              </p:ext>
            </p:extLst>
          </p:nvPr>
        </p:nvGraphicFramePr>
        <p:xfrm>
          <a:off x="1515290" y="1360715"/>
          <a:ext cx="9614264" cy="4232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07132">
                  <a:extLst>
                    <a:ext uri="{9D8B030D-6E8A-4147-A177-3AD203B41FA5}">
                      <a16:colId xmlns:a16="http://schemas.microsoft.com/office/drawing/2014/main" val="1493785238"/>
                    </a:ext>
                  </a:extLst>
                </a:gridCol>
                <a:gridCol w="4807132">
                  <a:extLst>
                    <a:ext uri="{9D8B030D-6E8A-4147-A177-3AD203B41FA5}">
                      <a16:colId xmlns:a16="http://schemas.microsoft.com/office/drawing/2014/main" val="99233361"/>
                    </a:ext>
                  </a:extLst>
                </a:gridCol>
              </a:tblGrid>
              <a:tr h="504018"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2. Random Forest</a:t>
                      </a:r>
                      <a:endParaRPr lang="en-IN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53889"/>
                  </a:ext>
                </a:extLst>
              </a:tr>
              <a:tr h="124278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From all </a:t>
                      </a:r>
                      <a:r>
                        <a:rPr lang="en-IN" sz="1800" dirty="0" smtClean="0"/>
                        <a:t>available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features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69%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69%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From all selected features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 : 70%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55092"/>
                  </a:ext>
                </a:extLst>
              </a:tr>
              <a:tr h="124278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For K-fold with </a:t>
                      </a:r>
                      <a:r>
                        <a:rPr lang="en-IN" sz="1800" dirty="0" smtClean="0"/>
                        <a:t>available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 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 : 37%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 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84%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 For K-fold Fro all selected features: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 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24%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 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88%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55198"/>
                  </a:ext>
                </a:extLst>
              </a:tr>
              <a:tr h="1242782">
                <a:tc gridSpan="2"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0676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7640" y="4392750"/>
            <a:ext cx="506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dk1"/>
                </a:solidFill>
              </a:rPr>
              <a:t>2.5 With selected features &amp; best K-Fold: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dk1"/>
                </a:solidFill>
              </a:rPr>
              <a:t>Precision score  </a:t>
            </a:r>
            <a:r>
              <a:rPr lang="en-IN" dirty="0">
                <a:solidFill>
                  <a:schemeClr val="dk1"/>
                </a:solidFill>
              </a:rPr>
              <a:t> : 69%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dk1"/>
                </a:solidFill>
              </a:rPr>
              <a:t>Accuracy score</a:t>
            </a:r>
            <a:r>
              <a:rPr lang="en-IN" dirty="0">
                <a:solidFill>
                  <a:schemeClr val="dk1"/>
                </a:solidFill>
              </a:rPr>
              <a:t> : 69%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15290" y="5643434"/>
            <a:ext cx="952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all report from various </a:t>
            </a:r>
            <a:r>
              <a:rPr lang="en-IN" dirty="0" smtClean="0"/>
              <a:t>Random Forest model. So, </a:t>
            </a:r>
            <a:r>
              <a:rPr lang="en-IN" dirty="0"/>
              <a:t>I</a:t>
            </a:r>
            <a:r>
              <a:rPr lang="en-IN" dirty="0" smtClean="0"/>
              <a:t> </a:t>
            </a:r>
            <a:r>
              <a:rPr lang="en-IN" dirty="0"/>
              <a:t>prefer to </a:t>
            </a:r>
            <a:r>
              <a:rPr lang="en-IN" dirty="0" smtClean="0"/>
              <a:t>choose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dirty="0" smtClean="0"/>
              <a:t>2.2</a:t>
            </a:r>
            <a:r>
              <a:rPr lang="en-IN" dirty="0"/>
              <a:t>: </a:t>
            </a:r>
            <a:r>
              <a:rPr lang="en-IN" b="1" dirty="0"/>
              <a:t>Random Forest model with selected Features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6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9" y="624110"/>
            <a:ext cx="9545183" cy="943433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412259"/>
              </p:ext>
            </p:extLst>
          </p:nvPr>
        </p:nvGraphicFramePr>
        <p:xfrm>
          <a:off x="3435532" y="3624942"/>
          <a:ext cx="8556172" cy="124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59368469"/>
              </p:ext>
            </p:extLst>
          </p:nvPr>
        </p:nvGraphicFramePr>
        <p:xfrm>
          <a:off x="792480" y="2133601"/>
          <a:ext cx="10154193" cy="104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734427"/>
          </a:xfrm>
        </p:spPr>
        <p:txBody>
          <a:bodyPr/>
          <a:lstStyle/>
          <a:p>
            <a:pPr algn="ctr"/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29" y="1737361"/>
            <a:ext cx="10162901" cy="4232365"/>
          </a:xfrm>
        </p:spPr>
        <p:txBody>
          <a:bodyPr>
            <a:normAutofit/>
          </a:bodyPr>
          <a:lstStyle/>
          <a:p>
            <a:r>
              <a:rPr lang="en-IN" b="1" dirty="0"/>
              <a:t>From Logistic Regression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/>
              <a:t>1.2 From all selected features 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 smtClean="0"/>
              <a:t>Precision </a:t>
            </a:r>
            <a:r>
              <a:rPr lang="en-IN" sz="1800" dirty="0"/>
              <a:t>score </a:t>
            </a:r>
            <a:r>
              <a:rPr lang="en-IN" sz="1800" dirty="0" smtClean="0"/>
              <a:t>  : </a:t>
            </a:r>
            <a:r>
              <a:rPr lang="en-IN" sz="1800" dirty="0"/>
              <a:t>64% 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 smtClean="0"/>
              <a:t>Accuracy </a:t>
            </a:r>
            <a:r>
              <a:rPr lang="en-IN" sz="1800" dirty="0"/>
              <a:t>score : 89%</a:t>
            </a:r>
          </a:p>
          <a:p>
            <a:r>
              <a:rPr lang="en-IN" b="1" dirty="0"/>
              <a:t>From Random Forest: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/>
              <a:t>2.2 From all selected features 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 smtClean="0"/>
              <a:t>Precision </a:t>
            </a:r>
            <a:r>
              <a:rPr lang="en-IN" sz="1800" dirty="0"/>
              <a:t>score </a:t>
            </a:r>
            <a:r>
              <a:rPr lang="en-IN" sz="1800" dirty="0" smtClean="0"/>
              <a:t>  : </a:t>
            </a:r>
            <a:r>
              <a:rPr lang="en-IN" sz="1800" dirty="0"/>
              <a:t>70% 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 smtClean="0"/>
              <a:t>Accuracy </a:t>
            </a:r>
            <a:r>
              <a:rPr lang="en-IN" sz="1800" dirty="0"/>
              <a:t>score : 70</a:t>
            </a:r>
            <a:r>
              <a:rPr lang="en-IN" sz="1800" dirty="0" smtClean="0"/>
              <a:t>%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From </a:t>
            </a:r>
            <a:r>
              <a:rPr lang="en-IN" dirty="0"/>
              <a:t>both statement, Both </a:t>
            </a:r>
            <a:r>
              <a:rPr lang="en-IN" dirty="0" smtClean="0"/>
              <a:t>precision </a:t>
            </a:r>
            <a:r>
              <a:rPr lang="en-IN" dirty="0"/>
              <a:t>score &amp; accuracy score is high in 2.2 - </a:t>
            </a:r>
            <a:r>
              <a:rPr lang="en-IN" b="1" dirty="0"/>
              <a:t>Random Forest with selected features</a:t>
            </a:r>
            <a:r>
              <a:rPr lang="en-IN" dirty="0"/>
              <a:t> is the best model.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79" y="3383280"/>
            <a:ext cx="4245430" cy="1606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79" y="1737361"/>
            <a:ext cx="4245430" cy="1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721364"/>
          </a:xfrm>
        </p:spPr>
        <p:txBody>
          <a:bodyPr/>
          <a:lstStyle/>
          <a:p>
            <a:pPr algn="ctr"/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2" y="4472812"/>
            <a:ext cx="8686801" cy="2007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0605" y="1358537"/>
            <a:ext cx="95750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/>
              <a:t>Required Data:</a:t>
            </a:r>
          </a:p>
          <a:p>
            <a:r>
              <a:rPr lang="en-IN" dirty="0" smtClean="0"/>
              <a:t>Essential Data that required for this prediction Model:</a:t>
            </a:r>
          </a:p>
          <a:p>
            <a:pPr marL="742950" lvl="1" indent="-285750" fontAlgn="ctr">
              <a:buFont typeface="Wingdings" panose="05000000000000000000" pitchFamily="2" charset="2"/>
              <a:buChar char="Ø"/>
            </a:pPr>
            <a:r>
              <a:rPr lang="en-IN" sz="2000" dirty="0" smtClean="0"/>
              <a:t>Post outcome of camp that conducted at that place</a:t>
            </a:r>
          </a:p>
          <a:p>
            <a:pPr marL="742950" lvl="1" indent="-285750" fontAlgn="ctr">
              <a:buFont typeface="Wingdings" panose="05000000000000000000" pitchFamily="2" charset="2"/>
              <a:buChar char="Ø"/>
            </a:pPr>
            <a:r>
              <a:rPr lang="en-IN" sz="2000" dirty="0" smtClean="0"/>
              <a:t>Marital status of customer</a:t>
            </a:r>
          </a:p>
          <a:p>
            <a:pPr marL="742950" lvl="1" indent="-285750" fontAlgn="ctr">
              <a:buFont typeface="Wingdings" panose="05000000000000000000" pitchFamily="2" charset="2"/>
              <a:buChar char="Ø"/>
            </a:pPr>
            <a:r>
              <a:rPr lang="en-IN" sz="2000" dirty="0" smtClean="0"/>
              <a:t>Job of customer</a:t>
            </a:r>
          </a:p>
          <a:p>
            <a:pPr marL="742950" lvl="1" indent="-285750" fontAlgn="ctr">
              <a:buFont typeface="Wingdings" panose="05000000000000000000" pitchFamily="2" charset="2"/>
              <a:buChar char="Ø"/>
            </a:pPr>
            <a:r>
              <a:rPr lang="en-IN" sz="2000" dirty="0" smtClean="0"/>
              <a:t>Education status of customer</a:t>
            </a:r>
          </a:p>
          <a:p>
            <a:pPr marL="742950" lvl="1" indent="-285750" fontAlgn="ctr">
              <a:buFont typeface="Wingdings" panose="05000000000000000000" pitchFamily="2" charset="2"/>
              <a:buChar char="Ø"/>
            </a:pPr>
            <a:r>
              <a:rPr lang="en-IN" sz="2000" dirty="0" smtClean="0"/>
              <a:t>Month That the camp will held</a:t>
            </a:r>
            <a:endParaRPr lang="en-IN" sz="2000" dirty="0"/>
          </a:p>
          <a:p>
            <a:pPr marL="742950" lvl="1" indent="-285750" fontAlgn="ctr">
              <a:buFont typeface="Wingdings" panose="05000000000000000000" pitchFamily="2" charset="2"/>
              <a:buChar char="Ø"/>
            </a:pPr>
            <a:r>
              <a:rPr lang="en-IN" sz="2000" dirty="0" smtClean="0"/>
              <a:t>Is that customer is Targeted</a:t>
            </a:r>
          </a:p>
          <a:p>
            <a:pPr marL="742950" lvl="1" indent="-285750" fontAlgn="ctr">
              <a:buFont typeface="Wingdings" panose="05000000000000000000" pitchFamily="2" charset="2"/>
              <a:buChar char="Ø"/>
            </a:pPr>
            <a:endParaRPr lang="en-IN" sz="2000" dirty="0"/>
          </a:p>
          <a:p>
            <a:r>
              <a:rPr lang="en-IN" sz="2200" b="1" dirty="0"/>
              <a:t>Observation</a:t>
            </a:r>
            <a:r>
              <a:rPr lang="en-IN" sz="2400" b="1" dirty="0"/>
              <a:t> from </a:t>
            </a:r>
            <a:r>
              <a:rPr lang="en-IN" sz="2400" b="1" dirty="0" smtClean="0"/>
              <a:t>Predictions:</a:t>
            </a:r>
            <a:endParaRPr lang="en-IN" sz="2400" b="1" dirty="0"/>
          </a:p>
          <a:p>
            <a:r>
              <a:rPr lang="en-IN" sz="2000" dirty="0"/>
              <a:t>Random Forest with selected features is best model among others.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Customer who where single, married has high probability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The targeted customer also has high probability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In the month of May, June, July, Aug has high probability in </a:t>
            </a:r>
            <a:r>
              <a:rPr lang="en-IN" sz="2000" dirty="0" smtClean="0"/>
              <a:t>response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256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49273" y="1433015"/>
            <a:ext cx="4057246" cy="846161"/>
          </a:xfrm>
        </p:spPr>
        <p:txBody>
          <a:bodyPr>
            <a:no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5212" y="2770496"/>
            <a:ext cx="6373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External links: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err="1" smtClean="0"/>
              <a:t>Jupyter</a:t>
            </a:r>
            <a:r>
              <a:rPr lang="en-IN" dirty="0" smtClean="0"/>
              <a:t> notebook</a:t>
            </a:r>
            <a:r>
              <a:rPr lang="en-IN" dirty="0"/>
              <a:t>: </a:t>
            </a:r>
            <a:r>
              <a:rPr lang="en-IN" dirty="0" smtClean="0"/>
              <a:t> </a:t>
            </a:r>
            <a:r>
              <a:rPr lang="en-IN" dirty="0" smtClean="0">
                <a:hlinkClick r:id="rId2"/>
              </a:rPr>
              <a:t>Google Drive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err="1" smtClean="0"/>
              <a:t>Youtube</a:t>
            </a:r>
            <a:r>
              <a:rPr lang="en-IN" dirty="0" smtClean="0"/>
              <a:t> video     :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0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7474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Objective - </a:t>
            </a:r>
            <a:r>
              <a:rPr lang="en-IN" dirty="0"/>
              <a:t>Bank Marketing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862" y="1685109"/>
            <a:ext cx="9349241" cy="4539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Abstract:</a:t>
            </a:r>
            <a:r>
              <a:rPr lang="en-IN" sz="2000" dirty="0" smtClean="0"/>
              <a:t> 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The </a:t>
            </a:r>
            <a:r>
              <a:rPr lang="en-IN" sz="2000" dirty="0"/>
              <a:t>data is related with direct marketing campaigns (phone calls) of a </a:t>
            </a:r>
            <a:r>
              <a:rPr lang="en-IN" sz="2000" dirty="0" smtClean="0"/>
              <a:t>banking </a:t>
            </a:r>
            <a:r>
              <a:rPr lang="en-IN" sz="2000" dirty="0"/>
              <a:t>institution. The classification goal is to predict </a:t>
            </a:r>
            <a:r>
              <a:rPr lang="en-IN" sz="2000" dirty="0" smtClean="0"/>
              <a:t>that </a:t>
            </a:r>
            <a:r>
              <a:rPr lang="en-IN" sz="2000" dirty="0"/>
              <a:t>the client will </a:t>
            </a:r>
            <a:r>
              <a:rPr lang="en-IN" sz="2000" dirty="0" smtClean="0"/>
              <a:t>respond or not(Yes or No).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Data Set Information:</a:t>
            </a:r>
            <a:r>
              <a:rPr lang="en-IN" sz="2000" dirty="0"/>
              <a:t> 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The </a:t>
            </a:r>
            <a:r>
              <a:rPr lang="en-IN" sz="2000" dirty="0"/>
              <a:t>data is related with direct marketing campaigns of </a:t>
            </a:r>
            <a:r>
              <a:rPr lang="en-IN" sz="2000" dirty="0" smtClean="0"/>
              <a:t>a </a:t>
            </a:r>
            <a:r>
              <a:rPr lang="en-IN" sz="2000" dirty="0"/>
              <a:t>banking institution. The marketing campaigns were based on phone calls. Often, more than one contact to the same client was required, in order to access if the product </a:t>
            </a:r>
            <a:r>
              <a:rPr lang="en-IN" sz="2000" dirty="0" smtClean="0"/>
              <a:t>(response) </a:t>
            </a:r>
            <a:r>
              <a:rPr lang="en-IN" sz="2000" dirty="0"/>
              <a:t>would be ('yes') or not ('no') subscribed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To </a:t>
            </a:r>
            <a:r>
              <a:rPr lang="en-IN" sz="2000" dirty="0"/>
              <a:t>Predict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The customer who will respond to campaign or not</a:t>
            </a:r>
          </a:p>
          <a:p>
            <a:pPr marL="0" indent="0">
              <a:buNone/>
            </a:pPr>
            <a:endParaRPr lang="en-IN" dirty="0"/>
          </a:p>
          <a:p>
            <a:endParaRPr lang="en-IN" sz="2400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850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682176"/>
          </a:xfrm>
        </p:spPr>
        <p:txBody>
          <a:bodyPr/>
          <a:lstStyle/>
          <a:p>
            <a:pPr algn="ctr"/>
            <a:r>
              <a:rPr lang="en-IN" dirty="0" smtClean="0"/>
              <a:t>Sample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056" y="3445106"/>
            <a:ext cx="10380930" cy="27842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70542"/>
              </p:ext>
            </p:extLst>
          </p:nvPr>
        </p:nvGraphicFramePr>
        <p:xfrm>
          <a:off x="1205055" y="1411942"/>
          <a:ext cx="10380931" cy="16170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7409">
                  <a:extLst>
                    <a:ext uri="{9D8B030D-6E8A-4147-A177-3AD203B41FA5}">
                      <a16:colId xmlns:a16="http://schemas.microsoft.com/office/drawing/2014/main" val="2225712496"/>
                    </a:ext>
                  </a:extLst>
                </a:gridCol>
                <a:gridCol w="1754524">
                  <a:extLst>
                    <a:ext uri="{9D8B030D-6E8A-4147-A177-3AD203B41FA5}">
                      <a16:colId xmlns:a16="http://schemas.microsoft.com/office/drawing/2014/main" val="2981962693"/>
                    </a:ext>
                  </a:extLst>
                </a:gridCol>
                <a:gridCol w="1520586">
                  <a:extLst>
                    <a:ext uri="{9D8B030D-6E8A-4147-A177-3AD203B41FA5}">
                      <a16:colId xmlns:a16="http://schemas.microsoft.com/office/drawing/2014/main" val="2501228802"/>
                    </a:ext>
                  </a:extLst>
                </a:gridCol>
                <a:gridCol w="2017701">
                  <a:extLst>
                    <a:ext uri="{9D8B030D-6E8A-4147-A177-3AD203B41FA5}">
                      <a16:colId xmlns:a16="http://schemas.microsoft.com/office/drawing/2014/main" val="3432055824"/>
                    </a:ext>
                  </a:extLst>
                </a:gridCol>
                <a:gridCol w="1783767">
                  <a:extLst>
                    <a:ext uri="{9D8B030D-6E8A-4147-A177-3AD203B41FA5}">
                      <a16:colId xmlns:a16="http://schemas.microsoft.com/office/drawing/2014/main" val="1294010311"/>
                    </a:ext>
                  </a:extLst>
                </a:gridCol>
                <a:gridCol w="2046944">
                  <a:extLst>
                    <a:ext uri="{9D8B030D-6E8A-4147-A177-3AD203B41FA5}">
                      <a16:colId xmlns:a16="http://schemas.microsoft.com/office/drawing/2014/main" val="3944105706"/>
                    </a:ext>
                  </a:extLst>
                </a:gridCol>
              </a:tblGrid>
              <a:tr h="40425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 smtClean="0">
                          <a:effectLst/>
                        </a:rPr>
                        <a:t>Available Variables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81841"/>
                  </a:ext>
                </a:extLst>
              </a:tr>
              <a:tr h="4042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Age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Targeted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Loan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Marital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Housing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Month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1141014"/>
                  </a:ext>
                </a:extLst>
              </a:tr>
              <a:tr h="4042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Job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Default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Contact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Education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Duration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Campaign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2817830"/>
                  </a:ext>
                </a:extLst>
              </a:tr>
              <a:tr h="4042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Salary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Balance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Day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 smtClean="0">
                          <a:effectLst/>
                        </a:rPr>
                        <a:t>Pdays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Previous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 smtClean="0">
                          <a:effectLst/>
                        </a:rPr>
                        <a:t>Poutcome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84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02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7" y="624110"/>
            <a:ext cx="10655526" cy="1280890"/>
          </a:xfrm>
        </p:spPr>
        <p:txBody>
          <a:bodyPr/>
          <a:lstStyle/>
          <a:p>
            <a:pPr algn="ctr"/>
            <a:r>
              <a:rPr lang="en-IN" dirty="0"/>
              <a:t>Summary statistics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05" t="23874"/>
          <a:stretch/>
        </p:blipFill>
        <p:spPr>
          <a:xfrm>
            <a:off x="1467821" y="2024743"/>
            <a:ext cx="9825421" cy="3343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51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37" y="640050"/>
            <a:ext cx="9897881" cy="734427"/>
          </a:xfrm>
        </p:spPr>
        <p:txBody>
          <a:bodyPr/>
          <a:lstStyle/>
          <a:p>
            <a:pPr algn="ctr"/>
            <a:r>
              <a:rPr lang="en-IN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950" y="2617204"/>
            <a:ext cx="4241662" cy="3294017"/>
          </a:xfrm>
        </p:spPr>
        <p:txBody>
          <a:bodyPr/>
          <a:lstStyle/>
          <a:p>
            <a:r>
              <a:rPr lang="en-IN" dirty="0" smtClean="0"/>
              <a:t>Total No. Of Customer:  45211</a:t>
            </a:r>
          </a:p>
          <a:p>
            <a:r>
              <a:rPr lang="en-IN" dirty="0" smtClean="0"/>
              <a:t>Customer who respond: 5289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Imbalanced Dataset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75" y="2617205"/>
            <a:ext cx="5494036" cy="3294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592925" y="137447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Cost of Acquiring New Customers </a:t>
            </a:r>
            <a:r>
              <a:rPr lang="en-IN" dirty="0"/>
              <a:t>≫ </a:t>
            </a:r>
            <a:r>
              <a:rPr lang="en-IN" u="sng" dirty="0"/>
              <a:t>Retaining Old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1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484" y="275356"/>
            <a:ext cx="6982149" cy="5254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Bar plot for Categorical variables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009" y="1132784"/>
            <a:ext cx="8801100" cy="271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7" y="3986503"/>
            <a:ext cx="3930278" cy="2792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948020"/>
            <a:ext cx="3911287" cy="283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024" y="3986503"/>
            <a:ext cx="3602517" cy="2792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7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15" y="3614689"/>
            <a:ext cx="3649390" cy="285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96" y="697276"/>
            <a:ext cx="3653338" cy="2917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14" y="697275"/>
            <a:ext cx="3649390" cy="284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796" y="3687856"/>
            <a:ext cx="3653338" cy="2777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9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138"/>
            <a:ext cx="12191999" cy="900839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3" y="1724297"/>
            <a:ext cx="9479869" cy="4186925"/>
          </a:xfrm>
        </p:spPr>
        <p:txBody>
          <a:bodyPr/>
          <a:lstStyle/>
          <a:p>
            <a:r>
              <a:rPr lang="en-IN" sz="2000" dirty="0"/>
              <a:t>The data for this project </a:t>
            </a:r>
            <a:r>
              <a:rPr lang="en-IN" sz="2000" dirty="0" smtClean="0"/>
              <a:t>represents </a:t>
            </a:r>
            <a:r>
              <a:rPr lang="en-IN" sz="2000" dirty="0"/>
              <a:t>the results of direct marketing campaigns (phone calls) </a:t>
            </a:r>
            <a:r>
              <a:rPr lang="en-IN" sz="2000" dirty="0" smtClean="0"/>
              <a:t>of </a:t>
            </a:r>
            <a:r>
              <a:rPr lang="en-IN" sz="2000" dirty="0"/>
              <a:t>banking institution.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data set has 41,188 instances and </a:t>
            </a:r>
            <a:r>
              <a:rPr lang="en-IN" sz="2000" dirty="0" smtClean="0"/>
              <a:t>19 </a:t>
            </a:r>
            <a:r>
              <a:rPr lang="en-IN" sz="2000" dirty="0"/>
              <a:t>features (input variables), which include the respondents’ level of education, social status, month and day, results of a previous marketing campaign, and some macroeconomic indicators.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predictor variable (“</a:t>
            </a:r>
            <a:r>
              <a:rPr lang="en-IN" sz="2000" dirty="0" smtClean="0"/>
              <a:t>yes”) </a:t>
            </a:r>
            <a:r>
              <a:rPr lang="en-IN" sz="2000" dirty="0"/>
              <a:t>states the outcome of the marketing campaign </a:t>
            </a:r>
            <a:r>
              <a:rPr lang="en-IN" sz="2000" dirty="0" smtClean="0"/>
              <a:t>- </a:t>
            </a:r>
            <a:r>
              <a:rPr lang="en-IN" sz="2000" dirty="0"/>
              <a:t>whether the </a:t>
            </a:r>
            <a:r>
              <a:rPr lang="en-IN" sz="2000" dirty="0" smtClean="0"/>
              <a:t>respond </a:t>
            </a:r>
            <a:r>
              <a:rPr lang="en-IN" dirty="0"/>
              <a:t>(“yes”) or no (“no</a:t>
            </a:r>
            <a:r>
              <a:rPr lang="en-IN" dirty="0" smtClean="0"/>
              <a:t>”).</a:t>
            </a:r>
          </a:p>
          <a:p>
            <a:r>
              <a:rPr lang="en-IN" dirty="0" smtClean="0"/>
              <a:t>There is no null data in the given data set</a:t>
            </a:r>
          </a:p>
          <a:p>
            <a:r>
              <a:rPr lang="en-IN" dirty="0" smtClean="0"/>
              <a:t>Most of given data is in classification form. So, we are going to get dummy values for them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3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1026</TotalTime>
  <Words>678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Wisp</vt:lpstr>
      <vt:lpstr>Bank Marketing Prediction</vt:lpstr>
      <vt:lpstr> </vt:lpstr>
      <vt:lpstr>Objective - Bank Marketing </vt:lpstr>
      <vt:lpstr>Sample Dataset</vt:lpstr>
      <vt:lpstr>Summary statistics</vt:lpstr>
      <vt:lpstr>Data Visualization</vt:lpstr>
      <vt:lpstr>Bar plot for Categorical variables</vt:lpstr>
      <vt:lpstr>  </vt:lpstr>
      <vt:lpstr>Exploratory Data Analysis</vt:lpstr>
      <vt:lpstr>Distribution among numerical data</vt:lpstr>
      <vt:lpstr>Widely spread data</vt:lpstr>
      <vt:lpstr>Outliers </vt:lpstr>
      <vt:lpstr>Data Pre-Processing</vt:lpstr>
      <vt:lpstr>Co-Relations With Response</vt:lpstr>
      <vt:lpstr>Feature Selection</vt:lpstr>
      <vt:lpstr>Machine Learning</vt:lpstr>
      <vt:lpstr>Preferred Metrics</vt:lpstr>
      <vt:lpstr>Model 1:   Logistic Regression</vt:lpstr>
      <vt:lpstr>Model 2:   Random Forest</vt:lpstr>
      <vt:lpstr>Model Selection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Prediction</dc:title>
  <dc:creator>Anand Subbu</dc:creator>
  <cp:lastModifiedBy>Anand Subbu</cp:lastModifiedBy>
  <cp:revision>57</cp:revision>
  <dcterms:created xsi:type="dcterms:W3CDTF">2019-12-30T03:09:45Z</dcterms:created>
  <dcterms:modified xsi:type="dcterms:W3CDTF">2020-01-01T07:51:41Z</dcterms:modified>
</cp:coreProperties>
</file>