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supermarket_sales%20(Recovered)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supermarket_sales%20(Recovered)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 (Recovered).xlsm]Time Period!PivotTable17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Sales on Each Branches</a:t>
            </a:r>
          </a:p>
        </c:rich>
      </c:tx>
      <c:layout>
        <c:manualLayout>
          <c:xMode val="edge"/>
          <c:yMode val="edge"/>
          <c:x val="0.28283093337878684"/>
          <c:y val="5.49302188771547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6485779324763591"/>
          <c:y val="0.20648581284880885"/>
          <c:w val="0.63558122435755571"/>
          <c:h val="0.4956853077071436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'Time Period'!$B$41:$B$42</c:f>
              <c:strCache>
                <c:ptCount val="1"/>
                <c:pt idx="0">
                  <c:v>Mandalay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'Time Period'!$A$43:$A$55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'Time Period'!$B$43:$B$55</c:f>
              <c:numCache>
                <c:formatCode>0.00%</c:formatCode>
                <c:ptCount val="12"/>
                <c:pt idx="0">
                  <c:v>0.20642562673125267</c:v>
                </c:pt>
                <c:pt idx="1">
                  <c:v>0.22506185446325036</c:v>
                </c:pt>
                <c:pt idx="2">
                  <c:v>0.16890025611860865</c:v>
                </c:pt>
                <c:pt idx="3">
                  <c:v>1.6449965117879418E-2</c:v>
                </c:pt>
                <c:pt idx="4">
                  <c:v>4.7236501568508948E-2</c:v>
                </c:pt>
                <c:pt idx="5">
                  <c:v>3.8821288850851648E-2</c:v>
                </c:pt>
                <c:pt idx="6">
                  <c:v>4.1084968416256806E-2</c:v>
                </c:pt>
                <c:pt idx="7">
                  <c:v>3.8201953240556905E-2</c:v>
                </c:pt>
                <c:pt idx="8">
                  <c:v>3.973842759942986E-2</c:v>
                </c:pt>
                <c:pt idx="9">
                  <c:v>2.2394262088909066E-2</c:v>
                </c:pt>
                <c:pt idx="10">
                  <c:v>5.1581639190734802E-2</c:v>
                </c:pt>
                <c:pt idx="11">
                  <c:v>0.10410325661376076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A1-4048-B333-F3D5522D03FF}"/>
            </c:ext>
          </c:extLst>
        </c:ser>
        <c:ser>
          <c:idx val="1"/>
          <c:order val="1"/>
          <c:tx>
            <c:strRef>
              <c:f>'Time Period'!$C$41:$C$42</c:f>
              <c:strCache>
                <c:ptCount val="1"/>
                <c:pt idx="0">
                  <c:v>Naypyitaw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'Time Period'!$A$43:$A$55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'Time Period'!$C$43:$C$55</c:f>
              <c:numCache>
                <c:formatCode>0.00%</c:formatCode>
                <c:ptCount val="12"/>
                <c:pt idx="0">
                  <c:v>0.23306141778912828</c:v>
                </c:pt>
                <c:pt idx="1">
                  <c:v>0.16754974880709131</c:v>
                </c:pt>
                <c:pt idx="2">
                  <c:v>0.17782680219741923</c:v>
                </c:pt>
                <c:pt idx="3">
                  <c:v>1.4798364309344616E-2</c:v>
                </c:pt>
                <c:pt idx="4">
                  <c:v>4.3146606766173948E-2</c:v>
                </c:pt>
                <c:pt idx="5">
                  <c:v>2.4627284574410758E-2</c:v>
                </c:pt>
                <c:pt idx="6">
                  <c:v>3.2525785222964523E-2</c:v>
                </c:pt>
                <c:pt idx="7">
                  <c:v>4.9532432578471022E-2</c:v>
                </c:pt>
                <c:pt idx="8">
                  <c:v>5.396238853531312E-2</c:v>
                </c:pt>
                <c:pt idx="9">
                  <c:v>3.8470410251204304E-2</c:v>
                </c:pt>
                <c:pt idx="10">
                  <c:v>6.8208159783437472E-2</c:v>
                </c:pt>
                <c:pt idx="11">
                  <c:v>9.629059918504157E-2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A1-4048-B333-F3D5522D03FF}"/>
            </c:ext>
          </c:extLst>
        </c:ser>
        <c:ser>
          <c:idx val="2"/>
          <c:order val="2"/>
          <c:tx>
            <c:strRef>
              <c:f>'Time Period'!$D$41:$D$42</c:f>
              <c:strCache>
                <c:ptCount val="1"/>
                <c:pt idx="0">
                  <c:v>Yangon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'Time Period'!$A$43:$A$55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'Time Period'!$D$43:$D$55</c:f>
              <c:numCache>
                <c:formatCode>0.00%</c:formatCode>
                <c:ptCount val="12"/>
                <c:pt idx="0">
                  <c:v>0.23786045548682899</c:v>
                </c:pt>
                <c:pt idx="1">
                  <c:v>0.16528850527880218</c:v>
                </c:pt>
                <c:pt idx="2">
                  <c:v>0.19575530576891914</c:v>
                </c:pt>
                <c:pt idx="3">
                  <c:v>4.307367741245309E-2</c:v>
                </c:pt>
                <c:pt idx="4">
                  <c:v>2.8357909542321227E-2</c:v>
                </c:pt>
                <c:pt idx="5">
                  <c:v>2.6049697255999683E-2</c:v>
                </c:pt>
                <c:pt idx="6">
                  <c:v>3.3344996663641581E-2</c:v>
                </c:pt>
                <c:pt idx="7">
                  <c:v>3.7382934553886513E-2</c:v>
                </c:pt>
                <c:pt idx="8">
                  <c:v>3.3715560342607274E-2</c:v>
                </c:pt>
                <c:pt idx="9">
                  <c:v>3.0445840111264021E-2</c:v>
                </c:pt>
                <c:pt idx="10">
                  <c:v>8.7084441951170044E-2</c:v>
                </c:pt>
                <c:pt idx="11">
                  <c:v>8.1640675632106197E-2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A1-4048-B333-F3D5522D03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909599"/>
        <c:axId val="45911263"/>
      </c:barChart>
      <c:catAx>
        <c:axId val="459095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Month-2019</a:t>
                </a:r>
              </a:p>
            </c:rich>
          </c:tx>
          <c:layout>
            <c:manualLayout>
              <c:xMode val="edge"/>
              <c:yMode val="edge"/>
              <c:x val="0.42537792052962797"/>
              <c:y val="0.896379196125759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11263"/>
        <c:crosses val="autoZero"/>
        <c:auto val="1"/>
        <c:lblAlgn val="ctr"/>
        <c:lblOffset val="100"/>
        <c:noMultiLvlLbl val="0"/>
      </c:catAx>
      <c:valAx>
        <c:axId val="45911263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Rupees</a:t>
                </a:r>
              </a:p>
            </c:rich>
          </c:tx>
          <c:layout>
            <c:manualLayout>
              <c:xMode val="edge"/>
              <c:yMode val="edge"/>
              <c:x val="1.3285031635809855E-2"/>
              <c:y val="0.374689087620526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09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695210882560909"/>
          <c:y val="0.35349092677690941"/>
          <c:w val="0.16874434169790642"/>
          <c:h val="0.30061614835035821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 (Recovered).xlsm]Time Period!PivotTable3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No.</a:t>
            </a:r>
            <a:r>
              <a:rPr lang="en-IN" baseline="0"/>
              <a:t> of Member</a:t>
            </a:r>
            <a:r>
              <a:rPr lang="en-IN"/>
              <a:t> Customer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'Time Period'!$B$59:$B$60</c:f>
              <c:strCache>
                <c:ptCount val="1"/>
                <c:pt idx="0">
                  <c:v>Member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'Time Period'!$A$61:$A$73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'Time Period'!$B$61:$B$73</c:f>
              <c:numCache>
                <c:formatCode>0</c:formatCode>
                <c:ptCount val="12"/>
                <c:pt idx="0">
                  <c:v>104</c:v>
                </c:pt>
                <c:pt idx="1">
                  <c:v>101</c:v>
                </c:pt>
                <c:pt idx="2">
                  <c:v>97</c:v>
                </c:pt>
                <c:pt idx="3">
                  <c:v>16</c:v>
                </c:pt>
                <c:pt idx="4">
                  <c:v>27</c:v>
                </c:pt>
                <c:pt idx="5">
                  <c:v>17</c:v>
                </c:pt>
                <c:pt idx="6">
                  <c:v>13</c:v>
                </c:pt>
                <c:pt idx="7">
                  <c:v>22</c:v>
                </c:pt>
                <c:pt idx="8">
                  <c:v>21</c:v>
                </c:pt>
                <c:pt idx="9">
                  <c:v>17</c:v>
                </c:pt>
                <c:pt idx="10">
                  <c:v>21</c:v>
                </c:pt>
                <c:pt idx="11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B6-4902-A646-60F9C4C24B0E}"/>
            </c:ext>
          </c:extLst>
        </c:ser>
        <c:ser>
          <c:idx val="1"/>
          <c:order val="1"/>
          <c:tx>
            <c:strRef>
              <c:f>'Time Period'!$C$59:$C$60</c:f>
              <c:strCache>
                <c:ptCount val="1"/>
                <c:pt idx="0">
                  <c:v>Normal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'Time Period'!$A$61:$A$73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'Time Period'!$C$61:$C$73</c:f>
              <c:numCache>
                <c:formatCode>0</c:formatCode>
                <c:ptCount val="12"/>
                <c:pt idx="0">
                  <c:v>118</c:v>
                </c:pt>
                <c:pt idx="1">
                  <c:v>91</c:v>
                </c:pt>
                <c:pt idx="2">
                  <c:v>90</c:v>
                </c:pt>
                <c:pt idx="3">
                  <c:v>13</c:v>
                </c:pt>
                <c:pt idx="4">
                  <c:v>14</c:v>
                </c:pt>
                <c:pt idx="5">
                  <c:v>16</c:v>
                </c:pt>
                <c:pt idx="6">
                  <c:v>25</c:v>
                </c:pt>
                <c:pt idx="7">
                  <c:v>19</c:v>
                </c:pt>
                <c:pt idx="8">
                  <c:v>16</c:v>
                </c:pt>
                <c:pt idx="9">
                  <c:v>15</c:v>
                </c:pt>
                <c:pt idx="10">
                  <c:v>40</c:v>
                </c:pt>
                <c:pt idx="11">
                  <c:v>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B6-4902-A646-60F9C4C24B0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70152144"/>
        <c:axId val="1870153392"/>
      </c:lineChart>
      <c:catAx>
        <c:axId val="1870152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0153392"/>
        <c:crosses val="autoZero"/>
        <c:auto val="1"/>
        <c:lblAlgn val="ctr"/>
        <c:lblOffset val="100"/>
        <c:noMultiLvlLbl val="0"/>
      </c:catAx>
      <c:valAx>
        <c:axId val="187015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0152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7AA8-5324-4F1E-9146-95B45C251688}" type="datetimeFigureOut">
              <a:rPr lang="en-IN" smtClean="0"/>
              <a:t>30/09/2019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28C8-3203-4A55-AF2C-EC2FF0EFB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08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7AA8-5324-4F1E-9146-95B45C251688}" type="datetimeFigureOut">
              <a:rPr lang="en-IN" smtClean="0"/>
              <a:t>30/09/2019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28C8-3203-4A55-AF2C-EC2FF0EFB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21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7AA8-5324-4F1E-9146-95B45C251688}" type="datetimeFigureOut">
              <a:rPr lang="en-IN" smtClean="0"/>
              <a:t>30/09/2019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28C8-3203-4A55-AF2C-EC2FF0EFB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44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7AA8-5324-4F1E-9146-95B45C251688}" type="datetimeFigureOut">
              <a:rPr lang="en-IN" smtClean="0"/>
              <a:t>30/09/2019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28C8-3203-4A55-AF2C-EC2FF0EFB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56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7AA8-5324-4F1E-9146-95B45C251688}" type="datetimeFigureOut">
              <a:rPr lang="en-IN" smtClean="0"/>
              <a:t>30/09/2019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28C8-3203-4A55-AF2C-EC2FF0EFB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16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7AA8-5324-4F1E-9146-95B45C251688}" type="datetimeFigureOut">
              <a:rPr lang="en-IN" smtClean="0"/>
              <a:t>30/09/2019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28C8-3203-4A55-AF2C-EC2FF0EFB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5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7AA8-5324-4F1E-9146-95B45C251688}" type="datetimeFigureOut">
              <a:rPr lang="en-IN" smtClean="0"/>
              <a:t>30/09/2019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28C8-3203-4A55-AF2C-EC2FF0EFB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99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7AA8-5324-4F1E-9146-95B45C251688}" type="datetimeFigureOut">
              <a:rPr lang="en-IN" smtClean="0"/>
              <a:t>30/09/2019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28C8-3203-4A55-AF2C-EC2FF0EFB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9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7AA8-5324-4F1E-9146-95B45C251688}" type="datetimeFigureOut">
              <a:rPr lang="en-IN" smtClean="0"/>
              <a:t>30/09/2019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28C8-3203-4A55-AF2C-EC2FF0EFB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14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7AA8-5324-4F1E-9146-95B45C251688}" type="datetimeFigureOut">
              <a:rPr lang="en-IN" smtClean="0"/>
              <a:t>30/09/2019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28C8-3203-4A55-AF2C-EC2FF0EFB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17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7AA8-5324-4F1E-9146-95B45C251688}" type="datetimeFigureOut">
              <a:rPr lang="en-IN" smtClean="0"/>
              <a:t>30/09/2019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28C8-3203-4A55-AF2C-EC2FF0EFB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64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A7AA8-5324-4F1E-9146-95B45C251688}" type="datetimeFigureOut">
              <a:rPr lang="en-IN" smtClean="0"/>
              <a:t>30/09/2019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B28C8-3203-4A55-AF2C-EC2FF0EFB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81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bVj7UIk7Gg" TargetMode="External"/><Relationship Id="rId5" Type="http://schemas.openxmlformats.org/officeDocument/2006/relationships/hyperlink" Target="https://youtu.be/pbVj7UIk7Gg" TargetMode="External"/><Relationship Id="rId4" Type="http://schemas.openxmlformats.org/officeDocument/2006/relationships/hyperlink" Target="https://drive.google.com/open?id=1t3BLTvghFYjXn9NfxSwlRHUyfWMAhKj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ungpyaeap/supermarket-sal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Excel Capstone Project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</a:t>
            </a:r>
          </a:p>
          <a:p>
            <a:r>
              <a:rPr lang="en-IN" dirty="0" smtClean="0"/>
              <a:t>Anand AL</a:t>
            </a:r>
          </a:p>
          <a:p>
            <a:r>
              <a:rPr lang="en-IN" dirty="0" smtClean="0"/>
              <a:t>BE – Mechanical Engineer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0375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658"/>
          </a:xfrm>
        </p:spPr>
        <p:txBody>
          <a:bodyPr/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Line Performance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669"/>
            <a:ext cx="10515600" cy="47923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In this the report of total sale based on Transaction Type, Branches, customer type.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Various Transaction types: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Customer Type: Member &amp; Normal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		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67497" y="2704010"/>
            <a:ext cx="42193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 smtClean="0"/>
              <a:t>Cash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 smtClean="0"/>
              <a:t>E-wallet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 smtClean="0"/>
              <a:t>Credit Card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5005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r="50626" b="54876"/>
          <a:stretch/>
        </p:blipFill>
        <p:spPr>
          <a:xfrm>
            <a:off x="303109" y="3526350"/>
            <a:ext cx="5849497" cy="26468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l="50568" t="49009" r="1292" b="8965"/>
          <a:stretch/>
        </p:blipFill>
        <p:spPr>
          <a:xfrm>
            <a:off x="6152606" y="829994"/>
            <a:ext cx="5832414" cy="269635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449" y="3517678"/>
            <a:ext cx="5846571" cy="26641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42" y="829079"/>
            <a:ext cx="5858764" cy="27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The high sales in product line is from Food &amp; beverage Department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Then the second one is Sports &amp; Travel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567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08474" cy="67803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Gross Income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921"/>
            <a:ext cx="10515600" cy="52634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In this the Gross Income is Analysed based on each branch shop &amp; product type.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The income is high on food &amp; sports product.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The income is high in </a:t>
            </a:r>
            <a:r>
              <a:rPr lang="en-IN" dirty="0" err="1" smtClean="0"/>
              <a:t>Naypyitaw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51635"/>
          <a:stretch/>
        </p:blipFill>
        <p:spPr>
          <a:xfrm>
            <a:off x="1236951" y="2268898"/>
            <a:ext cx="4637315" cy="27864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266" y="2256999"/>
            <a:ext cx="4438273" cy="27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9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472"/>
            <a:ext cx="10515600" cy="922131"/>
          </a:xfrm>
        </p:spPr>
        <p:txBody>
          <a:bodyPr/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Type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110"/>
            <a:ext cx="10515600" cy="54944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The sale based on Customer type is shown in following analysis chart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368" y="1798092"/>
            <a:ext cx="7742591" cy="2219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368" y="4253349"/>
            <a:ext cx="7742591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4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From this report we concluded that </a:t>
            </a:r>
            <a:r>
              <a:rPr lang="en-IN" dirty="0"/>
              <a:t>performance </a:t>
            </a:r>
            <a:r>
              <a:rPr lang="en-IN" dirty="0" smtClean="0"/>
              <a:t>of super market in  </a:t>
            </a:r>
            <a:r>
              <a:rPr lang="en-IN" dirty="0" err="1"/>
              <a:t>Naypyitaw</a:t>
            </a:r>
            <a:r>
              <a:rPr lang="en-IN" dirty="0"/>
              <a:t> </a:t>
            </a:r>
            <a:r>
              <a:rPr lang="en-IN" dirty="0" smtClean="0"/>
              <a:t>is better when compare to the performance of other super market.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From this we need to focus on sale from April to October to improve sale.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We need to increase made the new customer to subscribe our membership.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v"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7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1674"/>
          </a:xfrm>
        </p:spPr>
        <p:txBody>
          <a:bodyPr/>
          <a:lstStyle/>
          <a:p>
            <a:pPr algn="ctr"/>
            <a:r>
              <a:rPr lang="en-IN" dirty="0" smtClean="0"/>
              <a:t>External Links</a:t>
            </a:r>
            <a:endParaRPr lang="en-IN" dirty="0"/>
          </a:p>
        </p:txBody>
      </p:sp>
      <p:pic>
        <p:nvPicPr>
          <p:cNvPr id="4" name="pbVj7UIk7G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87783" y="2302340"/>
            <a:ext cx="7110460" cy="3999634"/>
          </a:xfrm>
          <a:prstGeom prst="roundRect">
            <a:avLst>
              <a:gd name="adj" fmla="val 5299"/>
            </a:avLst>
          </a:prstGeom>
          <a:ln>
            <a:noFill/>
          </a:ln>
          <a:effectLst/>
          <a:scene3d>
            <a:camera prst="orthographicFront"/>
            <a:lightRig rig="balanced" dir="t"/>
          </a:scene3d>
          <a:sp3d prstMaterial="plastic">
            <a:bevelT/>
            <a:contourClr>
              <a:srgbClr val="FFFFFF"/>
            </a:contourClr>
          </a:sp3d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756428"/>
              </p:ext>
            </p:extLst>
          </p:nvPr>
        </p:nvGraphicFramePr>
        <p:xfrm>
          <a:off x="2022764" y="1166410"/>
          <a:ext cx="9331036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5518">
                  <a:extLst>
                    <a:ext uri="{9D8B030D-6E8A-4147-A177-3AD203B41FA5}">
                      <a16:colId xmlns:a16="http://schemas.microsoft.com/office/drawing/2014/main" val="2739725676"/>
                    </a:ext>
                  </a:extLst>
                </a:gridCol>
                <a:gridCol w="4665518">
                  <a:extLst>
                    <a:ext uri="{9D8B030D-6E8A-4147-A177-3AD203B41FA5}">
                      <a16:colId xmlns:a16="http://schemas.microsoft.com/office/drawing/2014/main" val="2418048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IN" sz="2800" b="1" i="1" dirty="0" smtClean="0">
                          <a:effectLst/>
                          <a:hlinkClick r:id="rId4"/>
                        </a:rPr>
                        <a:t>Dashboard – Excel</a:t>
                      </a:r>
                      <a:r>
                        <a:rPr lang="en-IN" sz="2800" b="1" i="1" dirty="0" smtClean="0">
                          <a:effectLst/>
                        </a:rPr>
                        <a:t>    </a:t>
                      </a:r>
                      <a:endParaRPr lang="en-IN" sz="2800" b="1" i="1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 smtClean="0"/>
                        <a:t>Excel in </a:t>
                      </a:r>
                      <a:r>
                        <a:rPr lang="en-IN" sz="2400" b="1" dirty="0" smtClean="0"/>
                        <a:t>.</a:t>
                      </a:r>
                      <a:r>
                        <a:rPr lang="en-IN" sz="2400" b="1" dirty="0" err="1" smtClean="0"/>
                        <a:t>xlsm</a:t>
                      </a:r>
                      <a:r>
                        <a:rPr lang="en-IN" sz="2400" b="1" dirty="0" smtClean="0"/>
                        <a:t> </a:t>
                      </a:r>
                      <a:r>
                        <a:rPr lang="en-IN" sz="2400" b="0" dirty="0" err="1" smtClean="0"/>
                        <a:t>Formate</a:t>
                      </a:r>
                      <a:endParaRPr lang="en-IN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69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IN" sz="2800" b="1" i="1" dirty="0" smtClean="0">
                          <a:effectLst/>
                          <a:hlinkClick r:id="rId5"/>
                        </a:rPr>
                        <a:t>Presentation Video </a:t>
                      </a:r>
                      <a:endParaRPr lang="en-IN" sz="2800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 smtClean="0"/>
                        <a:t>Video in </a:t>
                      </a:r>
                      <a:r>
                        <a:rPr lang="en-IN" sz="2400" b="1" dirty="0" smtClean="0"/>
                        <a:t>.mp3</a:t>
                      </a:r>
                      <a:r>
                        <a:rPr lang="en-IN" sz="2400" b="1" baseline="0" dirty="0" smtClean="0"/>
                        <a:t> </a:t>
                      </a:r>
                      <a:r>
                        <a:rPr lang="en-IN" sz="2400" b="0" baseline="0" dirty="0" smtClean="0"/>
                        <a:t>[YOUTUBE]</a:t>
                      </a:r>
                      <a:r>
                        <a:rPr lang="en-IN" sz="2400" b="0" dirty="0" smtClean="0"/>
                        <a:t> Format</a:t>
                      </a:r>
                      <a:endParaRPr lang="en-IN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136665"/>
                  </a:ext>
                </a:extLst>
              </a:tr>
            </a:tbl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 flipH="1">
            <a:off x="11353799" y="5999017"/>
            <a:ext cx="214745" cy="17794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61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22" y="1893480"/>
            <a:ext cx="7789817" cy="2835275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60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THANKS YOU</a:t>
            </a:r>
            <a:endParaRPr lang="en-IN" sz="60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81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8999"/>
            <a:ext cx="9128760" cy="64071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9"/>
            <a:ext cx="10369732" cy="1715586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/>
              <a:t>The growth of supermarkets in most populated cities are increasing and market competitions are also high. 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The detailed report of supermarket Data is presented in this ppt. 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102111"/>
            <a:ext cx="9128760" cy="640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smtClean="0"/>
              <a:t>Source of </a:t>
            </a:r>
            <a:r>
              <a:rPr lang="en-IN" sz="4100" b="1" dirty="0" smtClean="0"/>
              <a:t>Data</a:t>
            </a:r>
            <a:endParaRPr lang="en-IN" sz="40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953693"/>
            <a:ext cx="10369732" cy="2076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dirty="0" smtClean="0"/>
              <a:t>This Data is taken from </a:t>
            </a:r>
            <a:r>
              <a:rPr lang="en-IN" dirty="0" err="1" smtClean="0">
                <a:hlinkClick r:id="rId2"/>
              </a:rPr>
              <a:t>Kaggle</a:t>
            </a:r>
            <a:r>
              <a:rPr lang="en-IN" dirty="0" smtClean="0">
                <a:hlinkClick r:id="rId2"/>
              </a:rPr>
              <a:t> Site</a:t>
            </a:r>
            <a:r>
              <a:rPr lang="en-IN" dirty="0" smtClean="0"/>
              <a:t>. The dataset is one of the historical sales of supermarket company which has recorded in 3 different branches for months data.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64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029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Executive</a:t>
            </a:r>
            <a:r>
              <a:rPr lang="en-IN" sz="4000" b="1" dirty="0"/>
              <a:t> </a:t>
            </a:r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1051"/>
            <a:ext cx="10515600" cy="42959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In this PPT, we are going to see the detailed analysis report of the sales &amp; performance of supermarket in all 3 branches from the report of previous data of 1 year.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The sales for each time period &amp; sales of every product type &amp; sale in each supermarket is reported in following slides.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031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month Performance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In this Report the analysis is made based on performance of Sales on each month.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In this analysis the sale of each Branch &amp; product line sales is also shown. 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52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428"/>
            <a:ext cx="10709366" cy="22378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70" y="2258156"/>
            <a:ext cx="5358848" cy="2735913"/>
          </a:xfrm>
          <a:prstGeom prst="rect">
            <a:avLst/>
          </a:prstGeom>
        </p:spPr>
      </p:pic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3607022"/>
              </p:ext>
            </p:extLst>
          </p:nvPr>
        </p:nvGraphicFramePr>
        <p:xfrm>
          <a:off x="6192883" y="2250302"/>
          <a:ext cx="5350518" cy="2751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1325563"/>
          </a:xfrm>
        </p:spPr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1845100"/>
              </p:ext>
            </p:extLst>
          </p:nvPr>
        </p:nvGraphicFramePr>
        <p:xfrm>
          <a:off x="838200" y="4994068"/>
          <a:ext cx="10705201" cy="1863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5800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000"/>
            <a:ext cx="10515600" cy="1071790"/>
          </a:xfrm>
        </p:spPr>
        <p:txBody>
          <a:bodyPr/>
          <a:lstStyle/>
          <a:p>
            <a:r>
              <a:rPr lang="en-IN" dirty="0" smtClean="0"/>
              <a:t>Report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354"/>
            <a:ext cx="10515600" cy="46486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The performance is high at January, February, march.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Then the performance is not well at </a:t>
            </a:r>
            <a:r>
              <a:rPr lang="en-IN" dirty="0" err="1" smtClean="0"/>
              <a:t>april</a:t>
            </a:r>
            <a:r>
              <a:rPr lang="en-IN" dirty="0" smtClean="0"/>
              <a:t> to October.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Then it is some what ok on November &amp; December.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	The </a:t>
            </a:r>
            <a:r>
              <a:rPr lang="en-IN" dirty="0"/>
              <a:t>sale is high in January, </a:t>
            </a:r>
            <a:r>
              <a:rPr lang="en-IN" dirty="0" err="1"/>
              <a:t>Febraury</a:t>
            </a:r>
            <a:r>
              <a:rPr lang="en-IN" dirty="0"/>
              <a:t>, March &amp; it </a:t>
            </a:r>
            <a:r>
              <a:rPr lang="en-IN" dirty="0" err="1"/>
              <a:t>gradualy</a:t>
            </a:r>
            <a:r>
              <a:rPr lang="en-IN" dirty="0"/>
              <a:t> decrease &amp; the increase in November &amp; December.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94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Branch Performance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The analysis chart is made to analysis the performance of each branch. 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In this we are going to analysis the total sales, Avg. Rating &amp; subscribed customer in each Branches</a:t>
            </a:r>
          </a:p>
        </p:txBody>
      </p:sp>
    </p:spTree>
    <p:extLst>
      <p:ext uri="{BB962C8B-B14F-4D97-AF65-F5344CB8AC3E}">
        <p14:creationId xmlns:p14="http://schemas.microsoft.com/office/powerpoint/2010/main" val="316738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74" y="298432"/>
            <a:ext cx="11494957" cy="62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3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From the report, the branch in </a:t>
            </a:r>
            <a:r>
              <a:rPr lang="en-IN" dirty="0" err="1" smtClean="0"/>
              <a:t>Naypyitaw</a:t>
            </a:r>
            <a:r>
              <a:rPr lang="en-IN" dirty="0" smtClean="0"/>
              <a:t> is performing well when compare to other.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The avg. Rating of customer is 7.07 in </a:t>
            </a:r>
            <a:r>
              <a:rPr lang="en-IN" dirty="0" err="1" smtClean="0"/>
              <a:t>Naypyitaw</a:t>
            </a:r>
            <a:r>
              <a:rPr lang="en-IN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Then the performance of Yangon is good.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00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470</Words>
  <Application>Microsoft Office PowerPoint</Application>
  <PresentationFormat>Widescreen</PresentationFormat>
  <Paragraphs>78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Excel Capstone Project </vt:lpstr>
      <vt:lpstr>Problem statement</vt:lpstr>
      <vt:lpstr>Executive Summary</vt:lpstr>
      <vt:lpstr>Each month Performance</vt:lpstr>
      <vt:lpstr> </vt:lpstr>
      <vt:lpstr>Report</vt:lpstr>
      <vt:lpstr>Each Branch Performance</vt:lpstr>
      <vt:lpstr>PowerPoint Presentation</vt:lpstr>
      <vt:lpstr>Report</vt:lpstr>
      <vt:lpstr>Product Line Performance</vt:lpstr>
      <vt:lpstr>PowerPoint Presentation</vt:lpstr>
      <vt:lpstr>Report</vt:lpstr>
      <vt:lpstr>Gross Income </vt:lpstr>
      <vt:lpstr>Customer Type</vt:lpstr>
      <vt:lpstr>Conclusion</vt:lpstr>
      <vt:lpstr>External Links</vt:lpstr>
      <vt:lpstr>THANKS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Capstone Project</dc:title>
  <dc:creator>Anand Subbu</dc:creator>
  <cp:lastModifiedBy>Anand Subbu</cp:lastModifiedBy>
  <cp:revision>30</cp:revision>
  <dcterms:created xsi:type="dcterms:W3CDTF">2019-09-27T08:11:46Z</dcterms:created>
  <dcterms:modified xsi:type="dcterms:W3CDTF">2019-09-30T13:46:26Z</dcterms:modified>
</cp:coreProperties>
</file>