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5FD2-C0D2-48D1-AA8F-FE496439F859}" type="datetimeFigureOut">
              <a:rPr lang="en-GB" smtClean="0"/>
              <a:t>28/12/2016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F3B4-A751-4518-ABE6-70BEE7CC8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02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5FD2-C0D2-48D1-AA8F-FE496439F859}" type="datetimeFigureOut">
              <a:rPr lang="en-GB" smtClean="0"/>
              <a:t>28/12/2016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F3B4-A751-4518-ABE6-70BEE7CC8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46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5FD2-C0D2-48D1-AA8F-FE496439F859}" type="datetimeFigureOut">
              <a:rPr lang="en-GB" smtClean="0"/>
              <a:t>28/12/2016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F3B4-A751-4518-ABE6-70BEE7CC8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66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5FD2-C0D2-48D1-AA8F-FE496439F859}" type="datetimeFigureOut">
              <a:rPr lang="en-GB" smtClean="0"/>
              <a:t>28/12/2016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F3B4-A751-4518-ABE6-70BEE7CC8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154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5FD2-C0D2-48D1-AA8F-FE496439F859}" type="datetimeFigureOut">
              <a:rPr lang="en-GB" smtClean="0"/>
              <a:t>28/12/2016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F3B4-A751-4518-ABE6-70BEE7CC8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24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5FD2-C0D2-48D1-AA8F-FE496439F859}" type="datetimeFigureOut">
              <a:rPr lang="en-GB" smtClean="0"/>
              <a:t>28/12/2016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F3B4-A751-4518-ABE6-70BEE7CC8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61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5FD2-C0D2-48D1-AA8F-FE496439F859}" type="datetimeFigureOut">
              <a:rPr lang="en-GB" smtClean="0"/>
              <a:t>28/12/2016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F3B4-A751-4518-ABE6-70BEE7CC8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45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5FD2-C0D2-48D1-AA8F-FE496439F859}" type="datetimeFigureOut">
              <a:rPr lang="en-GB" smtClean="0"/>
              <a:t>28/12/2016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F3B4-A751-4518-ABE6-70BEE7CC8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59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5FD2-C0D2-48D1-AA8F-FE496439F859}" type="datetimeFigureOut">
              <a:rPr lang="en-GB" smtClean="0"/>
              <a:t>28/12/2016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F3B4-A751-4518-ABE6-70BEE7CC8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6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5FD2-C0D2-48D1-AA8F-FE496439F859}" type="datetimeFigureOut">
              <a:rPr lang="en-GB" smtClean="0"/>
              <a:t>28/12/2016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F3B4-A751-4518-ABE6-70BEE7CC8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6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75FD2-C0D2-48D1-AA8F-FE496439F859}" type="datetimeFigureOut">
              <a:rPr lang="en-GB" smtClean="0"/>
              <a:t>28/12/2016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F3B4-A751-4518-ABE6-70BEE7CC8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84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75FD2-C0D2-48D1-AA8F-FE496439F859}" type="datetimeFigureOut">
              <a:rPr lang="en-GB" smtClean="0"/>
              <a:t>28/12/2016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2F3B4-A751-4518-ABE6-70BEE7CC8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27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/>
          <p:cNvSpPr/>
          <p:nvPr/>
        </p:nvSpPr>
        <p:spPr>
          <a:xfrm rot="18925885">
            <a:off x="-576747" y="405859"/>
            <a:ext cx="2604254" cy="583624"/>
          </a:xfrm>
          <a:prstGeom prst="trapezoid">
            <a:avLst>
              <a:gd name="adj" fmla="val 9802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 rot="18970730">
            <a:off x="-184999" y="338711"/>
            <a:ext cx="208120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Tech Engine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819345"/>
            <a:ext cx="12192000" cy="30018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/>
              <a:t>                         </a:t>
            </a:r>
            <a:r>
              <a:rPr lang="en-US" sz="3200" dirty="0" smtClean="0"/>
              <a:t>Complete</a:t>
            </a:r>
          </a:p>
          <a:p>
            <a:pPr algn="ctr"/>
            <a:r>
              <a:rPr lang="en-US" sz="3200" dirty="0"/>
              <a:t> </a:t>
            </a:r>
            <a:r>
              <a:rPr lang="en-US" sz="3200" dirty="0" smtClean="0"/>
              <a:t>                                    </a:t>
            </a:r>
            <a:r>
              <a:rPr lang="en-US" sz="8800" dirty="0" smtClean="0"/>
              <a:t>Video Series</a:t>
            </a:r>
          </a:p>
          <a:p>
            <a:pPr algn="ctr"/>
            <a:r>
              <a:rPr lang="en-US" sz="3600" dirty="0" smtClean="0"/>
              <a:t>                                                                                       By Tech Engine</a:t>
            </a:r>
            <a:endParaRPr lang="en-GB" sz="3600" dirty="0"/>
          </a:p>
        </p:txBody>
      </p:sp>
      <p:pic>
        <p:nvPicPr>
          <p:cNvPr id="7" name="Picture 4" descr="Image result for php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483" y="1819345"/>
            <a:ext cx="1876260" cy="284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php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548" y="5754944"/>
            <a:ext cx="1262076" cy="126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280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52500" y="2228235"/>
            <a:ext cx="5981700" cy="3721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475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4000" dirty="0" smtClean="0"/>
              <a:t>                             </a:t>
            </a:r>
            <a:r>
              <a:rPr lang="en-GB" sz="4000" u="sng" dirty="0" smtClean="0"/>
              <a:t>The </a:t>
            </a:r>
            <a:r>
              <a:rPr lang="en-GB" sz="4000" u="sng" dirty="0">
                <a:solidFill>
                  <a:srgbClr val="FFC000"/>
                </a:solidFill>
              </a:rPr>
              <a:t>static</a:t>
            </a:r>
            <a:r>
              <a:rPr lang="en-GB" sz="4000" u="sng" dirty="0"/>
              <a:t> </a:t>
            </a:r>
            <a:r>
              <a:rPr lang="en-GB" sz="4000" u="sng" dirty="0" smtClean="0"/>
              <a:t>Keyword</a:t>
            </a:r>
            <a:br>
              <a:rPr lang="en-GB" sz="4000" u="sng" dirty="0" smtClean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0" y="2188638"/>
            <a:ext cx="10083800" cy="3808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&lt;?php</a:t>
            </a:r>
            <a:r>
              <a:rPr lang="en-GB" sz="2400" dirty="0" smtClean="0">
                <a:solidFill>
                  <a:srgbClr val="FF0000"/>
                </a:solidFill>
              </a:rPr>
              <a:t/>
            </a:r>
            <a:br>
              <a:rPr lang="en-GB" sz="2400" dirty="0" smtClean="0">
                <a:solidFill>
                  <a:srgbClr val="FF0000"/>
                </a:solidFill>
              </a:rPr>
            </a:br>
            <a:r>
              <a:rPr lang="en-GB" sz="2400" dirty="0">
                <a:solidFill>
                  <a:srgbClr val="00B0F0"/>
                </a:solidFill>
              </a:rPr>
              <a:t>function </a:t>
            </a:r>
            <a:r>
              <a:rPr lang="en-GB" sz="2400" dirty="0"/>
              <a:t>myTest() {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>    </a:t>
            </a:r>
            <a:r>
              <a:rPr lang="en-GB" sz="2400" dirty="0">
                <a:solidFill>
                  <a:srgbClr val="00B0F0"/>
                </a:solidFill>
              </a:rPr>
              <a:t>static</a:t>
            </a:r>
            <a:r>
              <a:rPr lang="en-GB" sz="2400" dirty="0"/>
              <a:t> $x = </a:t>
            </a:r>
            <a:r>
              <a:rPr lang="en-GB" sz="2400" dirty="0">
                <a:solidFill>
                  <a:srgbClr val="FF0000"/>
                </a:solidFill>
              </a:rPr>
              <a:t>0</a:t>
            </a:r>
            <a:r>
              <a:rPr lang="en-GB" sz="2400" dirty="0"/>
              <a:t>;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>    </a:t>
            </a:r>
            <a:r>
              <a:rPr lang="en-GB" sz="2400" dirty="0">
                <a:solidFill>
                  <a:srgbClr val="00B0F0"/>
                </a:solidFill>
              </a:rPr>
              <a:t>echo</a:t>
            </a:r>
            <a:r>
              <a:rPr lang="en-GB" sz="2400" dirty="0"/>
              <a:t> $x;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>    $x++;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>}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>myTest();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>myTest();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>myTest();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>
                <a:solidFill>
                  <a:srgbClr val="FF0000"/>
                </a:solidFill>
              </a:rPr>
              <a:t>?&gt;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027906"/>
            <a:ext cx="1021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a function is completed/executed, all of its variables are deleted. However, sometimes we want a local variable NOT to be deleted. We need it for a further </a:t>
            </a:r>
            <a:r>
              <a:rPr lang="en-GB" dirty="0" smtClean="0"/>
              <a:t>job.</a:t>
            </a:r>
          </a:p>
          <a:p>
            <a:endParaRPr lang="en-US" dirty="0"/>
          </a:p>
          <a:p>
            <a:r>
              <a:rPr lang="en-GB" dirty="0"/>
              <a:t>To do this, use the </a:t>
            </a:r>
            <a:r>
              <a:rPr lang="en-GB" b="1" dirty="0"/>
              <a:t>static</a:t>
            </a:r>
            <a:r>
              <a:rPr lang="en-GB" dirty="0"/>
              <a:t> keyword when you first declare the variable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13601" y="2697967"/>
            <a:ext cx="457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Then, each time the function is called, that variable will still have the information it contained from the last time the function was called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b="1" dirty="0"/>
              <a:t>Note:</a:t>
            </a:r>
            <a:r>
              <a:rPr lang="en-GB" dirty="0"/>
              <a:t> The variable is still local to the function.</a:t>
            </a:r>
          </a:p>
        </p:txBody>
      </p:sp>
      <p:sp>
        <p:nvSpPr>
          <p:cNvPr id="9" name="Trapezoid 8"/>
          <p:cNvSpPr/>
          <p:nvPr/>
        </p:nvSpPr>
        <p:spPr>
          <a:xfrm rot="18925885">
            <a:off x="-576747" y="405859"/>
            <a:ext cx="2604254" cy="583624"/>
          </a:xfrm>
          <a:prstGeom prst="trapezoid">
            <a:avLst>
              <a:gd name="adj" fmla="val 9802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 rot="18970730">
            <a:off x="-184999" y="338711"/>
            <a:ext cx="208120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Tech Engine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86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3400" y="2168525"/>
            <a:ext cx="5829300" cy="301307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8800" b="1" dirty="0" smtClean="0">
                <a:solidFill>
                  <a:srgbClr val="FFC000"/>
                </a:solidFill>
              </a:rPr>
              <a:t>Thanks</a:t>
            </a:r>
            <a:r>
              <a:rPr lang="en-US" sz="8800" dirty="0" smtClean="0">
                <a:solidFill>
                  <a:srgbClr val="FFC00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8800" dirty="0" smtClean="0"/>
              <a:t>For watching</a:t>
            </a:r>
            <a:endParaRPr lang="en-GB" sz="8800" dirty="0"/>
          </a:p>
        </p:txBody>
      </p:sp>
      <p:sp>
        <p:nvSpPr>
          <p:cNvPr id="5" name="TextBox 4"/>
          <p:cNvSpPr txBox="1"/>
          <p:nvPr/>
        </p:nvSpPr>
        <p:spPr>
          <a:xfrm rot="18970730">
            <a:off x="-184999" y="338711"/>
            <a:ext cx="208120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Tech Engine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8" name="Trapezoid 7"/>
          <p:cNvSpPr/>
          <p:nvPr/>
        </p:nvSpPr>
        <p:spPr>
          <a:xfrm rot="18925885">
            <a:off x="-576747" y="405860"/>
            <a:ext cx="2604254" cy="583624"/>
          </a:xfrm>
          <a:prstGeom prst="trapezoid">
            <a:avLst>
              <a:gd name="adj" fmla="val 9802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 rot="18970730">
            <a:off x="-184999" y="338712"/>
            <a:ext cx="208120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Tech Engine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50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207" y="173335"/>
            <a:ext cx="34967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u="sng" cap="none" spc="0" dirty="0" smtClean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Variables</a:t>
            </a:r>
            <a:r>
              <a:rPr lang="en-US" sz="4000" b="0" u="sng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</a:t>
            </a:r>
            <a:r>
              <a:rPr lang="en-US" sz="40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Php</a:t>
            </a:r>
            <a:endParaRPr lang="en-US" sz="40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1100" y="1206500"/>
            <a:ext cx="27590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are Variables ?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718707" y="2062490"/>
            <a:ext cx="4796762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V</a:t>
            </a:r>
            <a:r>
              <a:rPr lang="en-GB" sz="2000" dirty="0" smtClean="0">
                <a:solidFill>
                  <a:srgbClr val="0070C0"/>
                </a:solidFill>
              </a:rPr>
              <a:t>ariables</a:t>
            </a:r>
            <a:r>
              <a:rPr lang="en-GB" sz="2000" dirty="0" smtClean="0"/>
              <a:t> are like </a:t>
            </a:r>
            <a:r>
              <a:rPr lang="en-GB" sz="2000" dirty="0" smtClean="0">
                <a:solidFill>
                  <a:srgbClr val="0070C0"/>
                </a:solidFill>
              </a:rPr>
              <a:t>containers</a:t>
            </a:r>
            <a:r>
              <a:rPr lang="en-GB" sz="2000" dirty="0" smtClean="0"/>
              <a:t> for </a:t>
            </a:r>
            <a:r>
              <a:rPr lang="en-GB" sz="2000" dirty="0" smtClean="0">
                <a:solidFill>
                  <a:srgbClr val="FF0000"/>
                </a:solidFill>
              </a:rPr>
              <a:t>storing </a:t>
            </a:r>
            <a:r>
              <a:rPr lang="en-GB" sz="2000" dirty="0" smtClean="0">
                <a:solidFill>
                  <a:srgbClr val="00B0F0"/>
                </a:solidFill>
              </a:rPr>
              <a:t>data</a:t>
            </a:r>
            <a:r>
              <a:rPr lang="en-GB" sz="1400" dirty="0" smtClean="0"/>
              <a:t>.</a:t>
            </a:r>
            <a:endParaRPr lang="en-GB" sz="1400" dirty="0"/>
          </a:p>
        </p:txBody>
      </p:sp>
      <p:pic>
        <p:nvPicPr>
          <p:cNvPr id="1026" name="Picture 2" descr="Image result for variables in ph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695" y="1871335"/>
            <a:ext cx="12763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urved Connector 7"/>
          <p:cNvCxnSpPr>
            <a:stCxn id="6" idx="2"/>
          </p:cNvCxnSpPr>
          <p:nvPr/>
        </p:nvCxnSpPr>
        <p:spPr>
          <a:xfrm rot="16200000" flipH="1">
            <a:off x="6179094" y="400594"/>
            <a:ext cx="585400" cy="47094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flipV="1">
            <a:off x="6362700" y="1871335"/>
            <a:ext cx="2794000" cy="3912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81099" y="3810000"/>
            <a:ext cx="30921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Structure of Variables ?</a:t>
            </a:r>
            <a:endParaRPr lang="en-GB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181099" y="4532700"/>
            <a:ext cx="741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 PHP, a variable starts with the $ sign, followed by the name of the variable.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4579396" y="4946999"/>
            <a:ext cx="2097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$variable</a:t>
            </a:r>
            <a:endParaRPr lang="en-GB" sz="4000" dirty="0"/>
          </a:p>
        </p:txBody>
      </p:sp>
      <p:cxnSp>
        <p:nvCxnSpPr>
          <p:cNvPr id="19" name="Curved Connector 18"/>
          <p:cNvCxnSpPr>
            <a:stCxn id="17" idx="1"/>
          </p:cNvCxnSpPr>
          <p:nvPr/>
        </p:nvCxnSpPr>
        <p:spPr>
          <a:xfrm rot="10800000" flipV="1">
            <a:off x="3505200" y="5300942"/>
            <a:ext cx="1074196" cy="883958"/>
          </a:xfrm>
          <a:prstGeom prst="curvedConnector3">
            <a:avLst>
              <a:gd name="adj1" fmla="val 1173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7" idx="3"/>
          </p:cNvCxnSpPr>
          <p:nvPr/>
        </p:nvCxnSpPr>
        <p:spPr>
          <a:xfrm>
            <a:off x="6676958" y="5300942"/>
            <a:ext cx="828742" cy="743227"/>
          </a:xfrm>
          <a:prstGeom prst="curvedConnector3">
            <a:avLst>
              <a:gd name="adj1" fmla="val 100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31030" y="6044169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$</a:t>
            </a:r>
            <a:r>
              <a:rPr lang="en-US" dirty="0" smtClean="0">
                <a:solidFill>
                  <a:srgbClr val="FF0000"/>
                </a:solidFill>
              </a:rPr>
              <a:t> = Dollar sign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41498" y="6053796"/>
            <a:ext cx="249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Variable</a:t>
            </a:r>
            <a:r>
              <a:rPr lang="en-US" dirty="0" smtClean="0">
                <a:solidFill>
                  <a:srgbClr val="FF0000"/>
                </a:solidFill>
              </a:rPr>
              <a:t> = variable name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09338" y="596722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</a:t>
            </a:r>
            <a:endParaRPr lang="en-GB" sz="2800" dirty="0"/>
          </a:p>
        </p:txBody>
      </p:sp>
      <p:sp>
        <p:nvSpPr>
          <p:cNvPr id="32" name="Trapezoid 31"/>
          <p:cNvSpPr/>
          <p:nvPr/>
        </p:nvSpPr>
        <p:spPr>
          <a:xfrm rot="18925885">
            <a:off x="-576747" y="405859"/>
            <a:ext cx="2604254" cy="583624"/>
          </a:xfrm>
          <a:prstGeom prst="trapezoid">
            <a:avLst>
              <a:gd name="adj" fmla="val 9802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 rot="18970730">
            <a:off x="-184999" y="338711"/>
            <a:ext cx="208120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Tech Engine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55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4965700"/>
            <a:ext cx="6883400" cy="774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295400" y="3781355"/>
            <a:ext cx="5638800" cy="774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295400" y="2578100"/>
            <a:ext cx="5638800" cy="774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594100" y="215900"/>
            <a:ext cx="43570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Naming convention of Variables ?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03300" y="965200"/>
            <a:ext cx="105029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 smtClean="0"/>
              <a:t>A variable starts with the $ sign, followed by the name of the variable</a:t>
            </a:r>
          </a:p>
          <a:p>
            <a:r>
              <a:rPr lang="en-US" dirty="0" smtClean="0"/>
              <a:t>       </a:t>
            </a:r>
          </a:p>
          <a:p>
            <a:r>
              <a:rPr lang="en-US" dirty="0"/>
              <a:t> </a:t>
            </a:r>
            <a:r>
              <a:rPr lang="en-US" dirty="0" smtClean="0"/>
              <a:t>      Ex.  </a:t>
            </a:r>
            <a:r>
              <a:rPr lang="en-US" dirty="0" smtClean="0">
                <a:solidFill>
                  <a:srgbClr val="00B0F0"/>
                </a:solidFill>
              </a:rPr>
              <a:t>$name, $AGE, </a:t>
            </a:r>
            <a:r>
              <a:rPr lang="en-US" dirty="0">
                <a:solidFill>
                  <a:srgbClr val="00B0F0"/>
                </a:solidFill>
              </a:rPr>
              <a:t>$</a:t>
            </a:r>
            <a:r>
              <a:rPr lang="en-US" dirty="0" smtClean="0">
                <a:solidFill>
                  <a:srgbClr val="00B0F0"/>
                </a:solidFill>
              </a:rPr>
              <a:t>anything </a:t>
            </a:r>
            <a:r>
              <a:rPr lang="en-US" dirty="0" err="1" smtClean="0">
                <a:solidFill>
                  <a:srgbClr val="00B0F0"/>
                </a:solidFill>
              </a:rPr>
              <a:t>etc</a:t>
            </a:r>
            <a:endParaRPr lang="en-US" dirty="0" smtClean="0">
              <a:solidFill>
                <a:srgbClr val="00B0F0"/>
              </a:solidFill>
            </a:endParaRPr>
          </a:p>
          <a:p>
            <a:endParaRPr lang="en-GB" dirty="0" smtClean="0">
              <a:solidFill>
                <a:srgbClr val="FFC000"/>
              </a:solidFill>
            </a:endParaRPr>
          </a:p>
          <a:p>
            <a:pPr marL="342900" indent="-342900">
              <a:buAutoNum type="arabicPeriod" startAt="2"/>
            </a:pPr>
            <a:r>
              <a:rPr lang="en-GB" dirty="0" smtClean="0"/>
              <a:t>A variable name must start with a letter or the underscore character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r>
              <a:rPr lang="en-GB" dirty="0" smtClean="0"/>
              <a:t>      $_</a:t>
            </a:r>
            <a:r>
              <a:rPr lang="en-GB" dirty="0"/>
              <a:t>4site = 'not yet';    </a:t>
            </a:r>
            <a:r>
              <a:rPr lang="en-GB" dirty="0">
                <a:solidFill>
                  <a:srgbClr val="FF0000"/>
                </a:solidFill>
              </a:rPr>
              <a:t>// valid; starts with an </a:t>
            </a:r>
            <a:r>
              <a:rPr lang="en-GB" dirty="0" smtClean="0">
                <a:solidFill>
                  <a:srgbClr val="FF0000"/>
                </a:solidFill>
              </a:rPr>
              <a:t>underscore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</a:t>
            </a:r>
            <a:r>
              <a:rPr lang="en-GB" dirty="0"/>
              <a:t>$</a:t>
            </a:r>
            <a:r>
              <a:rPr lang="en-GB" dirty="0" smtClean="0"/>
              <a:t>tayte</a:t>
            </a:r>
            <a:r>
              <a:rPr lang="en-GB" dirty="0"/>
              <a:t> = '</a:t>
            </a:r>
            <a:r>
              <a:rPr lang="en-GB" dirty="0" err="1"/>
              <a:t>mansikka</a:t>
            </a:r>
            <a:r>
              <a:rPr lang="en-GB" dirty="0"/>
              <a:t>';   </a:t>
            </a:r>
            <a:r>
              <a:rPr lang="en-GB" dirty="0">
                <a:solidFill>
                  <a:srgbClr val="FF0000"/>
                </a:solidFill>
              </a:rPr>
              <a:t> // valid; </a:t>
            </a:r>
            <a:r>
              <a:rPr lang="en-GB" dirty="0" smtClean="0">
                <a:solidFill>
                  <a:srgbClr val="FF0000"/>
                </a:solidFill>
              </a:rPr>
              <a:t>‘a'</a:t>
            </a:r>
            <a:r>
              <a:rPr lang="en-GB" dirty="0">
                <a:solidFill>
                  <a:srgbClr val="FF0000"/>
                </a:solidFill>
              </a:rPr>
              <a:t> is (Extended) ASCII </a:t>
            </a:r>
            <a:r>
              <a:rPr lang="en-GB" dirty="0" smtClean="0">
                <a:solidFill>
                  <a:srgbClr val="FF0000"/>
                </a:solidFill>
              </a:rPr>
              <a:t>228</a:t>
            </a:r>
          </a:p>
          <a:p>
            <a:endParaRPr lang="en-GB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 startAt="3"/>
            </a:pPr>
            <a:r>
              <a:rPr lang="en-GB" dirty="0" smtClean="0"/>
              <a:t>A variable name cannot start with a number</a:t>
            </a:r>
          </a:p>
          <a:p>
            <a:endParaRPr lang="en-US" dirty="0"/>
          </a:p>
          <a:p>
            <a:r>
              <a:rPr lang="en-US" dirty="0" smtClean="0"/>
              <a:t>       </a:t>
            </a:r>
            <a:r>
              <a:rPr lang="en-US" dirty="0" smtClean="0"/>
              <a:t> </a:t>
            </a:r>
            <a:r>
              <a:rPr lang="en-GB" dirty="0" smtClean="0"/>
              <a:t>$4site = 'not yet';     </a:t>
            </a:r>
            <a:r>
              <a:rPr lang="en-GB" dirty="0" smtClean="0">
                <a:solidFill>
                  <a:srgbClr val="FF0000"/>
                </a:solidFill>
              </a:rPr>
              <a:t>// invalid; starts with a number</a:t>
            </a:r>
          </a:p>
          <a:p>
            <a:endParaRPr lang="en-GB" dirty="0" smtClean="0"/>
          </a:p>
          <a:p>
            <a:r>
              <a:rPr lang="en-GB" dirty="0" smtClean="0"/>
              <a:t>4.   A variable name can only contain alpha-numeric characters and underscores (A-z, 0-9, and _ ).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GB" dirty="0" smtClean="0"/>
              <a:t>$site4 = 'not yet';     </a:t>
            </a:r>
            <a:r>
              <a:rPr lang="en-GB" dirty="0" smtClean="0">
                <a:solidFill>
                  <a:srgbClr val="FF0000"/>
                </a:solidFill>
              </a:rPr>
              <a:t>// valid; 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GB" dirty="0" smtClean="0"/>
              <a:t>$site#4 = 'not yet';     </a:t>
            </a:r>
            <a:r>
              <a:rPr lang="en-GB" dirty="0" smtClean="0">
                <a:solidFill>
                  <a:srgbClr val="FF0000"/>
                </a:solidFill>
              </a:rPr>
              <a:t>// invalid; contains special character other than “_” </a:t>
            </a:r>
            <a:endParaRPr lang="en-GB" dirty="0" smtClean="0"/>
          </a:p>
          <a:p>
            <a:endParaRPr lang="en-GB" dirty="0" smtClean="0"/>
          </a:p>
          <a:p>
            <a:pPr marL="342900" indent="-342900">
              <a:buAutoNum type="arabicPeriod" startAt="5"/>
            </a:pPr>
            <a:r>
              <a:rPr lang="en-GB" dirty="0" smtClean="0"/>
              <a:t>Variable names are case-sensitive </a:t>
            </a:r>
          </a:p>
          <a:p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smtClean="0">
                <a:solidFill>
                  <a:srgbClr val="FF0000"/>
                </a:solidFill>
              </a:rPr>
              <a:t>     $age </a:t>
            </a:r>
            <a:r>
              <a:rPr lang="en-GB" dirty="0" smtClean="0"/>
              <a:t>and</a:t>
            </a:r>
            <a:r>
              <a:rPr lang="en-GB" dirty="0" smtClean="0">
                <a:solidFill>
                  <a:srgbClr val="FF0000"/>
                </a:solidFill>
              </a:rPr>
              <a:t> $AGE </a:t>
            </a:r>
            <a:r>
              <a:rPr lang="en-GB" dirty="0" smtClean="0"/>
              <a:t>are two different variables.</a:t>
            </a:r>
            <a:endParaRPr lang="en-GB" dirty="0"/>
          </a:p>
        </p:txBody>
      </p:sp>
      <p:sp>
        <p:nvSpPr>
          <p:cNvPr id="12" name="Trapezoid 11"/>
          <p:cNvSpPr/>
          <p:nvPr/>
        </p:nvSpPr>
        <p:spPr>
          <a:xfrm rot="18925885">
            <a:off x="-576747" y="405859"/>
            <a:ext cx="2604254" cy="583624"/>
          </a:xfrm>
          <a:prstGeom prst="trapezoid">
            <a:avLst>
              <a:gd name="adj" fmla="val 9802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 rot="18970730">
            <a:off x="-184999" y="338711"/>
            <a:ext cx="208120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Tech Engine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34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39800" y="5410199"/>
            <a:ext cx="8636000" cy="11125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939800" y="2425700"/>
            <a:ext cx="5638800" cy="2197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25380" y="1167486"/>
            <a:ext cx="10591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 do not have to tell PHP which data type the variable is.</a:t>
            </a:r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PHP automatically converts the variable to the correct data type, depending on its value.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$name= ‘Pankaj Borah’;  </a:t>
            </a:r>
            <a:r>
              <a:rPr lang="en-US" dirty="0" smtClean="0">
                <a:solidFill>
                  <a:srgbClr val="FF0000"/>
                </a:solidFill>
              </a:rPr>
              <a:t>// string type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r>
              <a:rPr lang="en-US" dirty="0"/>
              <a:t> </a:t>
            </a:r>
            <a:r>
              <a:rPr lang="en-US" dirty="0" smtClean="0"/>
              <a:t>     $age=‘23’;                         </a:t>
            </a:r>
            <a:r>
              <a:rPr lang="en-US" dirty="0" smtClean="0">
                <a:solidFill>
                  <a:srgbClr val="FF0000"/>
                </a:solidFill>
              </a:rPr>
              <a:t>// integer type</a:t>
            </a:r>
          </a:p>
          <a:p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    $money in pocket = ’91.5’; </a:t>
            </a:r>
            <a:r>
              <a:rPr lang="en-US" dirty="0" smtClean="0">
                <a:solidFill>
                  <a:srgbClr val="FF0000"/>
                </a:solidFill>
              </a:rPr>
              <a:t>// float type</a:t>
            </a:r>
          </a:p>
          <a:p>
            <a:endParaRPr lang="en-US" dirty="0"/>
          </a:p>
          <a:p>
            <a:r>
              <a:rPr lang="en-US" dirty="0" smtClean="0"/>
              <a:t>      $</a:t>
            </a:r>
            <a:r>
              <a:rPr lang="en-US" dirty="0" err="1" smtClean="0"/>
              <a:t>boolean</a:t>
            </a:r>
            <a:r>
              <a:rPr lang="en-US" dirty="0" smtClean="0"/>
              <a:t> =true; </a:t>
            </a:r>
            <a:r>
              <a:rPr lang="en-US" dirty="0" smtClean="0">
                <a:solidFill>
                  <a:srgbClr val="FF0000"/>
                </a:solidFill>
              </a:rPr>
              <a:t>              // Boolean type</a:t>
            </a:r>
          </a:p>
          <a:p>
            <a:endParaRPr lang="en-GB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 other languages such as C, C++, and Java, the programmer must declare the name and type of the variable    before using it.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var</a:t>
            </a:r>
            <a:r>
              <a:rPr lang="en-US" dirty="0" smtClean="0"/>
              <a:t> name   (</a:t>
            </a:r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keyword </a:t>
            </a:r>
            <a:r>
              <a:rPr lang="en-US" dirty="0" smtClean="0"/>
              <a:t>is used in </a:t>
            </a:r>
            <a:r>
              <a:rPr lang="en-US" dirty="0" smtClean="0">
                <a:solidFill>
                  <a:srgbClr val="FF0000"/>
                </a:solidFill>
              </a:rPr>
              <a:t>java to declare variables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int</a:t>
            </a:r>
            <a:r>
              <a:rPr lang="en-US" dirty="0" smtClean="0"/>
              <a:t> age       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, float</a:t>
            </a:r>
            <a:r>
              <a:rPr lang="en-US" dirty="0" smtClean="0"/>
              <a:t> is used in </a:t>
            </a:r>
            <a:r>
              <a:rPr lang="en-US" dirty="0" smtClean="0">
                <a:solidFill>
                  <a:srgbClr val="FF0000"/>
                </a:solidFill>
              </a:rPr>
              <a:t>C or C++</a:t>
            </a:r>
            <a:r>
              <a:rPr lang="en-US" dirty="0" smtClean="0"/>
              <a:t> to define the </a:t>
            </a:r>
            <a:r>
              <a:rPr lang="en-US" dirty="0" smtClean="0">
                <a:solidFill>
                  <a:srgbClr val="FF0000"/>
                </a:solidFill>
              </a:rPr>
              <a:t>type of variable </a:t>
            </a:r>
            <a:r>
              <a:rPr lang="en-US" dirty="0" smtClean="0"/>
              <a:t>in this case integer)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209260" y="616442"/>
            <a:ext cx="562404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u="sng" dirty="0" smtClean="0">
                <a:solidFill>
                  <a:srgbClr val="FFC000"/>
                </a:solidFill>
              </a:rPr>
              <a:t>PHP is a Loosely Typed Language</a:t>
            </a:r>
          </a:p>
          <a:p>
            <a:endParaRPr lang="en-GB" dirty="0"/>
          </a:p>
        </p:txBody>
      </p:sp>
      <p:sp>
        <p:nvSpPr>
          <p:cNvPr id="10" name="Trapezoid 9"/>
          <p:cNvSpPr/>
          <p:nvPr/>
        </p:nvSpPr>
        <p:spPr>
          <a:xfrm rot="18925885">
            <a:off x="-576747" y="405859"/>
            <a:ext cx="2604254" cy="583624"/>
          </a:xfrm>
          <a:prstGeom prst="trapezoid">
            <a:avLst>
              <a:gd name="adj" fmla="val 9802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 rot="18970730">
            <a:off x="-184999" y="338711"/>
            <a:ext cx="208120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Tech Engine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57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27200" y="3340099"/>
            <a:ext cx="1244600" cy="9089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485900" y="1663700"/>
            <a:ext cx="86809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 PHP, variables can be </a:t>
            </a:r>
            <a:r>
              <a:rPr lang="en-GB" dirty="0" smtClean="0">
                <a:solidFill>
                  <a:srgbClr val="FF0000"/>
                </a:solidFill>
              </a:rPr>
              <a:t>declared anywhere </a:t>
            </a:r>
            <a:r>
              <a:rPr lang="en-GB" dirty="0" smtClean="0"/>
              <a:t>in the script.</a:t>
            </a:r>
          </a:p>
          <a:p>
            <a:endParaRPr lang="en-GB" dirty="0"/>
          </a:p>
          <a:p>
            <a:r>
              <a:rPr lang="en-GB" dirty="0" smtClean="0"/>
              <a:t>The </a:t>
            </a:r>
            <a:r>
              <a:rPr lang="en-GB" dirty="0" smtClean="0">
                <a:solidFill>
                  <a:srgbClr val="FF0000"/>
                </a:solidFill>
              </a:rPr>
              <a:t>scope of a variable </a:t>
            </a:r>
            <a:r>
              <a:rPr lang="en-GB" dirty="0" smtClean="0"/>
              <a:t>is the </a:t>
            </a:r>
            <a:r>
              <a:rPr lang="en-GB" dirty="0" smtClean="0">
                <a:solidFill>
                  <a:srgbClr val="FF0000"/>
                </a:solidFill>
              </a:rPr>
              <a:t>part of the script</a:t>
            </a:r>
            <a:r>
              <a:rPr lang="en-GB" dirty="0" smtClean="0"/>
              <a:t> where the </a:t>
            </a:r>
            <a:r>
              <a:rPr lang="en-GB" dirty="0" smtClean="0">
                <a:solidFill>
                  <a:srgbClr val="FF0000"/>
                </a:solidFill>
              </a:rPr>
              <a:t>variable can be referenced/used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 PHP has three different variable scopes:</a:t>
            </a:r>
          </a:p>
          <a:p>
            <a:endParaRPr lang="en-GB" dirty="0" smtClean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rgbClr val="FF0000"/>
                </a:solidFill>
              </a:rPr>
              <a:t>    local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rgbClr val="FF0000"/>
                </a:solidFill>
              </a:rPr>
              <a:t>    global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rgbClr val="FF0000"/>
                </a:solidFill>
              </a:rPr>
              <a:t>    static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714" y="533400"/>
            <a:ext cx="3978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u="sng" dirty="0" smtClean="0">
                <a:solidFill>
                  <a:srgbClr val="FFC000"/>
                </a:solidFill>
              </a:rPr>
              <a:t>PHP Variables Scope</a:t>
            </a:r>
          </a:p>
          <a:p>
            <a:endParaRPr lang="en-GB" dirty="0"/>
          </a:p>
        </p:txBody>
      </p:sp>
      <p:sp>
        <p:nvSpPr>
          <p:cNvPr id="9" name="Trapezoid 8"/>
          <p:cNvSpPr/>
          <p:nvPr/>
        </p:nvSpPr>
        <p:spPr>
          <a:xfrm rot="18925885">
            <a:off x="-576747" y="405859"/>
            <a:ext cx="2604254" cy="583624"/>
          </a:xfrm>
          <a:prstGeom prst="trapezoid">
            <a:avLst>
              <a:gd name="adj" fmla="val 9802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 rot="18970730">
            <a:off x="-184999" y="338711"/>
            <a:ext cx="208120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Tech Engine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3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105025"/>
            <a:ext cx="7200900" cy="3787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61600" cy="1285875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  </a:t>
            </a:r>
            <a:r>
              <a:rPr lang="en-GB" b="1" u="sng" dirty="0" smtClean="0">
                <a:solidFill>
                  <a:schemeClr val="accent1">
                    <a:lumMod val="75000"/>
                  </a:schemeClr>
                </a:solidFill>
              </a:rPr>
              <a:t>Global Scope</a:t>
            </a:r>
            <a:br>
              <a:rPr lang="en-GB" b="1" u="sng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dirty="0"/>
              <a:t/>
            </a:r>
            <a:br>
              <a:rPr lang="en-GB" dirty="0"/>
            </a:br>
            <a:r>
              <a:rPr lang="en-GB" sz="2000" dirty="0"/>
              <a:t>A variable declared </a:t>
            </a:r>
            <a:r>
              <a:rPr lang="en-GB" sz="2000" b="1" dirty="0"/>
              <a:t>outside</a:t>
            </a:r>
            <a:r>
              <a:rPr lang="en-GB" sz="2000" dirty="0"/>
              <a:t> a function has a GLOBAL SCOPE and can only be accessed outside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50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&lt;?php</a:t>
            </a:r>
            <a:r>
              <a:rPr lang="en-GB" sz="2400" dirty="0" smtClean="0">
                <a:solidFill>
                  <a:srgbClr val="FF0000"/>
                </a:solidFill>
              </a:rPr>
              <a:t/>
            </a:r>
            <a:br>
              <a:rPr lang="en-GB" sz="2400" dirty="0" smtClean="0">
                <a:solidFill>
                  <a:srgbClr val="FF0000"/>
                </a:solidFill>
              </a:rPr>
            </a:br>
            <a:r>
              <a:rPr lang="en-GB" sz="2400" dirty="0"/>
              <a:t>$x = </a:t>
            </a:r>
            <a:r>
              <a:rPr lang="en-GB" sz="2400" dirty="0">
                <a:solidFill>
                  <a:srgbClr val="FF0000"/>
                </a:solidFill>
              </a:rPr>
              <a:t>5</a:t>
            </a:r>
            <a:r>
              <a:rPr lang="en-GB" sz="2400" dirty="0"/>
              <a:t>;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 // global scope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function</a:t>
            </a:r>
            <a:r>
              <a:rPr lang="en-GB" sz="2400" dirty="0"/>
              <a:t> myTest() {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>   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 // using x inside this function will generate an error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    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echo</a:t>
            </a:r>
            <a:r>
              <a:rPr lang="en-GB" sz="2400" dirty="0"/>
              <a:t> "</a:t>
            </a:r>
            <a:r>
              <a:rPr lang="en-GB" sz="2400" dirty="0">
                <a:solidFill>
                  <a:schemeClr val="accent4">
                    <a:lumMod val="75000"/>
                  </a:schemeClr>
                </a:solidFill>
              </a:rPr>
              <a:t>&lt;p&gt;Variable x inside function is: $x&lt;/p&gt;</a:t>
            </a:r>
            <a:r>
              <a:rPr lang="en-GB" sz="2400" dirty="0"/>
              <a:t>";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>} 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>myTest();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echo</a:t>
            </a:r>
            <a:r>
              <a:rPr lang="en-GB" sz="2400" dirty="0"/>
              <a:t> "</a:t>
            </a:r>
            <a:r>
              <a:rPr lang="en-GB" sz="2400" dirty="0">
                <a:solidFill>
                  <a:schemeClr val="accent4">
                    <a:lumMod val="75000"/>
                  </a:schemeClr>
                </a:solidFill>
              </a:rPr>
              <a:t>&lt;p&gt;Variable x outside function is: $x&lt;/p&gt;</a:t>
            </a:r>
            <a:r>
              <a:rPr lang="en-GB" sz="2400" dirty="0"/>
              <a:t>";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>?&gt;</a:t>
            </a:r>
          </a:p>
        </p:txBody>
      </p:sp>
      <p:sp>
        <p:nvSpPr>
          <p:cNvPr id="7" name="Trapezoid 6"/>
          <p:cNvSpPr/>
          <p:nvPr/>
        </p:nvSpPr>
        <p:spPr>
          <a:xfrm rot="18925885">
            <a:off x="-576747" y="405859"/>
            <a:ext cx="2604254" cy="583624"/>
          </a:xfrm>
          <a:prstGeom prst="trapezoid">
            <a:avLst>
              <a:gd name="adj" fmla="val 9802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 rot="18970730">
            <a:off x="-184999" y="338711"/>
            <a:ext cx="208120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Tech Engine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9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1834440"/>
            <a:ext cx="7200900" cy="3787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  </a:t>
            </a:r>
            <a:r>
              <a:rPr lang="en-GB" b="1" u="sng" dirty="0" smtClean="0">
                <a:solidFill>
                  <a:schemeClr val="accent1">
                    <a:lumMod val="75000"/>
                  </a:schemeClr>
                </a:solidFill>
              </a:rPr>
              <a:t>Local Scope</a:t>
            </a:r>
            <a:br>
              <a:rPr lang="en-GB" b="1" u="sng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b="1" u="sng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GB" b="1" u="sng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GB" sz="1800" dirty="0"/>
              <a:t>A variable declared </a:t>
            </a:r>
            <a:r>
              <a:rPr lang="en-GB" sz="1800" b="1" dirty="0"/>
              <a:t>within</a:t>
            </a:r>
            <a:r>
              <a:rPr lang="en-GB" sz="1800" dirty="0"/>
              <a:t> a function has a LOCAL SCOPE and can only be accessed within that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74139"/>
            <a:ext cx="10515600" cy="3508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&lt;?php</a:t>
            </a:r>
            <a:r>
              <a:rPr lang="en-GB" sz="2400" dirty="0" smtClean="0">
                <a:solidFill>
                  <a:srgbClr val="FF0000"/>
                </a:solidFill>
              </a:rPr>
              <a:t/>
            </a:r>
            <a:br>
              <a:rPr lang="en-GB" sz="2400" dirty="0" smtClean="0">
                <a:solidFill>
                  <a:srgbClr val="FF0000"/>
                </a:solidFill>
              </a:rPr>
            </a:br>
            <a:r>
              <a:rPr lang="en-GB" sz="2400" dirty="0">
                <a:solidFill>
                  <a:srgbClr val="00B0F0"/>
                </a:solidFill>
              </a:rPr>
              <a:t>function</a:t>
            </a:r>
            <a:r>
              <a:rPr lang="en-GB" sz="2400" dirty="0"/>
              <a:t> myTest() {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>    $x = </a:t>
            </a:r>
            <a:r>
              <a:rPr lang="en-GB" sz="2400" dirty="0">
                <a:solidFill>
                  <a:srgbClr val="FF0000"/>
                </a:solidFill>
              </a:rPr>
              <a:t>5</a:t>
            </a:r>
            <a:r>
              <a:rPr lang="en-GB" sz="2400" dirty="0"/>
              <a:t>; 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// local scope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    </a:t>
            </a:r>
            <a:r>
              <a:rPr lang="en-GB" sz="2400" dirty="0">
                <a:solidFill>
                  <a:srgbClr val="00B0F0"/>
                </a:solidFill>
              </a:rPr>
              <a:t>echo</a:t>
            </a:r>
            <a:r>
              <a:rPr lang="en-GB" sz="2400" dirty="0"/>
              <a:t> "</a:t>
            </a:r>
            <a:r>
              <a:rPr lang="en-GB" sz="2400" dirty="0">
                <a:solidFill>
                  <a:schemeClr val="accent4">
                    <a:lumMod val="75000"/>
                  </a:schemeClr>
                </a:solidFill>
              </a:rPr>
              <a:t>&lt;p&gt;Variable x inside function is: $x&lt;/p&gt;</a:t>
            </a:r>
            <a:r>
              <a:rPr lang="en-GB" sz="2400" dirty="0"/>
              <a:t>";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>} 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>myTest();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// using x outside the function will generate an error</a:t>
            </a:r>
            <a:br>
              <a:rPr lang="en-GB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sz="2400" dirty="0">
                <a:solidFill>
                  <a:srgbClr val="00B0F0"/>
                </a:solidFill>
              </a:rPr>
              <a:t>echo</a:t>
            </a:r>
            <a:r>
              <a:rPr lang="en-GB" sz="2400" dirty="0"/>
              <a:t> "</a:t>
            </a:r>
            <a:r>
              <a:rPr lang="en-GB" sz="2400" dirty="0">
                <a:solidFill>
                  <a:schemeClr val="accent4">
                    <a:lumMod val="75000"/>
                  </a:schemeClr>
                </a:solidFill>
              </a:rPr>
              <a:t>&lt;p&gt;Variable x outside function is: $x&lt;/p&gt;</a:t>
            </a:r>
            <a:r>
              <a:rPr lang="en-GB" sz="2400" dirty="0"/>
              <a:t>";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>
                <a:solidFill>
                  <a:srgbClr val="FF0000"/>
                </a:solidFill>
              </a:rPr>
              <a:t>?&gt;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5657671"/>
            <a:ext cx="10008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You can have local variables with the same name in different functions, because local variables are only recognized by the function in which they are declared.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/>
            </a:r>
            <a:br>
              <a:rPr lang="en-GB" dirty="0" smtClean="0">
                <a:solidFill>
                  <a:srgbClr val="FF0000"/>
                </a:solidFill>
              </a:rPr>
            </a:b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Trapezoid 7"/>
          <p:cNvSpPr/>
          <p:nvPr/>
        </p:nvSpPr>
        <p:spPr>
          <a:xfrm rot="18925885">
            <a:off x="-576747" y="405859"/>
            <a:ext cx="2604254" cy="583624"/>
          </a:xfrm>
          <a:prstGeom prst="trapezoid">
            <a:avLst>
              <a:gd name="adj" fmla="val 9802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 rot="18970730">
            <a:off x="-184999" y="338711"/>
            <a:ext cx="208120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Tech Engine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74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2500" y="2120900"/>
            <a:ext cx="7708900" cy="4081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3037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                     </a:t>
            </a:r>
            <a:r>
              <a:rPr lang="en-GB" u="sng" dirty="0" smtClean="0"/>
              <a:t>PHP </a:t>
            </a:r>
            <a:r>
              <a:rPr lang="en-GB" u="sng" dirty="0"/>
              <a:t>The </a:t>
            </a:r>
            <a:r>
              <a:rPr lang="en-GB" u="sng" dirty="0">
                <a:solidFill>
                  <a:srgbClr val="FFC000"/>
                </a:solidFill>
              </a:rPr>
              <a:t>global </a:t>
            </a:r>
            <a:r>
              <a:rPr lang="en-GB" u="sng" dirty="0"/>
              <a:t>Keyword</a:t>
            </a:r>
            <a:r>
              <a:rPr lang="en-GB" dirty="0"/>
              <a:t/>
            </a:r>
            <a:br>
              <a:rPr lang="en-GB" dirty="0"/>
            </a:br>
            <a:r>
              <a:rPr lang="en-GB" sz="2700" dirty="0"/>
              <a:t>The </a:t>
            </a:r>
            <a:r>
              <a:rPr lang="en-GB" sz="2700" dirty="0">
                <a:solidFill>
                  <a:srgbClr val="FFC000"/>
                </a:solidFill>
              </a:rPr>
              <a:t>global</a:t>
            </a:r>
            <a:r>
              <a:rPr lang="en-GB" sz="2700" dirty="0"/>
              <a:t> keyword is used to access a </a:t>
            </a:r>
            <a:r>
              <a:rPr lang="en-GB" sz="2700" dirty="0">
                <a:solidFill>
                  <a:srgbClr val="FFC000"/>
                </a:solidFill>
              </a:rPr>
              <a:t>global variable </a:t>
            </a:r>
            <a:r>
              <a:rPr lang="en-GB" sz="2700" dirty="0"/>
              <a:t>from </a:t>
            </a:r>
            <a:r>
              <a:rPr lang="en-GB" sz="2700" dirty="0">
                <a:solidFill>
                  <a:srgbClr val="FFC000"/>
                </a:solidFill>
              </a:rPr>
              <a:t>within a function</a:t>
            </a:r>
            <a:r>
              <a:rPr lang="en-GB" sz="2700" dirty="0"/>
              <a:t>.</a:t>
            </a:r>
            <a:br>
              <a:rPr lang="en-GB" sz="2700" dirty="0"/>
            </a:br>
            <a:r>
              <a:rPr lang="en-GB" sz="2700" dirty="0"/>
              <a:t>To do this, use the </a:t>
            </a:r>
            <a:r>
              <a:rPr lang="en-GB" sz="2700" dirty="0">
                <a:solidFill>
                  <a:srgbClr val="FFC000"/>
                </a:solidFill>
              </a:rPr>
              <a:t>global keyword</a:t>
            </a:r>
            <a:r>
              <a:rPr lang="en-GB" sz="2700" dirty="0"/>
              <a:t> before the variables (inside the function)</a:t>
            </a:r>
            <a:br>
              <a:rPr lang="en-GB" sz="2700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100" y="2120900"/>
            <a:ext cx="10515600" cy="4081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solidFill>
                  <a:srgbClr val="FF0000"/>
                </a:solidFill>
              </a:rPr>
              <a:t>&lt;?php</a:t>
            </a:r>
            <a:r>
              <a:rPr lang="es-ES" sz="2400" dirty="0" smtClean="0">
                <a:solidFill>
                  <a:srgbClr val="FF0000"/>
                </a:solidFill>
              </a:rPr>
              <a:t/>
            </a:r>
            <a:br>
              <a:rPr lang="es-ES" sz="2400" dirty="0" smtClean="0">
                <a:solidFill>
                  <a:srgbClr val="FF0000"/>
                </a:solidFill>
              </a:rPr>
            </a:br>
            <a:r>
              <a:rPr lang="es-ES" sz="2400" dirty="0"/>
              <a:t>$x = </a:t>
            </a:r>
            <a:r>
              <a:rPr lang="es-ES" sz="2400" dirty="0">
                <a:solidFill>
                  <a:srgbClr val="FF0000"/>
                </a:solidFill>
              </a:rPr>
              <a:t>5</a:t>
            </a:r>
            <a:r>
              <a:rPr lang="es-ES" sz="2400" dirty="0"/>
              <a:t>;</a:t>
            </a:r>
            <a:r>
              <a:rPr lang="es-ES" sz="2400" dirty="0" smtClean="0"/>
              <a:t/>
            </a:r>
            <a:br>
              <a:rPr lang="es-ES" sz="2400" dirty="0" smtClean="0"/>
            </a:br>
            <a:r>
              <a:rPr lang="es-ES" sz="2400" dirty="0"/>
              <a:t>$y = </a:t>
            </a:r>
            <a:r>
              <a:rPr lang="es-ES" sz="2400" dirty="0">
                <a:solidFill>
                  <a:srgbClr val="FF0000"/>
                </a:solidFill>
              </a:rPr>
              <a:t>10</a:t>
            </a:r>
            <a:r>
              <a:rPr lang="es-ES" sz="2400" dirty="0"/>
              <a:t>;</a:t>
            </a:r>
            <a:r>
              <a:rPr lang="es-ES" sz="2400" dirty="0" smtClean="0"/>
              <a:t/>
            </a:r>
            <a:br>
              <a:rPr lang="es-ES" sz="2400" dirty="0" smtClean="0"/>
            </a:br>
            <a:r>
              <a:rPr lang="es-ES" sz="2400" dirty="0" smtClean="0"/>
              <a:t/>
            </a:r>
            <a:br>
              <a:rPr lang="es-ES" sz="2400" dirty="0" smtClean="0"/>
            </a:br>
            <a:r>
              <a:rPr lang="es-ES" sz="2400" dirty="0">
                <a:solidFill>
                  <a:srgbClr val="00B0F0"/>
                </a:solidFill>
              </a:rPr>
              <a:t>function</a:t>
            </a:r>
            <a:r>
              <a:rPr lang="es-ES" sz="2400" dirty="0"/>
              <a:t> myTest() {</a:t>
            </a:r>
            <a:r>
              <a:rPr lang="es-ES" sz="2400" dirty="0" smtClean="0"/>
              <a:t/>
            </a:r>
            <a:br>
              <a:rPr lang="es-ES" sz="2400" dirty="0" smtClean="0"/>
            </a:br>
            <a:r>
              <a:rPr lang="es-ES" sz="2400" dirty="0"/>
              <a:t>    </a:t>
            </a:r>
            <a:r>
              <a:rPr lang="es-ES" sz="2400" dirty="0">
                <a:solidFill>
                  <a:srgbClr val="00B0F0"/>
                </a:solidFill>
              </a:rPr>
              <a:t>global</a:t>
            </a:r>
            <a:r>
              <a:rPr lang="es-ES" sz="2400" dirty="0"/>
              <a:t> $x, $y;</a:t>
            </a:r>
            <a:r>
              <a:rPr lang="es-ES" sz="2400" dirty="0" smtClean="0"/>
              <a:t/>
            </a:r>
            <a:br>
              <a:rPr lang="es-ES" sz="2400" dirty="0" smtClean="0"/>
            </a:br>
            <a:r>
              <a:rPr lang="es-ES" sz="2400" dirty="0"/>
              <a:t>    $y = $x + $y;</a:t>
            </a:r>
            <a:r>
              <a:rPr lang="es-ES" sz="2400" dirty="0" smtClean="0"/>
              <a:t/>
            </a:r>
            <a:br>
              <a:rPr lang="es-ES" sz="2400" dirty="0" smtClean="0"/>
            </a:br>
            <a:r>
              <a:rPr lang="es-ES" sz="2400" dirty="0"/>
              <a:t>}</a:t>
            </a:r>
            <a:r>
              <a:rPr lang="es-ES" sz="2400" dirty="0" smtClean="0"/>
              <a:t/>
            </a:r>
            <a:br>
              <a:rPr lang="es-ES" sz="2400" dirty="0" smtClean="0"/>
            </a:br>
            <a:r>
              <a:rPr lang="es-ES" sz="2400" dirty="0" smtClean="0"/>
              <a:t/>
            </a:r>
            <a:br>
              <a:rPr lang="es-ES" sz="2400" dirty="0" smtClean="0"/>
            </a:br>
            <a:r>
              <a:rPr lang="es-ES" sz="2400" dirty="0"/>
              <a:t>myTest();</a:t>
            </a:r>
            <a:r>
              <a:rPr lang="es-ES" sz="2400" dirty="0" smtClean="0"/>
              <a:t/>
            </a:r>
            <a:br>
              <a:rPr lang="es-ES" sz="2400" dirty="0" smtClean="0"/>
            </a:br>
            <a:r>
              <a:rPr lang="es-ES" sz="2400" dirty="0">
                <a:solidFill>
                  <a:srgbClr val="00B0F0"/>
                </a:solidFill>
              </a:rPr>
              <a:t>echo</a:t>
            </a:r>
            <a:r>
              <a:rPr lang="es-ES" sz="2400" dirty="0"/>
              <a:t> $y; </a:t>
            </a:r>
            <a:r>
              <a:rPr lang="es-ES" sz="2400" dirty="0">
                <a:solidFill>
                  <a:srgbClr val="00B050"/>
                </a:solidFill>
              </a:rPr>
              <a:t>// outputs 15</a:t>
            </a:r>
            <a:br>
              <a:rPr lang="es-ES" sz="2400" dirty="0">
                <a:solidFill>
                  <a:srgbClr val="00B050"/>
                </a:solidFill>
              </a:rPr>
            </a:br>
            <a:r>
              <a:rPr lang="es-ES" sz="2400" dirty="0">
                <a:solidFill>
                  <a:srgbClr val="FF0000"/>
                </a:solidFill>
              </a:rPr>
              <a:t>?&gt;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7" name="Trapezoid 6"/>
          <p:cNvSpPr/>
          <p:nvPr/>
        </p:nvSpPr>
        <p:spPr>
          <a:xfrm rot="18925885">
            <a:off x="-576747" y="405859"/>
            <a:ext cx="2604254" cy="583624"/>
          </a:xfrm>
          <a:prstGeom prst="trapezoid">
            <a:avLst>
              <a:gd name="adj" fmla="val 9802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 rot="18970730">
            <a:off x="-184999" y="338711"/>
            <a:ext cx="208120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Tech Engine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83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183679"/>
            <a:ext cx="7289800" cy="3683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604" y="79378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4000" dirty="0" smtClean="0">
                <a:solidFill>
                  <a:srgbClr val="FFC000"/>
                </a:solidFill>
              </a:rPr>
              <a:t>                                       $GLOBALS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GB" sz="2200" dirty="0"/>
              <a:t>PHP also stores all global variables in an array called $GLOBALS[</a:t>
            </a:r>
            <a:r>
              <a:rPr lang="en-GB" sz="2200" i="1" dirty="0"/>
              <a:t>index</a:t>
            </a:r>
            <a:r>
              <a:rPr lang="en-GB" sz="2200" dirty="0"/>
              <a:t>]. The </a:t>
            </a:r>
            <a:r>
              <a:rPr lang="en-GB" sz="2200" i="1" dirty="0"/>
              <a:t>index</a:t>
            </a:r>
            <a:r>
              <a:rPr lang="en-GB" sz="2200" dirty="0"/>
              <a:t> holds the name of the variable. This array is also accessible from within functions and can be used to update global variables directly.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36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</a:rPr>
              <a:t>&lt;?php</a:t>
            </a:r>
            <a:r>
              <a:rPr lang="en-GB" sz="2400" dirty="0" smtClean="0">
                <a:solidFill>
                  <a:srgbClr val="FF0000"/>
                </a:solidFill>
              </a:rPr>
              <a:t/>
            </a:r>
            <a:br>
              <a:rPr lang="en-GB" sz="2400" dirty="0" smtClean="0">
                <a:solidFill>
                  <a:srgbClr val="FF0000"/>
                </a:solidFill>
              </a:rPr>
            </a:br>
            <a:r>
              <a:rPr lang="en-GB" sz="2400" dirty="0"/>
              <a:t>$x = </a:t>
            </a:r>
            <a:r>
              <a:rPr lang="en-GB" sz="2400" dirty="0">
                <a:solidFill>
                  <a:srgbClr val="FF0000"/>
                </a:solidFill>
              </a:rPr>
              <a:t>5</a:t>
            </a:r>
            <a:r>
              <a:rPr lang="en-GB" sz="2400" dirty="0"/>
              <a:t>;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>$y = </a:t>
            </a:r>
            <a:r>
              <a:rPr lang="en-GB" sz="2400" dirty="0">
                <a:solidFill>
                  <a:srgbClr val="FF0000"/>
                </a:solidFill>
              </a:rPr>
              <a:t>10</a:t>
            </a:r>
            <a:r>
              <a:rPr lang="en-GB" sz="2400" dirty="0"/>
              <a:t>;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>
                <a:solidFill>
                  <a:srgbClr val="00B0F0"/>
                </a:solidFill>
              </a:rPr>
              <a:t>function</a:t>
            </a:r>
            <a:r>
              <a:rPr lang="en-GB" sz="2400" dirty="0"/>
              <a:t> myTest() {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>    $GLOBALS['y'] = $GLOBALS['x'] + $GLOBALS['y'];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>} 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>myTest();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>
                <a:solidFill>
                  <a:srgbClr val="00B0F0"/>
                </a:solidFill>
              </a:rPr>
              <a:t>echo</a:t>
            </a:r>
            <a:r>
              <a:rPr lang="en-GB" sz="2400" dirty="0"/>
              <a:t> $y; </a:t>
            </a:r>
            <a:r>
              <a:rPr lang="en-GB" sz="2400" dirty="0">
                <a:solidFill>
                  <a:srgbClr val="00B050"/>
                </a:solidFill>
              </a:rPr>
              <a:t>// outputs 15</a:t>
            </a:r>
            <a:br>
              <a:rPr lang="en-GB" sz="2400" dirty="0">
                <a:solidFill>
                  <a:srgbClr val="00B050"/>
                </a:solidFill>
              </a:rPr>
            </a:br>
            <a:r>
              <a:rPr lang="en-GB" sz="2400" dirty="0">
                <a:solidFill>
                  <a:srgbClr val="FF0000"/>
                </a:solidFill>
              </a:rPr>
              <a:t>?&gt;</a:t>
            </a:r>
          </a:p>
        </p:txBody>
      </p:sp>
      <p:sp>
        <p:nvSpPr>
          <p:cNvPr id="7" name="Trapezoid 6"/>
          <p:cNvSpPr/>
          <p:nvPr/>
        </p:nvSpPr>
        <p:spPr>
          <a:xfrm rot="18925885">
            <a:off x="-576747" y="405859"/>
            <a:ext cx="2604254" cy="583624"/>
          </a:xfrm>
          <a:prstGeom prst="trapezoid">
            <a:avLst>
              <a:gd name="adj" fmla="val 98023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 rot="18970730">
            <a:off x="-184999" y="338711"/>
            <a:ext cx="208120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Tech Engine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59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452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  Global Scope  A variable declared outside a function has a GLOBAL SCOPE and can only be accessed outside a function</vt:lpstr>
      <vt:lpstr>                               Local Scope  A variable declared within a function has a LOCAL SCOPE and can only be accessed within that function</vt:lpstr>
      <vt:lpstr>                     PHP The global Keyword The global keyword is used to access a global variable from within a function. To do this, use the global keyword before the variables (inside the function) </vt:lpstr>
      <vt:lpstr>                                       $GLOBALS PHP also stores all global variables in an array called $GLOBALS[index]. The index holds the name of the variable. This array is also accessible from within functions and can be used to update global variables directly.</vt:lpstr>
      <vt:lpstr>                             The static Keyword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pankaj</dc:creator>
  <cp:lastModifiedBy>pankaj</cp:lastModifiedBy>
  <cp:revision>63</cp:revision>
  <dcterms:created xsi:type="dcterms:W3CDTF">2016-12-28T17:00:39Z</dcterms:created>
  <dcterms:modified xsi:type="dcterms:W3CDTF">2016-12-28T18:28:15Z</dcterms:modified>
</cp:coreProperties>
</file>