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7" r:id="rId10"/>
    <p:sldId id="270" r:id="rId11"/>
    <p:sldId id="262" r:id="rId12"/>
    <p:sldId id="271" r:id="rId13"/>
    <p:sldId id="269" r:id="rId14"/>
    <p:sldId id="264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F62"/>
    <a:srgbClr val="62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andswami001/Steganography_with_GU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982" y="1990534"/>
            <a:ext cx="1099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1155" y="3805882"/>
            <a:ext cx="835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Anand Sanjay Swami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Anand Sanjay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Swami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 &amp; Department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i-FI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 </a:t>
            </a:r>
            <a:r>
              <a:rPr lang="fi-FI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TuljaBhavani College </a:t>
            </a:r>
          </a:p>
          <a:p>
            <a:pPr algn="ctr"/>
            <a:r>
              <a:rPr lang="fi-FI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Engineering, Tuljapur. (CSE)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6507" y="1109190"/>
            <a:ext cx="798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Encryption </a:t>
            </a:r>
            <a:r>
              <a:rPr lang="en-US" sz="2800" b="1" dirty="0" smtClean="0"/>
              <a:t>Process Step by Step :-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654" y="2413000"/>
            <a:ext cx="10719546" cy="4102100"/>
          </a:xfrm>
        </p:spPr>
        <p:txBody>
          <a:bodyPr>
            <a:normAutofit/>
          </a:bodyPr>
          <a:lstStyle/>
          <a:p>
            <a:r>
              <a:rPr lang="en-US" dirty="0"/>
              <a:t>The encryption process starts with the user providing a password, which is hashed using SHA-256 and then base64 URL-safe encoded to create a 32-byte key.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key is used with the Fernet encryption system to encrypt the user's secret message, turning it into unreadable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encrypted message is then converted into a binary string, with each character represented as a sequence of bits.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binary data is embedded into the image by modifying the least significant bit of the RGB values in each pixel, making the changes imperceptible to the human eye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Finally, the modified image, which now contains the hidden encrypted message, is saved as a new image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image looks the same as the original, but it secretly holds the encrypted message, which can only be decrypted with the correct password.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6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Decryption Process :-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" y="3201311"/>
            <a:ext cx="6280159" cy="3528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6969" y="4719516"/>
            <a:ext cx="902043" cy="1298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1027" y="1561928"/>
            <a:ext cx="2876951" cy="4972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0832" y="2360141"/>
            <a:ext cx="2607276" cy="147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66768" y="5028435"/>
            <a:ext cx="827902" cy="340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3398108" y="2384573"/>
            <a:ext cx="296562" cy="264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11120" y="2384573"/>
            <a:ext cx="2055648" cy="264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373703" y="3830595"/>
            <a:ext cx="320967" cy="15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11120" y="3830595"/>
            <a:ext cx="2075936" cy="153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20" y="2384573"/>
            <a:ext cx="2562583" cy="142894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4316969" y="1561928"/>
            <a:ext cx="4064058" cy="315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19012" y="1561928"/>
            <a:ext cx="6038966" cy="315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16969" y="6017740"/>
            <a:ext cx="4064058" cy="5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19012" y="6017740"/>
            <a:ext cx="6038966" cy="5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027" y="1561928"/>
            <a:ext cx="2876951" cy="4972744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8925" y="4227077"/>
            <a:ext cx="1568318" cy="984877"/>
          </a:xfrm>
          <a:prstGeom prst="roundRect">
            <a:avLst/>
          </a:prstGeom>
          <a:solidFill>
            <a:srgbClr val="622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7931" y="4227077"/>
            <a:ext cx="170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Decoded Message is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“HelloWorld”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Elbow Connector 32"/>
          <p:cNvCxnSpPr>
            <a:stCxn id="31" idx="0"/>
          </p:cNvCxnSpPr>
          <p:nvPr/>
        </p:nvCxnSpPr>
        <p:spPr>
          <a:xfrm rot="16200000" flipV="1">
            <a:off x="4679990" y="1476519"/>
            <a:ext cx="1179371" cy="4321745"/>
          </a:xfrm>
          <a:prstGeom prst="bentConnector2">
            <a:avLst/>
          </a:prstGeom>
          <a:ln>
            <a:solidFill>
              <a:srgbClr val="672F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7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Decryption</a:t>
            </a:r>
            <a:r>
              <a:rPr lang="en-US" sz="2800" b="1" dirty="0" smtClean="0"/>
              <a:t> </a:t>
            </a:r>
            <a:r>
              <a:rPr lang="en-US" sz="2800" b="1" dirty="0"/>
              <a:t>Process Step by Step :-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489200"/>
            <a:ext cx="11861800" cy="4254500"/>
          </a:xfrm>
        </p:spPr>
        <p:txBody>
          <a:bodyPr>
            <a:normAutofit/>
          </a:bodyPr>
          <a:lstStyle/>
          <a:p>
            <a:r>
              <a:rPr lang="en-US" dirty="0"/>
              <a:t>The decryption process begins when the user provides the password, which is used to regenerate the same 32-byte key through the same hashing and encoding steps as in the encryption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user then selects the image that contains the hidden message.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image is opened, and its pixel data is accessed to extract the binary data, which was embedded by modifying the least significant bits of the RGB values.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binary data is then converted back into a string of 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Afterward, the extracted message, which is still encrypted, is decrypted using the Fernet system and the key derived from the password.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decryption process converts the message back into its original readable form. If successful, the decrypted message is displayed to the user, revealing the hidden secret.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2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54" y="973668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Separate Encryption and Decryption :-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64" y="2945955"/>
            <a:ext cx="3722405" cy="3404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7" y="2555895"/>
            <a:ext cx="3430595" cy="379410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397933" y="5007563"/>
            <a:ext cx="2555508" cy="444844"/>
            <a:chOff x="4406427" y="4984506"/>
            <a:chExt cx="2555508" cy="444844"/>
          </a:xfrm>
        </p:grpSpPr>
        <p:grpSp>
          <p:nvGrpSpPr>
            <p:cNvPr id="8" name="Group 7"/>
            <p:cNvGrpSpPr/>
            <p:nvPr/>
          </p:nvGrpSpPr>
          <p:grpSpPr>
            <a:xfrm>
              <a:off x="4440735" y="4984506"/>
              <a:ext cx="2389951" cy="444844"/>
              <a:chOff x="8106018" y="2862471"/>
              <a:chExt cx="1940178" cy="44484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8106018" y="2862471"/>
                <a:ext cx="1940178" cy="44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272904" y="2900227"/>
                <a:ext cx="164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406427" y="5001677"/>
              <a:ext cx="25555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Separate </a:t>
              </a:r>
              <a:r>
                <a:rPr lang="en-US" b="1" dirty="0" smtClean="0">
                  <a:solidFill>
                    <a:schemeClr val="bg1"/>
                  </a:solidFill>
                </a:rPr>
                <a:t>Decryption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7933" y="4038760"/>
            <a:ext cx="2504212" cy="459523"/>
            <a:chOff x="4440734" y="3394496"/>
            <a:chExt cx="2504212" cy="459523"/>
          </a:xfrm>
        </p:grpSpPr>
        <p:grpSp>
          <p:nvGrpSpPr>
            <p:cNvPr id="13" name="Group 12"/>
            <p:cNvGrpSpPr/>
            <p:nvPr/>
          </p:nvGrpSpPr>
          <p:grpSpPr>
            <a:xfrm>
              <a:off x="4440734" y="3409175"/>
              <a:ext cx="2389951" cy="444844"/>
              <a:chOff x="8106018" y="2862471"/>
              <a:chExt cx="1940178" cy="44484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106018" y="2862471"/>
                <a:ext cx="1940178" cy="4448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272904" y="2900227"/>
                <a:ext cx="164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440734" y="3394496"/>
              <a:ext cx="250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Separate Encryption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Curved Connector 18"/>
          <p:cNvCxnSpPr>
            <a:stCxn id="14" idx="1"/>
          </p:cNvCxnSpPr>
          <p:nvPr/>
        </p:nvCxnSpPr>
        <p:spPr>
          <a:xfrm rot="10800000">
            <a:off x="3616371" y="3895465"/>
            <a:ext cx="781562" cy="3803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6822191" y="4671034"/>
            <a:ext cx="1046679" cy="538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image steganography project highlights how digital images can be used to securely transmit sensitive information, integrating encryption and password-based protection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provides a simple, effective solution for hiding and protecting data in a visually indistinguishable way.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showcases both the practical application of cryptography and steganography and the power of Python libraries for secure communication.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3500"/>
            <a:ext cx="1219200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sz="2800" b="1" dirty="0" smtClean="0">
                <a:hlinkClick r:id="rId2"/>
              </a:rPr>
              <a:t>https://github.com/anandswami001/Steganography_with_GUI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https://github.com/anandswami001/Steganography_with_GUI</a:t>
            </a:r>
            <a:endParaRPr lang="en-US" sz="2800" b="1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find the complete code and instructions to run the project in the provided GitHub repository.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8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5" y="2880489"/>
            <a:ext cx="105098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Image Formats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application currently works with PNG and JPG images. Expanding support to more image formats (like BMP or TIFF) can broaden its usability.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encode and decode messages directly from cloud storage, enabling easy sharing of steganographic images across devices.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Algorithms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stronger encryption algorithms (e.g., AES) for added security.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Visualization of Encoded 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a visual tool for users to see how the data is hidden within the image (perhaps a heatmap or pixel analysis).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 a mobile version of the application for iOS and Android to enhance accessibility on mobile devices.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5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664" y="2047447"/>
            <a:ext cx="8825659" cy="34163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224722" cy="3500738"/>
          </a:xfrm>
        </p:spPr>
        <p:txBody>
          <a:bodyPr/>
          <a:lstStyle/>
          <a:p>
            <a:pPr marL="305435" indent="-305435"/>
            <a:r>
              <a:rPr lang="en-US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b="1" dirty="0">
                <a:latin typeface="Arial"/>
                <a:ea typeface="+mn-lt"/>
                <a:cs typeface="+mn-lt"/>
              </a:rPr>
              <a:t>Wow factor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9" y="2974203"/>
            <a:ext cx="10886302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today's digital world, the need for secure communication is increasing. Traditional communication methods are vulnerable to hacking and data leaks.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addresses this issue by implementing image steganography, allowing users to securely hide encrypted messages within images using passwords.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provides a way to protect sensitive information from prying eyes, ensuring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both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privacy and security.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8346" y="2326493"/>
            <a:ext cx="1018196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Libraries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Tkinter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creating the graphical user interface (GUI).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Pillow (PIL):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For image processing and manipulation.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Cryptography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message encryption and decryption (using Fernet).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Hashlib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password hashing (to generate a 32-byte key from a password).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Base64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For encoding the encryption key to ensure it’s URL-safe for use with Fernet.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Platform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Python 3.x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The primary programming language used.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IDE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Any Python-supported IDE (e.g., PyCharm, Visual Studio Code).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Operating Systems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Cross-platform, works on Windows, Mac,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Linux (with required Python dependencies).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7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9976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stands out for its combination of: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allows secure encryption and hiding of messages in image files, making it difficult for unauthorized individuals to extract the hidden data.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Simplicity &amp; Accessibility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Users can easily encode and decode messages through a simple, interactive GUI with no advanced technical knowledge required.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Password-based Encryption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It uses a password to generate a cryptographic key, enhancing security and ensuring that the encoded message can only be accessed by someone with the correct password.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Visual Feedback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GUI displays the image being worked with, offering a more intuitive and engaging user experience.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users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60397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application is designed for: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 Users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Anyone who needs to securely communicate confidential messages without using traditional communication methods.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Privacy Enthusiasts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People who are concerned about the privacy of their data and want a simple way to hide messages within images.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Professionals in Secure Communications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Individuals or organizations requiring a tool to securely transmit sensitive data in images.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Educational Purposes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tool for learning and demonstrating steganography concepts in computer science courses.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8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:-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hides messages within image files by manipulating the least significant bits of each pixel’s RGB values.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encrypted message is then safely hidden and can only be accessed by decrypting it with the correct password.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ensures the integrity of both the image and the message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encoding, the user gets an image that visually appears unchanged, while securely carrying hidden data inside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Image Steganography_GUI :-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09" y="2339456"/>
            <a:ext cx="3153256" cy="3983061"/>
          </a:xfrm>
        </p:spPr>
      </p:pic>
      <p:grpSp>
        <p:nvGrpSpPr>
          <p:cNvPr id="17" name="Group 16"/>
          <p:cNvGrpSpPr/>
          <p:nvPr/>
        </p:nvGrpSpPr>
        <p:grpSpPr>
          <a:xfrm>
            <a:off x="8329765" y="2415078"/>
            <a:ext cx="1940178" cy="444844"/>
            <a:chOff x="8106018" y="2862471"/>
            <a:chExt cx="1940178" cy="444844"/>
          </a:xfrm>
        </p:grpSpPr>
        <p:sp>
          <p:nvSpPr>
            <p:cNvPr id="13" name="Rounded Rectangle 12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00943" y="2676665"/>
            <a:ext cx="1940178" cy="444844"/>
            <a:chOff x="8106018" y="2862471"/>
            <a:chExt cx="1940178" cy="444844"/>
          </a:xfrm>
        </p:grpSpPr>
        <p:sp>
          <p:nvSpPr>
            <p:cNvPr id="19" name="Rounded Rectangle 18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select Image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99935" y="3625262"/>
            <a:ext cx="2389951" cy="684087"/>
            <a:chOff x="8106018" y="2862471"/>
            <a:chExt cx="1940178" cy="684087"/>
          </a:xfrm>
        </p:grpSpPr>
        <p:sp>
          <p:nvSpPr>
            <p:cNvPr id="22" name="Rounded Rectangle 21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2904" y="2900227"/>
              <a:ext cx="1643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secret message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194" y="4082463"/>
            <a:ext cx="2602381" cy="444844"/>
            <a:chOff x="8106018" y="2862471"/>
            <a:chExt cx="1940178" cy="444844"/>
          </a:xfrm>
        </p:grpSpPr>
        <p:sp>
          <p:nvSpPr>
            <p:cNvPr id="25" name="Rounded Rectangle 24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Hidden Password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46985" y="5124479"/>
            <a:ext cx="1940178" cy="444844"/>
            <a:chOff x="8106018" y="2862471"/>
            <a:chExt cx="1940178" cy="444844"/>
          </a:xfrm>
        </p:grpSpPr>
        <p:sp>
          <p:nvSpPr>
            <p:cNvPr id="28" name="Rounded Rectangle 27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For Decode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405509" y="5721138"/>
            <a:ext cx="1940178" cy="444844"/>
            <a:chOff x="8106018" y="2862471"/>
            <a:chExt cx="1940178" cy="444844"/>
          </a:xfrm>
        </p:grpSpPr>
        <p:sp>
          <p:nvSpPr>
            <p:cNvPr id="31" name="Rounded Rectangle 30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For Reset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06995" y="4651996"/>
            <a:ext cx="1940178" cy="444844"/>
            <a:chOff x="8106018" y="2862471"/>
            <a:chExt cx="1940178" cy="444844"/>
          </a:xfrm>
        </p:grpSpPr>
        <p:sp>
          <p:nvSpPr>
            <p:cNvPr id="34" name="Rounded Rectangle 33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2904" y="2900227"/>
              <a:ext cx="16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For Encode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Curved Connector 36"/>
          <p:cNvCxnSpPr>
            <a:stCxn id="13" idx="1"/>
          </p:cNvCxnSpPr>
          <p:nvPr/>
        </p:nvCxnSpPr>
        <p:spPr>
          <a:xfrm rot="10800000" flipV="1">
            <a:off x="7271883" y="2637499"/>
            <a:ext cx="1057883" cy="4840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9" idx="3"/>
          </p:cNvCxnSpPr>
          <p:nvPr/>
        </p:nvCxnSpPr>
        <p:spPr>
          <a:xfrm>
            <a:off x="3441121" y="2899087"/>
            <a:ext cx="1878393" cy="5237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2" idx="1"/>
          </p:cNvCxnSpPr>
          <p:nvPr/>
        </p:nvCxnSpPr>
        <p:spPr>
          <a:xfrm rot="10800000" flipV="1">
            <a:off x="7415867" y="3847684"/>
            <a:ext cx="784068" cy="2601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>
            <a:off x="3176900" y="4292528"/>
            <a:ext cx="1363673" cy="4648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4" idx="1"/>
          </p:cNvCxnSpPr>
          <p:nvPr/>
        </p:nvCxnSpPr>
        <p:spPr>
          <a:xfrm rot="10800000" flipV="1">
            <a:off x="6481049" y="4874417"/>
            <a:ext cx="2225946" cy="2648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8" idx="3"/>
          </p:cNvCxnSpPr>
          <p:nvPr/>
        </p:nvCxnSpPr>
        <p:spPr>
          <a:xfrm>
            <a:off x="3587163" y="5346901"/>
            <a:ext cx="1559356" cy="280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1" idx="1"/>
          </p:cNvCxnSpPr>
          <p:nvPr/>
        </p:nvCxnSpPr>
        <p:spPr>
          <a:xfrm rot="10800000" flipV="1">
            <a:off x="6172131" y="5943560"/>
            <a:ext cx="2233379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10065" y="6006543"/>
            <a:ext cx="3439105" cy="684087"/>
            <a:chOff x="8106018" y="2862471"/>
            <a:chExt cx="1940178" cy="684087"/>
          </a:xfrm>
        </p:grpSpPr>
        <p:sp>
          <p:nvSpPr>
            <p:cNvPr id="88" name="Rounded Rectangle 87"/>
            <p:cNvSpPr/>
            <p:nvPr/>
          </p:nvSpPr>
          <p:spPr>
            <a:xfrm>
              <a:off x="8106018" y="2862471"/>
              <a:ext cx="1940178" cy="444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272904" y="2900227"/>
              <a:ext cx="1643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Selected </a:t>
              </a:r>
              <a:r>
                <a:rPr lang="en-US" dirty="0">
                  <a:solidFill>
                    <a:schemeClr val="bg1"/>
                  </a:solidFill>
                </a:rPr>
                <a:t>Image Preview </a:t>
              </a:r>
            </a:p>
          </p:txBody>
        </p:sp>
      </p:grpSp>
      <p:cxnSp>
        <p:nvCxnSpPr>
          <p:cNvPr id="90" name="Curved Connector 89"/>
          <p:cNvCxnSpPr>
            <a:stCxn id="88" idx="3"/>
          </p:cNvCxnSpPr>
          <p:nvPr/>
        </p:nvCxnSpPr>
        <p:spPr>
          <a:xfrm>
            <a:off x="3649170" y="6228965"/>
            <a:ext cx="1886490" cy="3335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ction Button: Document 92">
            <a:hlinkClick r:id="" action="ppaction://noaction" highlightClick="1"/>
          </p:cNvPr>
          <p:cNvSpPr/>
          <p:nvPr/>
        </p:nvSpPr>
        <p:spPr>
          <a:xfrm>
            <a:off x="5589347" y="6395717"/>
            <a:ext cx="499779" cy="323166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2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Encryption Process </a:t>
            </a:r>
            <a:r>
              <a:rPr lang="en-US" sz="2800" dirty="0" smtClean="0"/>
              <a:t>:-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" y="3461047"/>
            <a:ext cx="5708681" cy="3207736"/>
          </a:xfrm>
        </p:spPr>
      </p:pic>
      <p:cxnSp>
        <p:nvCxnSpPr>
          <p:cNvPr id="8" name="Straight Connector 7"/>
          <p:cNvCxnSpPr/>
          <p:nvPr/>
        </p:nvCxnSpPr>
        <p:spPr>
          <a:xfrm flipH="1">
            <a:off x="4095713" y="1327150"/>
            <a:ext cx="4704155" cy="362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095713" y="5859496"/>
            <a:ext cx="4704155" cy="42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831492" y="1327150"/>
            <a:ext cx="6864381" cy="362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831492" y="5841254"/>
            <a:ext cx="6864381" cy="43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68" y="1327150"/>
            <a:ext cx="2896004" cy="495369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H="1">
            <a:off x="3617577" y="2409568"/>
            <a:ext cx="633434" cy="256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17576" y="3803995"/>
            <a:ext cx="633436" cy="159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54954" y="2409568"/>
            <a:ext cx="1478056" cy="256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4953" y="3780985"/>
            <a:ext cx="1463578" cy="161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94098"/>
            <a:ext cx="3096057" cy="140989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633010" y="4969772"/>
            <a:ext cx="984567" cy="430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54952" y="2409568"/>
            <a:ext cx="3096059" cy="1394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95713" y="4951530"/>
            <a:ext cx="735779" cy="889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814347" y="1327150"/>
            <a:ext cx="2881525" cy="4953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227805" y="4238064"/>
            <a:ext cx="2372498" cy="939417"/>
          </a:xfrm>
          <a:prstGeom prst="roundRect">
            <a:avLst/>
          </a:prstGeom>
          <a:solidFill>
            <a:srgbClr val="672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229928" y="4323441"/>
            <a:ext cx="238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image </a:t>
            </a:r>
            <a:r>
              <a:rPr lang="en-US" dirty="0">
                <a:solidFill>
                  <a:schemeClr val="bg1"/>
                </a:solidFill>
              </a:rPr>
              <a:t>saved </a:t>
            </a:r>
            <a:r>
              <a:rPr lang="en-US" dirty="0" smtClean="0">
                <a:solidFill>
                  <a:schemeClr val="bg1"/>
                </a:solidFill>
              </a:rPr>
              <a:t>as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“encoded_image”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Elbow Connector 69"/>
          <p:cNvCxnSpPr>
            <a:stCxn id="48" idx="0"/>
          </p:cNvCxnSpPr>
          <p:nvPr/>
        </p:nvCxnSpPr>
        <p:spPr>
          <a:xfrm rot="16200000" flipV="1">
            <a:off x="4591049" y="1415059"/>
            <a:ext cx="1098724" cy="454728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23" y="6359358"/>
            <a:ext cx="1533138" cy="4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0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316</TotalTime>
  <Words>1091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PowerPoint Presentation</vt:lpstr>
      <vt:lpstr>OUTLINE :-</vt:lpstr>
      <vt:lpstr>Problem Statement :-</vt:lpstr>
      <vt:lpstr>Technology used :-</vt:lpstr>
      <vt:lpstr>Wow factor :-</vt:lpstr>
      <vt:lpstr>End users :-</vt:lpstr>
      <vt:lpstr>Result :-</vt:lpstr>
      <vt:lpstr>Image Steganography_GUI :-</vt:lpstr>
      <vt:lpstr>Encryption Process :- </vt:lpstr>
      <vt:lpstr>Encryption Process Step by Step :-</vt:lpstr>
      <vt:lpstr>Decryption Process :-</vt:lpstr>
      <vt:lpstr>Decryption Process Step by Step :-</vt:lpstr>
      <vt:lpstr>Separate Encryption and Decryption :-</vt:lpstr>
      <vt:lpstr>Conclusion</vt:lpstr>
      <vt:lpstr>GitHub Link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Black-OpsA</dc:creator>
  <cp:lastModifiedBy>Black-OpsA</cp:lastModifiedBy>
  <cp:revision>29</cp:revision>
  <dcterms:created xsi:type="dcterms:W3CDTF">2025-02-17T11:21:00Z</dcterms:created>
  <dcterms:modified xsi:type="dcterms:W3CDTF">2025-02-19T17:14:54Z</dcterms:modified>
</cp:coreProperties>
</file>