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66" r:id="rId2"/>
    <p:sldId id="270" r:id="rId3"/>
    <p:sldId id="268" r:id="rId4"/>
    <p:sldId id="269" r:id="rId5"/>
    <p:sldId id="260" r:id="rId6"/>
    <p:sldId id="261" r:id="rId7"/>
    <p:sldId id="271" r:id="rId8"/>
    <p:sldId id="264" r:id="rId9"/>
    <p:sldId id="262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95" d="100"/>
          <a:sy n="95" d="100"/>
        </p:scale>
        <p:origin x="1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tableStyles" Target="tableStyles.xml"/><Relationship Id="rId2" Type="http://purl.oclc.org/ooxml/officeDocument/relationships/slide" Target="slides/slide1.xml"/><Relationship Id="rId16" Type="http://purl.oclc.org/ooxml/officeDocument/relationships/theme" Target="theme/them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viewProps" Target="viewProps.xml"/><Relationship Id="rId10" Type="http://purl.oclc.org/ooxml/officeDocument/relationships/slide" Target="slides/slide9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7C556B7-22D4-46A6-81E2-CFBFDC7D2411}"/>
              </a:ext>
            </a:extLst>
          </p:cNvPr>
          <p:cNvGrpSpPr/>
          <p:nvPr/>
        </p:nvGrpSpPr>
        <p:grpSpPr>
          <a:xfrm>
            <a:off x="-74" y="-8467"/>
            <a:ext cx="12192079" cy="6866467"/>
            <a:chOff x="-74" y="-8467"/>
            <a:chExt cx="12192079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A29C696C-4FB3-41FB-9FCD-F2FB3E78998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4D03378-392B-4EE4-A232-D315F3877B6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57262EB-FF4F-4AD4-935A-398F6218217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1FB13D35-A15D-491B-9F86-8DCD643F5D89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D1309822-0F23-43F7-BE8C-AF4B442C6F6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85D6345-2FD0-4E2D-9FB0-A53765AABA7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B027F897-9A45-442D-A997-460F6CA642A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4F249348-91F6-459D-B46C-C81ECE3594C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E796E20E-5B69-4D33-8C7E-0B83B837194C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5CDA7F0E-3220-4213-AB47-CA2F3518F61A}"/>
                </a:ext>
              </a:extLst>
            </p:cNvPr>
            <p:cNvSpPr/>
            <p:nvPr/>
          </p:nvSpPr>
          <p:spPr>
            <a:xfrm rot="10799991">
              <a:off x="-74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149FF80-53B9-4E76-8C75-68DB812317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78CBF4A-6A86-42DB-8C3F-E29D769AC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1C46730-D2F6-465E-9EDC-E23749475D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25027-F480-45BE-98EB-E4ABD50F7C43}" type="datetime1">
              <a:rPr lang="en-US"/>
              <a:pPr lvl="0"/>
              <a:t>2/17/2021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37BBDC6-6BE9-45B8-98C5-099C12459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4B0AA4-DE4C-4146-8EF9-49F373EFA3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BEED23-3CB0-4314-8E77-F77AE33DDC2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361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D2B-F81C-44DB-8F57-8ACA5A2BC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EDC4-26A4-4416-91E0-63759378EA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9EB9-6801-4562-BEC2-4BA07F1AC2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27D2E-5ADA-4DDC-9F1A-AD6A016AA88A}" type="datetime1">
              <a:rPr lang="en-US"/>
              <a:pPr lvl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EF4E-BCCF-4327-A26A-2C5B82F173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EF7-778C-42D5-BB5D-F618238223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F89E6-E841-433D-9226-E1980481D595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47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EDA-94AF-4F51-938C-F14414BA4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C7B194E-C912-465A-B30F-E890562E5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49A038-E0E2-4DAA-B1DE-30D7ED3171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8ED7CB-D3FB-4F0B-BC16-0E73440B35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D2D60-A35A-4E29-90AF-F462F3828E68}" type="datetime1">
              <a:rPr lang="en-US"/>
              <a:pPr lvl="0"/>
              <a:t>2/17/2021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7B43A-7417-4671-AD7A-32BDD7A2E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B8989-28F9-4AF7-A34F-A0ADA92FD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E8B9DC-1601-4E89-9BF3-67798058929C}" type="slidenum">
              <a:t>‹N›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D010FA2-86B3-4BAD-9D82-5AB53DEFF7F1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1148D29-B5B1-4E70-82DF-B02309D4E9AD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%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80471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B76-6B85-4597-A221-0A22787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EF4A-B764-457A-9FE9-C4E52AC0B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5ADF-8A41-4708-B0AE-9C25777D28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19253-5FC5-4A40-8333-D1B15AC5878A}" type="datetime1">
              <a:rPr lang="en-US"/>
              <a:pPr lvl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DE37-FE56-4D1E-BD85-7D1CFE1A5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340B-4B16-4643-B6D1-4447BF1DD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11E27-E238-48D1-8B6B-308E3305A798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3247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EAC-AA06-4029-9117-59C20072F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58FF4B-5E50-4225-A3B5-37785B057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6DFB-4627-462B-8770-C70C085B5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B7C2A5-13C5-40F7-AD28-B69B2B7CF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A4D83-3349-4ABB-88EE-6E4E7B0BB022}" type="datetime1">
              <a:rPr lang="en-US"/>
              <a:pPr lvl="0"/>
              <a:t>2/17/2021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BB02B9-ED03-4168-99E4-8F83C62D74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394B7-91AF-4BA3-B8E5-3D794DF636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8CB40-8488-4632-BEE4-1726605F46A2}" type="slidenum">
              <a:t>‹N›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1232D76-EE7B-47F8-B8DF-847FD4FCA239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790A1032-D5FB-4EE1-96C6-055EDF9727D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4159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A41-9822-4137-883D-F8EA3C93B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6FC9EE9-59BA-43EF-AC9B-F20C8DBC8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D18F30-FE2F-4C3D-A16F-D10202FE21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BA15B-D6D8-4F9A-AD56-0FA5134D3C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B5C852-7CCC-490C-814F-DFECD5F43B20}" type="datetime1">
              <a:rPr lang="en-US"/>
              <a:pPr lvl="0"/>
              <a:t>2/17/2021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27D6C0-54A1-4778-9040-FCF5A0B278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70595F-88EB-4535-B229-6B7262ACA5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55DDB-B265-4385-85EB-9BB6F96920F3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9063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A5C-3E75-4E07-ABFA-31D61F64E8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9D59-D615-4EA5-A2C4-C7D3E79A16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E56-85C9-4977-9C87-A3FE287DC4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A1F4C-93D8-43D7-8339-D733494904AF}" type="datetime1">
              <a:rPr lang="en-US"/>
              <a:pPr lvl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E060-9AC1-4B18-96ED-E894A5801A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14A1-EF1D-448D-A021-D965C7B6F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A4CC0-DF28-4594-B397-0B69C273FCC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3704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D43D4-35D2-4CD5-906D-6803C31CB20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C71-C649-4CF9-B6CB-A5E5688C67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247B-3B4F-4414-BDBD-9D74B7241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85217-A614-4057-B794-FF8AEFCE0435}" type="datetime1">
              <a:rPr lang="en-US"/>
              <a:pPr lvl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C75-8D6B-4229-BB66-31C96B41C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7C0D-33FA-4987-93EC-A30B4E1C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AD9BC-2D0C-483F-8155-9F1E48F7701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707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141-F108-4E48-964F-670DD34110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7737-9EC4-4FF4-9349-7FDE7A9499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D121-6827-4649-AED3-F2D9A462F0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DACD68-29B9-4EF3-AEDA-C2F359F2DD76}" type="datetime1">
              <a:rPr lang="en-US"/>
              <a:pPr lvl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AEB7-7523-4503-84EA-EDF9B8333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7714-66C7-461D-BC75-EAE825A9DC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48A338-ED36-4B02-8A7A-B62AA299990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67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49C1-E937-44A5-A480-62303C59C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3192-58B1-4803-BDCD-506376EF6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FE2E-0F08-4EB1-8FBC-39A180B03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E0725F-6EB9-4ECD-B0CE-1D38B1127686}" type="datetime1">
              <a:rPr lang="en-US"/>
              <a:pPr lvl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D35-E81B-4D20-8A14-431F4974F5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9D21-4B0B-4B1A-90BE-9A8B1BFCF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A4FA9-6AAC-4551-B51D-2A8210D0C5CC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19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183-DF2F-44F9-854D-8F551D92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3337-1C52-48C5-85D2-255A80B990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1F67-8A44-428A-94B7-B2E69E9AB7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35D2-6E29-4DE8-B9D3-8815EE134D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942382-4B6B-45E1-9E36-EC8B67CEA045}" type="datetime1">
              <a:rPr lang="en-US"/>
              <a:pPr lvl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967EF-303F-4F68-8A25-4F66544081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A9F8-857D-46C6-A7CF-542C415A6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2688E-5447-4477-9F70-BCD59116F07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870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38FF-E58D-4696-8211-2F4816755A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529-FFC6-4DEB-AA39-27360B450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B064-054A-46E8-8F12-6A31DEFFEAB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85BA-0DC3-4A46-BC7C-F091F2557D3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D56C6-3359-4BE3-840C-B2109885928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61D42-A99E-48E7-B8BF-C679725C74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D84F2-FEA2-4427-96E5-10B973ED4870}" type="datetime1">
              <a:rPr lang="en-US"/>
              <a:pPr lvl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72B05-D0D7-492A-9BFA-AE0DEF550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7EC2-228D-4FF4-9874-583E658A2C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E60DC-FEE2-4D8E-B96B-62896C0CB29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857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6DE-894F-4FD6-B2E0-25EAED19B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BB30-9F2D-4B5A-BCEC-2FF04DD3C1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F3369-AE36-4F4C-A2F2-CD9A19A2C3F5}" type="datetime1">
              <a:rPr lang="en-US"/>
              <a:pPr lvl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53E2-D80C-4F73-BD6F-A0DD896E69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E2E7-4443-45D2-A252-5353164DC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43199-AD0E-4750-B27B-4C1D93A2EA3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0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7BA7-A449-4D32-AB30-FF407BC32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FF290-4D61-45AA-9912-220341DCFF82}" type="datetime1">
              <a:rPr lang="en-US"/>
              <a:pPr lvl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BEF3-FCAB-4946-9CB0-4C8A63D3A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A072-E87B-4548-9225-73999419D5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0E780-0E85-498B-B658-B69898171ACB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449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F3E-3231-43B5-B5A0-D9AC56111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22E-05A1-48DF-AB1D-588D73DFDE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B03C-2DBB-4241-9060-AA8EC439F2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4F7C-FBD7-4A6A-8F44-A851DA478A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4810FF-4C92-4868-8A78-69B7E79AAD23}" type="datetime1">
              <a:rPr lang="en-US"/>
              <a:pPr lvl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66A1-F94A-4284-880F-EF8D3F817B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14DC-3DFE-4E0B-BD0C-73F34B4CA3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017E1-2DD0-4D42-9E09-06ADDE3F63D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9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879-BE71-4B0E-BDC6-3F951EE87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0F072-0E79-417B-8CD3-179CE0E7A3F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0008-32C8-4E5D-978C-8A106FACDE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F7A8-5722-485B-AFDE-E3BBCCE02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F1104-63C8-41E5-ADC2-4624C67A1313}" type="datetime1">
              <a:rPr lang="en-US"/>
              <a:pPr lvl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0445-3145-4421-88B1-8BE845C5E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5DDB-551F-480A-A8C6-AECA7EF09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2C8DE-7929-43A8-9BA2-34E07DFC7D3C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1F1E7DA-ACD5-4BDC-B753-F8EB3994DFA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E6E01BBE-F0D5-47FF-A8F7-192D920D7FD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C833A0B7-F1D4-428C-80BF-356DA1473823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6EEF052-9AE9-48EC-8FF5-6820C521CB8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F9E3E778-B3A2-48F6-ACA5-D5104DF1DB3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702F2D35-4239-484D-8BCE-1A9A3C5ABF8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9745A2ED-F26E-40C1-AB04-DD5857D08D8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CEEC249-2077-4EDD-BAEE-16CF9721218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D2AF071-4048-475F-BE08-A368C63BEF59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ACB5506C-3B1D-4216-87E2-B22BBF0ABAE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F7FF3CF8-52A3-4DBF-B865-527ADBB12C7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E81EE29-3A17-4608-B0D0-F78C07B96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09F2CD-6B6D-4760-9CC2-08B22047E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54CFD9-D32D-4117-B02F-2D427C94B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3431AD46-0528-4BA3-9348-B3C09F91749D}" type="datetime1">
              <a:rPr lang="en-US"/>
              <a:pPr lvl="0"/>
              <a:t>2/17/2021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8A7545-51CC-4BCB-98B6-E63094F05A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CFE161-6BF7-4B99-8724-1816BBDCF83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5FDB0281-6497-4923-A6A9-684DC7375417}" type="slidenum"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%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800" b="0" i="0" u="none" strike="noStrike" kern="1200" cap="none" spc="0" baseline="0%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600" b="0" i="0" u="none" strike="noStrike" kern="1200" cap="none" spc="0" baseline="0%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400" b="0" i="0" u="none" strike="noStrike" kern="1200" cap="none" spc="0" baseline="0%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hyperlink" Target="https://en.wikipedia.org/wiki/Counter_machine" TargetMode="External"/><Relationship Id="rId2" Type="http://purl.oclc.org/ooxml/officeDocument/relationships/hyperlink" Target="https://en.wikipedia.org/wiki/Software" TargetMode="External"/><Relationship Id="rId1" Type="http://purl.oclc.org/ooxml/officeDocument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image" Target="../media/image7.png"/><Relationship Id="rId1" Type="http://purl.oclc.org/ooxml/officeDocument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hyperlink" Target="https://github.com/anatali/issLab2021" TargetMode="External"/><Relationship Id="rId2" Type="http://purl.oclc.org/ooxml/officeDocument/relationships/hyperlink" Target="https://www.unibo.it/it/didattica/insegnamenti/insegnamento/2020/385373" TargetMode="External"/><Relationship Id="rId1" Type="http://purl.oclc.org/ooxml/officeDocument/relationships/slideLayout" Target="../slideLayouts/slideLayout6.xml"/><Relationship Id="rId5" Type="http://purl.oclc.org/ooxml/officeDocument/relationships/hyperlink" Target="template2021.html" TargetMode="External"/><Relationship Id="rId4" Type="http://purl.oclc.org/ooxml/officeDocument/relationships/hyperlink" Target="72939LabISSIntro.html" TargetMode="Externa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hyperlink" Target="https://www.eclipse.org/downloads/packages/release/2020-06/r" TargetMode="External"/><Relationship Id="rId2" Type="http://purl.oclc.org/ooxml/officeDocument/relationships/hyperlink" Target="https://github.com/anatali/issLab2021" TargetMode="External"/><Relationship Id="rId1" Type="http://purl.oclc.org/ooxml/officeDocument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hyperlink" Target="https://hub.docker.com/repositories" TargetMode="External"/><Relationship Id="rId1" Type="http://purl.oclc.org/ooxml/officeDocument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image" Target="../media/image2.png"/><Relationship Id="rId1" Type="http://purl.oclc.org/ooxml/officeDocument/relationships/slideLayout" Target="../slideLayouts/slideLayout6.xml"/><Relationship Id="rId4" Type="http://purl.oclc.org/ooxml/officeDocument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hyperlink" Target="template2021.html" TargetMode="External"/><Relationship Id="rId1" Type="http://purl.oclc.org/ooxml/officeDocument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image" Target="../media/image5.png"/><Relationship Id="rId1" Type="http://purl.oclc.org/ooxml/officeDocument/relationships/slideLayout" Target="../slideLayouts/slideLayout6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176D-E8CA-442D-9711-EDC3591CBC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23" y="609603"/>
            <a:ext cx="10997488" cy="1320795"/>
          </a:xfrm>
        </p:spPr>
        <p:txBody>
          <a:bodyPr/>
          <a:lstStyle/>
          <a:p>
            <a:pPr lvl="0"/>
            <a:r>
              <a:rPr lang="en-US" sz="2900" dirty="0"/>
              <a:t>72939 - INGEGNERIA DEI SISTEMI SOFTWARE M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6234F80-5D54-4ECE-8848-8988B0821C3E}"/>
              </a:ext>
            </a:extLst>
          </p:cNvPr>
          <p:cNvSpPr txBox="1"/>
          <p:nvPr/>
        </p:nvSpPr>
        <p:spPr>
          <a:xfrm>
            <a:off x="412732" y="1458989"/>
            <a:ext cx="9905996" cy="39703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</a:rPr>
              <a:t>INGEGNERIA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: 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enfasi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sulla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costruzione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consapevole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e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motivata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di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artefatti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(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prodotti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)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basata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su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18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analisi</a:t>
            </a:r>
            <a:r>
              <a:rPr lang="en-US" sz="18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18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progettazione</a:t>
            </a:r>
            <a:r>
              <a:rPr lang="en-US" sz="18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18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sviluppo</a:t>
            </a:r>
            <a:r>
              <a:rPr lang="en-US" sz="18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18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distribuzione</a:t>
            </a:r>
            <a:r>
              <a:rPr lang="en-US" sz="18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e </a:t>
            </a:r>
            <a:r>
              <a:rPr lang="en-US" sz="18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manutenzione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di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prodotti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  <a:cs typeface="Calibri"/>
              </a:rPr>
              <a:t>SISTEMI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: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enfasi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sulla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organizzazione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di parti (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componenti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)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che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svolgono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'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operazioni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utili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' e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presentano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proprietà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non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tutte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ricondicibili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a quelle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dei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singoli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componenti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  <a:cs typeface="Calibri"/>
              </a:rPr>
              <a:t>SOFTWARE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:</a:t>
            </a:r>
            <a:r>
              <a:rPr lang="en-US" sz="18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</a:t>
            </a:r>
            <a:r>
              <a:rPr lang="en-US" sz="1800" b="0" i="0" u="none" strike="noStrike" kern="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istruzioni</a:t>
            </a:r>
            <a:r>
              <a:rPr lang="en-US" sz="18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(</a:t>
            </a:r>
            <a:r>
              <a:rPr lang="en-US" sz="18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definite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da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esseri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umani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o da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altri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sistemi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software)</a:t>
            </a:r>
            <a:r>
              <a:rPr lang="en-US" sz="18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e </a:t>
            </a:r>
            <a:r>
              <a:rPr lang="en-US" sz="1800" b="0" i="0" u="none" strike="noStrike" kern="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dati</a:t>
            </a:r>
            <a:r>
              <a:rPr lang="en-US" sz="18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</a:t>
            </a:r>
            <a:r>
              <a:rPr lang="en-US" sz="1800" b="0" i="0" u="none" strike="noStrike" kern="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  <a:hlinkClick r:id="rId2"/>
              </a:rPr>
              <a:t>che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  <a:hlinkClick r:id="rId2"/>
              </a:rPr>
              <a:t> '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  <a:hlinkClick r:id="rId2"/>
              </a:rPr>
              <a:t>istruiscono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hlinkClick r:id="rId2"/>
              </a:rPr>
              <a:t>'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 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elaboratori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 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elettronici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 </a:t>
            </a:r>
            <a:r>
              <a:rPr lang="en-US" sz="18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'</a:t>
            </a:r>
            <a:r>
              <a:rPr lang="en-US" sz="1800" b="0" i="0" u="none" strike="noStrike" kern="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classici</a:t>
            </a:r>
            <a:r>
              <a:rPr lang="en-US" sz="18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' (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computer</a:t>
            </a:r>
            <a:r>
              <a:rPr lang="en-US" sz="18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 di Von Neumann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) </a:t>
            </a:r>
            <a:r>
              <a:rPr lang="en-US" sz="18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 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… </a:t>
            </a:r>
            <a:r>
              <a:rPr lang="en-US" sz="18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cs typeface="Arial"/>
              </a:rPr>
              <a:t>atomi</a:t>
            </a:r>
            <a:r>
              <a:rPr lang="en-US" sz="18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… transistor … </a:t>
            </a:r>
            <a:r>
              <a:rPr lang="en-US" sz="1800" b="0" i="0" u="none" strike="noStrike" kern="1200" cap="none" spc="0" baseline="0%" dirty="0">
                <a:solidFill>
                  <a:srgbClr val="7030A0"/>
                </a:solidFill>
                <a:uFillTx/>
                <a:latin typeface="Arial"/>
                <a:cs typeface="Arial"/>
              </a:rPr>
              <a:t>NOR</a:t>
            </a:r>
            <a:r>
              <a:rPr lang="en-US" sz="18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… Hardware (interpreter) … </a:t>
            </a:r>
            <a:r>
              <a:rPr lang="it-IT" sz="18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hlinkClick r:id="rId3"/>
              </a:rPr>
              <a:t>Counter (</a:t>
            </a:r>
            <a:r>
              <a:rPr lang="it-IT" sz="1800" b="0" i="0" u="none" strike="noStrike" kern="0" cap="none" spc="0" baseline="0%" dirty="0" err="1">
                <a:solidFill>
                  <a:srgbClr val="000000"/>
                </a:solidFill>
                <a:uFillTx/>
                <a:latin typeface="Calibri"/>
                <a:hlinkClick r:id="rId3"/>
              </a:rPr>
              <a:t>Minsky</a:t>
            </a:r>
            <a:r>
              <a:rPr lang="it-IT" sz="18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hlinkClick r:id="rId3"/>
              </a:rPr>
              <a:t>) machine</a:t>
            </a:r>
            <a:endParaRPr lang="en-US" sz="1800" b="0" i="0" u="none" strike="noStrike" kern="1200" cap="none" spc="0" baseline="0%" dirty="0">
              <a:solidFill>
                <a:srgbClr val="0070C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    </a:t>
            </a:r>
            <a:r>
              <a:rPr lang="en-US" sz="18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… </a:t>
            </a:r>
            <a:r>
              <a:rPr lang="en-US" sz="18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cs typeface="Arial"/>
              </a:rPr>
              <a:t>componenti</a:t>
            </a:r>
            <a:r>
              <a:rPr lang="en-US" sz="18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software </a:t>
            </a:r>
            <a:r>
              <a:rPr lang="en-US" sz="18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ea typeface="Calibri"/>
                <a:cs typeface="Arial"/>
              </a:rPr>
              <a:t>interagenti</a:t>
            </a:r>
            <a:r>
              <a:rPr lang="en-US" sz="18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 (</a:t>
            </a:r>
            <a:r>
              <a:rPr lang="en-US" sz="1800" b="0" i="0" u="none" strike="noStrike" kern="1200" cap="none" spc="0" baseline="0%" dirty="0" err="1">
                <a:solidFill>
                  <a:srgbClr val="7030A0"/>
                </a:solidFill>
                <a:uFillTx/>
                <a:latin typeface="Arial"/>
                <a:cs typeface="Arial"/>
              </a:rPr>
              <a:t>Funzioni</a:t>
            </a:r>
            <a:r>
              <a:rPr lang="en-US" sz="1800" b="0" i="0" u="none" strike="noStrike" kern="1200" cap="none" spc="0" baseline="0%" dirty="0">
                <a:solidFill>
                  <a:srgbClr val="7030A0"/>
                </a:solidFill>
                <a:uFillTx/>
                <a:latin typeface="Arial"/>
                <a:cs typeface="Arial"/>
              </a:rPr>
              <a:t>, </a:t>
            </a:r>
            <a:r>
              <a:rPr lang="en-US" sz="1800" b="0" i="0" u="none" strike="noStrike" kern="1200" cap="none" spc="0" baseline="0%" dirty="0" err="1">
                <a:solidFill>
                  <a:srgbClr val="7030A0"/>
                </a:solidFill>
                <a:uFillTx/>
                <a:latin typeface="Arial"/>
                <a:cs typeface="Arial"/>
              </a:rPr>
              <a:t>Oggetti</a:t>
            </a:r>
            <a:r>
              <a:rPr lang="en-US" sz="1800" b="0" i="0" u="none" strike="noStrike" kern="1200" cap="none" spc="0" baseline="0%" dirty="0">
                <a:solidFill>
                  <a:srgbClr val="7030A0"/>
                </a:solidFill>
                <a:uFillTx/>
                <a:latin typeface="Arial"/>
                <a:cs typeface="Arial"/>
              </a:rPr>
              <a:t>, </a:t>
            </a:r>
            <a:r>
              <a:rPr lang="en-US" sz="1800" b="0" i="0" u="none" strike="noStrike" kern="1200" cap="none" spc="0" baseline="0%" dirty="0" err="1">
                <a:solidFill>
                  <a:srgbClr val="7030A0"/>
                </a:solidFill>
                <a:uFillTx/>
                <a:latin typeface="Arial"/>
                <a:cs typeface="Arial"/>
              </a:rPr>
              <a:t>Attori</a:t>
            </a:r>
            <a:r>
              <a:rPr lang="en-US" sz="1800" b="0" i="0" u="none" strike="noStrike" kern="1200" cap="none" spc="0" baseline="0%" dirty="0">
                <a:solidFill>
                  <a:srgbClr val="7030A0"/>
                </a:solidFill>
                <a:uFillTx/>
                <a:latin typeface="Arial"/>
                <a:cs typeface="Arial"/>
              </a:rPr>
              <a:t>, </a:t>
            </a:r>
            <a:r>
              <a:rPr lang="en-US" sz="1800" b="0" i="0" u="none" strike="noStrike" kern="1200" cap="none" spc="0" baseline="0%" dirty="0" err="1">
                <a:solidFill>
                  <a:srgbClr val="7030A0"/>
                </a:solidFill>
                <a:uFillTx/>
                <a:latin typeface="Arial"/>
                <a:cs typeface="Arial"/>
              </a:rPr>
              <a:t>Agenti</a:t>
            </a:r>
            <a:r>
              <a:rPr lang="en-US" sz="1800" b="0" i="0" u="none" strike="noStrike" kern="1200" cap="none" spc="0" baseline="0%" dirty="0">
                <a:solidFill>
                  <a:srgbClr val="7030A0"/>
                </a:solidFill>
                <a:uFillTx/>
                <a:latin typeface="Arial"/>
                <a:cs typeface="Arial"/>
              </a:rPr>
              <a:t> </a:t>
            </a:r>
            <a:r>
              <a:rPr lang="en-US" sz="18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…)  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          </a:t>
            </a:r>
            <a:r>
              <a:rPr lang="en-US" sz="18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… </a:t>
            </a:r>
            <a:r>
              <a:rPr lang="en-US" sz="18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cs typeface="Arial"/>
              </a:rPr>
              <a:t>architetture</a:t>
            </a:r>
            <a:r>
              <a:rPr lang="en-US" sz="18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… </a:t>
            </a:r>
            <a:r>
              <a:rPr lang="en-US" sz="18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cs typeface="Arial"/>
              </a:rPr>
              <a:t>sistemi</a:t>
            </a:r>
            <a:r>
              <a:rPr lang="en-US" sz="18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… </a:t>
            </a:r>
            <a:r>
              <a:rPr lang="en-US" sz="18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cs typeface="Arial"/>
              </a:rPr>
              <a:t>organismi</a:t>
            </a:r>
            <a:r>
              <a:rPr lang="en-US" sz="18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(!?)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  <a:cs typeface="Calibri"/>
              </a:rPr>
              <a:t>M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: 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corso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di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laurea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magistrale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con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finalità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diverse da quelle di un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corso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di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laurea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triennale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: la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acquisizione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di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consoscenze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e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pratiche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è 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rivolta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principalmente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alla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progettazione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e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alla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innovazione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0EAB-320A-49C4-AE6E-FF3CA546D0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E9B40DD-EBF7-40CC-9BDA-2E9FB4501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9" y="1211927"/>
            <a:ext cx="9893469" cy="564498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94D20B-C86E-4701-8C41-D4A47647C120}"/>
              </a:ext>
            </a:extLst>
          </p:cNvPr>
          <p:cNvSpPr txBox="1"/>
          <p:nvPr/>
        </p:nvSpPr>
        <p:spPr>
          <a:xfrm>
            <a:off x="7313115" y="2845493"/>
            <a:ext cx="4872618" cy="2339099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>
                <a:solidFill>
                  <a:srgbClr val="000000"/>
                </a:solidFill>
                <a:uFillTx/>
                <a:latin typeface="Consolas"/>
                <a:cs typeface="Calibri"/>
              </a:rPr>
              <a:t>gradlew build</a:t>
            </a:r>
            <a:r>
              <a:rPr lang="en-US" sz="2800" b="1" i="0" u="none" strike="noStrike" kern="0" cap="none" spc="0" baseline="0%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>
                <a:solidFill>
                  <a:srgbClr val="000000"/>
                </a:solidFill>
                <a:uFillTx/>
                <a:latin typeface="Consolas"/>
                <a:cs typeface="Calibri"/>
              </a:rPr>
              <a:t>gradlew run</a:t>
            </a:r>
            <a:r>
              <a:rPr lang="en-US" sz="2800" b="1" i="0" u="none" strike="noStrike" kern="0" cap="none" spc="0" baseline="0%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 Task :app:run</a:t>
            </a: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Hello World!</a:t>
            </a: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BUILD SUCCESSFUL in 2s</a:t>
            </a: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2 actionable tasks: 1 executed, 1 up-to-date</a:t>
            </a: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36A4-1C58-4EFB-B95F-F91FE90680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757123"/>
          </a:xfrm>
        </p:spPr>
        <p:txBody>
          <a:bodyPr/>
          <a:lstStyle/>
          <a:p>
            <a:pPr lvl="0"/>
            <a:r>
              <a:rPr lang="en-US"/>
              <a:t>Define our app and modify build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C0C0-A936-4AE4-A8D5-C0A08E4BA080}"/>
              </a:ext>
            </a:extLst>
          </p:cNvPr>
          <p:cNvSpPr txBox="1"/>
          <p:nvPr/>
        </p:nvSpPr>
        <p:spPr>
          <a:xfrm>
            <a:off x="194154" y="1582451"/>
            <a:ext cx="11803687" cy="20005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1" u="none" strike="noStrike" kern="1200" cap="none" spc="0" baseline="0%">
                <a:solidFill>
                  <a:srgbClr val="000000"/>
                </a:solidFill>
                <a:uFillTx/>
                <a:latin typeface="Consolas"/>
              </a:rPr>
              <a:t>application </a:t>
            </a:r>
            <a:r>
              <a:rPr lang="en-US" sz="2400" b="1" i="0" u="none" strike="noStrike" kern="1200" cap="none" spc="0" baseline="0%">
                <a:solidFill>
                  <a:srgbClr val="000000"/>
                </a:solidFill>
                <a:uFillTx/>
                <a:latin typeface="Consolas"/>
              </a:rPr>
              <a:t>{</a:t>
            </a:r>
            <a:br>
              <a:rPr lang="en-US" sz="2400" b="1" i="0" u="none" strike="noStrike" kern="1200" cap="none" spc="0" baseline="0%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1" i="0" u="none" strike="noStrike" kern="1200" cap="none" spc="0" baseline="0%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400" b="0" i="1" u="none" strike="noStrike" kern="1200" cap="none" spc="0" baseline="0%">
                <a:solidFill>
                  <a:srgbClr val="000000"/>
                </a:solidFill>
                <a:uFillTx/>
                <a:latin typeface="Consolas"/>
              </a:rPr>
              <a:t>// Define the main class for the application.</a:t>
            </a:r>
            <a:br>
              <a:rPr lang="en-US" sz="2400" b="0" i="1" u="none" strike="noStrike" kern="1200" cap="none" spc="0" baseline="0%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>
                <a:solidFill>
                  <a:srgbClr val="000000"/>
                </a:solidFill>
                <a:uFillTx/>
                <a:latin typeface="Consolas"/>
              </a:rPr>
              <a:t>    //mainClass.set("it.unibo.wenvusage.App")    //ORIGINAL</a:t>
            </a:r>
            <a:br>
              <a:rPr lang="en-US" sz="2400" b="0" i="1" u="none" strike="noStrike" kern="1200" cap="none" spc="0" baseline="0%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800" b="0" i="1" u="none" strike="noStrike" kern="1200" cap="none" spc="0" baseline="0%">
                <a:solidFill>
                  <a:srgbClr val="C00000"/>
                </a:solidFill>
                <a:uFillTx/>
                <a:latin typeface="Consolas"/>
              </a:rPr>
              <a:t>mainClass</a:t>
            </a:r>
            <a:r>
              <a:rPr lang="en-US" sz="2800" b="0" i="0" u="none" strike="noStrike" kern="1200" cap="none" spc="0" baseline="0%">
                <a:solidFill>
                  <a:srgbClr val="C00000"/>
                </a:solidFill>
                <a:uFillTx/>
                <a:latin typeface="Consolas"/>
              </a:rPr>
              <a:t>.set("</a:t>
            </a:r>
            <a:r>
              <a:rPr lang="en-US" sz="2800" b="0" i="0" u="none" strike="noStrike" kern="1200" cap="none" spc="0" baseline="0%">
                <a:solidFill>
                  <a:srgbClr val="0070C0"/>
                </a:solidFill>
                <a:uFillTx/>
                <a:latin typeface="Consolas"/>
              </a:rPr>
              <a:t>it.unibo.wenvusage.MoveVirtualRobot</a:t>
            </a:r>
            <a:r>
              <a:rPr lang="en-US" sz="2800" b="0" i="0" u="none" strike="noStrike" kern="1200" cap="none" spc="0" baseline="0%">
                <a:solidFill>
                  <a:srgbClr val="C00000"/>
                </a:solidFill>
                <a:uFillTx/>
                <a:latin typeface="Consolas"/>
              </a:rPr>
              <a:t>") </a:t>
            </a:r>
            <a:r>
              <a:rPr lang="en-US" sz="2400" b="0" i="0" u="none" strike="noStrike" kern="1200" cap="none" spc="0" baseline="0%">
                <a:solidFill>
                  <a:srgbClr val="000000"/>
                </a:solidFill>
                <a:uFillTx/>
                <a:latin typeface="Consolas"/>
              </a:rPr>
              <a:t>   </a:t>
            </a:r>
            <a:endParaRPr lang="en-US" sz="2400" b="0" i="0" u="none" strike="noStrike" kern="1200" cap="none" spc="0" baseline="0%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>
                <a:solidFill>
                  <a:srgbClr val="000000"/>
                </a:solidFill>
                <a:uFillTx/>
                <a:latin typeface="Consolas"/>
              </a:rPr>
              <a:t> </a:t>
            </a:r>
            <a:r>
              <a:rPr lang="en-US" sz="2400" b="0" i="1" u="none" strike="noStrike" kern="1200" cap="none" spc="0" baseline="0%">
                <a:solidFill>
                  <a:srgbClr val="000000"/>
                </a:solidFill>
                <a:uFillTx/>
                <a:latin typeface="Consolas"/>
              </a:rPr>
              <a:t>}</a:t>
            </a:r>
            <a:endParaRPr lang="en-US" sz="2400" b="0" i="0" u="none" strike="noStrike" kern="1200" cap="none" spc="0" baseline="0%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F7DBB7-7BE8-4FE5-BB58-17B4E5D5314C}"/>
              </a:ext>
            </a:extLst>
          </p:cNvPr>
          <p:cNvSpPr txBox="1"/>
          <p:nvPr/>
        </p:nvSpPr>
        <p:spPr>
          <a:xfrm>
            <a:off x="495705" y="5229618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%">
                <a:solidFill>
                  <a:srgbClr val="90C226"/>
                </a:solidFill>
                <a:uFillTx/>
                <a:latin typeface="Trebuchet MS"/>
              </a:rPr>
              <a:t>Formally define the Test (in JUnit)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44F13F-F9FC-434B-A59C-0EBEF2BE2000}"/>
              </a:ext>
            </a:extLst>
          </p:cNvPr>
          <p:cNvSpPr txBox="1"/>
          <p:nvPr/>
        </p:nvSpPr>
        <p:spPr>
          <a:xfrm>
            <a:off x="433068" y="3893515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%">
                <a:solidFill>
                  <a:srgbClr val="90C226"/>
                </a:solidFill>
                <a:uFillTx/>
                <a:latin typeface="Trebuchet MS"/>
              </a:rPr>
              <a:t>Create the </a:t>
            </a:r>
            <a:r>
              <a:rPr lang="en-US" sz="3600" b="0" i="0" u="none" strike="noStrike" kern="0" cap="none" spc="0" baseline="0%">
                <a:solidFill>
                  <a:srgbClr val="C00000"/>
                </a:solidFill>
                <a:uFillTx/>
                <a:latin typeface="Trebuchet MS"/>
              </a:rPr>
              <a:t>userDocs </a:t>
            </a:r>
            <a:r>
              <a:rPr lang="en-US" sz="3600" b="0" i="0" u="none" strike="noStrike" kern="0" cap="none" spc="0" baseline="0%">
                <a:solidFill>
                  <a:srgbClr val="90C226"/>
                </a:solidFill>
                <a:uFillTx/>
                <a:latin typeface="Trebuchet MS"/>
              </a:rPr>
              <a:t>folder</a:t>
            </a:r>
            <a:endParaRPr lang="en-US" sz="1800" b="0" i="0" u="none" strike="noStrike" kern="0" cap="none" spc="0" baseline="0%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C7580B8-1C98-4471-AD62-DE4538E97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69" y="1383852"/>
            <a:ext cx="8609551" cy="535334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94A931B-4235-4BF7-BB11-471A8D4937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71E50-9EFB-4707-8C53-593D44587027}"/>
              </a:ext>
            </a:extLst>
          </p:cNvPr>
          <p:cNvSpPr txBox="1"/>
          <p:nvPr/>
        </p:nvSpPr>
        <p:spPr>
          <a:xfrm>
            <a:off x="6227530" y="1269296"/>
            <a:ext cx="5968645" cy="2677655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>
                <a:solidFill>
                  <a:srgbClr val="000000"/>
                </a:solidFill>
                <a:uFillTx/>
                <a:latin typeface="Consolas"/>
                <a:cs typeface="Calibri"/>
              </a:rPr>
              <a:t>gradlew build</a:t>
            </a:r>
            <a:r>
              <a:rPr lang="en-US" sz="2800" b="1" i="0" u="none" strike="noStrike" kern="0" cap="none" spc="0" baseline="0%">
                <a:solidFill>
                  <a:srgbClr val="000000"/>
                </a:solidFill>
                <a:uFillTx/>
                <a:latin typeface="Consolas"/>
                <a:cs typeface="Calibri"/>
              </a:rPr>
              <a:t> -x test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>
                <a:solidFill>
                  <a:srgbClr val="000000"/>
                </a:solidFill>
                <a:uFillTx/>
                <a:latin typeface="Consolas"/>
                <a:cs typeface="Calibri"/>
              </a:rPr>
              <a:t>gradlew test </a:t>
            </a:r>
            <a:r>
              <a:rPr lang="en-US" sz="2800" b="0" i="1" u="none" strike="noStrike" kern="0" cap="none" spc="0" baseline="0%">
                <a:solidFill>
                  <a:srgbClr val="000000"/>
                </a:solidFill>
                <a:uFillTx/>
                <a:latin typeface="Consolas"/>
                <a:cs typeface="Calibri"/>
              </a:rPr>
              <a:t>jacocoTestReport</a:t>
            </a:r>
            <a:endParaRPr lang="en-US" sz="2800" b="1" i="0" u="none" strike="noStrike" kern="0" cap="none" spc="0" baseline="0%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>
                <a:solidFill>
                  <a:srgbClr val="000000"/>
                </a:solidFill>
                <a:uFillTx/>
                <a:latin typeface="Consolas"/>
                <a:cs typeface="Calibri"/>
              </a:rPr>
              <a:t>gradlew run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>
              <a:solidFill>
                <a:srgbClr val="000000"/>
              </a:solidFill>
              <a:uFillTx/>
              <a:latin typeface="Consolas"/>
              <a:cs typeface="Calibri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94F46E-1EDD-49CD-9704-D719CA71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75" y="3430581"/>
            <a:ext cx="2743200" cy="20218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176D-E8CA-442D-9711-EDC3591CBC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23" y="609603"/>
            <a:ext cx="10997488" cy="1320795"/>
          </a:xfrm>
        </p:spPr>
        <p:txBody>
          <a:bodyPr/>
          <a:lstStyle/>
          <a:p>
            <a:pPr lvl="0"/>
            <a:r>
              <a:rPr lang="en-US" sz="2900" dirty="0"/>
              <a:t>72939 - MATERIALE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2FC16F5-7BA8-4E8A-A711-416D2F6553AA}"/>
              </a:ext>
            </a:extLst>
          </p:cNvPr>
          <p:cNvSpPr txBox="1"/>
          <p:nvPr/>
        </p:nvSpPr>
        <p:spPr>
          <a:xfrm>
            <a:off x="478277" y="1443334"/>
            <a:ext cx="11866324" cy="3416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Sito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Web di Ateneo: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hlinkClick r:id="rId2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hlinkClick r:id="rId2"/>
              </a:rPr>
              <a:t>https://www.unibo.it/it/didattica/insegnamenti/insegnamento/2020/385373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hlinkClick r:id="rId2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GITHUB del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corso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ea typeface="Calibri"/>
              <a:cs typeface="Calibri"/>
              <a:hlinkClick r:id="rId2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hlinkClick r:id="rId3"/>
              </a:rPr>
              <a:t>https://github.com/anatali/issLab</a:t>
            </a:r>
            <a:r>
              <a:rPr lang="en-US" sz="1800" b="0" i="0" u="sng" strike="noStrike" kern="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hlinkClick r:id="rId3"/>
              </a:rPr>
              <a:t>2021</a:t>
            </a:r>
            <a:endParaRPr lang="en-US" sz="1800" b="0" i="0" u="sng" strike="noStrike" kern="0" cap="none" spc="0" baseline="0%" dirty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u="sng" kern="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u="sng" kern="0" dirty="0">
                <a:solidFill>
                  <a:srgbClr val="000000"/>
                </a:solidFill>
                <a:latin typeface="Calibri"/>
                <a:cs typeface="Calibri"/>
              </a:rPr>
              <a:t>Una </a:t>
            </a:r>
            <a:r>
              <a:rPr lang="en-US" u="sng" kern="0" dirty="0" err="1">
                <a:solidFill>
                  <a:srgbClr val="000000"/>
                </a:solidFill>
                <a:latin typeface="Calibri"/>
                <a:cs typeface="Calibri"/>
              </a:rPr>
              <a:t>panoramica</a:t>
            </a:r>
            <a:r>
              <a:rPr lang="en-US" u="sng" kern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u="sng" kern="0" dirty="0" err="1">
                <a:solidFill>
                  <a:srgbClr val="000000"/>
                </a:solidFill>
                <a:latin typeface="Calibri"/>
                <a:cs typeface="Calibri"/>
              </a:rPr>
              <a:t>introduttiva</a:t>
            </a:r>
            <a:endParaRPr lang="en-US" u="sng" kern="0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000000"/>
                </a:solidFill>
                <a:hlinkClick r:id="rId4"/>
              </a:rPr>
              <a:t>72939LabISSIntro.html</a:t>
            </a:r>
            <a:endParaRPr lang="en-US" kern="0" dirty="0">
              <a:solidFill>
                <a:srgbClr val="000000"/>
              </a:solidFill>
            </a:endParaRPr>
          </a:p>
          <a:p>
            <a:pPr lvl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000000"/>
              </a:solidFill>
            </a:endParaRPr>
          </a:p>
          <a:p>
            <a:pPr lvl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000000"/>
                </a:solidFill>
              </a:rPr>
              <a:t>Un template di </a:t>
            </a:r>
            <a:r>
              <a:rPr lang="en-US" kern="0" dirty="0" err="1">
                <a:solidFill>
                  <a:srgbClr val="000000"/>
                </a:solidFill>
              </a:rPr>
              <a:t>riferimento</a:t>
            </a:r>
            <a:endParaRPr lang="en-US" kern="0" dirty="0">
              <a:solidFill>
                <a:srgbClr val="000000"/>
              </a:solidFill>
            </a:endParaRPr>
          </a:p>
          <a:p>
            <a:pPr lvl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000000"/>
                </a:solidFill>
                <a:hlinkClick r:id="rId5"/>
              </a:rPr>
              <a:t>issLab2021/</a:t>
            </a:r>
            <a:r>
              <a:rPr lang="en-US" kern="0" dirty="0" err="1">
                <a:solidFill>
                  <a:srgbClr val="000000"/>
                </a:solidFill>
                <a:hlinkClick r:id="rId5"/>
              </a:rPr>
              <a:t>it.unibo.issLabStart</a:t>
            </a:r>
            <a:r>
              <a:rPr lang="en-US" kern="0" dirty="0">
                <a:solidFill>
                  <a:srgbClr val="000000"/>
                </a:solidFill>
                <a:hlinkClick r:id="rId5"/>
              </a:rPr>
              <a:t>/</a:t>
            </a:r>
            <a:r>
              <a:rPr lang="en-US" kern="0" dirty="0" err="1">
                <a:solidFill>
                  <a:srgbClr val="000000"/>
                </a:solidFill>
                <a:hlinkClick r:id="rId5"/>
              </a:rPr>
              <a:t>userDocs</a:t>
            </a:r>
            <a:r>
              <a:rPr lang="en-US" kern="0" dirty="0">
                <a:solidFill>
                  <a:srgbClr val="000000"/>
                </a:solidFill>
                <a:hlinkClick r:id="rId5"/>
              </a:rPr>
              <a:t>/template2021.html</a:t>
            </a:r>
            <a:endParaRPr lang="en-US" kern="0" dirty="0">
              <a:solidFill>
                <a:srgbClr val="000000"/>
              </a:solidFill>
            </a:endParaRPr>
          </a:p>
          <a:p>
            <a:pPr lvl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b="0" i="0" u="none" strike="noStrike" kern="0" cap="none" spc="0" baseline="0%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884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EC511-FD42-4D49-A032-0FF1186F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72939 – Lab tools (start)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F0BE818-A662-45BD-97A6-CEFC9DB2ABED}"/>
              </a:ext>
            </a:extLst>
          </p:cNvPr>
          <p:cNvSpPr txBox="1"/>
          <p:nvPr/>
        </p:nvSpPr>
        <p:spPr>
          <a:xfrm>
            <a:off x="1255295" y="418698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C955DF4-20C3-4EB4-944B-45382F7EE17F}"/>
              </a:ext>
            </a:extLst>
          </p:cNvPr>
          <p:cNvSpPr txBox="1"/>
          <p:nvPr/>
        </p:nvSpPr>
        <p:spPr>
          <a:xfrm>
            <a:off x="564850" y="1608221"/>
            <a:ext cx="89305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Installare GIT		 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it-IT" altLang="it-IT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Clonare </a:t>
            </a:r>
            <a:r>
              <a:rPr kumimoji="0" lang="it-IT" altLang="it-IT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https://github.com/anatali/issLab2021</a:t>
            </a:r>
            <a:r>
              <a:rPr kumimoji="0" lang="it-IT" altLang="it-IT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una directory </a:t>
            </a:r>
            <a:r>
              <a:rPr kumimoji="0" lang="it-IT" altLang="it-IT" sz="1800" b="1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vuota</a:t>
            </a:r>
            <a:r>
              <a:rPr kumimoji="0" lang="it-IT" altLang="it-IT" sz="18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(e.g. </a:t>
            </a:r>
            <a:r>
              <a:rPr kumimoji="0" lang="it-IT" altLang="it-IT" sz="1400" b="0" i="0" u="none" strike="noStrike" cap="none" normalizeH="0" baseline="0%" dirty="0">
                <a:ln>
                  <a:noFill/>
                </a:ln>
                <a:solidFill>
                  <a:srgbClr val="0066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C:/.../iss2021</a:t>
            </a:r>
            <a:r>
              <a:rPr lang="it-IT" alt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t-IT" altLang="it-IT" sz="6600" b="0" i="0" u="none" strike="noStrike" cap="none" normalizeH="0" baseline="0%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Installare Docker</a:t>
            </a:r>
          </a:p>
          <a:p>
            <a:pPr marL="342900" indent="-342900">
              <a:buFont typeface="+mj-lt"/>
              <a:buAutoNum type="arabicPeriod"/>
            </a:pP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Installare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Gradle</a:t>
            </a:r>
            <a:endParaRPr lang="it-IT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Installare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IntelliJ</a:t>
            </a:r>
            <a:endParaRPr lang="it-IT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Installare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/>
              </a:rPr>
              <a:t>Eclipse IDE for Java and DSL Developers 2020-06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(Avoid more recent versions)</a:t>
            </a:r>
          </a:p>
          <a:p>
            <a:endParaRPr lang="it-IT" dirty="0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253C667C-A801-4726-828D-DABDDAB29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72216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F7EBBB25-3BEA-4F58-B652-EC2DDAA8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Prime sperimentazioni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6966753-56CC-44D0-B061-AFADD434BC14}"/>
              </a:ext>
            </a:extLst>
          </p:cNvPr>
          <p:cNvSpPr txBox="1"/>
          <p:nvPr/>
        </p:nvSpPr>
        <p:spPr>
          <a:xfrm>
            <a:off x="597568" y="2073442"/>
            <a:ext cx="799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Usiamo software già sviluppato e </a:t>
            </a:r>
            <a:r>
              <a:rPr lang="it-IT" dirty="0" err="1"/>
              <a:t>deployed</a:t>
            </a:r>
            <a:r>
              <a:rPr lang="it-IT" dirty="0"/>
              <a:t> su </a:t>
            </a:r>
            <a:r>
              <a:rPr lang="it-IT" dirty="0">
                <a:hlinkClick r:id="rId2"/>
              </a:rPr>
              <a:t>https://hub.docker.com/repositories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5196215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28CD-10FA-4DA0-82EA-CEE770B140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Run the WEnv</a:t>
            </a:r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BC63642F-4176-4CA7-B67E-74DB9536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9" y="1713786"/>
            <a:ext cx="12148160" cy="282499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9AE318A-FFBC-4CCF-8CB0-1206E61CB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587" y="3169621"/>
            <a:ext cx="4997881" cy="369201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E82740D6-1377-47FE-9A9F-488486282E5A}"/>
              </a:ext>
            </a:extLst>
          </p:cNvPr>
          <p:cNvSpPr txBox="1"/>
          <p:nvPr/>
        </p:nvSpPr>
        <p:spPr>
          <a:xfrm>
            <a:off x="441408" y="5013408"/>
            <a:ext cx="6083475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docker-compose -f virtualrobotandcontrol.yaml up wenv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cs typeface="Calibri"/>
              </a:rPr>
              <a:t>Localhost:8090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docker-compose -f virtualrobotandcontrol.yaml down</a:t>
            </a: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9680-162E-45C9-AFB5-A85A043106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Run the </a:t>
            </a:r>
            <a:r>
              <a:rPr lang="en-US" dirty="0" err="1"/>
              <a:t>WEnv</a:t>
            </a:r>
            <a:r>
              <a:rPr lang="en-US" dirty="0"/>
              <a:t> + Control </a:t>
            </a:r>
          </a:p>
        </p:txBody>
      </p:sp>
      <p:pic>
        <p:nvPicPr>
          <p:cNvPr id="3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7420C8-0858-410E-897F-048E800C0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84" y="3169621"/>
            <a:ext cx="4997881" cy="36920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7" descr="Text&#10;&#10;Description automatically generated">
            <a:extLst>
              <a:ext uri="{FF2B5EF4-FFF2-40B4-BE49-F238E27FC236}">
                <a16:creationId xmlns:a16="http://schemas.microsoft.com/office/drawing/2014/main" id="{7234AB2D-0E55-4DFD-AE59-A0B2CF53F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84" y="1275377"/>
            <a:ext cx="11688866" cy="273104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EE6BEB1-C7E7-4B38-A0F4-29B31D83C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299" y="3163302"/>
            <a:ext cx="4841309" cy="369421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4BCC8C59-7686-4EF4-B8C4-D2C8D403FDAB}"/>
              </a:ext>
            </a:extLst>
          </p:cNvPr>
          <p:cNvSpPr txBox="1"/>
          <p:nvPr/>
        </p:nvSpPr>
        <p:spPr>
          <a:xfrm>
            <a:off x="5840410" y="646438"/>
            <a:ext cx="6083475" cy="923333"/>
          </a:xfrm>
          <a:prstGeom prst="rect">
            <a:avLst/>
          </a:prstGeom>
          <a:solidFill>
            <a:schemeClr val="bg1"/>
          </a:solidFill>
          <a:ln cap="flat">
            <a:solidFill>
              <a:srgbClr val="FFC000"/>
            </a:solidFill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docker-compose -f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virtualrobotandcontrol.yaml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up 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Localhost:8090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Localhost:3000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38EE30-1E64-44E1-AB35-33C09CDA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primo sistema da sviluppare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2D76595-76D0-44CD-82F8-616B3B906D79}"/>
              </a:ext>
            </a:extLst>
          </p:cNvPr>
          <p:cNvSpPr txBox="1"/>
          <p:nvPr/>
        </p:nvSpPr>
        <p:spPr>
          <a:xfrm>
            <a:off x="749968" y="2775284"/>
            <a:ext cx="5958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it-IT" dirty="0"/>
              <a:t>Si veda il </a:t>
            </a:r>
            <a:r>
              <a:rPr lang="en-US" kern="0" dirty="0">
                <a:solidFill>
                  <a:srgbClr val="000000"/>
                </a:solidFill>
              </a:rPr>
              <a:t>template di </a:t>
            </a:r>
            <a:r>
              <a:rPr lang="en-US" kern="0" dirty="0" err="1">
                <a:solidFill>
                  <a:srgbClr val="000000"/>
                </a:solidFill>
              </a:rPr>
              <a:t>riferimento</a:t>
            </a:r>
            <a:endParaRPr lang="en-US" kern="0" dirty="0">
              <a:solidFill>
                <a:srgbClr val="000000"/>
              </a:solidFill>
            </a:endParaRPr>
          </a:p>
          <a:p>
            <a:pPr lvl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rgbClr val="000000"/>
                </a:solidFill>
                <a:hlinkClick r:id="rId2"/>
              </a:rPr>
              <a:t>issLab2021/</a:t>
            </a:r>
            <a:r>
              <a:rPr lang="en-US" kern="0" dirty="0" err="1">
                <a:solidFill>
                  <a:srgbClr val="000000"/>
                </a:solidFill>
                <a:hlinkClick r:id="rId2"/>
              </a:rPr>
              <a:t>it.unibo.issLabStart</a:t>
            </a:r>
            <a:r>
              <a:rPr lang="en-US" kern="0" dirty="0">
                <a:solidFill>
                  <a:srgbClr val="000000"/>
                </a:solidFill>
                <a:hlinkClick r:id="rId2"/>
              </a:rPr>
              <a:t>/</a:t>
            </a:r>
            <a:r>
              <a:rPr lang="en-US" kern="0" dirty="0" err="1">
                <a:solidFill>
                  <a:srgbClr val="000000"/>
                </a:solidFill>
                <a:hlinkClick r:id="rId2"/>
              </a:rPr>
              <a:t>userDocs</a:t>
            </a:r>
            <a:r>
              <a:rPr lang="en-US" kern="0" dirty="0">
                <a:solidFill>
                  <a:srgbClr val="000000"/>
                </a:solidFill>
                <a:hlinkClick r:id="rId2"/>
              </a:rPr>
              <a:t>/template2021.html</a:t>
            </a:r>
            <a:endParaRPr lang="en-US" kern="0" dirty="0">
              <a:solidFill>
                <a:srgbClr val="000000"/>
              </a:solidFill>
            </a:endParaRPr>
          </a:p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3769052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45DC-D042-46D2-B9F1-57FE208D06C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B1C65F-61F0-4686-A3C9-D5B212DBDADA}"/>
              </a:ext>
            </a:extLst>
          </p:cNvPr>
          <p:cNvSpPr txBox="1"/>
          <p:nvPr/>
        </p:nvSpPr>
        <p:spPr>
          <a:xfrm>
            <a:off x="674315" y="1112733"/>
            <a:ext cx="10645033" cy="56323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5400" b="0" i="0" u="none" strike="noStrike" kern="1200" cap="none" spc="0" baseline="-25%">
                <a:solidFill>
                  <a:srgbClr val="0070C0"/>
                </a:solidFill>
                <a:uFillTx/>
                <a:latin typeface="Calibri"/>
              </a:rPr>
              <a:t>Build an application that moves the virtual robot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5400" b="0" i="0" u="none" strike="noStrike" kern="1200" cap="none" spc="0" baseline="-25%">
              <a:solidFill>
                <a:srgbClr val="00B05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5400" b="0" i="0" u="none" strike="noStrike" kern="1200" cap="none" spc="0" baseline="-25%">
                <a:solidFill>
                  <a:srgbClr val="00B050"/>
                </a:solidFill>
                <a:uFillTx/>
                <a:latin typeface="Calibri"/>
                <a:cs typeface="Calibri"/>
              </a:rPr>
              <a:t>TestPlan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5400" b="0" i="0" u="none" strike="noStrike" kern="1200" cap="none" spc="0" baseline="-25%">
                <a:solidFill>
                  <a:srgbClr val="000000"/>
                </a:solidFill>
                <a:uFillTx/>
                <a:latin typeface="Calibri"/>
                <a:cs typeface="Calibri"/>
              </a:rPr>
              <a:t>Check that the requested move has been completed with success or that it is failed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5400" b="0" i="0" u="none" strike="noStrike" kern="1200" cap="none" spc="0" baseline="-25%">
              <a:solidFill>
                <a:srgbClr val="00B05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5400" b="0" i="0" u="none" strike="noStrike" kern="1200" cap="none" spc="0" baseline="-25%">
                <a:solidFill>
                  <a:srgbClr val="00B050"/>
                </a:solidFill>
                <a:uFillTx/>
                <a:latin typeface="Calibri"/>
                <a:cs typeface="Calibri"/>
              </a:rPr>
              <a:t>Analysis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5400" b="0" i="0" u="none" strike="noStrike" kern="1200" cap="none" spc="0" baseline="-25%">
                <a:solidFill>
                  <a:srgbClr val="C00000"/>
                </a:solidFill>
                <a:uFillTx/>
                <a:latin typeface="Calibri"/>
                <a:cs typeface="Calibri"/>
              </a:rPr>
              <a:t>TODO</a:t>
            </a:r>
            <a:r>
              <a:rPr lang="en-US" sz="5400" b="0" i="0" u="none" strike="noStrike" kern="1200" cap="none" spc="0" baseline="-25%">
                <a:solidFill>
                  <a:srgbClr val="000000"/>
                </a:solidFill>
                <a:uFillTx/>
                <a:latin typeface="Calibri"/>
                <a:cs typeface="Calibri"/>
              </a:rPr>
              <a:t>: (</a:t>
            </a:r>
            <a:r>
              <a:rPr lang="en-US" sz="5400" b="0" i="1" u="none" strike="noStrike" kern="1200" cap="none" spc="0" baseline="-25%">
                <a:solidFill>
                  <a:srgbClr val="000000"/>
                </a:solidFill>
                <a:uFillTx/>
                <a:latin typeface="Calibri"/>
                <a:cs typeface="Calibri"/>
              </a:rPr>
              <a:t>HINT: focalize on the relevant aspects</a:t>
            </a:r>
            <a:r>
              <a:rPr lang="en-US" sz="5400" b="0" i="0" u="none" strike="noStrike" kern="1200" cap="none" spc="0" baseline="-25%">
                <a:solidFill>
                  <a:srgbClr val="000000"/>
                </a:solidFill>
                <a:uFillTx/>
                <a:latin typeface="Calibri"/>
                <a:cs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5400" b="0" i="0" u="none" strike="noStrike" kern="1200" cap="none" spc="0" baseline="-25%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5400" b="0" i="0" u="none" strike="noStrike" kern="1200" cap="none" spc="0" baseline="-25%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2C09-7529-442D-8E75-8A4F1BD2DA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Moving the virtual robot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5486B56-455F-4FBD-BE90-E8DD6C52B310}"/>
              </a:ext>
            </a:extLst>
          </p:cNvPr>
          <p:cNvSpPr txBox="1"/>
          <p:nvPr/>
        </p:nvSpPr>
        <p:spPr>
          <a:xfrm>
            <a:off x="681493" y="1401738"/>
            <a:ext cx="11281775" cy="1077218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>
                <a:solidFill>
                  <a:srgbClr val="00B050"/>
                </a:solidFill>
                <a:uFillTx/>
                <a:latin typeface="Calibri"/>
                <a:ea typeface="Calibri"/>
                <a:cs typeface="Calibri"/>
              </a:rPr>
              <a:t>C:\...\issLab2021</a:t>
            </a:r>
            <a:r>
              <a:rPr lang="en-US" sz="3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</a:t>
            </a:r>
            <a:r>
              <a:rPr lang="en-US" sz="3200" b="0" i="0" u="none" strike="noStrike" kern="1200" cap="none" spc="0" baseline="0%"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</a:rPr>
              <a:t>mkdir</a:t>
            </a:r>
            <a:r>
              <a:rPr lang="en-US" sz="3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it.unibo.wenvusage</a:t>
            </a:r>
            <a:endParaRPr lang="en-US" sz="3200" b="0" i="0" u="none" strike="noStrike" kern="1200" cap="none" spc="0" baseline="0%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>
                <a:solidFill>
                  <a:srgbClr val="00B050"/>
                </a:solidFill>
                <a:uFillTx/>
                <a:latin typeface="Calibri"/>
              </a:rPr>
              <a:t>C:\...\issLab2021</a:t>
            </a:r>
            <a:r>
              <a:rPr lang="en-US" sz="3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rPr>
              <a:t>&gt;</a:t>
            </a:r>
            <a:r>
              <a:rPr lang="en-US" sz="3200" b="0" i="0" u="none" strike="noStrike" kern="1200" cap="none" spc="0" baseline="0%">
                <a:solidFill>
                  <a:srgbClr val="C00000"/>
                </a:solidFill>
                <a:uFillTx/>
                <a:latin typeface="Calibri"/>
              </a:rPr>
              <a:t>gradle init</a:t>
            </a:r>
            <a:r>
              <a:rPr lang="en-US" sz="3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rPr>
              <a:t> (select 2, 3, 1, 2, 1, demo, demo)</a:t>
            </a:r>
          </a:p>
        </p:txBody>
      </p:sp>
      <p:pic>
        <p:nvPicPr>
          <p:cNvPr id="4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F5EB0AFA-E483-4316-8093-6821F69CE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24" y="2472912"/>
            <a:ext cx="10603281" cy="439649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purl.oclc.org/ooxml/drawingml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Facet</Template>
  <TotalTime>0</TotalTime>
  <Words>568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Times New Roman</vt:lpstr>
      <vt:lpstr>Trebuchet MS</vt:lpstr>
      <vt:lpstr>Wingdings 3</vt:lpstr>
      <vt:lpstr>Facet</vt:lpstr>
      <vt:lpstr>72939 - INGEGNERIA DEI SISTEMI SOFTWARE M</vt:lpstr>
      <vt:lpstr>72939 - MATERIALE</vt:lpstr>
      <vt:lpstr>72939 – Lab tools (start)</vt:lpstr>
      <vt:lpstr>Prime sperimentazioni</vt:lpstr>
      <vt:lpstr>Run the WEnv</vt:lpstr>
      <vt:lpstr>Run the WEnv + Control </vt:lpstr>
      <vt:lpstr>Un primo sistema da sviluppare</vt:lpstr>
      <vt:lpstr>Requirement</vt:lpstr>
      <vt:lpstr>Moving the virtual robot</vt:lpstr>
      <vt:lpstr>The project it.unibo.wenvusage </vt:lpstr>
      <vt:lpstr>Define our app and modify build</vt:lpstr>
      <vt:lpstr>The project it.unibo.wenvusage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creation on git</dc:title>
  <dc:creator>Antonio Natali</dc:creator>
  <cp:lastModifiedBy>Antonio Natali</cp:lastModifiedBy>
  <cp:revision>11</cp:revision>
  <dcterms:created xsi:type="dcterms:W3CDTF">2021-02-16T15:59:16Z</dcterms:created>
  <dcterms:modified xsi:type="dcterms:W3CDTF">2021-02-17T18:12:13Z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0x010100AFD609FFC0C7514199402F351F9728F5</vt:lpwstr>
  </property>
</Properties>
</file>