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8" r:id="rId5"/>
    <p:sldId id="269" r:id="rId6"/>
    <p:sldId id="270" r:id="rId7"/>
    <p:sldId id="272" r:id="rId8"/>
    <p:sldId id="260" r:id="rId9"/>
    <p:sldId id="267" r:id="rId10"/>
    <p:sldId id="261" r:id="rId11"/>
    <p:sldId id="277" r:id="rId12"/>
    <p:sldId id="264" r:id="rId13"/>
    <p:sldId id="271" r:id="rId14"/>
    <p:sldId id="274" r:id="rId15"/>
    <p:sldId id="275" r:id="rId16"/>
    <p:sldId id="276"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EdAppt</a:t>
            </a:r>
            <a:endParaRPr lang="en-IN" altLang="en-US" dirty="0"/>
          </a:p>
        </p:txBody>
      </p:sp>
      <p:sp>
        <p:nvSpPr>
          <p:cNvPr id="3" name="Subtitle 2"/>
          <p:cNvSpPr>
            <a:spLocks noGrp="1"/>
          </p:cNvSpPr>
          <p:nvPr>
            <p:ph type="subTitle" idx="1"/>
          </p:nvPr>
        </p:nvSpPr>
        <p:spPr/>
        <p:txBody>
          <a:bodyPr/>
          <a:lstStyle/>
          <a:p>
            <a:r>
              <a:rPr lang="en-IN" altLang="en-US"/>
              <a:t>Flow</a:t>
            </a:r>
            <a:endParaRPr lang="en-IN" altLang="en-US"/>
          </a:p>
        </p:txBody>
      </p:sp>
      <p:pic>
        <p:nvPicPr>
          <p:cNvPr id="7" name="Picture 6" descr="logo_2"/>
          <p:cNvPicPr>
            <a:picLocks noChangeAspect="1"/>
          </p:cNvPicPr>
          <p:nvPr/>
        </p:nvPicPr>
        <p:blipFill>
          <a:blip r:embed="rId1"/>
          <a:stretch>
            <a:fillRect/>
          </a:stretch>
        </p:blipFill>
        <p:spPr>
          <a:xfrm>
            <a:off x="596900" y="5257800"/>
            <a:ext cx="1056005" cy="997585"/>
          </a:xfrm>
          <a:prstGeom prst="rect">
            <a:avLst/>
          </a:prstGeom>
        </p:spPr>
      </p:pic>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26025" y="2903220"/>
            <a:ext cx="2436495" cy="1325880"/>
          </a:xfrm>
        </p:spPr>
        <p:txBody>
          <a:bodyPr/>
          <a:p>
            <a:r>
              <a:rPr lang="en-IN" altLang="en-US">
                <a:sym typeface="+mn-ea"/>
              </a:rPr>
              <a:t>My World</a:t>
            </a:r>
            <a:endParaRPr lang="en-US"/>
          </a:p>
        </p:txBody>
      </p:sp>
      <p:pic>
        <p:nvPicPr>
          <p:cNvPr id="12" name="Content Placeholder 11" descr="logo_2"/>
          <p:cNvPicPr>
            <a:picLocks noChangeAspect="1"/>
          </p:cNvPicPr>
          <p:nvPr>
            <p:ph sz="half" idx="2"/>
          </p:nvPr>
        </p:nvPicPr>
        <p:blipFill>
          <a:blip r:embed="rId1"/>
          <a:stretch>
            <a:fillRect/>
          </a:stretch>
        </p:blipFill>
        <p:spPr>
          <a:xfrm>
            <a:off x="-1905" y="-9525"/>
            <a:ext cx="342900" cy="323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My World - Today's Timetable</a:t>
            </a:r>
            <a:br>
              <a:rPr lang="en-IN" altLang="en-US"/>
            </a:br>
            <a:r>
              <a:rPr lang="en-IN" altLang="en-US"/>
              <a:t>and My Goals</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145"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 name="Straight Connector 2"/>
          <p:cNvCxnSpPr/>
          <p:nvPr/>
        </p:nvCxnSpPr>
        <p:spPr>
          <a:xfrm>
            <a:off x="8133080" y="1153795"/>
            <a:ext cx="229235" cy="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8148955" y="1217295"/>
            <a:ext cx="229235"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8148955" y="1280795"/>
            <a:ext cx="229235" cy="0"/>
          </a:xfrm>
          <a:prstGeom prst="line">
            <a:avLst/>
          </a:prstGeom>
        </p:spPr>
        <p:style>
          <a:lnRef idx="1">
            <a:schemeClr val="dk1"/>
          </a:lnRef>
          <a:fillRef idx="0">
            <a:schemeClr val="dk1"/>
          </a:fillRef>
          <a:effectRef idx="0">
            <a:schemeClr val="dk1"/>
          </a:effectRef>
          <a:fontRef idx="minor">
            <a:schemeClr val="tx1"/>
          </a:fontRef>
        </p:style>
      </p:cxnSp>
      <p:sp>
        <p:nvSpPr>
          <p:cNvPr id="19" name="Rectangles 18"/>
          <p:cNvSpPr/>
          <p:nvPr/>
        </p:nvSpPr>
        <p:spPr>
          <a:xfrm>
            <a:off x="8051800"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tb1 </a:t>
            </a:r>
            <a:endParaRPr lang="en-IN" altLang="en-US"/>
          </a:p>
        </p:txBody>
      </p:sp>
      <p:sp>
        <p:nvSpPr>
          <p:cNvPr id="22" name="Rectangles 21"/>
          <p:cNvSpPr/>
          <p:nvPr/>
        </p:nvSpPr>
        <p:spPr>
          <a:xfrm>
            <a:off x="8629650"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tb2 </a:t>
            </a:r>
            <a:endParaRPr lang="en-IN" altLang="en-US"/>
          </a:p>
        </p:txBody>
      </p:sp>
      <p:sp>
        <p:nvSpPr>
          <p:cNvPr id="23" name="Rectangles 22"/>
          <p:cNvSpPr/>
          <p:nvPr/>
        </p:nvSpPr>
        <p:spPr>
          <a:xfrm>
            <a:off x="9227820"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tb3</a:t>
            </a:r>
            <a:endParaRPr lang="en-IN" altLang="en-US"/>
          </a:p>
        </p:txBody>
      </p:sp>
      <p:sp>
        <p:nvSpPr>
          <p:cNvPr id="24" name="Rectangles 23"/>
          <p:cNvSpPr/>
          <p:nvPr/>
        </p:nvSpPr>
        <p:spPr>
          <a:xfrm>
            <a:off x="9799320"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tb4</a:t>
            </a:r>
            <a:endParaRPr lang="en-IN" altLang="en-US"/>
          </a:p>
        </p:txBody>
      </p:sp>
      <p:sp>
        <p:nvSpPr>
          <p:cNvPr id="25" name="Rectangles 24"/>
          <p:cNvSpPr/>
          <p:nvPr/>
        </p:nvSpPr>
        <p:spPr>
          <a:xfrm>
            <a:off x="10354945"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tb5</a:t>
            </a:r>
            <a:endParaRPr lang="en-IN" altLang="en-US"/>
          </a:p>
        </p:txBody>
      </p:sp>
      <p:sp>
        <p:nvSpPr>
          <p:cNvPr id="26" name="Rectangles 25"/>
          <p:cNvSpPr/>
          <p:nvPr/>
        </p:nvSpPr>
        <p:spPr>
          <a:xfrm>
            <a:off x="10878820"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tb6</a:t>
            </a:r>
            <a:endParaRPr lang="en-IN" altLang="en-US"/>
          </a:p>
        </p:txBody>
      </p:sp>
      <p:sp>
        <p:nvSpPr>
          <p:cNvPr id="11" name="Text Box 10"/>
          <p:cNvSpPr txBox="1"/>
          <p:nvPr/>
        </p:nvSpPr>
        <p:spPr>
          <a:xfrm>
            <a:off x="8227060" y="1703070"/>
            <a:ext cx="2471420" cy="368300"/>
          </a:xfrm>
          <a:prstGeom prst="rect">
            <a:avLst/>
          </a:prstGeom>
          <a:noFill/>
        </p:spPr>
        <p:txBody>
          <a:bodyPr wrap="square" rtlCol="0">
            <a:spAutoFit/>
          </a:bodyPr>
          <a:p>
            <a:r>
              <a:rPr lang="en-IN" altLang="en-US"/>
              <a:t>Today's Time Table</a:t>
            </a:r>
            <a:endParaRPr lang="en-IN" altLang="en-US"/>
          </a:p>
        </p:txBody>
      </p:sp>
      <p:graphicFrame>
        <p:nvGraphicFramePr>
          <p:cNvPr id="12" name="Table 11"/>
          <p:cNvGraphicFramePr/>
          <p:nvPr/>
        </p:nvGraphicFramePr>
        <p:xfrm>
          <a:off x="8115935" y="2038350"/>
          <a:ext cx="3309620" cy="2286000"/>
        </p:xfrm>
        <a:graphic>
          <a:graphicData uri="http://schemas.openxmlformats.org/drawingml/2006/table">
            <a:tbl>
              <a:tblPr firstRow="1" bandRow="1">
                <a:tableStyleId>{5C22544A-7EE6-4342-B048-85BDC9FD1C3A}</a:tableStyleId>
              </a:tblPr>
              <a:tblGrid>
                <a:gridCol w="1654810"/>
                <a:gridCol w="1654810"/>
              </a:tblGrid>
              <a:tr h="381000">
                <a:tc>
                  <a:txBody>
                    <a:bodyPr/>
                    <a:p>
                      <a:pPr>
                        <a:buNone/>
                      </a:pPr>
                      <a:r>
                        <a:rPr lang="en-IN" altLang="en-US"/>
                        <a:t>Period</a:t>
                      </a:r>
                      <a:endParaRPr lang="en-IN" altLang="en-US"/>
                    </a:p>
                  </a:txBody>
                  <a:tcPr/>
                </a:tc>
                <a:tc>
                  <a:txBody>
                    <a:bodyPr/>
                    <a:p>
                      <a:pPr>
                        <a:buNone/>
                      </a:pPr>
                      <a:r>
                        <a:rPr lang="en-IN" altLang="en-US"/>
                        <a:t>Subject</a:t>
                      </a:r>
                      <a:endParaRPr lang="en-IN" altLang="en-US"/>
                    </a:p>
                  </a:txBody>
                  <a:tcPr/>
                </a:tc>
              </a:tr>
              <a:tr h="381000">
                <a:tc>
                  <a:txBody>
                    <a:bodyPr/>
                    <a:p>
                      <a:pPr>
                        <a:buNone/>
                      </a:pPr>
                      <a:r>
                        <a:rPr lang="en-IN" altLang="en-US"/>
                        <a:t>Period 1</a:t>
                      </a:r>
                      <a:endParaRPr lang="en-IN" altLang="en-US"/>
                    </a:p>
                  </a:txBody>
                  <a:tcPr/>
                </a:tc>
                <a:tc>
                  <a:txBody>
                    <a:bodyPr/>
                    <a:p>
                      <a:pPr>
                        <a:buNone/>
                      </a:pPr>
                      <a:r>
                        <a:rPr lang="en-IN" altLang="en-US"/>
                        <a:t>Malayalam</a:t>
                      </a:r>
                      <a:endParaRPr lang="en-IN" altLang="en-US"/>
                    </a:p>
                  </a:txBody>
                  <a:tcPr/>
                </a:tc>
              </a:tr>
              <a:tr h="381000">
                <a:tc>
                  <a:txBody>
                    <a:bodyPr/>
                    <a:p>
                      <a:pPr>
                        <a:buNone/>
                      </a:pPr>
                      <a:r>
                        <a:rPr lang="en-IN" altLang="en-US"/>
                        <a:t>Period 2</a:t>
                      </a:r>
                      <a:endParaRPr lang="en-IN" altLang="en-US"/>
                    </a:p>
                  </a:txBody>
                  <a:tcPr/>
                </a:tc>
                <a:tc>
                  <a:txBody>
                    <a:bodyPr/>
                    <a:p>
                      <a:pPr>
                        <a:buNone/>
                      </a:pPr>
                      <a:r>
                        <a:rPr lang="en-IN" altLang="en-US"/>
                        <a:t>Social Science</a:t>
                      </a:r>
                      <a:endParaRPr lang="en-IN" altLang="en-US"/>
                    </a:p>
                  </a:txBody>
                  <a:tcPr/>
                </a:tc>
              </a:tr>
              <a:tr h="381000">
                <a:tc>
                  <a:txBody>
                    <a:bodyPr/>
                    <a:p>
                      <a:pPr>
                        <a:buNone/>
                      </a:pPr>
                      <a:r>
                        <a:rPr lang="en-IN" altLang="en-US"/>
                        <a:t>Period 3</a:t>
                      </a:r>
                      <a:endParaRPr lang="en-IN" altLang="en-US"/>
                    </a:p>
                  </a:txBody>
                  <a:tcPr/>
                </a:tc>
                <a:tc>
                  <a:txBody>
                    <a:bodyPr/>
                    <a:p>
                      <a:pPr>
                        <a:buNone/>
                      </a:pPr>
                      <a:r>
                        <a:rPr lang="en-IN" altLang="en-US"/>
                        <a:t>Maths</a:t>
                      </a:r>
                      <a:endParaRPr lang="en-IN" altLang="en-US"/>
                    </a:p>
                  </a:txBody>
                  <a:tcPr/>
                </a:tc>
              </a:tr>
              <a:tr h="381000">
                <a:tc>
                  <a:txBody>
                    <a:bodyPr/>
                    <a:p>
                      <a:pPr>
                        <a:buNone/>
                      </a:pPr>
                      <a:r>
                        <a:rPr lang="en-IN" altLang="en-US"/>
                        <a:t>Period 4</a:t>
                      </a:r>
                      <a:endParaRPr lang="en-IN" altLang="en-US"/>
                    </a:p>
                  </a:txBody>
                  <a:tcPr/>
                </a:tc>
                <a:tc>
                  <a:txBody>
                    <a:bodyPr/>
                    <a:p>
                      <a:pPr>
                        <a:buNone/>
                      </a:pPr>
                      <a:r>
                        <a:rPr lang="en-IN" altLang="en-US"/>
                        <a:t>English</a:t>
                      </a:r>
                      <a:endParaRPr lang="en-IN" altLang="en-US"/>
                    </a:p>
                  </a:txBody>
                  <a:tcPr/>
                </a:tc>
              </a:tr>
              <a:tr h="381000">
                <a:tc>
                  <a:txBody>
                    <a:bodyPr/>
                    <a:p>
                      <a:pPr>
                        <a:buNone/>
                      </a:pPr>
                      <a:r>
                        <a:rPr lang="en-IN" altLang="en-US"/>
                        <a:t>Period 5</a:t>
                      </a:r>
                      <a:endParaRPr lang="en-IN" altLang="en-US"/>
                    </a:p>
                  </a:txBody>
                  <a:tcPr/>
                </a:tc>
                <a:tc>
                  <a:txBody>
                    <a:bodyPr/>
                    <a:p>
                      <a:pPr>
                        <a:buNone/>
                      </a:pPr>
                      <a:r>
                        <a:rPr lang="en-IN" altLang="en-US"/>
                        <a:t>Chemistry</a:t>
                      </a:r>
                      <a:endParaRPr lang="en-IN" altLang="en-US"/>
                    </a:p>
                  </a:txBody>
                  <a:tcPr/>
                </a:tc>
              </a:tr>
            </a:tbl>
          </a:graphicData>
        </a:graphic>
      </p:graphicFrame>
      <p:sp>
        <p:nvSpPr>
          <p:cNvPr id="14" name="Text Box 13"/>
          <p:cNvSpPr txBox="1"/>
          <p:nvPr/>
        </p:nvSpPr>
        <p:spPr>
          <a:xfrm>
            <a:off x="3168015" y="1868805"/>
            <a:ext cx="4196080" cy="645160"/>
          </a:xfrm>
          <a:prstGeom prst="rect">
            <a:avLst/>
          </a:prstGeom>
          <a:noFill/>
        </p:spPr>
        <p:txBody>
          <a:bodyPr wrap="square" rtlCol="0">
            <a:spAutoFit/>
          </a:bodyPr>
          <a:p>
            <a:r>
              <a:rPr lang="en-IN" altLang="en-US"/>
              <a:t>Fee Due, upcoming events, meetings, any other nitification</a:t>
            </a:r>
            <a:endParaRPr lang="en-IN" altLang="en-US"/>
          </a:p>
        </p:txBody>
      </p:sp>
      <p:cxnSp>
        <p:nvCxnSpPr>
          <p:cNvPr id="15" name="Straight Arrow Connector 14"/>
          <p:cNvCxnSpPr/>
          <p:nvPr/>
        </p:nvCxnSpPr>
        <p:spPr>
          <a:xfrm flipH="1">
            <a:off x="6833870" y="657860"/>
            <a:ext cx="4196715" cy="13106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16" name="Content Placeholder 15"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17" name="Text Box 16"/>
          <p:cNvSpPr txBox="1"/>
          <p:nvPr/>
        </p:nvSpPr>
        <p:spPr>
          <a:xfrm>
            <a:off x="8182610" y="4451350"/>
            <a:ext cx="2471420" cy="368300"/>
          </a:xfrm>
          <a:prstGeom prst="rect">
            <a:avLst/>
          </a:prstGeom>
          <a:noFill/>
        </p:spPr>
        <p:txBody>
          <a:bodyPr wrap="square" rtlCol="0">
            <a:spAutoFit/>
          </a:bodyPr>
          <a:p>
            <a:r>
              <a:rPr lang="en-IN" altLang="en-US"/>
              <a:t>My goals</a:t>
            </a:r>
            <a:endParaRPr lang="en-IN" altLang="en-US"/>
          </a:p>
        </p:txBody>
      </p:sp>
      <p:graphicFrame>
        <p:nvGraphicFramePr>
          <p:cNvPr id="18" name="Table 17"/>
          <p:cNvGraphicFramePr/>
          <p:nvPr/>
        </p:nvGraphicFramePr>
        <p:xfrm>
          <a:off x="8133080" y="4819650"/>
          <a:ext cx="3225800" cy="1143000"/>
        </p:xfrm>
        <a:graphic>
          <a:graphicData uri="http://schemas.openxmlformats.org/drawingml/2006/table">
            <a:tbl>
              <a:tblPr firstRow="1" bandRow="1">
                <a:tableStyleId>{5C22544A-7EE6-4342-B048-85BDC9FD1C3A}</a:tableStyleId>
              </a:tblPr>
              <a:tblGrid>
                <a:gridCol w="634365"/>
                <a:gridCol w="2591435"/>
              </a:tblGrid>
              <a:tr h="381000">
                <a:tc>
                  <a:txBody>
                    <a:bodyPr/>
                    <a:p>
                      <a:pPr>
                        <a:buNone/>
                      </a:pPr>
                      <a:r>
                        <a:rPr lang="en-IN" altLang="en-US"/>
                        <a:t>#</a:t>
                      </a:r>
                      <a:endParaRPr lang="en-IN" altLang="en-US"/>
                    </a:p>
                  </a:txBody>
                  <a:tcPr/>
                </a:tc>
                <a:tc>
                  <a:txBody>
                    <a:bodyPr/>
                    <a:p>
                      <a:pPr>
                        <a:buNone/>
                      </a:pPr>
                      <a:r>
                        <a:rPr lang="en-IN" altLang="en-US"/>
                        <a:t>Goal</a:t>
                      </a:r>
                      <a:endParaRPr lang="en-IN" altLang="en-US"/>
                    </a:p>
                  </a:txBody>
                  <a:tcPr/>
                </a:tc>
              </a:tr>
              <a:tr h="381000">
                <a:tc>
                  <a:txBody>
                    <a:bodyPr/>
                    <a:p>
                      <a:pPr>
                        <a:buNone/>
                      </a:pPr>
                      <a:r>
                        <a:rPr lang="en-IN" altLang="en-US"/>
                        <a:t>1</a:t>
                      </a:r>
                      <a:endParaRPr lang="en-IN" altLang="en-US"/>
                    </a:p>
                  </a:txBody>
                  <a:tcPr/>
                </a:tc>
                <a:tc>
                  <a:txBody>
                    <a:bodyPr/>
                    <a:p>
                      <a:pPr>
                        <a:buNone/>
                      </a:pPr>
                      <a:r>
                        <a:rPr lang="en-IN" altLang="en-US"/>
                        <a:t>Goal 1</a:t>
                      </a:r>
                      <a:endParaRPr lang="en-IN" altLang="en-US"/>
                    </a:p>
                  </a:txBody>
                  <a:tcPr/>
                </a:tc>
              </a:tr>
              <a:tr h="381000">
                <a:tc>
                  <a:txBody>
                    <a:bodyPr/>
                    <a:p>
                      <a:pPr>
                        <a:buNone/>
                      </a:pPr>
                      <a:r>
                        <a:rPr lang="en-IN" altLang="en-US"/>
                        <a:t>2</a:t>
                      </a:r>
                      <a:endParaRPr lang="en-IN" altLang="en-US"/>
                    </a:p>
                  </a:txBody>
                  <a:tcPr/>
                </a:tc>
                <a:tc>
                  <a:txBody>
                    <a:bodyPr/>
                    <a:p>
                      <a:pPr>
                        <a:buNone/>
                      </a:pPr>
                      <a:r>
                        <a:rPr lang="en-IN" altLang="en-US"/>
                        <a:t>Goal 2</a:t>
                      </a:r>
                      <a:endParaRPr lang="en-IN" altLang="en-US"/>
                    </a:p>
                  </a:txBody>
                  <a:tcPr/>
                </a:tc>
              </a:tr>
            </a:tbl>
          </a:graphicData>
        </a:graphic>
      </p:graphicFrame>
      <p:sp>
        <p:nvSpPr>
          <p:cNvPr id="20" name="Rounded Rectangle 19"/>
          <p:cNvSpPr/>
          <p:nvPr/>
        </p:nvSpPr>
        <p:spPr>
          <a:xfrm>
            <a:off x="2719070" y="2644140"/>
            <a:ext cx="2985770" cy="1045210"/>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Today's time table</a:t>
            </a:r>
            <a:endParaRPr lang="en-IN" altLang="en-US"/>
          </a:p>
        </p:txBody>
      </p:sp>
      <p:cxnSp>
        <p:nvCxnSpPr>
          <p:cNvPr id="21" name="Straight Arrow Connector 20"/>
          <p:cNvCxnSpPr>
            <a:stCxn id="9" idx="1"/>
          </p:cNvCxnSpPr>
          <p:nvPr/>
        </p:nvCxnSpPr>
        <p:spPr>
          <a:xfrm flipH="1" flipV="1">
            <a:off x="5803900" y="3224530"/>
            <a:ext cx="2214245" cy="4165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7" name="Rounded Rectangle 26"/>
          <p:cNvSpPr/>
          <p:nvPr/>
        </p:nvSpPr>
        <p:spPr>
          <a:xfrm>
            <a:off x="2719070" y="4451350"/>
            <a:ext cx="2985770" cy="1045210"/>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My goals List</a:t>
            </a:r>
            <a:endParaRPr lang="en-IN" altLang="en-US"/>
          </a:p>
        </p:txBody>
      </p:sp>
      <p:cxnSp>
        <p:nvCxnSpPr>
          <p:cNvPr id="28" name="Straight Arrow Connector 27"/>
          <p:cNvCxnSpPr>
            <a:stCxn id="18" idx="1"/>
            <a:endCxn id="27" idx="3"/>
          </p:cNvCxnSpPr>
          <p:nvPr/>
        </p:nvCxnSpPr>
        <p:spPr>
          <a:xfrm flipH="1" flipV="1">
            <a:off x="5704840" y="4973955"/>
            <a:ext cx="2428240" cy="4171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9" name="Text Box 28"/>
          <p:cNvSpPr txBox="1"/>
          <p:nvPr/>
        </p:nvSpPr>
        <p:spPr>
          <a:xfrm>
            <a:off x="8689975" y="969010"/>
            <a:ext cx="2355850" cy="368300"/>
          </a:xfrm>
          <a:prstGeom prst="rect">
            <a:avLst/>
          </a:prstGeom>
          <a:noFill/>
        </p:spPr>
        <p:txBody>
          <a:bodyPr wrap="square" rtlCol="0">
            <a:spAutoFit/>
          </a:bodyPr>
          <a:p>
            <a:r>
              <a:rPr lang="en-IN" altLang="en-US" b="1"/>
              <a:t>Student Id : 25348</a:t>
            </a:r>
            <a:endParaRPr lang="en-IN" altLang="en-US" b="1"/>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My World - My Dashboard</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145"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 name="Straight Connector 2"/>
          <p:cNvCxnSpPr/>
          <p:nvPr/>
        </p:nvCxnSpPr>
        <p:spPr>
          <a:xfrm>
            <a:off x="8133080" y="1153795"/>
            <a:ext cx="229235" cy="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8148955" y="1217295"/>
            <a:ext cx="229235"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8148955" y="1280795"/>
            <a:ext cx="229235" cy="0"/>
          </a:xfrm>
          <a:prstGeom prst="line">
            <a:avLst/>
          </a:prstGeom>
        </p:spPr>
        <p:style>
          <a:lnRef idx="1">
            <a:schemeClr val="dk1"/>
          </a:lnRef>
          <a:fillRef idx="0">
            <a:schemeClr val="dk1"/>
          </a:fillRef>
          <a:effectRef idx="0">
            <a:schemeClr val="dk1"/>
          </a:effectRef>
          <a:fontRef idx="minor">
            <a:schemeClr val="tx1"/>
          </a:fontRef>
        </p:style>
      </p:cxnSp>
      <p:sp>
        <p:nvSpPr>
          <p:cNvPr id="19" name="Rectangles 18"/>
          <p:cNvSpPr/>
          <p:nvPr/>
        </p:nvSpPr>
        <p:spPr>
          <a:xfrm>
            <a:off x="8051800"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tb1 </a:t>
            </a:r>
            <a:endParaRPr lang="en-IN" altLang="en-US"/>
          </a:p>
        </p:txBody>
      </p:sp>
      <p:sp>
        <p:nvSpPr>
          <p:cNvPr id="22" name="Rectangles 21"/>
          <p:cNvSpPr/>
          <p:nvPr/>
        </p:nvSpPr>
        <p:spPr>
          <a:xfrm>
            <a:off x="8629650"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tb2 </a:t>
            </a:r>
            <a:endParaRPr lang="en-IN" altLang="en-US"/>
          </a:p>
        </p:txBody>
      </p:sp>
      <p:sp>
        <p:nvSpPr>
          <p:cNvPr id="23" name="Rectangles 22"/>
          <p:cNvSpPr/>
          <p:nvPr/>
        </p:nvSpPr>
        <p:spPr>
          <a:xfrm>
            <a:off x="9227820"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tb3</a:t>
            </a:r>
            <a:endParaRPr lang="en-IN" altLang="en-US"/>
          </a:p>
        </p:txBody>
      </p:sp>
      <p:sp>
        <p:nvSpPr>
          <p:cNvPr id="24" name="Rectangles 23"/>
          <p:cNvSpPr/>
          <p:nvPr/>
        </p:nvSpPr>
        <p:spPr>
          <a:xfrm>
            <a:off x="9799320"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tb4</a:t>
            </a:r>
            <a:endParaRPr lang="en-IN" altLang="en-US"/>
          </a:p>
        </p:txBody>
      </p:sp>
      <p:sp>
        <p:nvSpPr>
          <p:cNvPr id="25" name="Rectangles 24"/>
          <p:cNvSpPr/>
          <p:nvPr/>
        </p:nvSpPr>
        <p:spPr>
          <a:xfrm>
            <a:off x="10354945"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tb5</a:t>
            </a:r>
            <a:endParaRPr lang="en-IN" altLang="en-US"/>
          </a:p>
        </p:txBody>
      </p:sp>
      <p:sp>
        <p:nvSpPr>
          <p:cNvPr id="26" name="Rectangles 25"/>
          <p:cNvSpPr/>
          <p:nvPr/>
        </p:nvSpPr>
        <p:spPr>
          <a:xfrm>
            <a:off x="10878820"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tb6</a:t>
            </a:r>
            <a:endParaRPr lang="en-IN" altLang="en-US"/>
          </a:p>
        </p:txBody>
      </p:sp>
      <p:sp>
        <p:nvSpPr>
          <p:cNvPr id="11" name="Text Box 10"/>
          <p:cNvSpPr txBox="1"/>
          <p:nvPr/>
        </p:nvSpPr>
        <p:spPr>
          <a:xfrm>
            <a:off x="8227060" y="1703070"/>
            <a:ext cx="2471420" cy="368300"/>
          </a:xfrm>
          <a:prstGeom prst="rect">
            <a:avLst/>
          </a:prstGeom>
          <a:noFill/>
        </p:spPr>
        <p:txBody>
          <a:bodyPr wrap="square" rtlCol="0">
            <a:spAutoFit/>
          </a:bodyPr>
          <a:p>
            <a:r>
              <a:rPr lang="en-IN" altLang="en-US"/>
              <a:t>My Dashboard</a:t>
            </a:r>
            <a:endParaRPr lang="en-IN" altLang="en-US"/>
          </a:p>
        </p:txBody>
      </p:sp>
      <p:graphicFrame>
        <p:nvGraphicFramePr>
          <p:cNvPr id="12" name="Table 11"/>
          <p:cNvGraphicFramePr/>
          <p:nvPr/>
        </p:nvGraphicFramePr>
        <p:xfrm>
          <a:off x="1917700" y="3819525"/>
          <a:ext cx="3309620" cy="2667000"/>
        </p:xfrm>
        <a:graphic>
          <a:graphicData uri="http://schemas.openxmlformats.org/drawingml/2006/table">
            <a:tbl>
              <a:tblPr firstRow="1" bandRow="1">
                <a:tableStyleId>{5C22544A-7EE6-4342-B048-85BDC9FD1C3A}</a:tableStyleId>
              </a:tblPr>
              <a:tblGrid>
                <a:gridCol w="427355"/>
                <a:gridCol w="2882265"/>
              </a:tblGrid>
              <a:tr h="381000">
                <a:tc>
                  <a:txBody>
                    <a:bodyPr/>
                    <a:p>
                      <a:pPr>
                        <a:buNone/>
                      </a:pPr>
                      <a:r>
                        <a:rPr lang="en-IN" altLang="en-US"/>
                        <a:t>#</a:t>
                      </a:r>
                      <a:endParaRPr lang="en-IN" altLang="en-US"/>
                    </a:p>
                  </a:txBody>
                  <a:tcPr/>
                </a:tc>
                <a:tc>
                  <a:txBody>
                    <a:bodyPr/>
                    <a:p>
                      <a:pPr>
                        <a:buNone/>
                      </a:pPr>
                      <a:r>
                        <a:rPr lang="en-IN" altLang="en-US"/>
                        <a:t>Item</a:t>
                      </a:r>
                      <a:endParaRPr lang="en-IN" altLang="en-US"/>
                    </a:p>
                  </a:txBody>
                  <a:tcPr/>
                </a:tc>
              </a:tr>
              <a:tr h="381000">
                <a:tc>
                  <a:txBody>
                    <a:bodyPr/>
                    <a:p>
                      <a:pPr>
                        <a:buNone/>
                      </a:pPr>
                      <a:r>
                        <a:rPr lang="en-IN" altLang="en-US"/>
                        <a:t>1</a:t>
                      </a:r>
                      <a:endParaRPr lang="en-IN" altLang="en-US"/>
                    </a:p>
                  </a:txBody>
                  <a:tcPr/>
                </a:tc>
                <a:tc>
                  <a:txBody>
                    <a:bodyPr/>
                    <a:p>
                      <a:pPr>
                        <a:buNone/>
                      </a:pPr>
                      <a:r>
                        <a:rPr lang="en-IN" altLang="en-US"/>
                        <a:t>Fee Due</a:t>
                      </a:r>
                      <a:endParaRPr lang="en-IN" altLang="en-US"/>
                    </a:p>
                  </a:txBody>
                  <a:tcPr/>
                </a:tc>
              </a:tr>
              <a:tr h="381000">
                <a:tc>
                  <a:txBody>
                    <a:bodyPr/>
                    <a:p>
                      <a:pPr>
                        <a:buNone/>
                      </a:pPr>
                      <a:r>
                        <a:rPr lang="en-IN" altLang="en-US"/>
                        <a:t>2</a:t>
                      </a:r>
                      <a:endParaRPr lang="en-IN" altLang="en-US"/>
                    </a:p>
                  </a:txBody>
                  <a:tcPr/>
                </a:tc>
                <a:tc>
                  <a:txBody>
                    <a:bodyPr/>
                    <a:p>
                      <a:pPr>
                        <a:buNone/>
                      </a:pPr>
                      <a:r>
                        <a:rPr lang="en-IN" altLang="en-US"/>
                        <a:t>Special Announcement</a:t>
                      </a:r>
                      <a:endParaRPr lang="en-IN" altLang="en-US"/>
                    </a:p>
                  </a:txBody>
                  <a:tcPr/>
                </a:tc>
              </a:tr>
              <a:tr h="381000">
                <a:tc>
                  <a:txBody>
                    <a:bodyPr/>
                    <a:p>
                      <a:pPr>
                        <a:buNone/>
                      </a:pPr>
                      <a:r>
                        <a:rPr lang="en-IN" altLang="en-US"/>
                        <a:t>3</a:t>
                      </a:r>
                      <a:endParaRPr lang="en-IN" altLang="en-US"/>
                    </a:p>
                  </a:txBody>
                  <a:tcPr/>
                </a:tc>
                <a:tc>
                  <a:txBody>
                    <a:bodyPr/>
                    <a:p>
                      <a:pPr>
                        <a:buNone/>
                      </a:pPr>
                      <a:r>
                        <a:rPr lang="en-IN" altLang="en-US"/>
                        <a:t>Upcoming events</a:t>
                      </a:r>
                      <a:endParaRPr lang="en-IN" altLang="en-US"/>
                    </a:p>
                  </a:txBody>
                  <a:tcPr/>
                </a:tc>
              </a:tr>
              <a:tr h="381000">
                <a:tc>
                  <a:txBody>
                    <a:bodyPr/>
                    <a:p>
                      <a:pPr>
                        <a:buNone/>
                      </a:pPr>
                      <a:r>
                        <a:rPr lang="en-IN" altLang="en-US"/>
                        <a:t>4</a:t>
                      </a:r>
                      <a:endParaRPr lang="en-IN" altLang="en-US"/>
                    </a:p>
                  </a:txBody>
                  <a:tcPr/>
                </a:tc>
                <a:tc>
                  <a:txBody>
                    <a:bodyPr/>
                    <a:p>
                      <a:pPr>
                        <a:buNone/>
                      </a:pPr>
                      <a:r>
                        <a:rPr lang="en-IN" altLang="en-US"/>
                        <a:t>Todo Activiy</a:t>
                      </a:r>
                      <a:endParaRPr lang="en-IN" altLang="en-US"/>
                    </a:p>
                  </a:txBody>
                  <a:tcPr/>
                </a:tc>
              </a:tr>
              <a:tr h="381000">
                <a:tc>
                  <a:txBody>
                    <a:bodyPr/>
                    <a:p>
                      <a:pPr>
                        <a:buNone/>
                      </a:pPr>
                      <a:r>
                        <a:rPr lang="en-IN" altLang="en-US"/>
                        <a:t>5</a:t>
                      </a:r>
                      <a:endParaRPr lang="en-IN" altLang="en-US"/>
                    </a:p>
                  </a:txBody>
                  <a:tcPr/>
                </a:tc>
                <a:tc>
                  <a:txBody>
                    <a:bodyPr/>
                    <a:p>
                      <a:pPr>
                        <a:buNone/>
                      </a:pPr>
                      <a:r>
                        <a:rPr lang="en-IN" altLang="en-US"/>
                        <a:t>Quiz attended</a:t>
                      </a:r>
                      <a:endParaRPr lang="en-IN" altLang="en-US"/>
                    </a:p>
                  </a:txBody>
                  <a:tcPr/>
                </a:tc>
              </a:tr>
              <a:tr h="381000">
                <a:tc>
                  <a:txBody>
                    <a:bodyPr/>
                    <a:p>
                      <a:pPr>
                        <a:buNone/>
                      </a:pPr>
                      <a:r>
                        <a:rPr lang="en-IN" altLang="en-US"/>
                        <a:t>6</a:t>
                      </a:r>
                      <a:endParaRPr lang="en-IN" altLang="en-US"/>
                    </a:p>
                  </a:txBody>
                  <a:tcPr/>
                </a:tc>
                <a:tc>
                  <a:txBody>
                    <a:bodyPr/>
                    <a:p>
                      <a:pPr>
                        <a:buNone/>
                      </a:pPr>
                      <a:r>
                        <a:rPr lang="en-IN" altLang="en-US"/>
                        <a:t>Others</a:t>
                      </a:r>
                      <a:endParaRPr lang="en-IN" altLang="en-US"/>
                    </a:p>
                  </a:txBody>
                  <a:tcPr/>
                </a:tc>
              </a:tr>
            </a:tbl>
          </a:graphicData>
        </a:graphic>
      </p:graphicFrame>
      <p:pic>
        <p:nvPicPr>
          <p:cNvPr id="16" name="Content Placeholder 15"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20" name="Left Brace 19"/>
          <p:cNvSpPr/>
          <p:nvPr/>
        </p:nvSpPr>
        <p:spPr>
          <a:xfrm>
            <a:off x="6235700" y="1662430"/>
            <a:ext cx="1741805" cy="32842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21" name="Text Box 20"/>
          <p:cNvSpPr txBox="1"/>
          <p:nvPr/>
        </p:nvSpPr>
        <p:spPr>
          <a:xfrm>
            <a:off x="1341120" y="2908300"/>
            <a:ext cx="4894580" cy="6451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Items in the list will be loaded from database. These items will be delivered as notification</a:t>
            </a:r>
            <a:endParaRPr lang="en-IN" altLang="en-US"/>
          </a:p>
        </p:txBody>
      </p:sp>
      <p:sp>
        <p:nvSpPr>
          <p:cNvPr id="27" name="Round Diagonal Corner Rectangle 26"/>
          <p:cNvSpPr/>
          <p:nvPr/>
        </p:nvSpPr>
        <p:spPr>
          <a:xfrm>
            <a:off x="8148320" y="2229485"/>
            <a:ext cx="3206750" cy="580390"/>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Fee Due</a:t>
            </a:r>
            <a:endParaRPr lang="en-IN" altLang="en-US"/>
          </a:p>
          <a:p>
            <a:pPr algn="ctr"/>
            <a:r>
              <a:rPr lang="en-IN" altLang="en-US"/>
              <a:t>Exam Fee Due - 03/July/2020</a:t>
            </a:r>
            <a:endParaRPr lang="en-IN" altLang="en-US"/>
          </a:p>
        </p:txBody>
      </p:sp>
      <p:sp>
        <p:nvSpPr>
          <p:cNvPr id="28" name="Round Diagonal Corner Rectangle 27"/>
          <p:cNvSpPr/>
          <p:nvPr/>
        </p:nvSpPr>
        <p:spPr>
          <a:xfrm>
            <a:off x="8127365" y="2940685"/>
            <a:ext cx="3206750" cy="878840"/>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Special Announcement</a:t>
            </a:r>
            <a:endParaRPr lang="en-IN" altLang="en-US"/>
          </a:p>
          <a:p>
            <a:pPr algn="ctr"/>
            <a:r>
              <a:rPr lang="en-IN" altLang="en-US"/>
              <a:t>Special English Class - 04/July/2020</a:t>
            </a:r>
            <a:endParaRPr lang="en-IN" altLang="en-US"/>
          </a:p>
        </p:txBody>
      </p:sp>
      <p:sp>
        <p:nvSpPr>
          <p:cNvPr id="29" name="Round Diagonal Corner Rectangle 28"/>
          <p:cNvSpPr/>
          <p:nvPr/>
        </p:nvSpPr>
        <p:spPr>
          <a:xfrm>
            <a:off x="8127365" y="3919220"/>
            <a:ext cx="3206750" cy="1674495"/>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Today's Quiz</a:t>
            </a:r>
            <a:endParaRPr lang="en-IN" altLang="en-US" b="1"/>
          </a:p>
          <a:p>
            <a:pPr algn="ctr"/>
            <a:r>
              <a:rPr lang="en-IN" altLang="en-US" b="1"/>
              <a:t>Congradulations !!</a:t>
            </a:r>
            <a:endParaRPr lang="en-IN" altLang="en-US"/>
          </a:p>
          <a:p>
            <a:pPr algn="ctr"/>
            <a:r>
              <a:rPr lang="en-IN" altLang="en-US"/>
              <a:t>04/July/2020 - Sports Quiz. </a:t>
            </a:r>
            <a:endParaRPr lang="en-IN" altLang="en-US"/>
          </a:p>
          <a:p>
            <a:pPr algn="ctr"/>
            <a:r>
              <a:rPr lang="en-IN" altLang="en-US"/>
              <a:t>You Scored 9/10</a:t>
            </a:r>
            <a:endParaRPr lang="en-IN" altLang="en-US"/>
          </a:p>
          <a:p>
            <a:pPr algn="ctr"/>
            <a:endParaRPr lang="en-IN" altLang="en-US"/>
          </a:p>
        </p:txBody>
      </p:sp>
      <p:sp>
        <p:nvSpPr>
          <p:cNvPr id="30" name="Text Box 29"/>
          <p:cNvSpPr txBox="1"/>
          <p:nvPr/>
        </p:nvSpPr>
        <p:spPr>
          <a:xfrm>
            <a:off x="8689975" y="969010"/>
            <a:ext cx="2355850" cy="368300"/>
          </a:xfrm>
          <a:prstGeom prst="rect">
            <a:avLst/>
          </a:prstGeom>
          <a:noFill/>
        </p:spPr>
        <p:txBody>
          <a:bodyPr wrap="square" rtlCol="0">
            <a:spAutoFit/>
          </a:bodyPr>
          <a:p>
            <a:r>
              <a:rPr lang="en-IN" altLang="en-US" b="1"/>
              <a:t>Student Id : 25348</a:t>
            </a:r>
            <a:endParaRPr lang="en-IN" altLang="en-US" b="1"/>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My World - Scrap Book</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3" name="Text Box 2"/>
          <p:cNvSpPr txBox="1"/>
          <p:nvPr/>
        </p:nvSpPr>
        <p:spPr>
          <a:xfrm>
            <a:off x="1092835" y="2876550"/>
            <a:ext cx="4810760" cy="14763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Scrap Book</a:t>
            </a:r>
            <a:endParaRPr lang="en-IN" altLang="en-US"/>
          </a:p>
          <a:p>
            <a:endParaRPr lang="en-IN" altLang="en-US"/>
          </a:p>
          <a:p>
            <a:r>
              <a:rPr lang="en-IN" altLang="en-US"/>
              <a:t>The page should be like a collection of pages in a  book, once the content increases, pages will be adding automatically</a:t>
            </a:r>
            <a:endParaRPr lang="en-IN" altLang="en-US"/>
          </a:p>
        </p:txBody>
      </p:sp>
      <p:sp>
        <p:nvSpPr>
          <p:cNvPr id="5" name="Text Box 4"/>
          <p:cNvSpPr txBox="1"/>
          <p:nvPr/>
        </p:nvSpPr>
        <p:spPr>
          <a:xfrm>
            <a:off x="8258810" y="1200785"/>
            <a:ext cx="3002280" cy="368300"/>
          </a:xfrm>
          <a:prstGeom prst="rect">
            <a:avLst/>
          </a:prstGeom>
          <a:noFill/>
        </p:spPr>
        <p:txBody>
          <a:bodyPr wrap="square" rtlCol="0">
            <a:spAutoFit/>
          </a:bodyPr>
          <a:p>
            <a:r>
              <a:rPr lang="en-IN" altLang="en-US"/>
              <a:t>Scrap Book</a:t>
            </a:r>
            <a:endParaRPr lang="en-IN" altLang="en-US"/>
          </a:p>
        </p:txBody>
      </p:sp>
      <p:sp>
        <p:nvSpPr>
          <p:cNvPr id="10" name="Rectangles 9"/>
          <p:cNvSpPr/>
          <p:nvPr/>
        </p:nvSpPr>
        <p:spPr>
          <a:xfrm>
            <a:off x="8325485" y="1587500"/>
            <a:ext cx="2869565" cy="368236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11" name="Rounded Rectangle 10"/>
          <p:cNvSpPr/>
          <p:nvPr/>
        </p:nvSpPr>
        <p:spPr>
          <a:xfrm>
            <a:off x="10150475" y="5546725"/>
            <a:ext cx="1243330" cy="48133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Next page</a:t>
            </a:r>
            <a:endParaRPr lang="en-IN" altLang="en-US"/>
          </a:p>
        </p:txBody>
      </p:sp>
      <p:sp>
        <p:nvSpPr>
          <p:cNvPr id="13" name="Rounded Rectangle 12"/>
          <p:cNvSpPr/>
          <p:nvPr/>
        </p:nvSpPr>
        <p:spPr>
          <a:xfrm>
            <a:off x="8325485" y="5546725"/>
            <a:ext cx="1243330" cy="48133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Prev. Page</a:t>
            </a:r>
            <a:endParaRPr lang="en-IN" altLang="en-US"/>
          </a:p>
        </p:txBody>
      </p:sp>
      <p:cxnSp>
        <p:nvCxnSpPr>
          <p:cNvPr id="14" name="Straight Connector 13"/>
          <p:cNvCxnSpPr/>
          <p:nvPr/>
        </p:nvCxnSpPr>
        <p:spPr>
          <a:xfrm>
            <a:off x="8391525" y="1964055"/>
            <a:ext cx="2787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369935" y="2355215"/>
            <a:ext cx="2787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353425" y="2767965"/>
            <a:ext cx="2787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69935" y="3213735"/>
            <a:ext cx="2787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69935" y="3609975"/>
            <a:ext cx="2787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369935" y="4072255"/>
            <a:ext cx="2787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328660" y="4463415"/>
            <a:ext cx="278701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My World - My Study Group</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3" name="Text Box 2"/>
          <p:cNvSpPr txBox="1"/>
          <p:nvPr/>
        </p:nvSpPr>
        <p:spPr>
          <a:xfrm>
            <a:off x="8225790" y="1184275"/>
            <a:ext cx="2289175" cy="368300"/>
          </a:xfrm>
          <a:prstGeom prst="rect">
            <a:avLst/>
          </a:prstGeom>
          <a:noFill/>
        </p:spPr>
        <p:txBody>
          <a:bodyPr wrap="square" rtlCol="0">
            <a:spAutoFit/>
          </a:bodyPr>
          <a:p>
            <a:r>
              <a:rPr lang="en-IN" altLang="en-US"/>
              <a:t>My Study Group</a:t>
            </a:r>
            <a:endParaRPr lang="en-IN" altLang="en-US"/>
          </a:p>
        </p:txBody>
      </p:sp>
      <p:sp>
        <p:nvSpPr>
          <p:cNvPr id="10" name="Round Diagonal Corner Rectangle 9"/>
          <p:cNvSpPr/>
          <p:nvPr/>
        </p:nvSpPr>
        <p:spPr>
          <a:xfrm>
            <a:off x="8227060" y="1798320"/>
            <a:ext cx="3201670" cy="1906270"/>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Maths Study Group</a:t>
            </a:r>
            <a:endParaRPr lang="en-IN" altLang="en-US"/>
          </a:p>
          <a:p>
            <a:pPr algn="ctr"/>
            <a:r>
              <a:rPr lang="en-IN" altLang="en-US" b="1"/>
              <a:t>Members</a:t>
            </a:r>
            <a:r>
              <a:rPr lang="en-IN" altLang="en-US"/>
              <a:t> : Athul, Adhi, Manu, Pavan</a:t>
            </a:r>
            <a:endParaRPr lang="en-IN" altLang="en-US"/>
          </a:p>
          <a:p>
            <a:pPr algn="ctr"/>
            <a:endParaRPr lang="en-IN" altLang="en-US"/>
          </a:p>
          <a:p>
            <a:pPr algn="ctr"/>
            <a:r>
              <a:rPr lang="en-IN" altLang="en-US" b="1"/>
              <a:t>Started On</a:t>
            </a:r>
            <a:r>
              <a:rPr lang="en-IN" altLang="en-US"/>
              <a:t> : 25/Jun/2020</a:t>
            </a:r>
            <a:endParaRPr lang="en-IN" altLang="en-US"/>
          </a:p>
          <a:p>
            <a:pPr algn="ctr"/>
            <a:r>
              <a:rPr lang="en-IN" altLang="en-US" b="1"/>
              <a:t>Finished on</a:t>
            </a:r>
            <a:r>
              <a:rPr lang="en-IN" altLang="en-US"/>
              <a:t> : 10/July/2020</a:t>
            </a:r>
            <a:endParaRPr lang="en-IN" altLang="en-US"/>
          </a:p>
        </p:txBody>
      </p:sp>
      <p:sp>
        <p:nvSpPr>
          <p:cNvPr id="11" name="Rectangles 10"/>
          <p:cNvSpPr/>
          <p:nvPr/>
        </p:nvSpPr>
        <p:spPr>
          <a:xfrm>
            <a:off x="8408035" y="4352925"/>
            <a:ext cx="2820035" cy="5803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Request to create a new group</a:t>
            </a:r>
            <a:endParaRPr lang="en-IN" altLang="en-US"/>
          </a:p>
        </p:txBody>
      </p:sp>
      <p:sp>
        <p:nvSpPr>
          <p:cNvPr id="13" name="Text Box 12"/>
          <p:cNvSpPr txBox="1"/>
          <p:nvPr/>
        </p:nvSpPr>
        <p:spPr>
          <a:xfrm>
            <a:off x="877570" y="2444750"/>
            <a:ext cx="6170295" cy="645160"/>
          </a:xfrm>
          <a:prstGeom prst="rect">
            <a:avLst/>
          </a:prstGeom>
          <a:noFill/>
        </p:spPr>
        <p:txBody>
          <a:bodyPr wrap="square" rtlCol="0">
            <a:spAutoFit/>
          </a:bodyPr>
          <a:p>
            <a:r>
              <a:rPr lang="en-IN" altLang="en-US"/>
              <a:t>This will show existing study group. Student can request to start a new study group.</a:t>
            </a:r>
            <a:endParaRPr lang="en-IN" altLang="en-US"/>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My World - My Repository</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3" name="Text Box 2"/>
          <p:cNvSpPr txBox="1"/>
          <p:nvPr/>
        </p:nvSpPr>
        <p:spPr>
          <a:xfrm>
            <a:off x="8225790" y="1184275"/>
            <a:ext cx="2289175" cy="368300"/>
          </a:xfrm>
          <a:prstGeom prst="rect">
            <a:avLst/>
          </a:prstGeom>
          <a:noFill/>
        </p:spPr>
        <p:txBody>
          <a:bodyPr wrap="square" rtlCol="0">
            <a:spAutoFit/>
          </a:bodyPr>
          <a:p>
            <a:r>
              <a:rPr lang="en-IN" altLang="en-US"/>
              <a:t>My Repository</a:t>
            </a:r>
            <a:endParaRPr lang="en-IN" altLang="en-US"/>
          </a:p>
        </p:txBody>
      </p:sp>
      <p:sp>
        <p:nvSpPr>
          <p:cNvPr id="10" name="Round Diagonal Corner Rectangle 9"/>
          <p:cNvSpPr/>
          <p:nvPr/>
        </p:nvSpPr>
        <p:spPr>
          <a:xfrm>
            <a:off x="8177530" y="1615440"/>
            <a:ext cx="3217545" cy="979805"/>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My File 1</a:t>
            </a:r>
            <a:endParaRPr lang="en-IN" altLang="en-US"/>
          </a:p>
        </p:txBody>
      </p:sp>
      <p:sp>
        <p:nvSpPr>
          <p:cNvPr id="11" name="Round Diagonal Corner Rectangle 10"/>
          <p:cNvSpPr/>
          <p:nvPr/>
        </p:nvSpPr>
        <p:spPr>
          <a:xfrm>
            <a:off x="8176895" y="2803525"/>
            <a:ext cx="3217545" cy="979805"/>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My File 2</a:t>
            </a:r>
            <a:endParaRPr lang="en-IN" altLang="en-US"/>
          </a:p>
        </p:txBody>
      </p:sp>
      <p:sp>
        <p:nvSpPr>
          <p:cNvPr id="13" name="Round Diagonal Corner Rectangle 12"/>
          <p:cNvSpPr/>
          <p:nvPr/>
        </p:nvSpPr>
        <p:spPr>
          <a:xfrm>
            <a:off x="8136255" y="3915410"/>
            <a:ext cx="3217545" cy="979805"/>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My File 1</a:t>
            </a:r>
            <a:endParaRPr lang="en-IN" altLang="en-US"/>
          </a:p>
        </p:txBody>
      </p:sp>
      <p:sp>
        <p:nvSpPr>
          <p:cNvPr id="14" name="Rounded Rectangle 13"/>
          <p:cNvSpPr/>
          <p:nvPr/>
        </p:nvSpPr>
        <p:spPr>
          <a:xfrm>
            <a:off x="9220835" y="5281295"/>
            <a:ext cx="2073910" cy="5473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Add To Repository</a:t>
            </a:r>
            <a:endParaRPr lang="en-IN" altLang="en-US"/>
          </a:p>
        </p:txBody>
      </p:sp>
      <p:sp>
        <p:nvSpPr>
          <p:cNvPr id="15" name="Text Box 14"/>
          <p:cNvSpPr txBox="1"/>
          <p:nvPr/>
        </p:nvSpPr>
        <p:spPr>
          <a:xfrm>
            <a:off x="810895" y="2113280"/>
            <a:ext cx="6419850" cy="6451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Will list all uploaded file. User can select the file and upload to repository</a:t>
            </a:r>
            <a:endParaRPr lang="en-IN" altLang="en-US"/>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84245" y="2903220"/>
            <a:ext cx="5602605" cy="1325880"/>
          </a:xfrm>
        </p:spPr>
        <p:txBody>
          <a:bodyPr>
            <a:normAutofit/>
          </a:bodyPr>
          <a:p>
            <a:r>
              <a:rPr lang="en-IN" altLang="en-US">
                <a:sym typeface="+mn-ea"/>
              </a:rPr>
              <a:t>My community group</a:t>
            </a:r>
            <a:endParaRPr lang="en-IN" altLang="en-US">
              <a:sym typeface="+mn-ea"/>
            </a:endParaRPr>
          </a:p>
        </p:txBody>
      </p:sp>
      <p:pic>
        <p:nvPicPr>
          <p:cNvPr id="12" name="Content Placeholder 11" descr="logo_2"/>
          <p:cNvPicPr>
            <a:picLocks noChangeAspect="1"/>
          </p:cNvPicPr>
          <p:nvPr>
            <p:ph sz="half" idx="2"/>
          </p:nvPr>
        </p:nvPicPr>
        <p:blipFill>
          <a:blip r:embed="rId1"/>
          <a:stretch>
            <a:fillRect/>
          </a:stretch>
        </p:blipFill>
        <p:spPr>
          <a:xfrm>
            <a:off x="-1905" y="-9525"/>
            <a:ext cx="342900" cy="323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Discussion Forums</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3" name="Text Box 2"/>
          <p:cNvSpPr txBox="1"/>
          <p:nvPr/>
        </p:nvSpPr>
        <p:spPr>
          <a:xfrm>
            <a:off x="8225790" y="1184275"/>
            <a:ext cx="2289175" cy="368300"/>
          </a:xfrm>
          <a:prstGeom prst="rect">
            <a:avLst/>
          </a:prstGeom>
          <a:noFill/>
        </p:spPr>
        <p:txBody>
          <a:bodyPr wrap="square" rtlCol="0">
            <a:spAutoFit/>
          </a:bodyPr>
          <a:p>
            <a:r>
              <a:rPr lang="en-IN" altLang="en-US"/>
              <a:t>Discussion Forums</a:t>
            </a:r>
            <a:endParaRPr lang="en-IN" altLang="en-US"/>
          </a:p>
        </p:txBody>
      </p:sp>
      <p:sp>
        <p:nvSpPr>
          <p:cNvPr id="10" name="Round Diagonal Corner Rectangle 9"/>
          <p:cNvSpPr/>
          <p:nvPr/>
        </p:nvSpPr>
        <p:spPr>
          <a:xfrm>
            <a:off x="8177530" y="1615440"/>
            <a:ext cx="3217545" cy="1325245"/>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Topic 1</a:t>
            </a:r>
            <a:endParaRPr lang="en-IN" altLang="en-US"/>
          </a:p>
          <a:p>
            <a:pPr algn="ctr"/>
            <a:r>
              <a:rPr lang="en-IN" altLang="en-US"/>
              <a:t>Description</a:t>
            </a:r>
            <a:endParaRPr lang="en-IN" altLang="en-US"/>
          </a:p>
          <a:p>
            <a:pPr algn="ctr"/>
            <a:r>
              <a:rPr lang="en-IN" altLang="en-US"/>
              <a:t>People Reacted : 45</a:t>
            </a:r>
            <a:endParaRPr lang="en-IN" altLang="en-US"/>
          </a:p>
          <a:p>
            <a:pPr algn="ctr"/>
            <a:endParaRPr lang="en-IN" altLang="en-US"/>
          </a:p>
        </p:txBody>
      </p:sp>
      <p:sp>
        <p:nvSpPr>
          <p:cNvPr id="15" name="Text Box 14"/>
          <p:cNvSpPr txBox="1"/>
          <p:nvPr/>
        </p:nvSpPr>
        <p:spPr>
          <a:xfrm>
            <a:off x="810895" y="2113280"/>
            <a:ext cx="6419850" cy="6451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Will list all uploaded file. User can select the file and upload to repository</a:t>
            </a:r>
            <a:endParaRPr lang="en-IN" altLang="en-US"/>
          </a:p>
        </p:txBody>
      </p:sp>
      <p:sp>
        <p:nvSpPr>
          <p:cNvPr id="5" name="Rectangles 4"/>
          <p:cNvSpPr/>
          <p:nvPr/>
        </p:nvSpPr>
        <p:spPr>
          <a:xfrm>
            <a:off x="10180955" y="2529205"/>
            <a:ext cx="995045" cy="2971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View</a:t>
            </a:r>
            <a:endParaRPr lang="en-IN" altLang="en-US"/>
          </a:p>
        </p:txBody>
      </p:sp>
      <p:sp>
        <p:nvSpPr>
          <p:cNvPr id="16" name="Round Diagonal Corner Rectangle 15"/>
          <p:cNvSpPr/>
          <p:nvPr/>
        </p:nvSpPr>
        <p:spPr>
          <a:xfrm>
            <a:off x="8136255" y="2978785"/>
            <a:ext cx="3217545" cy="1325245"/>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Topic 2</a:t>
            </a:r>
            <a:endParaRPr lang="en-IN" altLang="en-US"/>
          </a:p>
          <a:p>
            <a:pPr algn="ctr"/>
            <a:r>
              <a:rPr lang="en-IN" altLang="en-US"/>
              <a:t>Description</a:t>
            </a:r>
            <a:endParaRPr lang="en-IN" altLang="en-US"/>
          </a:p>
          <a:p>
            <a:pPr algn="ctr"/>
            <a:r>
              <a:rPr lang="en-IN" altLang="en-US"/>
              <a:t>People Reacted : 25</a:t>
            </a:r>
            <a:endParaRPr lang="en-IN" altLang="en-US"/>
          </a:p>
          <a:p>
            <a:pPr algn="ctr"/>
            <a:endParaRPr lang="en-IN" altLang="en-US"/>
          </a:p>
        </p:txBody>
      </p:sp>
      <p:sp>
        <p:nvSpPr>
          <p:cNvPr id="17" name="Rectangles 16"/>
          <p:cNvSpPr/>
          <p:nvPr/>
        </p:nvSpPr>
        <p:spPr>
          <a:xfrm>
            <a:off x="10139680" y="3892550"/>
            <a:ext cx="995045" cy="2971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View</a:t>
            </a:r>
            <a:endParaRPr lang="en-IN" altLang="en-US"/>
          </a:p>
        </p:txBody>
      </p:sp>
      <p:sp>
        <p:nvSpPr>
          <p:cNvPr id="19" name="Round Diagonal Corner Rectangle 18"/>
          <p:cNvSpPr/>
          <p:nvPr/>
        </p:nvSpPr>
        <p:spPr>
          <a:xfrm>
            <a:off x="8136255" y="4389120"/>
            <a:ext cx="3217545" cy="1325245"/>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Topic 2</a:t>
            </a:r>
            <a:endParaRPr lang="en-IN" altLang="en-US"/>
          </a:p>
          <a:p>
            <a:pPr algn="ctr"/>
            <a:r>
              <a:rPr lang="en-IN" altLang="en-US"/>
              <a:t>Description</a:t>
            </a:r>
            <a:endParaRPr lang="en-IN" altLang="en-US"/>
          </a:p>
          <a:p>
            <a:pPr algn="ctr"/>
            <a:r>
              <a:rPr lang="en-IN" altLang="en-US"/>
              <a:t>People Reacted : 15</a:t>
            </a:r>
            <a:endParaRPr lang="en-IN" altLang="en-US"/>
          </a:p>
          <a:p>
            <a:pPr algn="ctr"/>
            <a:endParaRPr lang="en-IN" altLang="en-US"/>
          </a:p>
        </p:txBody>
      </p:sp>
      <p:sp>
        <p:nvSpPr>
          <p:cNvPr id="20" name="Rectangles 19"/>
          <p:cNvSpPr/>
          <p:nvPr/>
        </p:nvSpPr>
        <p:spPr>
          <a:xfrm>
            <a:off x="10139680" y="5302885"/>
            <a:ext cx="995045" cy="2971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View</a:t>
            </a:r>
            <a:endParaRPr lang="en-IN" altLang="en-US"/>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Discussion Forums - Detail</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3" name="Text Box 2"/>
          <p:cNvSpPr txBox="1"/>
          <p:nvPr/>
        </p:nvSpPr>
        <p:spPr>
          <a:xfrm>
            <a:off x="8225790" y="1184275"/>
            <a:ext cx="2289175" cy="368300"/>
          </a:xfrm>
          <a:prstGeom prst="rect">
            <a:avLst/>
          </a:prstGeom>
          <a:noFill/>
        </p:spPr>
        <p:txBody>
          <a:bodyPr wrap="square" rtlCol="0">
            <a:spAutoFit/>
          </a:bodyPr>
          <a:p>
            <a:r>
              <a:rPr lang="en-IN" altLang="en-US"/>
              <a:t>Discussion Forums</a:t>
            </a:r>
            <a:endParaRPr lang="en-IN" altLang="en-US"/>
          </a:p>
        </p:txBody>
      </p:sp>
      <p:sp>
        <p:nvSpPr>
          <p:cNvPr id="10" name="Round Diagonal Corner Rectangle 9"/>
          <p:cNvSpPr/>
          <p:nvPr/>
        </p:nvSpPr>
        <p:spPr>
          <a:xfrm>
            <a:off x="8177530" y="1615440"/>
            <a:ext cx="3217545" cy="4243705"/>
          </a:xfrm>
          <a:prstGeom prst="round2DiagRect">
            <a:avLst/>
          </a:prstGeom>
        </p:spPr>
        <p:style>
          <a:lnRef idx="2">
            <a:schemeClr val="dk1"/>
          </a:lnRef>
          <a:fillRef idx="1">
            <a:schemeClr val="lt1"/>
          </a:fillRef>
          <a:effectRef idx="0">
            <a:schemeClr val="dk1"/>
          </a:effectRef>
          <a:fontRef idx="minor">
            <a:schemeClr val="dk1"/>
          </a:fontRef>
        </p:style>
        <p:txBody>
          <a:bodyPr rtlCol="0" anchor="t" anchorCtr="0"/>
          <a:p>
            <a:pPr algn="ctr"/>
            <a:r>
              <a:rPr lang="en-IN" altLang="en-US" b="1"/>
              <a:t>Topic 1</a:t>
            </a:r>
            <a:endParaRPr lang="en-IN" altLang="en-US"/>
          </a:p>
          <a:p>
            <a:pPr algn="ctr"/>
            <a:r>
              <a:rPr lang="en-IN" altLang="en-US"/>
              <a:t>Description</a:t>
            </a:r>
            <a:endParaRPr lang="en-IN" altLang="en-US"/>
          </a:p>
          <a:p>
            <a:pPr algn="ctr"/>
            <a:r>
              <a:rPr lang="en-IN" altLang="en-US"/>
              <a:t>People Reacted : 45</a:t>
            </a:r>
            <a:endParaRPr lang="en-IN" altLang="en-US"/>
          </a:p>
          <a:p>
            <a:pPr algn="ctr"/>
            <a:endParaRPr lang="en-IN" altLang="en-US"/>
          </a:p>
        </p:txBody>
      </p:sp>
      <p:sp>
        <p:nvSpPr>
          <p:cNvPr id="15" name="Text Box 14"/>
          <p:cNvSpPr txBox="1"/>
          <p:nvPr/>
        </p:nvSpPr>
        <p:spPr>
          <a:xfrm>
            <a:off x="810895" y="2113280"/>
            <a:ext cx="6419850" cy="6451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Once student click on </a:t>
            </a:r>
            <a:r>
              <a:rPr lang="en-IN" altLang="en-US" b="1"/>
              <a:t>Post</a:t>
            </a:r>
            <a:r>
              <a:rPr lang="en-IN" altLang="en-US"/>
              <a:t> button, it will be posted for admin's approval. Once it is approved, content will be publically available.</a:t>
            </a:r>
            <a:endParaRPr lang="en-IN" altLang="en-US"/>
          </a:p>
        </p:txBody>
      </p:sp>
      <p:sp>
        <p:nvSpPr>
          <p:cNvPr id="5" name="Rectangles 4"/>
          <p:cNvSpPr/>
          <p:nvPr/>
        </p:nvSpPr>
        <p:spPr>
          <a:xfrm>
            <a:off x="10280015" y="5332730"/>
            <a:ext cx="995045" cy="2971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Post</a:t>
            </a:r>
            <a:endParaRPr lang="en-IN" altLang="en-US"/>
          </a:p>
        </p:txBody>
      </p:sp>
      <p:sp>
        <p:nvSpPr>
          <p:cNvPr id="11" name="Rectangles 10"/>
          <p:cNvSpPr/>
          <p:nvPr/>
        </p:nvSpPr>
        <p:spPr>
          <a:xfrm>
            <a:off x="8391525" y="2942590"/>
            <a:ext cx="2770505" cy="2172970"/>
          </a:xfrm>
          <a:prstGeom prst="rect">
            <a:avLst/>
          </a:prstGeom>
        </p:spPr>
        <p:style>
          <a:lnRef idx="2">
            <a:schemeClr val="dk1"/>
          </a:lnRef>
          <a:fillRef idx="1">
            <a:schemeClr val="lt1"/>
          </a:fillRef>
          <a:effectRef idx="0">
            <a:schemeClr val="dk1"/>
          </a:effectRef>
          <a:fontRef idx="minor">
            <a:schemeClr val="dk1"/>
          </a:fontRef>
        </p:style>
        <p:txBody>
          <a:bodyPr rtlCol="0" anchor="t" anchorCtr="0"/>
          <a:p>
            <a:pPr algn="ctr"/>
            <a:r>
              <a:rPr lang="en-IN" altLang="en-US"/>
              <a:t> sit amet, consectetur adipiscing elit, sed do eiusmod tempor incididunt ut labore et dolore magna aliqua. Ut enim ad minim veniam, quis nostrud exercitation ullamco</a:t>
            </a:r>
            <a:endParaRPr lang="en-IN" altLang="en-US"/>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Postings - My Achiements</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3" name="Text Box 2"/>
          <p:cNvSpPr txBox="1"/>
          <p:nvPr/>
        </p:nvSpPr>
        <p:spPr>
          <a:xfrm>
            <a:off x="8225790" y="1184275"/>
            <a:ext cx="2289175" cy="368300"/>
          </a:xfrm>
          <a:prstGeom prst="rect">
            <a:avLst/>
          </a:prstGeom>
          <a:noFill/>
        </p:spPr>
        <p:txBody>
          <a:bodyPr wrap="square" rtlCol="0">
            <a:spAutoFit/>
          </a:bodyPr>
          <a:p>
            <a:r>
              <a:rPr lang="en-IN" altLang="en-US"/>
              <a:t>My Achievements</a:t>
            </a:r>
            <a:endParaRPr lang="en-IN" altLang="en-US"/>
          </a:p>
        </p:txBody>
      </p:sp>
      <p:sp>
        <p:nvSpPr>
          <p:cNvPr id="10" name="Round Diagonal Corner Rectangle 9"/>
          <p:cNvSpPr/>
          <p:nvPr/>
        </p:nvSpPr>
        <p:spPr>
          <a:xfrm>
            <a:off x="8177530" y="1615440"/>
            <a:ext cx="3217545" cy="1325245"/>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Achievement 1</a:t>
            </a:r>
            <a:endParaRPr lang="en-IN" altLang="en-US"/>
          </a:p>
          <a:p>
            <a:pPr algn="ctr"/>
            <a:r>
              <a:rPr lang="en-IN" altLang="en-US"/>
              <a:t>Description</a:t>
            </a:r>
            <a:endParaRPr lang="en-IN" altLang="en-US"/>
          </a:p>
          <a:p>
            <a:pPr algn="ctr"/>
            <a:r>
              <a:rPr lang="en-IN" altLang="en-US" b="1"/>
              <a:t>Posted By </a:t>
            </a:r>
            <a:r>
              <a:rPr lang="en-IN" altLang="en-US"/>
              <a:t>: Athul</a:t>
            </a:r>
            <a:endParaRPr lang="en-IN" altLang="en-US"/>
          </a:p>
          <a:p>
            <a:pPr algn="ctr"/>
            <a:r>
              <a:rPr lang="en-IN" altLang="en-US" b="1"/>
              <a:t>On </a:t>
            </a:r>
            <a:r>
              <a:rPr lang="en-IN" altLang="en-US"/>
              <a:t>: 21/July/2020</a:t>
            </a:r>
            <a:endParaRPr lang="en-IN" altLang="en-US"/>
          </a:p>
        </p:txBody>
      </p:sp>
      <p:sp>
        <p:nvSpPr>
          <p:cNvPr id="15" name="Text Box 14"/>
          <p:cNvSpPr txBox="1"/>
          <p:nvPr/>
        </p:nvSpPr>
        <p:spPr>
          <a:xfrm>
            <a:off x="810895" y="2113280"/>
            <a:ext cx="641985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This screen will list all the achievements posted by all users.</a:t>
            </a:r>
            <a:endParaRPr lang="en-IN" altLang="en-US"/>
          </a:p>
        </p:txBody>
      </p:sp>
      <p:sp>
        <p:nvSpPr>
          <p:cNvPr id="11" name="Rectangles 10"/>
          <p:cNvSpPr/>
          <p:nvPr/>
        </p:nvSpPr>
        <p:spPr>
          <a:xfrm>
            <a:off x="8225790" y="1691005"/>
            <a:ext cx="613410" cy="518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Image</a:t>
            </a:r>
            <a:endParaRPr lang="en-IN" altLang="en-US"/>
          </a:p>
        </p:txBody>
      </p:sp>
      <p:sp>
        <p:nvSpPr>
          <p:cNvPr id="23" name="Round Diagonal Corner Rectangle 22"/>
          <p:cNvSpPr/>
          <p:nvPr/>
        </p:nvSpPr>
        <p:spPr>
          <a:xfrm>
            <a:off x="8177530" y="3091815"/>
            <a:ext cx="3217545" cy="1325245"/>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Achievement 2</a:t>
            </a:r>
            <a:endParaRPr lang="en-IN" altLang="en-US"/>
          </a:p>
          <a:p>
            <a:pPr algn="ctr"/>
            <a:r>
              <a:rPr lang="en-IN" altLang="en-US"/>
              <a:t>Description</a:t>
            </a:r>
            <a:endParaRPr lang="en-IN" altLang="en-US"/>
          </a:p>
          <a:p>
            <a:pPr algn="ctr"/>
            <a:r>
              <a:rPr lang="en-IN" altLang="en-US" b="1"/>
              <a:t>Posted By </a:t>
            </a:r>
            <a:r>
              <a:rPr lang="en-IN" altLang="en-US"/>
              <a:t>: Ryan</a:t>
            </a:r>
            <a:endParaRPr lang="en-IN" altLang="en-US"/>
          </a:p>
          <a:p>
            <a:pPr algn="ctr"/>
            <a:r>
              <a:rPr lang="en-IN" altLang="en-US" b="1"/>
              <a:t>On </a:t>
            </a:r>
            <a:r>
              <a:rPr lang="en-IN" altLang="en-US"/>
              <a:t>: 20/July/2020</a:t>
            </a:r>
            <a:endParaRPr lang="en-IN" altLang="en-US"/>
          </a:p>
        </p:txBody>
      </p:sp>
      <p:sp>
        <p:nvSpPr>
          <p:cNvPr id="24" name="Rectangles 23"/>
          <p:cNvSpPr/>
          <p:nvPr/>
        </p:nvSpPr>
        <p:spPr>
          <a:xfrm>
            <a:off x="8225790" y="3167380"/>
            <a:ext cx="613410" cy="518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Image</a:t>
            </a:r>
            <a:endParaRPr lang="en-IN" altLang="en-US"/>
          </a:p>
        </p:txBody>
      </p:sp>
      <p:sp>
        <p:nvSpPr>
          <p:cNvPr id="25" name="Round Diagonal Corner Rectangle 24"/>
          <p:cNvSpPr/>
          <p:nvPr/>
        </p:nvSpPr>
        <p:spPr>
          <a:xfrm>
            <a:off x="8136255" y="4518660"/>
            <a:ext cx="3217545" cy="1325245"/>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Achievement 1</a:t>
            </a:r>
            <a:endParaRPr lang="en-IN" altLang="en-US"/>
          </a:p>
          <a:p>
            <a:pPr algn="ctr"/>
            <a:r>
              <a:rPr lang="en-IN" altLang="en-US"/>
              <a:t>Description</a:t>
            </a:r>
            <a:endParaRPr lang="en-IN" altLang="en-US"/>
          </a:p>
          <a:p>
            <a:pPr algn="ctr"/>
            <a:r>
              <a:rPr lang="en-IN" altLang="en-US" b="1"/>
              <a:t>Posted By </a:t>
            </a:r>
            <a:r>
              <a:rPr lang="en-IN" altLang="en-US"/>
              <a:t>: Fayis</a:t>
            </a:r>
            <a:endParaRPr lang="en-IN" altLang="en-US"/>
          </a:p>
          <a:p>
            <a:pPr algn="ctr"/>
            <a:r>
              <a:rPr lang="en-IN" altLang="en-US" b="1"/>
              <a:t>On </a:t>
            </a:r>
            <a:r>
              <a:rPr lang="en-IN" altLang="en-US"/>
              <a:t>: 18/July/2020</a:t>
            </a:r>
            <a:endParaRPr lang="en-IN" altLang="en-US"/>
          </a:p>
        </p:txBody>
      </p:sp>
      <p:sp>
        <p:nvSpPr>
          <p:cNvPr id="26" name="Rectangles 25"/>
          <p:cNvSpPr/>
          <p:nvPr/>
        </p:nvSpPr>
        <p:spPr>
          <a:xfrm>
            <a:off x="8184515" y="4594225"/>
            <a:ext cx="613410" cy="518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Image</a:t>
            </a:r>
            <a:endParaRPr lang="en-IN" altLang="en-US"/>
          </a:p>
        </p:txBody>
      </p:sp>
      <p:sp>
        <p:nvSpPr>
          <p:cNvPr id="27" name="Rectangles 26"/>
          <p:cNvSpPr/>
          <p:nvPr/>
        </p:nvSpPr>
        <p:spPr>
          <a:xfrm>
            <a:off x="8839835" y="5895340"/>
            <a:ext cx="2338705" cy="39624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Add My Achievement</a:t>
            </a:r>
            <a:endParaRPr lang="en-IN" altLang="en-US"/>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Splash Screen</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466725"/>
            <a:ext cx="3535045" cy="5874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7" name="Content Placeholder 6" descr="ea"/>
          <p:cNvPicPr>
            <a:picLocks noChangeAspect="1"/>
          </p:cNvPicPr>
          <p:nvPr>
            <p:ph sz="half" idx="1"/>
          </p:nvPr>
        </p:nvPicPr>
        <p:blipFill>
          <a:blip r:embed="rId1"/>
          <a:stretch>
            <a:fillRect/>
          </a:stretch>
        </p:blipFill>
        <p:spPr>
          <a:xfrm>
            <a:off x="9543415" y="3052445"/>
            <a:ext cx="485775" cy="276225"/>
          </a:xfrm>
          <a:prstGeom prst="rect">
            <a:avLst/>
          </a:prstGeom>
        </p:spPr>
      </p:pic>
      <p:sp>
        <p:nvSpPr>
          <p:cNvPr id="3" name="Text Box 2"/>
          <p:cNvSpPr txBox="1"/>
          <p:nvPr/>
        </p:nvSpPr>
        <p:spPr>
          <a:xfrm>
            <a:off x="2110740" y="2683510"/>
            <a:ext cx="3975100" cy="645160"/>
          </a:xfrm>
          <a:prstGeom prst="rect">
            <a:avLst/>
          </a:prstGeom>
          <a:noFill/>
        </p:spPr>
        <p:txBody>
          <a:bodyPr wrap="square" rtlCol="0">
            <a:spAutoFit/>
          </a:bodyPr>
          <a:p>
            <a:r>
              <a:rPr lang="en-IN" altLang="en-US"/>
              <a:t>It can be a logo or an art.</a:t>
            </a:r>
            <a:endParaRPr lang="en-IN" altLang="en-US"/>
          </a:p>
          <a:p>
            <a:r>
              <a:rPr lang="en-IN" altLang="en-US"/>
              <a:t>This will be the firlst screen for the user </a:t>
            </a:r>
            <a:endParaRPr lang="en-IN" altLang="en-US"/>
          </a:p>
        </p:txBody>
      </p:sp>
      <p:cxnSp>
        <p:nvCxnSpPr>
          <p:cNvPr id="5" name="Straight Arrow Connector 4"/>
          <p:cNvCxnSpPr/>
          <p:nvPr/>
        </p:nvCxnSpPr>
        <p:spPr>
          <a:xfrm flipH="1" flipV="1">
            <a:off x="5760085" y="2969895"/>
            <a:ext cx="3027680" cy="1638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Postings - My Achiements</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3" name="Text Box 2"/>
          <p:cNvSpPr txBox="1"/>
          <p:nvPr/>
        </p:nvSpPr>
        <p:spPr>
          <a:xfrm>
            <a:off x="8225790" y="1184275"/>
            <a:ext cx="2289175" cy="368300"/>
          </a:xfrm>
          <a:prstGeom prst="rect">
            <a:avLst/>
          </a:prstGeom>
          <a:noFill/>
        </p:spPr>
        <p:txBody>
          <a:bodyPr wrap="square" rtlCol="0">
            <a:spAutoFit/>
          </a:bodyPr>
          <a:p>
            <a:r>
              <a:rPr lang="en-IN" altLang="en-US"/>
              <a:t>Add Achievements</a:t>
            </a:r>
            <a:endParaRPr lang="en-IN" altLang="en-US"/>
          </a:p>
        </p:txBody>
      </p:sp>
      <p:sp>
        <p:nvSpPr>
          <p:cNvPr id="15" name="Text Box 14"/>
          <p:cNvSpPr txBox="1"/>
          <p:nvPr/>
        </p:nvSpPr>
        <p:spPr>
          <a:xfrm>
            <a:off x="810895" y="2113280"/>
            <a:ext cx="6419850" cy="20300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Here, Student can post their achievements. Along with achiement details, can add image also</a:t>
            </a:r>
            <a:endParaRPr lang="en-IN" altLang="en-US"/>
          </a:p>
          <a:p>
            <a:endParaRPr lang="en-IN" altLang="en-US"/>
          </a:p>
          <a:p>
            <a:r>
              <a:rPr lang="en-IN" altLang="en-US"/>
              <a:t>Once student add the achievement, it will be posted for admin's approval. </a:t>
            </a:r>
            <a:endParaRPr lang="en-IN" altLang="en-US"/>
          </a:p>
          <a:p>
            <a:endParaRPr lang="en-IN" altLang="en-US"/>
          </a:p>
          <a:p>
            <a:r>
              <a:rPr lang="en-IN" altLang="en-US"/>
              <a:t>Once it is approved, it will be available for public </a:t>
            </a:r>
            <a:endParaRPr lang="en-IN" altLang="en-US"/>
          </a:p>
        </p:txBody>
      </p:sp>
      <p:sp>
        <p:nvSpPr>
          <p:cNvPr id="27" name="Rectangles 26"/>
          <p:cNvSpPr/>
          <p:nvPr/>
        </p:nvSpPr>
        <p:spPr>
          <a:xfrm>
            <a:off x="9015095" y="4435475"/>
            <a:ext cx="2338705" cy="39624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Save My Achievement</a:t>
            </a:r>
            <a:endParaRPr lang="en-IN" altLang="en-US"/>
          </a:p>
        </p:txBody>
      </p:sp>
      <p:sp>
        <p:nvSpPr>
          <p:cNvPr id="5" name="Rectangles 4"/>
          <p:cNvSpPr/>
          <p:nvPr/>
        </p:nvSpPr>
        <p:spPr>
          <a:xfrm>
            <a:off x="8209280" y="1698625"/>
            <a:ext cx="3184525" cy="4476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Achievement Name</a:t>
            </a:r>
            <a:endParaRPr lang="en-IN" altLang="en-US"/>
          </a:p>
        </p:txBody>
      </p:sp>
      <p:sp>
        <p:nvSpPr>
          <p:cNvPr id="13" name="Rectangles 12"/>
          <p:cNvSpPr/>
          <p:nvPr/>
        </p:nvSpPr>
        <p:spPr>
          <a:xfrm>
            <a:off x="8194040" y="2296160"/>
            <a:ext cx="3184525" cy="11779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Description</a:t>
            </a:r>
            <a:endParaRPr lang="en-IN" altLang="en-US"/>
          </a:p>
        </p:txBody>
      </p:sp>
      <p:sp>
        <p:nvSpPr>
          <p:cNvPr id="14" name="Rectangles 13"/>
          <p:cNvSpPr/>
          <p:nvPr/>
        </p:nvSpPr>
        <p:spPr>
          <a:xfrm>
            <a:off x="8193405" y="3639185"/>
            <a:ext cx="3184525" cy="4476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Select an Image</a:t>
            </a:r>
            <a:endParaRPr lang="en-IN" altLang="en-US"/>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Opinion Poll</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3" name="Text Box 2"/>
          <p:cNvSpPr txBox="1"/>
          <p:nvPr/>
        </p:nvSpPr>
        <p:spPr>
          <a:xfrm>
            <a:off x="8225790" y="1184275"/>
            <a:ext cx="2289175" cy="368300"/>
          </a:xfrm>
          <a:prstGeom prst="rect">
            <a:avLst/>
          </a:prstGeom>
          <a:noFill/>
        </p:spPr>
        <p:txBody>
          <a:bodyPr wrap="square" rtlCol="0">
            <a:spAutoFit/>
          </a:bodyPr>
          <a:p>
            <a:r>
              <a:rPr lang="en-IN" altLang="en-US"/>
              <a:t>Opinion Poll</a:t>
            </a:r>
            <a:endParaRPr lang="en-IN" altLang="en-US"/>
          </a:p>
        </p:txBody>
      </p:sp>
      <p:sp>
        <p:nvSpPr>
          <p:cNvPr id="10" name="Round Diagonal Corner Rectangle 9"/>
          <p:cNvSpPr/>
          <p:nvPr/>
        </p:nvSpPr>
        <p:spPr>
          <a:xfrm>
            <a:off x="8177530" y="1615440"/>
            <a:ext cx="3217545" cy="1325245"/>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Opinion Poll 1</a:t>
            </a:r>
            <a:endParaRPr lang="en-IN" altLang="en-US"/>
          </a:p>
          <a:p>
            <a:pPr algn="ctr"/>
            <a:r>
              <a:rPr lang="en-IN" altLang="en-US"/>
              <a:t>Description</a:t>
            </a:r>
            <a:endParaRPr lang="en-IN" altLang="en-US"/>
          </a:p>
          <a:p>
            <a:pPr algn="ctr"/>
            <a:endParaRPr lang="en-IN" altLang="en-US"/>
          </a:p>
          <a:p>
            <a:pPr algn="ctr"/>
            <a:endParaRPr lang="en-IN" altLang="en-US"/>
          </a:p>
        </p:txBody>
      </p:sp>
      <p:sp>
        <p:nvSpPr>
          <p:cNvPr id="15" name="Text Box 14"/>
          <p:cNvSpPr txBox="1"/>
          <p:nvPr/>
        </p:nvSpPr>
        <p:spPr>
          <a:xfrm>
            <a:off x="810895" y="2113280"/>
            <a:ext cx="6419850" cy="9220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Once admin created an opinion poll, those will be listed here. Student/Parent can react to the poll by clicking </a:t>
            </a:r>
            <a:r>
              <a:rPr lang="en-IN" altLang="en-US" b="1"/>
              <a:t>“Yes”</a:t>
            </a:r>
            <a:r>
              <a:rPr lang="en-IN" altLang="en-US"/>
              <a:t>, </a:t>
            </a:r>
            <a:r>
              <a:rPr lang="en-IN" altLang="en-US" b="1">
                <a:sym typeface="+mn-ea"/>
              </a:rPr>
              <a:t>“No”, </a:t>
            </a:r>
            <a:r>
              <a:rPr lang="en-IN" altLang="en-US">
                <a:sym typeface="+mn-ea"/>
              </a:rPr>
              <a:t>and</a:t>
            </a:r>
            <a:r>
              <a:rPr lang="en-IN" altLang="en-US" b="1">
                <a:sym typeface="+mn-ea"/>
              </a:rPr>
              <a:t> “May be”. </a:t>
            </a:r>
            <a:endParaRPr lang="en-IN" altLang="en-US">
              <a:sym typeface="+mn-ea"/>
            </a:endParaRPr>
          </a:p>
        </p:txBody>
      </p:sp>
      <p:sp>
        <p:nvSpPr>
          <p:cNvPr id="5" name="Rectangles 4"/>
          <p:cNvSpPr/>
          <p:nvPr/>
        </p:nvSpPr>
        <p:spPr>
          <a:xfrm>
            <a:off x="8225790" y="2441575"/>
            <a:ext cx="1019175" cy="3003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Yes</a:t>
            </a:r>
            <a:endParaRPr lang="en-IN" altLang="en-US"/>
          </a:p>
        </p:txBody>
      </p:sp>
      <p:sp>
        <p:nvSpPr>
          <p:cNvPr id="14" name="Rectangles 13"/>
          <p:cNvSpPr/>
          <p:nvPr/>
        </p:nvSpPr>
        <p:spPr>
          <a:xfrm>
            <a:off x="9251950" y="2441575"/>
            <a:ext cx="1019175" cy="3003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No</a:t>
            </a:r>
            <a:endParaRPr lang="en-IN" altLang="en-US"/>
          </a:p>
        </p:txBody>
      </p:sp>
      <p:sp>
        <p:nvSpPr>
          <p:cNvPr id="18" name="Rectangles 17"/>
          <p:cNvSpPr/>
          <p:nvPr/>
        </p:nvSpPr>
        <p:spPr>
          <a:xfrm>
            <a:off x="10288905" y="2441575"/>
            <a:ext cx="1019175" cy="3003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May Be</a:t>
            </a:r>
            <a:endParaRPr lang="en-IN" altLang="en-US"/>
          </a:p>
        </p:txBody>
      </p:sp>
      <p:sp>
        <p:nvSpPr>
          <p:cNvPr id="21" name="Round Diagonal Corner Rectangle 20"/>
          <p:cNvSpPr/>
          <p:nvPr/>
        </p:nvSpPr>
        <p:spPr>
          <a:xfrm>
            <a:off x="8177530" y="2978150"/>
            <a:ext cx="3217545" cy="1325245"/>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Opinion Poll 2</a:t>
            </a:r>
            <a:endParaRPr lang="en-IN" altLang="en-US"/>
          </a:p>
          <a:p>
            <a:pPr algn="ctr"/>
            <a:r>
              <a:rPr lang="en-IN" altLang="en-US"/>
              <a:t>Description</a:t>
            </a:r>
            <a:endParaRPr lang="en-IN" altLang="en-US"/>
          </a:p>
          <a:p>
            <a:pPr algn="ctr"/>
            <a:endParaRPr lang="en-IN" altLang="en-US"/>
          </a:p>
          <a:p>
            <a:pPr algn="ctr"/>
            <a:endParaRPr lang="en-IN" altLang="en-US"/>
          </a:p>
        </p:txBody>
      </p:sp>
      <p:sp>
        <p:nvSpPr>
          <p:cNvPr id="22" name="Rectangles 21"/>
          <p:cNvSpPr/>
          <p:nvPr/>
        </p:nvSpPr>
        <p:spPr>
          <a:xfrm>
            <a:off x="8225790" y="3804285"/>
            <a:ext cx="1019175" cy="3003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Yes</a:t>
            </a:r>
            <a:endParaRPr lang="en-IN" altLang="en-US"/>
          </a:p>
        </p:txBody>
      </p:sp>
      <p:sp>
        <p:nvSpPr>
          <p:cNvPr id="23" name="Rectangles 22"/>
          <p:cNvSpPr/>
          <p:nvPr/>
        </p:nvSpPr>
        <p:spPr>
          <a:xfrm>
            <a:off x="9251950" y="3804285"/>
            <a:ext cx="1019175" cy="3003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No</a:t>
            </a:r>
            <a:endParaRPr lang="en-IN" altLang="en-US"/>
          </a:p>
        </p:txBody>
      </p:sp>
      <p:sp>
        <p:nvSpPr>
          <p:cNvPr id="24" name="Rectangles 23"/>
          <p:cNvSpPr/>
          <p:nvPr/>
        </p:nvSpPr>
        <p:spPr>
          <a:xfrm>
            <a:off x="10288905" y="3804285"/>
            <a:ext cx="1019175" cy="3003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May Be</a:t>
            </a:r>
            <a:endParaRPr lang="en-IN" altLang="en-US"/>
          </a:p>
        </p:txBody>
      </p:sp>
      <p:sp>
        <p:nvSpPr>
          <p:cNvPr id="25" name="Round Diagonal Corner Rectangle 24"/>
          <p:cNvSpPr/>
          <p:nvPr/>
        </p:nvSpPr>
        <p:spPr>
          <a:xfrm>
            <a:off x="8127365" y="4354830"/>
            <a:ext cx="3217545" cy="1325245"/>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Opinion Poll 3</a:t>
            </a:r>
            <a:endParaRPr lang="en-IN" altLang="en-US"/>
          </a:p>
          <a:p>
            <a:pPr algn="ctr"/>
            <a:r>
              <a:rPr lang="en-IN" altLang="en-US"/>
              <a:t>Description</a:t>
            </a:r>
            <a:endParaRPr lang="en-IN" altLang="en-US"/>
          </a:p>
          <a:p>
            <a:pPr algn="ctr"/>
            <a:endParaRPr lang="en-IN" altLang="en-US"/>
          </a:p>
          <a:p>
            <a:pPr algn="ctr"/>
            <a:endParaRPr lang="en-IN" altLang="en-US"/>
          </a:p>
        </p:txBody>
      </p:sp>
      <p:sp>
        <p:nvSpPr>
          <p:cNvPr id="26" name="Rectangles 25"/>
          <p:cNvSpPr/>
          <p:nvPr/>
        </p:nvSpPr>
        <p:spPr>
          <a:xfrm>
            <a:off x="8175625" y="5180965"/>
            <a:ext cx="1019175" cy="3003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Yes</a:t>
            </a:r>
            <a:endParaRPr lang="en-IN" altLang="en-US"/>
          </a:p>
        </p:txBody>
      </p:sp>
      <p:sp>
        <p:nvSpPr>
          <p:cNvPr id="27" name="Rectangles 26"/>
          <p:cNvSpPr/>
          <p:nvPr/>
        </p:nvSpPr>
        <p:spPr>
          <a:xfrm>
            <a:off x="9201785" y="5180965"/>
            <a:ext cx="1019175" cy="3003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No</a:t>
            </a:r>
            <a:endParaRPr lang="en-IN" altLang="en-US"/>
          </a:p>
        </p:txBody>
      </p:sp>
      <p:sp>
        <p:nvSpPr>
          <p:cNvPr id="28" name="Rectangles 27"/>
          <p:cNvSpPr/>
          <p:nvPr/>
        </p:nvSpPr>
        <p:spPr>
          <a:xfrm>
            <a:off x="10238740" y="5180965"/>
            <a:ext cx="1019175" cy="3003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May Be</a:t>
            </a:r>
            <a:endParaRPr lang="en-IN" altLang="en-US"/>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Blog</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3" name="Text Box 2"/>
          <p:cNvSpPr txBox="1"/>
          <p:nvPr/>
        </p:nvSpPr>
        <p:spPr>
          <a:xfrm>
            <a:off x="8225790" y="1184275"/>
            <a:ext cx="2289175" cy="368300"/>
          </a:xfrm>
          <a:prstGeom prst="rect">
            <a:avLst/>
          </a:prstGeom>
          <a:noFill/>
        </p:spPr>
        <p:txBody>
          <a:bodyPr wrap="square" rtlCol="0">
            <a:spAutoFit/>
          </a:bodyPr>
          <a:p>
            <a:r>
              <a:rPr lang="en-IN" altLang="en-US"/>
              <a:t>Blog List</a:t>
            </a:r>
            <a:endParaRPr lang="en-IN" altLang="en-US"/>
          </a:p>
        </p:txBody>
      </p:sp>
      <p:sp>
        <p:nvSpPr>
          <p:cNvPr id="10" name="Round Diagonal Corner Rectangle 9"/>
          <p:cNvSpPr/>
          <p:nvPr/>
        </p:nvSpPr>
        <p:spPr>
          <a:xfrm>
            <a:off x="8177530" y="1615440"/>
            <a:ext cx="3217545" cy="1573530"/>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Blog 1</a:t>
            </a:r>
            <a:endParaRPr lang="en-IN" altLang="en-US"/>
          </a:p>
          <a:p>
            <a:pPr algn="ctr"/>
            <a:r>
              <a:rPr lang="en-IN" altLang="en-US"/>
              <a:t>adipiscing elit, sed do eiusmod tempor incididunt ...</a:t>
            </a:r>
            <a:endParaRPr lang="en-IN" altLang="en-US"/>
          </a:p>
          <a:p>
            <a:pPr algn="ctr"/>
            <a:endParaRPr lang="en-IN" altLang="en-US"/>
          </a:p>
          <a:p>
            <a:pPr algn="ctr"/>
            <a:endParaRPr lang="en-IN" altLang="en-US"/>
          </a:p>
        </p:txBody>
      </p:sp>
      <p:sp>
        <p:nvSpPr>
          <p:cNvPr id="15" name="Text Box 14"/>
          <p:cNvSpPr txBox="1"/>
          <p:nvPr/>
        </p:nvSpPr>
        <p:spPr>
          <a:xfrm>
            <a:off x="810895" y="2113280"/>
            <a:ext cx="6419850" cy="9220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sym typeface="+mn-ea"/>
              </a:rPr>
              <a:t>All blogs will be listed here. Student can read the blogs.</a:t>
            </a:r>
            <a:endParaRPr lang="en-IN" altLang="en-US">
              <a:sym typeface="+mn-ea"/>
            </a:endParaRPr>
          </a:p>
          <a:p>
            <a:endParaRPr lang="en-IN" altLang="en-US">
              <a:sym typeface="+mn-ea"/>
            </a:endParaRPr>
          </a:p>
          <a:p>
            <a:r>
              <a:rPr lang="en-IN" altLang="en-US">
                <a:sym typeface="+mn-ea"/>
              </a:rPr>
              <a:t>Student can write a blog and save. </a:t>
            </a:r>
            <a:endParaRPr lang="en-IN" altLang="en-US">
              <a:sym typeface="+mn-ea"/>
            </a:endParaRPr>
          </a:p>
        </p:txBody>
      </p:sp>
      <p:sp>
        <p:nvSpPr>
          <p:cNvPr id="14" name="Rectangles 13"/>
          <p:cNvSpPr/>
          <p:nvPr/>
        </p:nvSpPr>
        <p:spPr>
          <a:xfrm>
            <a:off x="9974580" y="2734945"/>
            <a:ext cx="1300480" cy="3003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Read More</a:t>
            </a:r>
            <a:endParaRPr lang="en-IN" altLang="en-US"/>
          </a:p>
        </p:txBody>
      </p:sp>
      <p:sp>
        <p:nvSpPr>
          <p:cNvPr id="11" name="Round Diagonal Corner Rectangle 10"/>
          <p:cNvSpPr/>
          <p:nvPr/>
        </p:nvSpPr>
        <p:spPr>
          <a:xfrm>
            <a:off x="8127365" y="3241040"/>
            <a:ext cx="3217545" cy="1573530"/>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Blog 2</a:t>
            </a:r>
            <a:endParaRPr lang="en-IN" altLang="en-US"/>
          </a:p>
          <a:p>
            <a:pPr algn="ctr"/>
            <a:r>
              <a:rPr lang="en-IN" altLang="en-US"/>
              <a:t>adipiscing elit, sed do eiusmod tempor incididunt ...</a:t>
            </a:r>
            <a:endParaRPr lang="en-IN" altLang="en-US"/>
          </a:p>
          <a:p>
            <a:pPr algn="ctr"/>
            <a:endParaRPr lang="en-IN" altLang="en-US"/>
          </a:p>
          <a:p>
            <a:pPr algn="ctr"/>
            <a:endParaRPr lang="en-IN" altLang="en-US"/>
          </a:p>
        </p:txBody>
      </p:sp>
      <p:sp>
        <p:nvSpPr>
          <p:cNvPr id="13" name="Rectangles 12"/>
          <p:cNvSpPr/>
          <p:nvPr/>
        </p:nvSpPr>
        <p:spPr>
          <a:xfrm>
            <a:off x="9924415" y="4360545"/>
            <a:ext cx="1300480" cy="3003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Read More</a:t>
            </a:r>
            <a:endParaRPr lang="en-IN" altLang="en-US"/>
          </a:p>
        </p:txBody>
      </p:sp>
      <p:sp>
        <p:nvSpPr>
          <p:cNvPr id="16" name="Rectangles 15"/>
          <p:cNvSpPr/>
          <p:nvPr/>
        </p:nvSpPr>
        <p:spPr>
          <a:xfrm>
            <a:off x="9712960" y="5554980"/>
            <a:ext cx="1682115" cy="3003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Create a Blog</a:t>
            </a:r>
            <a:endParaRPr lang="en-IN" altLang="en-US"/>
          </a:p>
        </p:txBody>
      </p:sp>
      <p:sp>
        <p:nvSpPr>
          <p:cNvPr id="17" name="Text Box 16"/>
          <p:cNvSpPr txBox="1"/>
          <p:nvPr/>
        </p:nvSpPr>
        <p:spPr>
          <a:xfrm>
            <a:off x="8177530" y="2594610"/>
            <a:ext cx="1746250" cy="645160"/>
          </a:xfrm>
          <a:prstGeom prst="rect">
            <a:avLst/>
          </a:prstGeom>
          <a:noFill/>
        </p:spPr>
        <p:txBody>
          <a:bodyPr wrap="square" rtlCol="0">
            <a:spAutoFit/>
          </a:bodyPr>
          <a:p>
            <a:r>
              <a:rPr lang="en-IN" altLang="en-US" b="1"/>
              <a:t>By</a:t>
            </a:r>
            <a:r>
              <a:rPr lang="en-IN" altLang="en-US"/>
              <a:t>: Athul</a:t>
            </a:r>
            <a:endParaRPr lang="en-IN" altLang="en-US"/>
          </a:p>
          <a:p>
            <a:r>
              <a:rPr lang="en-IN" altLang="en-US" b="1"/>
              <a:t>On</a:t>
            </a:r>
            <a:r>
              <a:rPr lang="en-IN" altLang="en-US"/>
              <a:t> : 29/06/2020</a:t>
            </a:r>
            <a:endParaRPr lang="en-IN" altLang="en-US"/>
          </a:p>
        </p:txBody>
      </p:sp>
      <p:sp>
        <p:nvSpPr>
          <p:cNvPr id="19" name="Text Box 18"/>
          <p:cNvSpPr txBox="1"/>
          <p:nvPr/>
        </p:nvSpPr>
        <p:spPr>
          <a:xfrm>
            <a:off x="8178165" y="4195445"/>
            <a:ext cx="1746250" cy="645160"/>
          </a:xfrm>
          <a:prstGeom prst="rect">
            <a:avLst/>
          </a:prstGeom>
          <a:noFill/>
        </p:spPr>
        <p:txBody>
          <a:bodyPr wrap="square" rtlCol="0">
            <a:spAutoFit/>
          </a:bodyPr>
          <a:p>
            <a:r>
              <a:rPr lang="en-IN" altLang="en-US" b="1"/>
              <a:t>By</a:t>
            </a:r>
            <a:r>
              <a:rPr lang="en-IN" altLang="en-US"/>
              <a:t>: Ryan</a:t>
            </a:r>
            <a:endParaRPr lang="en-IN" altLang="en-US"/>
          </a:p>
          <a:p>
            <a:r>
              <a:rPr lang="en-IN" altLang="en-US" b="1"/>
              <a:t>On</a:t>
            </a:r>
            <a:r>
              <a:rPr lang="en-IN" altLang="en-US"/>
              <a:t> : 28/06/2020</a:t>
            </a:r>
            <a:endParaRPr lang="en-IN" altLang="en-US"/>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Blog Details</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3" name="Text Box 2"/>
          <p:cNvSpPr txBox="1"/>
          <p:nvPr/>
        </p:nvSpPr>
        <p:spPr>
          <a:xfrm>
            <a:off x="8225790" y="1184275"/>
            <a:ext cx="2289175" cy="368300"/>
          </a:xfrm>
          <a:prstGeom prst="rect">
            <a:avLst/>
          </a:prstGeom>
          <a:noFill/>
        </p:spPr>
        <p:txBody>
          <a:bodyPr wrap="square" rtlCol="0">
            <a:spAutoFit/>
          </a:bodyPr>
          <a:p>
            <a:r>
              <a:rPr lang="en-IN" altLang="en-US"/>
              <a:t>Blog List</a:t>
            </a:r>
            <a:endParaRPr lang="en-IN" altLang="en-US"/>
          </a:p>
        </p:txBody>
      </p:sp>
      <p:sp>
        <p:nvSpPr>
          <p:cNvPr id="10" name="Round Diagonal Corner Rectangle 9"/>
          <p:cNvSpPr/>
          <p:nvPr/>
        </p:nvSpPr>
        <p:spPr>
          <a:xfrm>
            <a:off x="8177530" y="1615440"/>
            <a:ext cx="3217545" cy="4028440"/>
          </a:xfrm>
          <a:prstGeom prst="round2DiagRect">
            <a:avLst/>
          </a:prstGeom>
        </p:spPr>
        <p:style>
          <a:lnRef idx="2">
            <a:schemeClr val="dk1"/>
          </a:lnRef>
          <a:fillRef idx="1">
            <a:schemeClr val="lt1"/>
          </a:fillRef>
          <a:effectRef idx="0">
            <a:schemeClr val="dk1"/>
          </a:effectRef>
          <a:fontRef idx="minor">
            <a:schemeClr val="dk1"/>
          </a:fontRef>
        </p:style>
        <p:txBody>
          <a:bodyPr rtlCol="0" anchor="t" anchorCtr="0"/>
          <a:p>
            <a:pPr algn="ctr"/>
            <a:r>
              <a:rPr lang="en-IN" altLang="en-US" b="1"/>
              <a:t>Blog 2</a:t>
            </a:r>
            <a:endParaRPr lang="en-IN" altLang="en-US"/>
          </a:p>
          <a:p>
            <a:pPr algn="ctr"/>
            <a:r>
              <a:rPr lang="en-IN" altLang="en-US"/>
              <a:t>adipiscing elit, sed do eiusmod tempor incididunt ut labore et dolore magna aliqua. Ut enim ad minim veniam, quis nostrud exercitation ullamco laboris adipiscing elit, sed do eiusmod tempor incididunt ut labore et dolore magna aliqua. Ut enim ad minim veniam, quis nostrud exercitation ullamco laboris </a:t>
            </a:r>
            <a:endParaRPr lang="en-IN" altLang="en-US"/>
          </a:p>
        </p:txBody>
      </p:sp>
      <p:sp>
        <p:nvSpPr>
          <p:cNvPr id="15" name="Text Box 14"/>
          <p:cNvSpPr txBox="1"/>
          <p:nvPr/>
        </p:nvSpPr>
        <p:spPr>
          <a:xfrm>
            <a:off x="810895" y="2113280"/>
            <a:ext cx="6419850" cy="9220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sym typeface="+mn-ea"/>
              </a:rPr>
              <a:t>All blogs will be listed here. Student can read the blogs.</a:t>
            </a:r>
            <a:endParaRPr lang="en-IN" altLang="en-US">
              <a:sym typeface="+mn-ea"/>
            </a:endParaRPr>
          </a:p>
          <a:p>
            <a:endParaRPr lang="en-IN" altLang="en-US">
              <a:sym typeface="+mn-ea"/>
            </a:endParaRPr>
          </a:p>
          <a:p>
            <a:r>
              <a:rPr lang="en-IN" altLang="en-US">
                <a:sym typeface="+mn-ea"/>
              </a:rPr>
              <a:t>Student can write a blog and save. </a:t>
            </a:r>
            <a:endParaRPr lang="en-IN" altLang="en-US">
              <a:sym typeface="+mn-ea"/>
            </a:endParaRPr>
          </a:p>
        </p:txBody>
      </p:sp>
      <p:sp>
        <p:nvSpPr>
          <p:cNvPr id="5" name="Text Box 4"/>
          <p:cNvSpPr txBox="1"/>
          <p:nvPr/>
        </p:nvSpPr>
        <p:spPr>
          <a:xfrm>
            <a:off x="8175625" y="5663565"/>
            <a:ext cx="3219450" cy="6451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By : Ryan</a:t>
            </a:r>
            <a:endParaRPr lang="en-IN" altLang="en-US"/>
          </a:p>
          <a:p>
            <a:r>
              <a:rPr lang="en-IN" altLang="en-US"/>
              <a:t>On : 28/Jun/2020</a:t>
            </a:r>
            <a:endParaRPr lang="en-IN" altLang="en-US"/>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New Blog</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3" name="Text Box 2"/>
          <p:cNvSpPr txBox="1"/>
          <p:nvPr/>
        </p:nvSpPr>
        <p:spPr>
          <a:xfrm>
            <a:off x="8225790" y="1184275"/>
            <a:ext cx="2289175" cy="368300"/>
          </a:xfrm>
          <a:prstGeom prst="rect">
            <a:avLst/>
          </a:prstGeom>
          <a:noFill/>
        </p:spPr>
        <p:txBody>
          <a:bodyPr wrap="square" rtlCol="0">
            <a:spAutoFit/>
          </a:bodyPr>
          <a:p>
            <a:r>
              <a:rPr lang="en-IN" altLang="en-US"/>
              <a:t>New Blog</a:t>
            </a:r>
            <a:endParaRPr lang="en-IN" altLang="en-US"/>
          </a:p>
        </p:txBody>
      </p:sp>
      <p:sp>
        <p:nvSpPr>
          <p:cNvPr id="10" name="Round Diagonal Corner Rectangle 9"/>
          <p:cNvSpPr/>
          <p:nvPr/>
        </p:nvSpPr>
        <p:spPr>
          <a:xfrm>
            <a:off x="8177530" y="2113915"/>
            <a:ext cx="3217545" cy="3529965"/>
          </a:xfrm>
          <a:prstGeom prst="round2DiagRect">
            <a:avLst/>
          </a:prstGeom>
        </p:spPr>
        <p:style>
          <a:lnRef idx="2">
            <a:schemeClr val="dk1"/>
          </a:lnRef>
          <a:fillRef idx="1">
            <a:schemeClr val="lt1"/>
          </a:fillRef>
          <a:effectRef idx="0">
            <a:schemeClr val="dk1"/>
          </a:effectRef>
          <a:fontRef idx="minor">
            <a:schemeClr val="dk1"/>
          </a:fontRef>
        </p:style>
        <p:txBody>
          <a:bodyPr rtlCol="0" anchor="t" anchorCtr="0"/>
          <a:p>
            <a:pPr algn="ctr"/>
            <a:endParaRPr lang="en-IN" altLang="en-US"/>
          </a:p>
        </p:txBody>
      </p:sp>
      <p:sp>
        <p:nvSpPr>
          <p:cNvPr id="15" name="Text Box 14"/>
          <p:cNvSpPr txBox="1"/>
          <p:nvPr/>
        </p:nvSpPr>
        <p:spPr>
          <a:xfrm>
            <a:off x="810895" y="2113280"/>
            <a:ext cx="6419850" cy="14763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sym typeface="+mn-ea"/>
              </a:rPr>
              <a:t>Student can write a blog here. </a:t>
            </a:r>
            <a:endParaRPr lang="en-IN" altLang="en-US">
              <a:sym typeface="+mn-ea"/>
            </a:endParaRPr>
          </a:p>
          <a:p>
            <a:endParaRPr lang="en-IN" altLang="en-US">
              <a:sym typeface="+mn-ea"/>
            </a:endParaRPr>
          </a:p>
          <a:p>
            <a:r>
              <a:rPr lang="en-IN" altLang="en-US">
                <a:sym typeface="+mn-ea"/>
              </a:rPr>
              <a:t>Once blog added, it will be posted for admin's approval. </a:t>
            </a:r>
            <a:endParaRPr lang="en-IN" altLang="en-US">
              <a:sym typeface="+mn-ea"/>
            </a:endParaRPr>
          </a:p>
          <a:p>
            <a:endParaRPr lang="en-IN" altLang="en-US">
              <a:sym typeface="+mn-ea"/>
            </a:endParaRPr>
          </a:p>
          <a:p>
            <a:r>
              <a:rPr lang="en-IN" altLang="en-US">
                <a:sym typeface="+mn-ea"/>
              </a:rPr>
              <a:t>Will show approved/disapproved status.</a:t>
            </a:r>
            <a:endParaRPr lang="en-IN" altLang="en-US">
              <a:sym typeface="+mn-ea"/>
            </a:endParaRPr>
          </a:p>
        </p:txBody>
      </p:sp>
      <p:sp>
        <p:nvSpPr>
          <p:cNvPr id="11" name="Text Box 10"/>
          <p:cNvSpPr txBox="1"/>
          <p:nvPr/>
        </p:nvSpPr>
        <p:spPr>
          <a:xfrm>
            <a:off x="8358505" y="1532890"/>
            <a:ext cx="2919095"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Blog Title</a:t>
            </a:r>
            <a:endParaRPr lang="en-IN" altLang="en-US"/>
          </a:p>
        </p:txBody>
      </p:sp>
      <p:sp>
        <p:nvSpPr>
          <p:cNvPr id="16" name="Rectangles 15"/>
          <p:cNvSpPr/>
          <p:nvPr/>
        </p:nvSpPr>
        <p:spPr>
          <a:xfrm>
            <a:off x="9696450" y="5786120"/>
            <a:ext cx="1682115" cy="3003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Save Blog</a:t>
            </a:r>
            <a:endParaRPr lang="en-IN" altLang="en-US"/>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Book A Slot</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3" name="Text Box 2"/>
          <p:cNvSpPr txBox="1"/>
          <p:nvPr/>
        </p:nvSpPr>
        <p:spPr>
          <a:xfrm>
            <a:off x="8225790" y="1184275"/>
            <a:ext cx="2289175" cy="368300"/>
          </a:xfrm>
          <a:prstGeom prst="rect">
            <a:avLst/>
          </a:prstGeom>
          <a:noFill/>
        </p:spPr>
        <p:txBody>
          <a:bodyPr wrap="square" rtlCol="0">
            <a:spAutoFit/>
          </a:bodyPr>
          <a:p>
            <a:r>
              <a:rPr lang="en-IN" altLang="en-US"/>
              <a:t>Book a slot</a:t>
            </a:r>
            <a:endParaRPr lang="en-IN" altLang="en-US"/>
          </a:p>
        </p:txBody>
      </p:sp>
      <p:sp>
        <p:nvSpPr>
          <p:cNvPr id="15" name="Text Box 14"/>
          <p:cNvSpPr txBox="1"/>
          <p:nvPr/>
        </p:nvSpPr>
        <p:spPr>
          <a:xfrm>
            <a:off x="810895" y="2113280"/>
            <a:ext cx="6419850" cy="175323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sym typeface="+mn-ea"/>
              </a:rPr>
              <a:t>For weekly sessions. student can request for booking the slot. </a:t>
            </a:r>
            <a:endParaRPr lang="en-IN" altLang="en-US">
              <a:sym typeface="+mn-ea"/>
            </a:endParaRPr>
          </a:p>
          <a:p>
            <a:endParaRPr lang="en-IN" altLang="en-US">
              <a:sym typeface="+mn-ea"/>
            </a:endParaRPr>
          </a:p>
          <a:p>
            <a:r>
              <a:rPr lang="en-IN" altLang="en-US">
                <a:sym typeface="+mn-ea"/>
              </a:rPr>
              <a:t>Once admin approves it, same slot wont be available for any other student</a:t>
            </a:r>
            <a:endParaRPr lang="en-IN" altLang="en-US">
              <a:sym typeface="+mn-ea"/>
            </a:endParaRPr>
          </a:p>
          <a:p>
            <a:endParaRPr lang="en-IN" altLang="en-US">
              <a:sym typeface="+mn-ea"/>
            </a:endParaRPr>
          </a:p>
          <a:p>
            <a:r>
              <a:rPr lang="en-IN" altLang="en-US">
                <a:sym typeface="+mn-ea"/>
              </a:rPr>
              <a:t>While student request for a slot, will uload the video also.</a:t>
            </a:r>
            <a:endParaRPr lang="en-IN" altLang="en-US">
              <a:sym typeface="+mn-ea"/>
            </a:endParaRPr>
          </a:p>
        </p:txBody>
      </p:sp>
      <p:sp>
        <p:nvSpPr>
          <p:cNvPr id="11" name="Text Box 10"/>
          <p:cNvSpPr txBox="1"/>
          <p:nvPr/>
        </p:nvSpPr>
        <p:spPr>
          <a:xfrm>
            <a:off x="8358505" y="1532890"/>
            <a:ext cx="2919095"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Topic Name</a:t>
            </a:r>
            <a:endParaRPr lang="en-IN" altLang="en-US"/>
          </a:p>
        </p:txBody>
      </p:sp>
      <p:sp>
        <p:nvSpPr>
          <p:cNvPr id="16" name="Rectangles 15"/>
          <p:cNvSpPr/>
          <p:nvPr/>
        </p:nvSpPr>
        <p:spPr>
          <a:xfrm>
            <a:off x="9331960" y="5786120"/>
            <a:ext cx="2046605" cy="3003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Post for approval</a:t>
            </a:r>
            <a:endParaRPr lang="en-IN" altLang="en-US"/>
          </a:p>
        </p:txBody>
      </p:sp>
      <p:sp>
        <p:nvSpPr>
          <p:cNvPr id="13" name="Rectangles 12"/>
          <p:cNvSpPr/>
          <p:nvPr/>
        </p:nvSpPr>
        <p:spPr>
          <a:xfrm>
            <a:off x="8375015" y="2113280"/>
            <a:ext cx="2919730" cy="1958340"/>
          </a:xfrm>
          <a:prstGeom prst="rect">
            <a:avLst/>
          </a:prstGeom>
        </p:spPr>
        <p:style>
          <a:lnRef idx="2">
            <a:schemeClr val="dk1"/>
          </a:lnRef>
          <a:fillRef idx="1">
            <a:schemeClr val="lt1"/>
          </a:fillRef>
          <a:effectRef idx="0">
            <a:schemeClr val="dk1"/>
          </a:effectRef>
          <a:fontRef idx="minor">
            <a:schemeClr val="dk1"/>
          </a:fontRef>
        </p:style>
        <p:txBody>
          <a:bodyPr rtlCol="0" anchor="t" anchorCtr="0"/>
          <a:p>
            <a:pPr algn="ctr"/>
            <a:r>
              <a:rPr lang="en-US"/>
              <a:t>adipiscing elit, sed do eiusmod tempor incididunt ut labore et dolore magna aliqua. Ut enim ad minim veniam, quis nostrud exercitation ullamco laboris </a:t>
            </a:r>
            <a:endParaRPr lang="en-US"/>
          </a:p>
        </p:txBody>
      </p:sp>
      <p:sp>
        <p:nvSpPr>
          <p:cNvPr id="14" name="Rectangles 13"/>
          <p:cNvSpPr/>
          <p:nvPr/>
        </p:nvSpPr>
        <p:spPr>
          <a:xfrm>
            <a:off x="8375015" y="4310380"/>
            <a:ext cx="2900045" cy="26797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Upload Video</a:t>
            </a:r>
            <a:endParaRPr lang="en-IN" altLang="en-US"/>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Book A Slot - Status</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3" name="Text Box 2"/>
          <p:cNvSpPr txBox="1"/>
          <p:nvPr/>
        </p:nvSpPr>
        <p:spPr>
          <a:xfrm>
            <a:off x="8225790" y="1184275"/>
            <a:ext cx="2289175" cy="368300"/>
          </a:xfrm>
          <a:prstGeom prst="rect">
            <a:avLst/>
          </a:prstGeom>
          <a:noFill/>
        </p:spPr>
        <p:txBody>
          <a:bodyPr wrap="square" rtlCol="0">
            <a:spAutoFit/>
          </a:bodyPr>
          <a:p>
            <a:r>
              <a:rPr lang="en-IN" altLang="en-US"/>
              <a:t>Book a slot</a:t>
            </a:r>
            <a:endParaRPr lang="en-IN" altLang="en-US"/>
          </a:p>
        </p:txBody>
      </p:sp>
      <p:sp>
        <p:nvSpPr>
          <p:cNvPr id="15" name="Text Box 14"/>
          <p:cNvSpPr txBox="1"/>
          <p:nvPr/>
        </p:nvSpPr>
        <p:spPr>
          <a:xfrm>
            <a:off x="810895" y="2113280"/>
            <a:ext cx="6419850" cy="9220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sym typeface="+mn-ea"/>
              </a:rPr>
              <a:t>For weekly sessions. student can request for booking the slot. </a:t>
            </a:r>
            <a:endParaRPr lang="en-IN" altLang="en-US">
              <a:sym typeface="+mn-ea"/>
            </a:endParaRPr>
          </a:p>
          <a:p>
            <a:endParaRPr lang="en-IN" altLang="en-US">
              <a:sym typeface="+mn-ea"/>
            </a:endParaRPr>
          </a:p>
          <a:p>
            <a:r>
              <a:rPr lang="en-IN" altLang="en-US">
                <a:sym typeface="+mn-ea"/>
              </a:rPr>
              <a:t>Once Admin approves it, its approval status will be listed below</a:t>
            </a:r>
            <a:endParaRPr lang="en-IN" altLang="en-US">
              <a:sym typeface="+mn-ea"/>
            </a:endParaRPr>
          </a:p>
        </p:txBody>
      </p:sp>
      <p:sp>
        <p:nvSpPr>
          <p:cNvPr id="11" name="Text Box 10"/>
          <p:cNvSpPr txBox="1"/>
          <p:nvPr/>
        </p:nvSpPr>
        <p:spPr>
          <a:xfrm>
            <a:off x="8358505" y="1532890"/>
            <a:ext cx="2919095"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Topic Name</a:t>
            </a:r>
            <a:endParaRPr lang="en-IN" altLang="en-US"/>
          </a:p>
        </p:txBody>
      </p:sp>
      <p:sp>
        <p:nvSpPr>
          <p:cNvPr id="13" name="Rectangles 12"/>
          <p:cNvSpPr/>
          <p:nvPr/>
        </p:nvSpPr>
        <p:spPr>
          <a:xfrm>
            <a:off x="8375015" y="2113280"/>
            <a:ext cx="2919730" cy="1958340"/>
          </a:xfrm>
          <a:prstGeom prst="rect">
            <a:avLst/>
          </a:prstGeom>
        </p:spPr>
        <p:style>
          <a:lnRef idx="2">
            <a:schemeClr val="dk1"/>
          </a:lnRef>
          <a:fillRef idx="1">
            <a:schemeClr val="lt1"/>
          </a:fillRef>
          <a:effectRef idx="0">
            <a:schemeClr val="dk1"/>
          </a:effectRef>
          <a:fontRef idx="minor">
            <a:schemeClr val="dk1"/>
          </a:fontRef>
        </p:style>
        <p:txBody>
          <a:bodyPr rtlCol="0" anchor="t" anchorCtr="0"/>
          <a:p>
            <a:pPr algn="ctr"/>
            <a:r>
              <a:rPr lang="en-US"/>
              <a:t>adipiscing elit, sed do eiusmod tempor incididunt ut labore et dolore magna aliqua. Ut enim ad minim veniam, quis nostrud exercitation ullamco laboris </a:t>
            </a:r>
            <a:endParaRPr lang="en-US"/>
          </a:p>
        </p:txBody>
      </p:sp>
      <p:sp>
        <p:nvSpPr>
          <p:cNvPr id="14" name="Rectangles 13"/>
          <p:cNvSpPr/>
          <p:nvPr/>
        </p:nvSpPr>
        <p:spPr>
          <a:xfrm>
            <a:off x="8375015" y="4310380"/>
            <a:ext cx="2900045" cy="267970"/>
          </a:xfrm>
          <a:prstGeom prst="rect">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en-IN" altLang="en-US"/>
              <a:t>Waiting For Approval</a:t>
            </a:r>
            <a:endParaRPr lang="en-IN" altLang="en-US"/>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78425" y="2903220"/>
            <a:ext cx="3181985" cy="1325880"/>
          </a:xfrm>
        </p:spPr>
        <p:txBody>
          <a:bodyPr>
            <a:normAutofit/>
          </a:bodyPr>
          <a:p>
            <a:r>
              <a:rPr lang="en-IN" altLang="en-US">
                <a:sym typeface="+mn-ea"/>
              </a:rPr>
              <a:t>My Help</a:t>
            </a:r>
            <a:endParaRPr lang="en-IN" altLang="en-US">
              <a:sym typeface="+mn-ea"/>
            </a:endParaRPr>
          </a:p>
        </p:txBody>
      </p:sp>
      <p:pic>
        <p:nvPicPr>
          <p:cNvPr id="12" name="Content Placeholder 11" descr="logo_2"/>
          <p:cNvPicPr>
            <a:picLocks noChangeAspect="1"/>
          </p:cNvPicPr>
          <p:nvPr>
            <p:ph sz="half" idx="2"/>
          </p:nvPr>
        </p:nvPicPr>
        <p:blipFill>
          <a:blip r:embed="rId1"/>
          <a:stretch>
            <a:fillRect/>
          </a:stretch>
        </p:blipFill>
        <p:spPr>
          <a:xfrm>
            <a:off x="-1905" y="-9525"/>
            <a:ext cx="342900" cy="3238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Search</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3" name="Text Box 2"/>
          <p:cNvSpPr txBox="1"/>
          <p:nvPr/>
        </p:nvSpPr>
        <p:spPr>
          <a:xfrm>
            <a:off x="8225790" y="1184275"/>
            <a:ext cx="2820035" cy="368300"/>
          </a:xfrm>
          <a:prstGeom prst="rect">
            <a:avLst/>
          </a:prstGeom>
          <a:noFill/>
        </p:spPr>
        <p:txBody>
          <a:bodyPr wrap="square" rtlCol="0">
            <a:spAutoFit/>
          </a:bodyPr>
          <a:p>
            <a:r>
              <a:rPr lang="en-IN" altLang="en-US"/>
              <a:t>Search Result- Nutritionist</a:t>
            </a:r>
            <a:endParaRPr lang="en-IN" altLang="en-US"/>
          </a:p>
        </p:txBody>
      </p:sp>
      <p:sp>
        <p:nvSpPr>
          <p:cNvPr id="15" name="Text Box 14"/>
          <p:cNvSpPr txBox="1"/>
          <p:nvPr/>
        </p:nvSpPr>
        <p:spPr>
          <a:xfrm>
            <a:off x="810895" y="2113280"/>
            <a:ext cx="6419850" cy="258445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sym typeface="+mn-ea"/>
              </a:rPr>
              <a:t>On the top search bar, student can do a search. It will be auto complete. </a:t>
            </a:r>
            <a:endParaRPr lang="en-IN" altLang="en-US">
              <a:sym typeface="+mn-ea"/>
            </a:endParaRPr>
          </a:p>
          <a:p>
            <a:endParaRPr lang="en-IN" altLang="en-US">
              <a:sym typeface="+mn-ea"/>
            </a:endParaRPr>
          </a:p>
          <a:p>
            <a:r>
              <a:rPr lang="en-IN" altLang="en-US">
                <a:sym typeface="+mn-ea"/>
              </a:rPr>
              <a:t>It will list the search result from our database. </a:t>
            </a:r>
            <a:endParaRPr lang="en-IN" altLang="en-US">
              <a:sym typeface="+mn-ea"/>
            </a:endParaRPr>
          </a:p>
          <a:p>
            <a:r>
              <a:rPr lang="en-IN" altLang="en-US">
                <a:sym typeface="+mn-ea"/>
              </a:rPr>
              <a:t>Eg,</a:t>
            </a:r>
            <a:endParaRPr lang="en-IN" altLang="en-US">
              <a:sym typeface="+mn-ea"/>
            </a:endParaRPr>
          </a:p>
          <a:p>
            <a:pPr marL="285750" indent="-285750">
              <a:buFont typeface="Arial" panose="020B0604020202020204" pitchFamily="34" charset="0"/>
              <a:buChar char="•"/>
            </a:pPr>
            <a:r>
              <a:rPr lang="en-IN" altLang="en-US">
                <a:sym typeface="+mn-ea"/>
              </a:rPr>
              <a:t>Counselor</a:t>
            </a:r>
            <a:endParaRPr lang="en-IN" altLang="en-US">
              <a:sym typeface="+mn-ea"/>
            </a:endParaRPr>
          </a:p>
          <a:p>
            <a:pPr marL="285750" indent="-285750">
              <a:buFont typeface="Arial" panose="020B0604020202020204" pitchFamily="34" charset="0"/>
              <a:buChar char="•"/>
            </a:pPr>
            <a:r>
              <a:rPr lang="en-IN" altLang="en-US">
                <a:sym typeface="+mn-ea"/>
              </a:rPr>
              <a:t>Psychologist</a:t>
            </a:r>
            <a:endParaRPr lang="en-IN" altLang="en-US">
              <a:sym typeface="+mn-ea"/>
            </a:endParaRPr>
          </a:p>
          <a:p>
            <a:pPr marL="285750" indent="-285750">
              <a:buFont typeface="Arial" panose="020B0604020202020204" pitchFamily="34" charset="0"/>
              <a:buChar char="•"/>
            </a:pPr>
            <a:r>
              <a:rPr lang="en-IN" altLang="en-US">
                <a:sym typeface="+mn-ea"/>
              </a:rPr>
              <a:t>Nutritionist</a:t>
            </a:r>
            <a:endParaRPr lang="en-IN" altLang="en-US">
              <a:sym typeface="+mn-ea"/>
            </a:endParaRPr>
          </a:p>
          <a:p>
            <a:pPr marL="285750" indent="-285750">
              <a:buFont typeface="Arial" panose="020B0604020202020204" pitchFamily="34" charset="0"/>
              <a:buChar char="•"/>
            </a:pPr>
            <a:r>
              <a:rPr lang="en-IN" altLang="en-US">
                <a:sym typeface="+mn-ea"/>
              </a:rPr>
              <a:t>etc</a:t>
            </a:r>
            <a:endParaRPr lang="en-IN" altLang="en-US">
              <a:sym typeface="+mn-ea"/>
            </a:endParaRPr>
          </a:p>
        </p:txBody>
      </p:sp>
      <p:graphicFrame>
        <p:nvGraphicFramePr>
          <p:cNvPr id="10" name="Table 9"/>
          <p:cNvGraphicFramePr/>
          <p:nvPr/>
        </p:nvGraphicFramePr>
        <p:xfrm>
          <a:off x="8160385" y="1691005"/>
          <a:ext cx="3193415" cy="2255520"/>
        </p:xfrm>
        <a:graphic>
          <a:graphicData uri="http://schemas.openxmlformats.org/drawingml/2006/table">
            <a:tbl>
              <a:tblPr firstRow="1" bandRow="1">
                <a:tableStyleId>{5C22544A-7EE6-4342-B048-85BDC9FD1C3A}</a:tableStyleId>
              </a:tblPr>
              <a:tblGrid>
                <a:gridCol w="2174240"/>
                <a:gridCol w="1019175"/>
              </a:tblGrid>
              <a:tr h="375920">
                <a:tc>
                  <a:txBody>
                    <a:bodyPr/>
                    <a:p>
                      <a:pPr>
                        <a:buNone/>
                      </a:pPr>
                      <a:r>
                        <a:rPr lang="en-IN" altLang="en-US"/>
                        <a:t>Name</a:t>
                      </a:r>
                      <a:endParaRPr lang="en-IN" altLang="en-US"/>
                    </a:p>
                  </a:txBody>
                  <a:tcPr/>
                </a:tc>
                <a:tc>
                  <a:txBody>
                    <a:bodyPr/>
                    <a:p>
                      <a:pPr>
                        <a:buNone/>
                      </a:pPr>
                      <a:endParaRPr lang="en-US"/>
                    </a:p>
                  </a:txBody>
                  <a:tcPr/>
                </a:tc>
              </a:tr>
              <a:tr h="375920">
                <a:tc>
                  <a:txBody>
                    <a:bodyPr/>
                    <a:p>
                      <a:pPr>
                        <a:buNone/>
                      </a:pPr>
                      <a:r>
                        <a:rPr lang="en-IN" altLang="en-US" sz="1800">
                          <a:sym typeface="+mn-ea"/>
                        </a:rPr>
                        <a:t>Nutritionist 1</a:t>
                      </a:r>
                      <a:endParaRPr lang="en-US"/>
                    </a:p>
                  </a:txBody>
                  <a:tcPr/>
                </a:tc>
                <a:tc>
                  <a:txBody>
                    <a:bodyPr/>
                    <a:p>
                      <a:pPr>
                        <a:buNone/>
                      </a:pPr>
                      <a:r>
                        <a:rPr lang="en-IN" altLang="en-US"/>
                        <a:t>Chat</a:t>
                      </a:r>
                      <a:endParaRPr lang="en-IN" altLang="en-US"/>
                    </a:p>
                  </a:txBody>
                  <a:tcPr/>
                </a:tc>
              </a:tr>
              <a:tr h="375920">
                <a:tc>
                  <a:txBody>
                    <a:bodyPr/>
                    <a:p>
                      <a:pPr>
                        <a:buNone/>
                      </a:pPr>
                      <a:r>
                        <a:rPr lang="en-IN" altLang="en-US" sz="1800">
                          <a:sym typeface="+mn-ea"/>
                        </a:rPr>
                        <a:t>Nutritionist  2</a:t>
                      </a:r>
                      <a:endParaRPr lang="en-US"/>
                    </a:p>
                  </a:txBody>
                  <a:tcPr/>
                </a:tc>
                <a:tc>
                  <a:txBody>
                    <a:bodyPr/>
                    <a:p>
                      <a:pPr>
                        <a:buNone/>
                      </a:pPr>
                      <a:r>
                        <a:rPr lang="en-IN" altLang="en-US"/>
                        <a:t>Chat</a:t>
                      </a:r>
                      <a:endParaRPr lang="en-IN" altLang="en-US"/>
                    </a:p>
                  </a:txBody>
                  <a:tcPr/>
                </a:tc>
              </a:tr>
              <a:tr h="375920">
                <a:tc>
                  <a:txBody>
                    <a:bodyPr/>
                    <a:p>
                      <a:pPr>
                        <a:buNone/>
                      </a:pPr>
                      <a:r>
                        <a:rPr lang="en-IN" altLang="en-US" sz="1800">
                          <a:sym typeface="+mn-ea"/>
                        </a:rPr>
                        <a:t>Nutritionist  3</a:t>
                      </a:r>
                      <a:endParaRPr lang="en-US"/>
                    </a:p>
                  </a:txBody>
                  <a:tcPr/>
                </a:tc>
                <a:tc>
                  <a:txBody>
                    <a:bodyPr/>
                    <a:p>
                      <a:pPr>
                        <a:buNone/>
                      </a:pPr>
                      <a:r>
                        <a:rPr lang="en-IN" altLang="en-US" sz="1800">
                          <a:sym typeface="+mn-ea"/>
                        </a:rPr>
                        <a:t>Chat</a:t>
                      </a:r>
                      <a:endParaRPr lang="en-US"/>
                    </a:p>
                  </a:txBody>
                  <a:tcPr/>
                </a:tc>
              </a:tr>
              <a:tr h="375920">
                <a:tc>
                  <a:txBody>
                    <a:bodyPr/>
                    <a:p>
                      <a:pPr>
                        <a:buNone/>
                      </a:pPr>
                      <a:r>
                        <a:rPr lang="en-IN" altLang="en-US" sz="1800">
                          <a:sym typeface="+mn-ea"/>
                        </a:rPr>
                        <a:t>Nutritionist  4</a:t>
                      </a:r>
                      <a:endParaRPr lang="en-US"/>
                    </a:p>
                  </a:txBody>
                  <a:tcPr/>
                </a:tc>
                <a:tc>
                  <a:txBody>
                    <a:bodyPr/>
                    <a:p>
                      <a:pPr>
                        <a:buNone/>
                      </a:pPr>
                      <a:r>
                        <a:rPr lang="en-IN" altLang="en-US" sz="1800">
                          <a:sym typeface="+mn-ea"/>
                        </a:rPr>
                        <a:t>Chat</a:t>
                      </a:r>
                      <a:endParaRPr lang="en-US"/>
                    </a:p>
                  </a:txBody>
                  <a:tcPr/>
                </a:tc>
              </a:tr>
              <a:tr h="375920">
                <a:tc>
                  <a:txBody>
                    <a:bodyPr/>
                    <a:p>
                      <a:pPr>
                        <a:buNone/>
                      </a:pPr>
                      <a:r>
                        <a:rPr lang="en-IN" altLang="en-US" sz="1800">
                          <a:sym typeface="+mn-ea"/>
                        </a:rPr>
                        <a:t>Nutritionist  5</a:t>
                      </a:r>
                      <a:endParaRPr lang="en-US"/>
                    </a:p>
                  </a:txBody>
                  <a:tcPr/>
                </a:tc>
                <a:tc>
                  <a:txBody>
                    <a:bodyPr/>
                    <a:p>
                      <a:pPr>
                        <a:buNone/>
                      </a:pPr>
                      <a:r>
                        <a:rPr lang="en-IN" altLang="en-US" sz="1800">
                          <a:sym typeface="+mn-ea"/>
                        </a:rPr>
                        <a:t>Chat</a:t>
                      </a:r>
                      <a:endParaRPr lang="en-US"/>
                    </a:p>
                  </a:txBody>
                  <a:tcPr/>
                </a:tc>
              </a:tr>
            </a:tbl>
          </a:graphicData>
        </a:graphic>
      </p:graphicFrame>
      <p:sp>
        <p:nvSpPr>
          <p:cNvPr id="16" name="Rectangles 15"/>
          <p:cNvSpPr/>
          <p:nvPr/>
        </p:nvSpPr>
        <p:spPr>
          <a:xfrm>
            <a:off x="8018780" y="5613400"/>
            <a:ext cx="3541395" cy="680085"/>
          </a:xfrm>
          <a:prstGeom prst="rect">
            <a:avLst/>
          </a:prstGeom>
        </p:spPr>
        <p:style>
          <a:lnRef idx="0">
            <a:schemeClr val="accent6"/>
          </a:lnRef>
          <a:fillRef idx="3">
            <a:schemeClr val="accent6"/>
          </a:fillRef>
          <a:effectRef idx="3">
            <a:schemeClr val="accent6"/>
          </a:effectRef>
          <a:fontRef idx="minor">
            <a:schemeClr val="lt1"/>
          </a:fontRef>
        </p:style>
        <p:txBody>
          <a:bodyPr rtlCol="0" anchor="ctr"/>
          <a:p>
            <a:pPr algn="ctr"/>
            <a:r>
              <a:rPr lang="en-IN" altLang="en-US"/>
              <a:t>Teacher on Demand</a:t>
            </a:r>
            <a:endParaRPr lang="en-IN" altLang="en-US"/>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Teacher On Demand</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3" name="Text Box 2"/>
          <p:cNvSpPr txBox="1"/>
          <p:nvPr/>
        </p:nvSpPr>
        <p:spPr>
          <a:xfrm>
            <a:off x="8127365" y="1066165"/>
            <a:ext cx="322707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Grade</a:t>
            </a:r>
            <a:endParaRPr lang="en-IN" altLang="en-US"/>
          </a:p>
        </p:txBody>
      </p:sp>
      <p:sp>
        <p:nvSpPr>
          <p:cNvPr id="15" name="Text Box 14"/>
          <p:cNvSpPr txBox="1"/>
          <p:nvPr/>
        </p:nvSpPr>
        <p:spPr>
          <a:xfrm>
            <a:off x="810895" y="2113280"/>
            <a:ext cx="6419850" cy="175323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sym typeface="+mn-ea"/>
              </a:rPr>
              <a:t>Student can book a teacher for help.</a:t>
            </a:r>
            <a:endParaRPr lang="en-IN" altLang="en-US">
              <a:sym typeface="+mn-ea"/>
            </a:endParaRPr>
          </a:p>
          <a:p>
            <a:endParaRPr lang="en-IN" altLang="en-US">
              <a:sym typeface="+mn-ea"/>
            </a:endParaRPr>
          </a:p>
          <a:p>
            <a:r>
              <a:rPr lang="en-IN" altLang="en-US">
                <a:sym typeface="+mn-ea"/>
              </a:rPr>
              <a:t>Student need to raise a request to the teacher, and teacher needs to accept the request. </a:t>
            </a:r>
            <a:endParaRPr lang="en-IN" altLang="en-US">
              <a:sym typeface="+mn-ea"/>
            </a:endParaRPr>
          </a:p>
          <a:p>
            <a:endParaRPr lang="en-IN" altLang="en-US">
              <a:sym typeface="+mn-ea"/>
            </a:endParaRPr>
          </a:p>
          <a:p>
            <a:endParaRPr lang="en-IN" altLang="en-US">
              <a:sym typeface="+mn-ea"/>
            </a:endParaRPr>
          </a:p>
        </p:txBody>
      </p:sp>
      <p:graphicFrame>
        <p:nvGraphicFramePr>
          <p:cNvPr id="10" name="Table 9"/>
          <p:cNvGraphicFramePr/>
          <p:nvPr/>
        </p:nvGraphicFramePr>
        <p:xfrm>
          <a:off x="8189595" y="3696970"/>
          <a:ext cx="3193415" cy="2255520"/>
        </p:xfrm>
        <a:graphic>
          <a:graphicData uri="http://schemas.openxmlformats.org/drawingml/2006/table">
            <a:tbl>
              <a:tblPr firstRow="1" bandRow="1">
                <a:tableStyleId>{5C22544A-7EE6-4342-B048-85BDC9FD1C3A}</a:tableStyleId>
              </a:tblPr>
              <a:tblGrid>
                <a:gridCol w="2174240"/>
                <a:gridCol w="1019175"/>
              </a:tblGrid>
              <a:tr h="375920">
                <a:tc>
                  <a:txBody>
                    <a:bodyPr/>
                    <a:p>
                      <a:pPr>
                        <a:buNone/>
                      </a:pPr>
                      <a:r>
                        <a:rPr lang="en-IN" altLang="en-US"/>
                        <a:t>Name</a:t>
                      </a:r>
                      <a:endParaRPr lang="en-IN" altLang="en-US"/>
                    </a:p>
                  </a:txBody>
                  <a:tcPr/>
                </a:tc>
                <a:tc>
                  <a:txBody>
                    <a:bodyPr/>
                    <a:p>
                      <a:pPr>
                        <a:buNone/>
                      </a:pPr>
                      <a:endParaRPr lang="en-US"/>
                    </a:p>
                  </a:txBody>
                  <a:tcPr/>
                </a:tc>
              </a:tr>
              <a:tr h="375920">
                <a:tc>
                  <a:txBody>
                    <a:bodyPr/>
                    <a:p>
                      <a:pPr>
                        <a:buNone/>
                      </a:pPr>
                      <a:r>
                        <a:rPr lang="en-IN" altLang="en-US" sz="1800">
                          <a:sym typeface="+mn-ea"/>
                        </a:rPr>
                        <a:t>Teacher</a:t>
                      </a:r>
                      <a:r>
                        <a:rPr lang="en-IN" altLang="en-US" sz="1800">
                          <a:sym typeface="+mn-ea"/>
                        </a:rPr>
                        <a:t> 1</a:t>
                      </a:r>
                      <a:endParaRPr lang="en-US"/>
                    </a:p>
                  </a:txBody>
                  <a:tcPr/>
                </a:tc>
                <a:tc>
                  <a:txBody>
                    <a:bodyPr/>
                    <a:p>
                      <a:pPr>
                        <a:buNone/>
                      </a:pPr>
                      <a:r>
                        <a:rPr lang="en-IN" altLang="en-US"/>
                        <a:t>Request</a:t>
                      </a:r>
                      <a:endParaRPr lang="en-IN" altLang="en-US"/>
                    </a:p>
                  </a:txBody>
                  <a:tcPr/>
                </a:tc>
              </a:tr>
              <a:tr h="375920">
                <a:tc>
                  <a:txBody>
                    <a:bodyPr/>
                    <a:p>
                      <a:pPr>
                        <a:buNone/>
                      </a:pPr>
                      <a:r>
                        <a:rPr lang="en-IN" altLang="en-US" sz="1800">
                          <a:sym typeface="+mn-ea"/>
                        </a:rPr>
                        <a:t>Teacher</a:t>
                      </a:r>
                      <a:r>
                        <a:rPr lang="en-IN" altLang="en-US" sz="1800">
                          <a:sym typeface="+mn-ea"/>
                        </a:rPr>
                        <a:t> 2</a:t>
                      </a:r>
                      <a:endParaRPr lang="en-US"/>
                    </a:p>
                  </a:txBody>
                  <a:tcPr/>
                </a:tc>
                <a:tc>
                  <a:txBody>
                    <a:bodyPr/>
                    <a:p>
                      <a:pPr>
                        <a:buNone/>
                      </a:pPr>
                      <a:r>
                        <a:rPr lang="en-IN" altLang="en-US" sz="1800">
                          <a:sym typeface="+mn-ea"/>
                        </a:rPr>
                        <a:t>Request</a:t>
                      </a:r>
                      <a:endParaRPr lang="en-IN" altLang="en-US"/>
                    </a:p>
                  </a:txBody>
                  <a:tcPr/>
                </a:tc>
              </a:tr>
              <a:tr h="375920">
                <a:tc>
                  <a:txBody>
                    <a:bodyPr/>
                    <a:p>
                      <a:pPr>
                        <a:buNone/>
                      </a:pPr>
                      <a:r>
                        <a:rPr lang="en-IN" altLang="en-US" sz="1800">
                          <a:sym typeface="+mn-ea"/>
                        </a:rPr>
                        <a:t>Teacher</a:t>
                      </a:r>
                      <a:r>
                        <a:rPr lang="en-IN" altLang="en-US" sz="1800">
                          <a:sym typeface="+mn-ea"/>
                        </a:rPr>
                        <a:t> 3</a:t>
                      </a:r>
                      <a:endParaRPr lang="en-US"/>
                    </a:p>
                  </a:txBody>
                  <a:tcPr/>
                </a:tc>
                <a:tc>
                  <a:txBody>
                    <a:bodyPr/>
                    <a:p>
                      <a:pPr>
                        <a:buNone/>
                      </a:pPr>
                      <a:r>
                        <a:rPr lang="en-IN" altLang="en-US" sz="1800">
                          <a:sym typeface="+mn-ea"/>
                        </a:rPr>
                        <a:t>Request</a:t>
                      </a:r>
                      <a:endParaRPr lang="en-US"/>
                    </a:p>
                  </a:txBody>
                  <a:tcPr/>
                </a:tc>
              </a:tr>
              <a:tr h="375920">
                <a:tc>
                  <a:txBody>
                    <a:bodyPr/>
                    <a:p>
                      <a:pPr>
                        <a:buNone/>
                      </a:pPr>
                      <a:r>
                        <a:rPr lang="en-IN" altLang="en-US" sz="1800">
                          <a:sym typeface="+mn-ea"/>
                        </a:rPr>
                        <a:t>Teacher</a:t>
                      </a:r>
                      <a:r>
                        <a:rPr lang="en-IN" altLang="en-US" sz="1800">
                          <a:sym typeface="+mn-ea"/>
                        </a:rPr>
                        <a:t> 4</a:t>
                      </a:r>
                      <a:endParaRPr lang="en-US"/>
                    </a:p>
                  </a:txBody>
                  <a:tcPr/>
                </a:tc>
                <a:tc>
                  <a:txBody>
                    <a:bodyPr/>
                    <a:p>
                      <a:pPr>
                        <a:buNone/>
                      </a:pPr>
                      <a:r>
                        <a:rPr lang="en-IN" altLang="en-US" sz="1800">
                          <a:sym typeface="+mn-ea"/>
                        </a:rPr>
                        <a:t>Request</a:t>
                      </a:r>
                      <a:endParaRPr lang="en-US"/>
                    </a:p>
                  </a:txBody>
                  <a:tcPr/>
                </a:tc>
              </a:tr>
              <a:tr h="375920">
                <a:tc>
                  <a:txBody>
                    <a:bodyPr/>
                    <a:p>
                      <a:pPr>
                        <a:buNone/>
                      </a:pPr>
                      <a:r>
                        <a:rPr lang="en-IN" altLang="en-US" sz="1800">
                          <a:sym typeface="+mn-ea"/>
                        </a:rPr>
                        <a:t>Teacher 5</a:t>
                      </a:r>
                      <a:endParaRPr lang="en-US"/>
                    </a:p>
                  </a:txBody>
                  <a:tcPr/>
                </a:tc>
                <a:tc>
                  <a:txBody>
                    <a:bodyPr/>
                    <a:p>
                      <a:pPr>
                        <a:buNone/>
                      </a:pPr>
                      <a:r>
                        <a:rPr lang="en-IN" altLang="en-US" sz="1800">
                          <a:sym typeface="+mn-ea"/>
                        </a:rPr>
                        <a:t>Request</a:t>
                      </a:r>
                      <a:endParaRPr lang="en-US"/>
                    </a:p>
                  </a:txBody>
                  <a:tcPr/>
                </a:tc>
              </a:tr>
            </a:tbl>
          </a:graphicData>
        </a:graphic>
      </p:graphicFrame>
      <p:sp>
        <p:nvSpPr>
          <p:cNvPr id="16" name="Rectangles 15"/>
          <p:cNvSpPr/>
          <p:nvPr/>
        </p:nvSpPr>
        <p:spPr>
          <a:xfrm>
            <a:off x="9822815" y="2733040"/>
            <a:ext cx="1452245" cy="41846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Search</a:t>
            </a:r>
            <a:endParaRPr lang="en-IN" altLang="en-US"/>
          </a:p>
        </p:txBody>
      </p:sp>
      <p:sp>
        <p:nvSpPr>
          <p:cNvPr id="11" name="Text Box 10"/>
          <p:cNvSpPr txBox="1"/>
          <p:nvPr/>
        </p:nvSpPr>
        <p:spPr>
          <a:xfrm>
            <a:off x="8127365" y="1497330"/>
            <a:ext cx="322707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Subject</a:t>
            </a:r>
            <a:endParaRPr lang="en-IN" altLang="en-US"/>
          </a:p>
        </p:txBody>
      </p:sp>
      <p:sp>
        <p:nvSpPr>
          <p:cNvPr id="13" name="Text Box 12"/>
          <p:cNvSpPr txBox="1"/>
          <p:nvPr/>
        </p:nvSpPr>
        <p:spPr>
          <a:xfrm>
            <a:off x="8110855" y="1911985"/>
            <a:ext cx="322707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Select Date</a:t>
            </a:r>
            <a:endParaRPr lang="en-IN" altLang="en-US"/>
          </a:p>
        </p:txBody>
      </p:sp>
      <p:sp>
        <p:nvSpPr>
          <p:cNvPr id="14" name="Text Box 13"/>
          <p:cNvSpPr txBox="1"/>
          <p:nvPr/>
        </p:nvSpPr>
        <p:spPr>
          <a:xfrm>
            <a:off x="8093710" y="2324100"/>
            <a:ext cx="322707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Select Time Slot</a:t>
            </a:r>
            <a:endParaRPr lang="en-IN" altLang="en-US"/>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Login</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466725"/>
            <a:ext cx="3535045" cy="5874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7" name="Content Placeholder 6" descr="ea"/>
          <p:cNvPicPr>
            <a:picLocks noChangeAspect="1"/>
          </p:cNvPicPr>
          <p:nvPr>
            <p:ph sz="half" idx="1"/>
          </p:nvPr>
        </p:nvPicPr>
        <p:blipFill>
          <a:blip r:embed="rId1"/>
          <a:stretch>
            <a:fillRect/>
          </a:stretch>
        </p:blipFill>
        <p:spPr>
          <a:xfrm>
            <a:off x="9542780" y="1891030"/>
            <a:ext cx="485775" cy="276225"/>
          </a:xfrm>
          <a:prstGeom prst="rect">
            <a:avLst/>
          </a:prstGeom>
        </p:spPr>
      </p:pic>
      <p:sp>
        <p:nvSpPr>
          <p:cNvPr id="3" name="Text Box 2"/>
          <p:cNvSpPr txBox="1"/>
          <p:nvPr/>
        </p:nvSpPr>
        <p:spPr>
          <a:xfrm>
            <a:off x="2110740" y="2683510"/>
            <a:ext cx="3975100" cy="23069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User can login to application by entering username and password. </a:t>
            </a:r>
            <a:endParaRPr lang="en-IN" altLang="en-US"/>
          </a:p>
          <a:p>
            <a:endParaRPr lang="en-IN" altLang="en-US"/>
          </a:p>
          <a:p>
            <a:r>
              <a:rPr lang="en-IN" altLang="en-US"/>
              <a:t>For new users, can click on the second button and do the registration.</a:t>
            </a:r>
            <a:endParaRPr lang="en-IN" altLang="en-US"/>
          </a:p>
          <a:p>
            <a:endParaRPr lang="en-IN" altLang="en-US"/>
          </a:p>
          <a:p>
            <a:r>
              <a:rPr lang="en-IN" altLang="en-US"/>
              <a:t>User can use social media to do the registration</a:t>
            </a:r>
            <a:endParaRPr lang="en-IN" altLang="en-US"/>
          </a:p>
        </p:txBody>
      </p:sp>
      <p:cxnSp>
        <p:nvCxnSpPr>
          <p:cNvPr id="5" name="Straight Arrow Connector 4"/>
          <p:cNvCxnSpPr/>
          <p:nvPr/>
        </p:nvCxnSpPr>
        <p:spPr>
          <a:xfrm flipH="1" flipV="1">
            <a:off x="5760085" y="2969895"/>
            <a:ext cx="3027680" cy="1638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8" name="Rounded Rectangle 7"/>
          <p:cNvSpPr/>
          <p:nvPr/>
        </p:nvSpPr>
        <p:spPr>
          <a:xfrm>
            <a:off x="8507730" y="2395220"/>
            <a:ext cx="2687320"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User Name</a:t>
            </a:r>
            <a:endParaRPr lang="en-IN" altLang="en-US"/>
          </a:p>
        </p:txBody>
      </p:sp>
      <p:sp>
        <p:nvSpPr>
          <p:cNvPr id="10" name="Rounded Rectangle 9"/>
          <p:cNvSpPr/>
          <p:nvPr/>
        </p:nvSpPr>
        <p:spPr>
          <a:xfrm>
            <a:off x="8491220" y="2969895"/>
            <a:ext cx="2687320"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Password</a:t>
            </a:r>
            <a:endParaRPr lang="en-IN" altLang="en-US"/>
          </a:p>
        </p:txBody>
      </p:sp>
      <p:sp>
        <p:nvSpPr>
          <p:cNvPr id="11" name="Rectangles 10"/>
          <p:cNvSpPr/>
          <p:nvPr/>
        </p:nvSpPr>
        <p:spPr>
          <a:xfrm>
            <a:off x="8423910" y="3540125"/>
            <a:ext cx="2771140" cy="3975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Login</a:t>
            </a:r>
            <a:endParaRPr lang="en-IN" altLang="en-US"/>
          </a:p>
        </p:txBody>
      </p:sp>
      <p:sp>
        <p:nvSpPr>
          <p:cNvPr id="13" name="Rectangles 12"/>
          <p:cNvSpPr/>
          <p:nvPr/>
        </p:nvSpPr>
        <p:spPr>
          <a:xfrm>
            <a:off x="8423910" y="3987165"/>
            <a:ext cx="2753995" cy="3975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New User? Register</a:t>
            </a:r>
            <a:endParaRPr lang="en-IN" altLang="en-US"/>
          </a:p>
        </p:txBody>
      </p:sp>
      <p:sp>
        <p:nvSpPr>
          <p:cNvPr id="14" name="Rectangles 13"/>
          <p:cNvSpPr/>
          <p:nvPr/>
        </p:nvSpPr>
        <p:spPr>
          <a:xfrm>
            <a:off x="8424545" y="4434205"/>
            <a:ext cx="2753360" cy="3975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Register using social Media</a:t>
            </a:r>
            <a:endParaRPr lang="en-IN" altLang="en-US"/>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Teacher On Demand</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3" name="Text Box 2"/>
          <p:cNvSpPr txBox="1"/>
          <p:nvPr/>
        </p:nvSpPr>
        <p:spPr>
          <a:xfrm>
            <a:off x="8127365" y="1066165"/>
            <a:ext cx="322707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Teacher 1</a:t>
            </a:r>
            <a:endParaRPr lang="en-IN" altLang="en-US"/>
          </a:p>
        </p:txBody>
      </p:sp>
      <p:sp>
        <p:nvSpPr>
          <p:cNvPr id="15" name="Text Box 14"/>
          <p:cNvSpPr txBox="1"/>
          <p:nvPr/>
        </p:nvSpPr>
        <p:spPr>
          <a:xfrm>
            <a:off x="810895" y="2113280"/>
            <a:ext cx="6419850" cy="175323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sym typeface="+mn-ea"/>
              </a:rPr>
              <a:t>Student can book a teacher for help.</a:t>
            </a:r>
            <a:endParaRPr lang="en-IN" altLang="en-US">
              <a:sym typeface="+mn-ea"/>
            </a:endParaRPr>
          </a:p>
          <a:p>
            <a:endParaRPr lang="en-IN" altLang="en-US">
              <a:sym typeface="+mn-ea"/>
            </a:endParaRPr>
          </a:p>
          <a:p>
            <a:r>
              <a:rPr lang="en-IN" altLang="en-US">
                <a:sym typeface="+mn-ea"/>
              </a:rPr>
              <a:t>Student need to raise a request to the teacher, and teacher needs to accept the request. </a:t>
            </a:r>
            <a:endParaRPr lang="en-IN" altLang="en-US">
              <a:sym typeface="+mn-ea"/>
            </a:endParaRPr>
          </a:p>
          <a:p>
            <a:endParaRPr lang="en-IN" altLang="en-US">
              <a:sym typeface="+mn-ea"/>
            </a:endParaRPr>
          </a:p>
          <a:p>
            <a:r>
              <a:rPr lang="en-IN" altLang="en-US">
                <a:sym typeface="+mn-ea"/>
              </a:rPr>
              <a:t>Teacher and student can chat/ or can do video call</a:t>
            </a:r>
            <a:endParaRPr lang="en-IN" altLang="en-US">
              <a:sym typeface="+mn-ea"/>
            </a:endParaRPr>
          </a:p>
        </p:txBody>
      </p:sp>
      <p:sp>
        <p:nvSpPr>
          <p:cNvPr id="16" name="Rectangles 15"/>
          <p:cNvSpPr/>
          <p:nvPr/>
        </p:nvSpPr>
        <p:spPr>
          <a:xfrm>
            <a:off x="8127365" y="3431540"/>
            <a:ext cx="1452245" cy="41846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Chat</a:t>
            </a:r>
            <a:endParaRPr lang="en-IN" altLang="en-US"/>
          </a:p>
        </p:txBody>
      </p:sp>
      <p:sp>
        <p:nvSpPr>
          <p:cNvPr id="11" name="Text Box 10"/>
          <p:cNvSpPr txBox="1"/>
          <p:nvPr/>
        </p:nvSpPr>
        <p:spPr>
          <a:xfrm>
            <a:off x="8127365" y="1497330"/>
            <a:ext cx="322707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Physics</a:t>
            </a:r>
            <a:endParaRPr lang="en-IN" altLang="en-US"/>
          </a:p>
        </p:txBody>
      </p:sp>
      <p:sp>
        <p:nvSpPr>
          <p:cNvPr id="13" name="Text Box 12"/>
          <p:cNvSpPr txBox="1"/>
          <p:nvPr/>
        </p:nvSpPr>
        <p:spPr>
          <a:xfrm>
            <a:off x="8110855" y="1911985"/>
            <a:ext cx="322707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10/07/2020</a:t>
            </a:r>
            <a:endParaRPr lang="en-IN" altLang="en-US"/>
          </a:p>
        </p:txBody>
      </p:sp>
      <p:sp>
        <p:nvSpPr>
          <p:cNvPr id="14" name="Text Box 13"/>
          <p:cNvSpPr txBox="1"/>
          <p:nvPr/>
        </p:nvSpPr>
        <p:spPr>
          <a:xfrm>
            <a:off x="8093710" y="2324100"/>
            <a:ext cx="322707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10:30 AM to 11:30 AM</a:t>
            </a:r>
            <a:endParaRPr lang="en-IN" altLang="en-US"/>
          </a:p>
        </p:txBody>
      </p:sp>
      <p:sp>
        <p:nvSpPr>
          <p:cNvPr id="5" name="Text Box 4"/>
          <p:cNvSpPr txBox="1"/>
          <p:nvPr/>
        </p:nvSpPr>
        <p:spPr>
          <a:xfrm>
            <a:off x="9434195" y="2931160"/>
            <a:ext cx="1840865" cy="368300"/>
          </a:xfrm>
          <a:prstGeom prst="rect">
            <a:avLst/>
          </a:prstGeom>
          <a:noFill/>
        </p:spPr>
        <p:txBody>
          <a:bodyPr wrap="square" rtlCol="0">
            <a:spAutoFit/>
          </a:bodyPr>
          <a:p>
            <a:r>
              <a:rPr lang="en-IN" altLang="en-US" b="1"/>
              <a:t>Status :</a:t>
            </a:r>
            <a:r>
              <a:rPr lang="en-IN" altLang="en-US"/>
              <a:t> Accepted</a:t>
            </a:r>
            <a:endParaRPr lang="en-IN" altLang="en-US"/>
          </a:p>
        </p:txBody>
      </p:sp>
      <p:sp>
        <p:nvSpPr>
          <p:cNvPr id="17" name="Rectangles 16"/>
          <p:cNvSpPr/>
          <p:nvPr/>
        </p:nvSpPr>
        <p:spPr>
          <a:xfrm>
            <a:off x="9822815" y="3448050"/>
            <a:ext cx="1452245" cy="41846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Video Call</a:t>
            </a:r>
            <a:endParaRPr lang="en-IN" altLang="en-US"/>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21355" y="2903220"/>
            <a:ext cx="6466205" cy="1325880"/>
          </a:xfrm>
        </p:spPr>
        <p:txBody>
          <a:bodyPr>
            <a:normAutofit/>
          </a:bodyPr>
          <a:p>
            <a:r>
              <a:rPr lang="en-IN" altLang="en-US">
                <a:sym typeface="+mn-ea"/>
              </a:rPr>
              <a:t>Learning and Development</a:t>
            </a:r>
            <a:endParaRPr lang="en-IN" altLang="en-US">
              <a:sym typeface="+mn-ea"/>
            </a:endParaRPr>
          </a:p>
        </p:txBody>
      </p:sp>
      <p:pic>
        <p:nvPicPr>
          <p:cNvPr id="12" name="Content Placeholder 11" descr="logo_2"/>
          <p:cNvPicPr>
            <a:picLocks noChangeAspect="1"/>
          </p:cNvPicPr>
          <p:nvPr>
            <p:ph sz="half" idx="2"/>
          </p:nvPr>
        </p:nvPicPr>
        <p:blipFill>
          <a:blip r:embed="rId1"/>
          <a:stretch>
            <a:fillRect/>
          </a:stretch>
        </p:blipFill>
        <p:spPr>
          <a:xfrm>
            <a:off x="-1905" y="-9525"/>
            <a:ext cx="342900" cy="3238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My Content</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15" name="Text Box 14"/>
          <p:cNvSpPr txBox="1"/>
          <p:nvPr/>
        </p:nvSpPr>
        <p:spPr>
          <a:xfrm>
            <a:off x="810895" y="2113280"/>
            <a:ext cx="6419850" cy="28613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marL="285750" indent="-285750">
              <a:buFont typeface="Arial" panose="020B0604020202020204" pitchFamily="34" charset="0"/>
              <a:buChar char="•"/>
            </a:pPr>
            <a:r>
              <a:rPr lang="en-IN" altLang="en-US">
                <a:sym typeface="+mn-ea"/>
              </a:rPr>
              <a:t>From Admin, will upload and schedule audio/video content.</a:t>
            </a:r>
            <a:endParaRPr lang="en-IN" altLang="en-US">
              <a:sym typeface="+mn-ea"/>
            </a:endParaRPr>
          </a:p>
          <a:p>
            <a:pPr marL="285750" indent="-285750">
              <a:buFont typeface="Arial" panose="020B0604020202020204" pitchFamily="34" charset="0"/>
              <a:buChar char="•"/>
            </a:pPr>
            <a:r>
              <a:rPr lang="en-IN" altLang="en-US">
                <a:sym typeface="+mn-ea"/>
              </a:rPr>
              <a:t>it will be listed here.</a:t>
            </a:r>
            <a:endParaRPr lang="en-IN" altLang="en-US">
              <a:sym typeface="+mn-ea"/>
            </a:endParaRPr>
          </a:p>
          <a:p>
            <a:pPr marL="285750" indent="-285750">
              <a:buFont typeface="Arial" panose="020B0604020202020204" pitchFamily="34" charset="0"/>
              <a:buChar char="•"/>
            </a:pPr>
            <a:r>
              <a:rPr lang="en-IN" altLang="en-US">
                <a:sym typeface="+mn-ea"/>
              </a:rPr>
              <a:t>Student can watch video/listen to audio</a:t>
            </a:r>
            <a:endParaRPr lang="en-IN" altLang="en-US">
              <a:sym typeface="+mn-ea"/>
            </a:endParaRPr>
          </a:p>
          <a:p>
            <a:pPr marL="285750" indent="-285750">
              <a:buFont typeface="Arial" panose="020B0604020202020204" pitchFamily="34" charset="0"/>
              <a:buChar char="•"/>
            </a:pPr>
            <a:r>
              <a:rPr lang="en-IN" altLang="en-US">
                <a:sym typeface="+mn-ea"/>
              </a:rPr>
              <a:t>Student can do a search old posts</a:t>
            </a:r>
            <a:endParaRPr lang="en-IN" altLang="en-US">
              <a:sym typeface="+mn-ea"/>
            </a:endParaRPr>
          </a:p>
          <a:p>
            <a:pPr marL="285750" indent="-285750">
              <a:buFont typeface="Arial" panose="020B0604020202020204" pitchFamily="34" charset="0"/>
              <a:buChar char="•"/>
            </a:pPr>
            <a:r>
              <a:rPr lang="en-IN" altLang="en-US">
                <a:sym typeface="+mn-ea"/>
              </a:rPr>
              <a:t>The content will be fetched based on the priority added initially</a:t>
            </a:r>
            <a:endParaRPr lang="en-IN" altLang="en-US">
              <a:sym typeface="+mn-ea"/>
            </a:endParaRPr>
          </a:p>
          <a:p>
            <a:pPr marL="285750" indent="-285750">
              <a:buFont typeface="Arial" panose="020B0604020202020204" pitchFamily="34" charset="0"/>
              <a:buChar char="•"/>
            </a:pPr>
            <a:r>
              <a:rPr lang="en-IN" altLang="en-US">
                <a:sym typeface="+mn-ea"/>
              </a:rPr>
              <a:t>Main category will be</a:t>
            </a:r>
            <a:endParaRPr lang="en-IN" altLang="en-US">
              <a:sym typeface="+mn-ea"/>
            </a:endParaRPr>
          </a:p>
          <a:p>
            <a:pPr marL="742950" lvl="1" indent="-285750">
              <a:buFont typeface="Arial" panose="020B0604020202020204" pitchFamily="34" charset="0"/>
              <a:buChar char="•"/>
            </a:pPr>
            <a:r>
              <a:rPr lang="en-IN" altLang="en-US">
                <a:sym typeface="+mn-ea"/>
              </a:rPr>
              <a:t>Health and Wellness</a:t>
            </a:r>
            <a:endParaRPr lang="en-IN" altLang="en-US">
              <a:sym typeface="+mn-ea"/>
            </a:endParaRPr>
          </a:p>
          <a:p>
            <a:pPr marL="742950" lvl="1" indent="-285750">
              <a:buFont typeface="Arial" panose="020B0604020202020204" pitchFamily="34" charset="0"/>
              <a:buChar char="•"/>
            </a:pPr>
            <a:r>
              <a:rPr lang="en-IN" altLang="en-US">
                <a:sym typeface="+mn-ea"/>
              </a:rPr>
              <a:t>Social and emotional</a:t>
            </a:r>
            <a:endParaRPr lang="en-IN" altLang="en-US">
              <a:sym typeface="+mn-ea"/>
            </a:endParaRPr>
          </a:p>
          <a:p>
            <a:pPr marL="742950" lvl="1" indent="-285750">
              <a:buFont typeface="Arial" panose="020B0604020202020204" pitchFamily="34" charset="0"/>
              <a:buChar char="•"/>
            </a:pPr>
            <a:r>
              <a:rPr lang="en-IN" altLang="en-US">
                <a:sym typeface="+mn-ea"/>
              </a:rPr>
              <a:t>Personality development</a:t>
            </a:r>
            <a:endParaRPr lang="en-IN" altLang="en-US">
              <a:sym typeface="+mn-ea"/>
            </a:endParaRPr>
          </a:p>
          <a:p>
            <a:pPr marL="742950" lvl="1" indent="-285750">
              <a:buFont typeface="Arial" panose="020B0604020202020204" pitchFamily="34" charset="0"/>
              <a:buChar char="•"/>
            </a:pPr>
            <a:r>
              <a:rPr lang="en-IN" altLang="en-US">
                <a:sym typeface="+mn-ea"/>
              </a:rPr>
              <a:t>Special modules</a:t>
            </a:r>
            <a:endParaRPr lang="en-IN" altLang="en-US">
              <a:sym typeface="+mn-ea"/>
            </a:endParaRPr>
          </a:p>
        </p:txBody>
      </p:sp>
      <p:sp>
        <p:nvSpPr>
          <p:cNvPr id="21" name="Round Diagonal Corner Rectangle 20"/>
          <p:cNvSpPr/>
          <p:nvPr/>
        </p:nvSpPr>
        <p:spPr>
          <a:xfrm>
            <a:off x="8177530" y="3140710"/>
            <a:ext cx="3217545" cy="1325245"/>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Easy Maths</a:t>
            </a:r>
            <a:endParaRPr lang="en-IN" altLang="en-US"/>
          </a:p>
          <a:p>
            <a:pPr algn="ctr"/>
            <a:r>
              <a:rPr lang="en-IN" altLang="en-US"/>
              <a:t>Description</a:t>
            </a:r>
            <a:endParaRPr lang="en-IN" altLang="en-US"/>
          </a:p>
          <a:p>
            <a:pPr algn="ctr"/>
            <a:endParaRPr lang="en-IN" altLang="en-US"/>
          </a:p>
          <a:p>
            <a:pPr algn="ctr"/>
            <a:endParaRPr lang="en-IN" altLang="en-US"/>
          </a:p>
        </p:txBody>
      </p:sp>
      <p:sp>
        <p:nvSpPr>
          <p:cNvPr id="24" name="Rectangles 23"/>
          <p:cNvSpPr/>
          <p:nvPr/>
        </p:nvSpPr>
        <p:spPr>
          <a:xfrm>
            <a:off x="10090150" y="3966845"/>
            <a:ext cx="1217930" cy="34988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Play Now</a:t>
            </a:r>
            <a:endParaRPr lang="en-IN" altLang="en-US"/>
          </a:p>
        </p:txBody>
      </p:sp>
      <p:sp>
        <p:nvSpPr>
          <p:cNvPr id="11" name="Rectangles 10"/>
          <p:cNvSpPr/>
          <p:nvPr/>
        </p:nvSpPr>
        <p:spPr>
          <a:xfrm>
            <a:off x="8341995" y="1167765"/>
            <a:ext cx="3053715" cy="3651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Search an age group</a:t>
            </a:r>
            <a:endParaRPr lang="en-IN" altLang="en-US"/>
          </a:p>
        </p:txBody>
      </p:sp>
      <p:sp>
        <p:nvSpPr>
          <p:cNvPr id="13" name="Rectangles 12"/>
          <p:cNvSpPr/>
          <p:nvPr/>
        </p:nvSpPr>
        <p:spPr>
          <a:xfrm>
            <a:off x="8324215" y="1591945"/>
            <a:ext cx="3053715" cy="3651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Content Category</a:t>
            </a:r>
            <a:endParaRPr lang="en-IN" altLang="en-US"/>
          </a:p>
        </p:txBody>
      </p:sp>
      <p:sp>
        <p:nvSpPr>
          <p:cNvPr id="16" name="Rectangles 15"/>
          <p:cNvSpPr/>
          <p:nvPr/>
        </p:nvSpPr>
        <p:spPr>
          <a:xfrm>
            <a:off x="10325735" y="2426970"/>
            <a:ext cx="1019175" cy="3003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Search</a:t>
            </a:r>
            <a:endParaRPr lang="en-IN" altLang="en-US"/>
          </a:p>
        </p:txBody>
      </p:sp>
      <p:sp>
        <p:nvSpPr>
          <p:cNvPr id="30" name="Round Diagonal Corner Rectangle 29"/>
          <p:cNvSpPr/>
          <p:nvPr/>
        </p:nvSpPr>
        <p:spPr>
          <a:xfrm>
            <a:off x="8177530" y="4551045"/>
            <a:ext cx="3217545" cy="1325245"/>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Nutrition</a:t>
            </a:r>
            <a:endParaRPr lang="en-IN" altLang="en-US"/>
          </a:p>
          <a:p>
            <a:pPr algn="ctr"/>
            <a:r>
              <a:rPr lang="en-IN" altLang="en-US"/>
              <a:t>Description</a:t>
            </a:r>
            <a:endParaRPr lang="en-IN" altLang="en-US"/>
          </a:p>
          <a:p>
            <a:pPr algn="ctr"/>
            <a:endParaRPr lang="en-IN" altLang="en-US"/>
          </a:p>
          <a:p>
            <a:pPr algn="ctr"/>
            <a:endParaRPr lang="en-IN" altLang="en-US"/>
          </a:p>
        </p:txBody>
      </p:sp>
      <p:sp>
        <p:nvSpPr>
          <p:cNvPr id="31" name="Rectangles 30"/>
          <p:cNvSpPr/>
          <p:nvPr/>
        </p:nvSpPr>
        <p:spPr>
          <a:xfrm>
            <a:off x="10090150" y="5377180"/>
            <a:ext cx="1217930" cy="34988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Play Now</a:t>
            </a:r>
            <a:endParaRPr lang="en-IN" altLang="en-US"/>
          </a:p>
        </p:txBody>
      </p:sp>
      <p:sp>
        <p:nvSpPr>
          <p:cNvPr id="32" name="Rectangles 31"/>
          <p:cNvSpPr/>
          <p:nvPr/>
        </p:nvSpPr>
        <p:spPr>
          <a:xfrm>
            <a:off x="8341995" y="2012315"/>
            <a:ext cx="3053715" cy="3651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Select a Date</a:t>
            </a:r>
            <a:endParaRPr lang="en-IN" altLang="en-US"/>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100830" y="2903220"/>
            <a:ext cx="5586730" cy="1325880"/>
          </a:xfrm>
        </p:spPr>
        <p:txBody>
          <a:bodyPr>
            <a:normAutofit/>
          </a:bodyPr>
          <a:p>
            <a:r>
              <a:rPr lang="en-IN" altLang="en-US">
                <a:sym typeface="+mn-ea"/>
              </a:rPr>
              <a:t>My Activity And Tasks</a:t>
            </a:r>
            <a:endParaRPr lang="en-IN" altLang="en-US">
              <a:sym typeface="+mn-ea"/>
            </a:endParaRPr>
          </a:p>
        </p:txBody>
      </p:sp>
      <p:pic>
        <p:nvPicPr>
          <p:cNvPr id="12" name="Content Placeholder 11" descr="logo_2"/>
          <p:cNvPicPr>
            <a:picLocks noChangeAspect="1"/>
          </p:cNvPicPr>
          <p:nvPr>
            <p:ph sz="half" idx="2"/>
          </p:nvPr>
        </p:nvPicPr>
        <p:blipFill>
          <a:blip r:embed="rId1"/>
          <a:stretch>
            <a:fillRect/>
          </a:stretch>
        </p:blipFill>
        <p:spPr>
          <a:xfrm>
            <a:off x="-1905" y="-9525"/>
            <a:ext cx="342900" cy="3238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My Activity</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15" name="Text Box 14"/>
          <p:cNvSpPr txBox="1"/>
          <p:nvPr/>
        </p:nvSpPr>
        <p:spPr>
          <a:xfrm>
            <a:off x="810895" y="2113280"/>
            <a:ext cx="6419850" cy="34150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marL="285750" indent="-285750">
              <a:buFont typeface="Arial" panose="020B0604020202020204" pitchFamily="34" charset="0"/>
              <a:buChar char="•"/>
            </a:pPr>
            <a:r>
              <a:rPr lang="en-IN" altLang="en-US">
                <a:sym typeface="+mn-ea"/>
              </a:rPr>
              <a:t>There will be content added each day basis.</a:t>
            </a:r>
            <a:endParaRPr lang="en-IN" altLang="en-US">
              <a:sym typeface="+mn-ea"/>
            </a:endParaRPr>
          </a:p>
          <a:p>
            <a:pPr marL="285750" indent="-285750">
              <a:buFont typeface="Arial" panose="020B0604020202020204" pitchFamily="34" charset="0"/>
              <a:buChar char="•"/>
            </a:pPr>
            <a:r>
              <a:rPr lang="en-IN" altLang="en-US">
                <a:sym typeface="+mn-ea"/>
              </a:rPr>
              <a:t>E.g., Monday: Language, Tuesday : Crossword, Wednesday : Sudoku etc</a:t>
            </a:r>
            <a:endParaRPr lang="en-IN" altLang="en-US">
              <a:sym typeface="+mn-ea"/>
            </a:endParaRPr>
          </a:p>
          <a:p>
            <a:pPr marL="285750" indent="-285750">
              <a:buFont typeface="Arial" panose="020B0604020202020204" pitchFamily="34" charset="0"/>
              <a:buChar char="•"/>
            </a:pPr>
            <a:r>
              <a:rPr lang="en-IN" altLang="en-US">
                <a:sym typeface="+mn-ea"/>
              </a:rPr>
              <a:t>Content can be presented in these forms</a:t>
            </a:r>
            <a:endParaRPr lang="en-IN" altLang="en-US">
              <a:sym typeface="+mn-ea"/>
            </a:endParaRPr>
          </a:p>
          <a:p>
            <a:pPr marL="742950" lvl="1" indent="-285750">
              <a:buFont typeface="Arial" panose="020B0604020202020204" pitchFamily="34" charset="0"/>
              <a:buChar char="•"/>
            </a:pPr>
            <a:r>
              <a:rPr lang="en-IN" altLang="en-US">
                <a:sym typeface="+mn-ea"/>
              </a:rPr>
              <a:t>Audio</a:t>
            </a:r>
            <a:endParaRPr lang="en-IN" altLang="en-US">
              <a:sym typeface="+mn-ea"/>
            </a:endParaRPr>
          </a:p>
          <a:p>
            <a:pPr marL="742950" lvl="1" indent="-285750">
              <a:buFont typeface="Arial" panose="020B0604020202020204" pitchFamily="34" charset="0"/>
              <a:buChar char="•"/>
            </a:pPr>
            <a:r>
              <a:rPr lang="en-IN" altLang="en-US">
                <a:sym typeface="+mn-ea"/>
              </a:rPr>
              <a:t>Video</a:t>
            </a:r>
            <a:endParaRPr lang="en-IN" altLang="en-US">
              <a:sym typeface="+mn-ea"/>
            </a:endParaRPr>
          </a:p>
          <a:p>
            <a:pPr marL="742950" lvl="1" indent="-285750">
              <a:buFont typeface="Arial" panose="020B0604020202020204" pitchFamily="34" charset="0"/>
              <a:buChar char="•"/>
            </a:pPr>
            <a:r>
              <a:rPr lang="en-IN" altLang="en-US">
                <a:sym typeface="+mn-ea"/>
              </a:rPr>
              <a:t>Quiz</a:t>
            </a:r>
            <a:endParaRPr lang="en-IN" altLang="en-US">
              <a:sym typeface="+mn-ea"/>
            </a:endParaRPr>
          </a:p>
          <a:p>
            <a:pPr marL="742950" lvl="1" indent="-285750">
              <a:buFont typeface="Arial" panose="020B0604020202020204" pitchFamily="34" charset="0"/>
              <a:buChar char="•"/>
            </a:pPr>
            <a:r>
              <a:rPr lang="en-IN" altLang="en-US">
                <a:sym typeface="+mn-ea"/>
              </a:rPr>
              <a:t>Puzzle</a:t>
            </a:r>
            <a:endParaRPr lang="en-IN" altLang="en-US">
              <a:sym typeface="+mn-ea"/>
            </a:endParaRPr>
          </a:p>
          <a:p>
            <a:pPr marL="742950" lvl="1" indent="-285750">
              <a:buFont typeface="Arial" panose="020B0604020202020204" pitchFamily="34" charset="0"/>
              <a:buChar char="•"/>
            </a:pPr>
            <a:r>
              <a:rPr lang="en-IN" altLang="en-US">
                <a:sym typeface="+mn-ea"/>
              </a:rPr>
              <a:t>Jumble</a:t>
            </a:r>
            <a:endParaRPr lang="en-IN" altLang="en-US">
              <a:sym typeface="+mn-ea"/>
            </a:endParaRPr>
          </a:p>
          <a:p>
            <a:pPr marL="742950" lvl="1" indent="-285750">
              <a:buFont typeface="Arial" panose="020B0604020202020204" pitchFamily="34" charset="0"/>
              <a:buChar char="•"/>
            </a:pPr>
            <a:r>
              <a:rPr lang="en-IN" altLang="en-US">
                <a:sym typeface="+mn-ea"/>
              </a:rPr>
              <a:t>Crossword</a:t>
            </a:r>
            <a:endParaRPr lang="en-IN" altLang="en-US">
              <a:sym typeface="+mn-ea"/>
            </a:endParaRPr>
          </a:p>
          <a:p>
            <a:pPr marL="742950" lvl="1" indent="-285750">
              <a:buFont typeface="Arial" panose="020B0604020202020204" pitchFamily="34" charset="0"/>
              <a:buChar char="•"/>
            </a:pPr>
            <a:r>
              <a:rPr lang="en-IN" altLang="en-US">
                <a:sym typeface="+mn-ea"/>
              </a:rPr>
              <a:t>Student Lessons</a:t>
            </a:r>
            <a:endParaRPr lang="en-IN" altLang="en-US">
              <a:sym typeface="+mn-ea"/>
            </a:endParaRPr>
          </a:p>
          <a:p>
            <a:pPr marL="742950" lvl="1" indent="-285750">
              <a:buFont typeface="Arial" panose="020B0604020202020204" pitchFamily="34" charset="0"/>
              <a:buChar char="•"/>
            </a:pPr>
            <a:r>
              <a:rPr lang="en-IN" altLang="en-US">
                <a:sym typeface="+mn-ea"/>
              </a:rPr>
              <a:t>Weekly Tasks</a:t>
            </a:r>
            <a:endParaRPr lang="en-IN" altLang="en-US">
              <a:sym typeface="+mn-ea"/>
            </a:endParaRPr>
          </a:p>
        </p:txBody>
      </p:sp>
      <p:sp>
        <p:nvSpPr>
          <p:cNvPr id="21" name="Round Diagonal Corner Rectangle 20"/>
          <p:cNvSpPr/>
          <p:nvPr/>
        </p:nvSpPr>
        <p:spPr>
          <a:xfrm>
            <a:off x="8177530" y="3140710"/>
            <a:ext cx="3217545" cy="1325245"/>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Quiz</a:t>
            </a:r>
            <a:endParaRPr lang="en-IN" altLang="en-US"/>
          </a:p>
          <a:p>
            <a:pPr algn="ctr"/>
            <a:r>
              <a:rPr lang="en-IN" altLang="en-US"/>
              <a:t>Monday Quiz</a:t>
            </a:r>
            <a:endParaRPr lang="en-IN" altLang="en-US"/>
          </a:p>
          <a:p>
            <a:pPr algn="ctr"/>
            <a:endParaRPr lang="en-IN" altLang="en-US"/>
          </a:p>
          <a:p>
            <a:pPr algn="ctr"/>
            <a:endParaRPr lang="en-IN" altLang="en-US"/>
          </a:p>
        </p:txBody>
      </p:sp>
      <p:sp>
        <p:nvSpPr>
          <p:cNvPr id="24" name="Rectangles 23"/>
          <p:cNvSpPr/>
          <p:nvPr/>
        </p:nvSpPr>
        <p:spPr>
          <a:xfrm>
            <a:off x="9609455" y="3966845"/>
            <a:ext cx="1698625" cy="333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Attempt Now</a:t>
            </a:r>
            <a:endParaRPr lang="en-IN" altLang="en-US"/>
          </a:p>
        </p:txBody>
      </p:sp>
      <p:sp>
        <p:nvSpPr>
          <p:cNvPr id="11" name="Rectangles 10"/>
          <p:cNvSpPr/>
          <p:nvPr/>
        </p:nvSpPr>
        <p:spPr>
          <a:xfrm>
            <a:off x="8341995" y="1167765"/>
            <a:ext cx="3053715" cy="3651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Search an age group</a:t>
            </a:r>
            <a:endParaRPr lang="en-IN" altLang="en-US"/>
          </a:p>
        </p:txBody>
      </p:sp>
      <p:sp>
        <p:nvSpPr>
          <p:cNvPr id="13" name="Rectangles 12"/>
          <p:cNvSpPr/>
          <p:nvPr/>
        </p:nvSpPr>
        <p:spPr>
          <a:xfrm>
            <a:off x="8324215" y="1591945"/>
            <a:ext cx="3053715" cy="3651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Content Category</a:t>
            </a:r>
            <a:endParaRPr lang="en-IN" altLang="en-US"/>
          </a:p>
        </p:txBody>
      </p:sp>
      <p:sp>
        <p:nvSpPr>
          <p:cNvPr id="16" name="Rectangles 15"/>
          <p:cNvSpPr/>
          <p:nvPr/>
        </p:nvSpPr>
        <p:spPr>
          <a:xfrm>
            <a:off x="10325735" y="2426970"/>
            <a:ext cx="1019175" cy="3003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Search</a:t>
            </a:r>
            <a:endParaRPr lang="en-IN" altLang="en-US"/>
          </a:p>
        </p:txBody>
      </p:sp>
      <p:sp>
        <p:nvSpPr>
          <p:cNvPr id="32" name="Rectangles 31"/>
          <p:cNvSpPr/>
          <p:nvPr/>
        </p:nvSpPr>
        <p:spPr>
          <a:xfrm>
            <a:off x="8341995" y="2012315"/>
            <a:ext cx="3053715" cy="3651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Select a Date</a:t>
            </a:r>
            <a:endParaRPr lang="en-IN" altLang="en-US"/>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Daily Content</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15" name="Text Box 14"/>
          <p:cNvSpPr txBox="1"/>
          <p:nvPr/>
        </p:nvSpPr>
        <p:spPr>
          <a:xfrm>
            <a:off x="810895" y="2113280"/>
            <a:ext cx="6419850" cy="39693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marL="285750" indent="-285750">
              <a:buFont typeface="Arial" panose="020B0604020202020204" pitchFamily="34" charset="0"/>
              <a:buChar char="•"/>
            </a:pPr>
            <a:r>
              <a:rPr lang="en-IN" altLang="en-US">
                <a:sym typeface="+mn-ea"/>
              </a:rPr>
              <a:t>There will be content added each day basis.</a:t>
            </a:r>
            <a:endParaRPr lang="en-IN" altLang="en-US">
              <a:sym typeface="+mn-ea"/>
            </a:endParaRPr>
          </a:p>
          <a:p>
            <a:pPr marL="285750" indent="-285750">
              <a:buFont typeface="Arial" panose="020B0604020202020204" pitchFamily="34" charset="0"/>
              <a:buChar char="•"/>
            </a:pPr>
            <a:r>
              <a:rPr lang="en-IN" altLang="en-US">
                <a:sym typeface="+mn-ea"/>
              </a:rPr>
              <a:t>E.g., Monday: Language, Tuesday : Crossword, Wednesday : Sudoku etc</a:t>
            </a:r>
            <a:endParaRPr lang="en-IN" altLang="en-US">
              <a:sym typeface="+mn-ea"/>
            </a:endParaRPr>
          </a:p>
          <a:p>
            <a:pPr marL="285750" indent="-285750">
              <a:buFont typeface="Arial" panose="020B0604020202020204" pitchFamily="34" charset="0"/>
              <a:buChar char="•"/>
            </a:pPr>
            <a:r>
              <a:rPr lang="en-IN" altLang="en-US">
                <a:sym typeface="+mn-ea"/>
              </a:rPr>
              <a:t>Content can be presented in these forms</a:t>
            </a:r>
            <a:endParaRPr lang="en-IN" altLang="en-US">
              <a:sym typeface="+mn-ea"/>
            </a:endParaRPr>
          </a:p>
          <a:p>
            <a:pPr marL="742950" lvl="1" indent="-285750">
              <a:buFont typeface="Arial" panose="020B0604020202020204" pitchFamily="34" charset="0"/>
              <a:buChar char="•"/>
            </a:pPr>
            <a:r>
              <a:rPr lang="en-IN" altLang="en-US">
                <a:sym typeface="+mn-ea"/>
              </a:rPr>
              <a:t>Audio</a:t>
            </a:r>
            <a:endParaRPr lang="en-IN" altLang="en-US">
              <a:sym typeface="+mn-ea"/>
            </a:endParaRPr>
          </a:p>
          <a:p>
            <a:pPr marL="742950" lvl="1" indent="-285750">
              <a:buFont typeface="Arial" panose="020B0604020202020204" pitchFamily="34" charset="0"/>
              <a:buChar char="•"/>
            </a:pPr>
            <a:r>
              <a:rPr lang="en-IN" altLang="en-US">
                <a:sym typeface="+mn-ea"/>
              </a:rPr>
              <a:t>Video</a:t>
            </a:r>
            <a:endParaRPr lang="en-IN" altLang="en-US">
              <a:sym typeface="+mn-ea"/>
            </a:endParaRPr>
          </a:p>
          <a:p>
            <a:pPr marL="742950" lvl="1" indent="-285750">
              <a:buFont typeface="Arial" panose="020B0604020202020204" pitchFamily="34" charset="0"/>
              <a:buChar char="•"/>
            </a:pPr>
            <a:r>
              <a:rPr lang="en-IN" altLang="en-US">
                <a:sym typeface="+mn-ea"/>
              </a:rPr>
              <a:t>Quiz</a:t>
            </a:r>
            <a:endParaRPr lang="en-IN" altLang="en-US">
              <a:sym typeface="+mn-ea"/>
            </a:endParaRPr>
          </a:p>
          <a:p>
            <a:pPr marL="742950" lvl="1" indent="-285750">
              <a:buFont typeface="Arial" panose="020B0604020202020204" pitchFamily="34" charset="0"/>
              <a:buChar char="•"/>
            </a:pPr>
            <a:r>
              <a:rPr lang="en-IN" altLang="en-US">
                <a:sym typeface="+mn-ea"/>
              </a:rPr>
              <a:t>Puzzle</a:t>
            </a:r>
            <a:endParaRPr lang="en-IN" altLang="en-US">
              <a:sym typeface="+mn-ea"/>
            </a:endParaRPr>
          </a:p>
          <a:p>
            <a:pPr marL="742950" lvl="1" indent="-285750">
              <a:buFont typeface="Arial" panose="020B0604020202020204" pitchFamily="34" charset="0"/>
              <a:buChar char="•"/>
            </a:pPr>
            <a:r>
              <a:rPr lang="en-IN" altLang="en-US">
                <a:sym typeface="+mn-ea"/>
              </a:rPr>
              <a:t>Jumble</a:t>
            </a:r>
            <a:endParaRPr lang="en-IN" altLang="en-US">
              <a:sym typeface="+mn-ea"/>
            </a:endParaRPr>
          </a:p>
          <a:p>
            <a:pPr marL="742950" lvl="1" indent="-285750">
              <a:buFont typeface="Arial" panose="020B0604020202020204" pitchFamily="34" charset="0"/>
              <a:buChar char="•"/>
            </a:pPr>
            <a:r>
              <a:rPr lang="en-IN" altLang="en-US">
                <a:sym typeface="+mn-ea"/>
              </a:rPr>
              <a:t>Crossword</a:t>
            </a:r>
            <a:endParaRPr lang="en-IN" altLang="en-US">
              <a:sym typeface="+mn-ea"/>
            </a:endParaRPr>
          </a:p>
          <a:p>
            <a:pPr marL="742950" lvl="1" indent="-285750">
              <a:buFont typeface="Arial" panose="020B0604020202020204" pitchFamily="34" charset="0"/>
              <a:buChar char="•"/>
            </a:pPr>
            <a:r>
              <a:rPr lang="en-IN" altLang="en-US">
                <a:sym typeface="+mn-ea"/>
              </a:rPr>
              <a:t>Student Lessons</a:t>
            </a:r>
            <a:endParaRPr lang="en-IN" altLang="en-US">
              <a:sym typeface="+mn-ea"/>
            </a:endParaRPr>
          </a:p>
          <a:p>
            <a:pPr marL="742950" lvl="1" indent="-285750">
              <a:buFont typeface="Arial" panose="020B0604020202020204" pitchFamily="34" charset="0"/>
              <a:buChar char="•"/>
            </a:pPr>
            <a:r>
              <a:rPr lang="en-IN" altLang="en-US">
                <a:sym typeface="+mn-ea"/>
              </a:rPr>
              <a:t>Weekly Tasks</a:t>
            </a:r>
            <a:endParaRPr lang="en-IN" altLang="en-US">
              <a:sym typeface="+mn-ea"/>
            </a:endParaRPr>
          </a:p>
          <a:p>
            <a:pPr marL="285750" lvl="0" indent="-285750">
              <a:buFont typeface="Arial" panose="020B0604020202020204" pitchFamily="34" charset="0"/>
              <a:buChar char="•"/>
            </a:pPr>
            <a:endParaRPr lang="en-IN" altLang="en-US">
              <a:sym typeface="+mn-ea"/>
            </a:endParaRPr>
          </a:p>
          <a:p>
            <a:pPr marL="742950" lvl="1" indent="-285750">
              <a:buFont typeface="Arial" panose="020B0604020202020204" pitchFamily="34" charset="0"/>
              <a:buChar char="•"/>
            </a:pPr>
            <a:endParaRPr lang="en-IN" altLang="en-US">
              <a:sym typeface="+mn-ea"/>
            </a:endParaRPr>
          </a:p>
        </p:txBody>
      </p:sp>
      <p:sp>
        <p:nvSpPr>
          <p:cNvPr id="21" name="Round Diagonal Corner Rectangle 20"/>
          <p:cNvSpPr/>
          <p:nvPr/>
        </p:nvSpPr>
        <p:spPr>
          <a:xfrm>
            <a:off x="8260080" y="1691005"/>
            <a:ext cx="3217545" cy="1739265"/>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t>Question 1</a:t>
            </a:r>
            <a:endParaRPr lang="en-IN" altLang="en-US"/>
          </a:p>
          <a:p>
            <a:pPr algn="ctr"/>
            <a:r>
              <a:rPr lang="en-IN" altLang="en-US"/>
              <a:t>1. Option 1</a:t>
            </a:r>
            <a:endParaRPr lang="en-IN" altLang="en-US"/>
          </a:p>
          <a:p>
            <a:pPr algn="ctr"/>
            <a:r>
              <a:rPr lang="en-IN" altLang="en-US"/>
              <a:t>2. Option 2</a:t>
            </a:r>
            <a:endParaRPr lang="en-IN" altLang="en-US"/>
          </a:p>
          <a:p>
            <a:pPr algn="ctr"/>
            <a:r>
              <a:rPr lang="en-IN" altLang="en-US"/>
              <a:t>3. Option 3</a:t>
            </a:r>
            <a:endParaRPr lang="en-IN" altLang="en-US"/>
          </a:p>
          <a:p>
            <a:pPr algn="ctr"/>
            <a:r>
              <a:rPr lang="en-IN" altLang="en-US"/>
              <a:t>4. </a:t>
            </a:r>
            <a:r>
              <a:rPr lang="en-IN" altLang="en-US">
                <a:sym typeface="+mn-ea"/>
              </a:rPr>
              <a:t>Option 4</a:t>
            </a:r>
            <a:endParaRPr lang="en-IN" altLang="en-US"/>
          </a:p>
          <a:p>
            <a:pPr algn="ctr"/>
            <a:endParaRPr lang="en-IN" altLang="en-US"/>
          </a:p>
        </p:txBody>
      </p:sp>
      <p:sp>
        <p:nvSpPr>
          <p:cNvPr id="24" name="Rectangles 23"/>
          <p:cNvSpPr/>
          <p:nvPr/>
        </p:nvSpPr>
        <p:spPr>
          <a:xfrm>
            <a:off x="9609455" y="3966845"/>
            <a:ext cx="1698625" cy="333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Next &gt;</a:t>
            </a:r>
            <a:endParaRPr lang="en-IN" altLang="en-US"/>
          </a:p>
        </p:txBody>
      </p:sp>
      <p:sp>
        <p:nvSpPr>
          <p:cNvPr id="11" name="Rectangles 10"/>
          <p:cNvSpPr/>
          <p:nvPr/>
        </p:nvSpPr>
        <p:spPr>
          <a:xfrm>
            <a:off x="8341995" y="1167765"/>
            <a:ext cx="3053715" cy="3651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Quiz Title</a:t>
            </a:r>
            <a:endParaRPr lang="en-IN" altLang="en-US"/>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My Tasks</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15" name="Text Box 14"/>
          <p:cNvSpPr txBox="1"/>
          <p:nvPr/>
        </p:nvSpPr>
        <p:spPr>
          <a:xfrm>
            <a:off x="810895" y="2113280"/>
            <a:ext cx="6419850" cy="119888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marL="285750" lvl="0" indent="-285750">
              <a:buFont typeface="Arial" panose="020B0604020202020204" pitchFamily="34" charset="0"/>
              <a:buChar char="•"/>
            </a:pPr>
            <a:r>
              <a:rPr lang="en-IN" altLang="en-US">
                <a:sym typeface="+mn-ea"/>
              </a:rPr>
              <a:t>Admin will send Tasks.</a:t>
            </a:r>
            <a:endParaRPr lang="en-IN" altLang="en-US">
              <a:sym typeface="+mn-ea"/>
            </a:endParaRPr>
          </a:p>
          <a:p>
            <a:pPr marL="285750" lvl="0" indent="-285750">
              <a:buFont typeface="Arial" panose="020B0604020202020204" pitchFamily="34" charset="0"/>
              <a:buChar char="•"/>
            </a:pPr>
            <a:r>
              <a:rPr lang="en-IN" altLang="en-US">
                <a:sym typeface="+mn-ea"/>
              </a:rPr>
              <a:t>Student need to do the task and in the application, need to mark as completed/not completed.</a:t>
            </a:r>
            <a:endParaRPr lang="en-IN" altLang="en-US">
              <a:sym typeface="+mn-ea"/>
            </a:endParaRPr>
          </a:p>
          <a:p>
            <a:pPr marL="742950" lvl="1" indent="-285750">
              <a:buFont typeface="Arial" panose="020B0604020202020204" pitchFamily="34" charset="0"/>
              <a:buChar char="•"/>
            </a:pPr>
            <a:endParaRPr lang="en-IN" altLang="en-US">
              <a:sym typeface="+mn-ea"/>
            </a:endParaRPr>
          </a:p>
        </p:txBody>
      </p:sp>
      <p:sp>
        <p:nvSpPr>
          <p:cNvPr id="21" name="Round Diagonal Corner Rectangle 20"/>
          <p:cNvSpPr/>
          <p:nvPr/>
        </p:nvSpPr>
        <p:spPr>
          <a:xfrm>
            <a:off x="8177530" y="1176655"/>
            <a:ext cx="3217545" cy="5022850"/>
          </a:xfrm>
          <a:prstGeom prst="round2DiagRect">
            <a:avLst/>
          </a:prstGeom>
        </p:spPr>
        <p:style>
          <a:lnRef idx="2">
            <a:schemeClr val="dk1"/>
          </a:lnRef>
          <a:fillRef idx="1">
            <a:schemeClr val="lt1"/>
          </a:fillRef>
          <a:effectRef idx="0">
            <a:schemeClr val="dk1"/>
          </a:effectRef>
          <a:fontRef idx="minor">
            <a:schemeClr val="dk1"/>
          </a:fontRef>
        </p:style>
        <p:txBody>
          <a:bodyPr rtlCol="0" anchor="t" anchorCtr="0"/>
          <a:p>
            <a:pPr algn="ctr"/>
            <a:r>
              <a:rPr lang="en-IN" altLang="en-US" b="1"/>
              <a:t>Task Name</a:t>
            </a:r>
            <a:endParaRPr lang="en-IN" altLang="en-US"/>
          </a:p>
          <a:p>
            <a:pPr algn="ctr"/>
            <a:r>
              <a:rPr lang="en-IN" altLang="en-US"/>
              <a:t>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a:t>
            </a:r>
            <a:endParaRPr lang="en-IN" altLang="en-US"/>
          </a:p>
        </p:txBody>
      </p:sp>
      <p:sp>
        <p:nvSpPr>
          <p:cNvPr id="3" name="Rectangles 2"/>
          <p:cNvSpPr/>
          <p:nvPr/>
        </p:nvSpPr>
        <p:spPr>
          <a:xfrm>
            <a:off x="8258810" y="5600065"/>
            <a:ext cx="1336040" cy="349885"/>
          </a:xfrm>
          <a:prstGeom prst="rect">
            <a:avLst/>
          </a:prstGeom>
        </p:spPr>
        <p:style>
          <a:lnRef idx="0">
            <a:schemeClr val="accent6"/>
          </a:lnRef>
          <a:fillRef idx="3">
            <a:schemeClr val="accent6"/>
          </a:fillRef>
          <a:effectRef idx="3">
            <a:schemeClr val="accent6"/>
          </a:effectRef>
          <a:fontRef idx="minor">
            <a:schemeClr val="lt1"/>
          </a:fontRef>
        </p:style>
        <p:txBody>
          <a:bodyPr rtlCol="0" anchor="ctr"/>
          <a:p>
            <a:pPr algn="ctr"/>
            <a:r>
              <a:rPr lang="en-IN" altLang="en-US"/>
              <a:t>Completed</a:t>
            </a:r>
            <a:endParaRPr lang="en-IN" altLang="en-US"/>
          </a:p>
        </p:txBody>
      </p:sp>
      <p:sp>
        <p:nvSpPr>
          <p:cNvPr id="5" name="Rectangles 4"/>
          <p:cNvSpPr/>
          <p:nvPr/>
        </p:nvSpPr>
        <p:spPr>
          <a:xfrm>
            <a:off x="9610090" y="5600065"/>
            <a:ext cx="1664970" cy="349250"/>
          </a:xfrm>
          <a:prstGeom prst="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IN" altLang="en-US"/>
              <a:t>Not Completed</a:t>
            </a:r>
            <a:endParaRPr lang="en-IN" altLang="en-US"/>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100830" y="2903220"/>
            <a:ext cx="5586730" cy="1325880"/>
          </a:xfrm>
        </p:spPr>
        <p:txBody>
          <a:bodyPr>
            <a:normAutofit fontScale="90000"/>
          </a:bodyPr>
          <a:p>
            <a:r>
              <a:rPr lang="en-IN" altLang="en-US">
                <a:sym typeface="+mn-ea"/>
              </a:rPr>
              <a:t>Magzine and News Corner</a:t>
            </a:r>
            <a:endParaRPr lang="en-IN" altLang="en-US">
              <a:sym typeface="+mn-ea"/>
            </a:endParaRPr>
          </a:p>
        </p:txBody>
      </p:sp>
      <p:pic>
        <p:nvPicPr>
          <p:cNvPr id="12" name="Content Placeholder 11" descr="logo_2"/>
          <p:cNvPicPr>
            <a:picLocks noChangeAspect="1"/>
          </p:cNvPicPr>
          <p:nvPr>
            <p:ph sz="half" idx="2"/>
          </p:nvPr>
        </p:nvPicPr>
        <p:blipFill>
          <a:blip r:embed="rId1"/>
          <a:stretch>
            <a:fillRect/>
          </a:stretch>
        </p:blipFill>
        <p:spPr>
          <a:xfrm>
            <a:off x="-1905" y="-9525"/>
            <a:ext cx="342900" cy="3238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Magzine</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15" name="Text Box 14"/>
          <p:cNvSpPr txBox="1"/>
          <p:nvPr/>
        </p:nvSpPr>
        <p:spPr>
          <a:xfrm>
            <a:off x="810895" y="2113280"/>
            <a:ext cx="6419850" cy="175323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marL="285750" indent="-285750">
              <a:buFont typeface="Arial" panose="020B0604020202020204" pitchFamily="34" charset="0"/>
              <a:buChar char="•"/>
            </a:pPr>
            <a:r>
              <a:rPr lang="en-IN" altLang="en-US">
                <a:sym typeface="+mn-ea"/>
              </a:rPr>
              <a:t>Admin will update magzine as pdf format.</a:t>
            </a:r>
            <a:endParaRPr lang="en-IN" altLang="en-US">
              <a:sym typeface="+mn-ea"/>
            </a:endParaRPr>
          </a:p>
          <a:p>
            <a:pPr marL="285750" indent="-285750">
              <a:buFont typeface="Arial" panose="020B0604020202020204" pitchFamily="34" charset="0"/>
              <a:buChar char="•"/>
            </a:pPr>
            <a:r>
              <a:rPr lang="en-IN" altLang="en-US">
                <a:sym typeface="+mn-ea"/>
              </a:rPr>
              <a:t>It will be listed in this section</a:t>
            </a:r>
            <a:endParaRPr lang="en-IN" altLang="en-US">
              <a:sym typeface="+mn-ea"/>
            </a:endParaRPr>
          </a:p>
          <a:p>
            <a:pPr marL="285750" indent="-285750">
              <a:buFont typeface="Arial" panose="020B0604020202020204" pitchFamily="34" charset="0"/>
              <a:buChar char="•"/>
            </a:pPr>
            <a:r>
              <a:rPr lang="en-IN" altLang="en-US">
                <a:sym typeface="+mn-ea"/>
              </a:rPr>
              <a:t>Student can read the magzine and download it for future reference</a:t>
            </a:r>
            <a:endParaRPr lang="en-IN" altLang="en-US">
              <a:sym typeface="+mn-ea"/>
            </a:endParaRPr>
          </a:p>
          <a:p>
            <a:pPr marL="285750" lvl="0" indent="-285750">
              <a:buFont typeface="Arial" panose="020B0604020202020204" pitchFamily="34" charset="0"/>
              <a:buChar char="•"/>
            </a:pPr>
            <a:endParaRPr lang="en-IN" altLang="en-US">
              <a:sym typeface="+mn-ea"/>
            </a:endParaRPr>
          </a:p>
          <a:p>
            <a:pPr marL="742950" lvl="1" indent="-285750">
              <a:buFont typeface="Arial" panose="020B0604020202020204" pitchFamily="34" charset="0"/>
              <a:buChar char="•"/>
            </a:pPr>
            <a:endParaRPr lang="en-IN" altLang="en-US">
              <a:sym typeface="+mn-ea"/>
            </a:endParaRPr>
          </a:p>
        </p:txBody>
      </p:sp>
      <p:sp>
        <p:nvSpPr>
          <p:cNvPr id="21" name="Round Diagonal Corner Rectangle 20"/>
          <p:cNvSpPr/>
          <p:nvPr/>
        </p:nvSpPr>
        <p:spPr>
          <a:xfrm>
            <a:off x="8260080" y="1691005"/>
            <a:ext cx="3217545" cy="2066925"/>
          </a:xfrm>
          <a:prstGeom prst="round2DiagRect">
            <a:avLst/>
          </a:prstGeom>
        </p:spPr>
        <p:style>
          <a:lnRef idx="2">
            <a:schemeClr val="dk1"/>
          </a:lnRef>
          <a:fillRef idx="1">
            <a:schemeClr val="lt1"/>
          </a:fillRef>
          <a:effectRef idx="0">
            <a:schemeClr val="dk1"/>
          </a:effectRef>
          <a:fontRef idx="minor">
            <a:schemeClr val="dk1"/>
          </a:fontRef>
        </p:style>
        <p:txBody>
          <a:bodyPr rtlCol="0" anchor="t" anchorCtr="0"/>
          <a:p>
            <a:pPr algn="ctr"/>
            <a:r>
              <a:rPr lang="en-IN" altLang="en-US" b="1"/>
              <a:t>Magzine name</a:t>
            </a:r>
            <a:endParaRPr lang="en-IN" altLang="en-US"/>
          </a:p>
          <a:p>
            <a:pPr algn="ctr"/>
            <a:r>
              <a:rPr lang="en-IN" altLang="en-US"/>
              <a:t>perspiciatis unde omnis iste natus error sit voluptatem accusantium doloremque laudantium</a:t>
            </a:r>
            <a:endParaRPr lang="en-IN" altLang="en-US"/>
          </a:p>
        </p:txBody>
      </p:sp>
      <p:sp>
        <p:nvSpPr>
          <p:cNvPr id="11" name="Rectangles 10"/>
          <p:cNvSpPr/>
          <p:nvPr/>
        </p:nvSpPr>
        <p:spPr>
          <a:xfrm>
            <a:off x="8341995" y="1167765"/>
            <a:ext cx="3053715" cy="3651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Magzine</a:t>
            </a:r>
            <a:endParaRPr lang="en-IN" altLang="en-US"/>
          </a:p>
        </p:txBody>
      </p:sp>
      <p:sp>
        <p:nvSpPr>
          <p:cNvPr id="3" name="Rectangles 2"/>
          <p:cNvSpPr/>
          <p:nvPr/>
        </p:nvSpPr>
        <p:spPr>
          <a:xfrm>
            <a:off x="9655175" y="3310890"/>
            <a:ext cx="1698625" cy="333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Read Now</a:t>
            </a:r>
            <a:endParaRPr lang="en-IN" altLang="en-US"/>
          </a:p>
        </p:txBody>
      </p:sp>
      <p:sp>
        <p:nvSpPr>
          <p:cNvPr id="10" name="Round Diagonal Corner Rectangle 9"/>
          <p:cNvSpPr/>
          <p:nvPr/>
        </p:nvSpPr>
        <p:spPr>
          <a:xfrm>
            <a:off x="8260080" y="3830955"/>
            <a:ext cx="3217545" cy="2066925"/>
          </a:xfrm>
          <a:prstGeom prst="round2DiagRect">
            <a:avLst/>
          </a:prstGeom>
        </p:spPr>
        <p:style>
          <a:lnRef idx="2">
            <a:schemeClr val="dk1"/>
          </a:lnRef>
          <a:fillRef idx="1">
            <a:schemeClr val="lt1"/>
          </a:fillRef>
          <a:effectRef idx="0">
            <a:schemeClr val="dk1"/>
          </a:effectRef>
          <a:fontRef idx="minor">
            <a:schemeClr val="dk1"/>
          </a:fontRef>
        </p:style>
        <p:txBody>
          <a:bodyPr rtlCol="0" anchor="t" anchorCtr="0"/>
          <a:p>
            <a:pPr algn="ctr"/>
            <a:r>
              <a:rPr lang="en-IN" altLang="en-US" b="1"/>
              <a:t>Magzine name</a:t>
            </a:r>
            <a:endParaRPr lang="en-IN" altLang="en-US"/>
          </a:p>
          <a:p>
            <a:pPr algn="ctr"/>
            <a:r>
              <a:rPr lang="en-IN" altLang="en-US"/>
              <a:t>perspiciatis unde omnis iste natus error sit voluptatem accusantium doloremque laudantium</a:t>
            </a:r>
            <a:endParaRPr lang="en-IN" altLang="en-US"/>
          </a:p>
        </p:txBody>
      </p:sp>
      <p:sp>
        <p:nvSpPr>
          <p:cNvPr id="13" name="Rectangles 12"/>
          <p:cNvSpPr/>
          <p:nvPr/>
        </p:nvSpPr>
        <p:spPr>
          <a:xfrm>
            <a:off x="9655175" y="5450840"/>
            <a:ext cx="1698625" cy="333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Read Now</a:t>
            </a:r>
            <a:endParaRPr lang="en-IN" altLang="en-US"/>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News Corner</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15" name="Text Box 14"/>
          <p:cNvSpPr txBox="1"/>
          <p:nvPr/>
        </p:nvSpPr>
        <p:spPr>
          <a:xfrm>
            <a:off x="810895" y="2113280"/>
            <a:ext cx="6419850" cy="119888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marL="285750" indent="-285750">
              <a:buFont typeface="Arial" panose="020B0604020202020204" pitchFamily="34" charset="0"/>
              <a:buChar char="•"/>
            </a:pPr>
            <a:r>
              <a:rPr lang="en-IN" altLang="en-US">
                <a:sym typeface="+mn-ea"/>
              </a:rPr>
              <a:t>Admin will update news.</a:t>
            </a:r>
            <a:endParaRPr lang="en-IN" altLang="en-US">
              <a:sym typeface="+mn-ea"/>
            </a:endParaRPr>
          </a:p>
          <a:p>
            <a:pPr marL="285750" indent="-285750">
              <a:buFont typeface="Arial" panose="020B0604020202020204" pitchFamily="34" charset="0"/>
              <a:buChar char="•"/>
            </a:pPr>
            <a:r>
              <a:rPr lang="en-IN" altLang="en-US">
                <a:sym typeface="+mn-ea"/>
              </a:rPr>
              <a:t>It will be listed in this section</a:t>
            </a:r>
            <a:endParaRPr lang="en-IN" altLang="en-US">
              <a:sym typeface="+mn-ea"/>
            </a:endParaRPr>
          </a:p>
          <a:p>
            <a:pPr marL="285750" lvl="0" indent="-285750">
              <a:buFont typeface="Arial" panose="020B0604020202020204" pitchFamily="34" charset="0"/>
              <a:buChar char="•"/>
            </a:pPr>
            <a:endParaRPr lang="en-IN" altLang="en-US">
              <a:sym typeface="+mn-ea"/>
            </a:endParaRPr>
          </a:p>
          <a:p>
            <a:pPr marL="742950" lvl="1" indent="-285750">
              <a:buFont typeface="Arial" panose="020B0604020202020204" pitchFamily="34" charset="0"/>
              <a:buChar char="•"/>
            </a:pPr>
            <a:endParaRPr lang="en-IN" altLang="en-US">
              <a:sym typeface="+mn-ea"/>
            </a:endParaRPr>
          </a:p>
        </p:txBody>
      </p:sp>
      <p:sp>
        <p:nvSpPr>
          <p:cNvPr id="21" name="Round Diagonal Corner Rectangle 20"/>
          <p:cNvSpPr/>
          <p:nvPr/>
        </p:nvSpPr>
        <p:spPr>
          <a:xfrm>
            <a:off x="8260080" y="1691005"/>
            <a:ext cx="3217545" cy="2066925"/>
          </a:xfrm>
          <a:prstGeom prst="round2DiagRect">
            <a:avLst/>
          </a:prstGeom>
        </p:spPr>
        <p:style>
          <a:lnRef idx="2">
            <a:schemeClr val="dk1"/>
          </a:lnRef>
          <a:fillRef idx="1">
            <a:schemeClr val="lt1"/>
          </a:fillRef>
          <a:effectRef idx="0">
            <a:schemeClr val="dk1"/>
          </a:effectRef>
          <a:fontRef idx="minor">
            <a:schemeClr val="dk1"/>
          </a:fontRef>
        </p:style>
        <p:txBody>
          <a:bodyPr rtlCol="0" anchor="t" anchorCtr="0"/>
          <a:p>
            <a:pPr algn="ctr"/>
            <a:r>
              <a:rPr lang="en-IN" altLang="en-US" b="1"/>
              <a:t>News Title</a:t>
            </a:r>
            <a:endParaRPr lang="en-IN" altLang="en-US"/>
          </a:p>
          <a:p>
            <a:pPr algn="ctr"/>
            <a:r>
              <a:rPr lang="en-IN" altLang="en-US"/>
              <a:t>perspiciatis unde omnis iste natus error sit voluptatem accusantium doloremque laudantium</a:t>
            </a:r>
            <a:endParaRPr lang="en-IN" altLang="en-US"/>
          </a:p>
        </p:txBody>
      </p:sp>
      <p:sp>
        <p:nvSpPr>
          <p:cNvPr id="11" name="Rectangles 10"/>
          <p:cNvSpPr/>
          <p:nvPr/>
        </p:nvSpPr>
        <p:spPr>
          <a:xfrm>
            <a:off x="8341995" y="1167765"/>
            <a:ext cx="3053715" cy="3651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News</a:t>
            </a:r>
            <a:endParaRPr lang="en-IN" altLang="en-US"/>
          </a:p>
        </p:txBody>
      </p:sp>
      <p:sp>
        <p:nvSpPr>
          <p:cNvPr id="3" name="Rectangles 2"/>
          <p:cNvSpPr/>
          <p:nvPr/>
        </p:nvSpPr>
        <p:spPr>
          <a:xfrm>
            <a:off x="9655175" y="3310890"/>
            <a:ext cx="1698625" cy="333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Read Now</a:t>
            </a:r>
            <a:endParaRPr lang="en-IN" altLang="en-US"/>
          </a:p>
        </p:txBody>
      </p:sp>
      <p:sp>
        <p:nvSpPr>
          <p:cNvPr id="10" name="Round Diagonal Corner Rectangle 9"/>
          <p:cNvSpPr/>
          <p:nvPr/>
        </p:nvSpPr>
        <p:spPr>
          <a:xfrm>
            <a:off x="8260080" y="3830955"/>
            <a:ext cx="3217545" cy="2066925"/>
          </a:xfrm>
          <a:prstGeom prst="round2DiagRect">
            <a:avLst/>
          </a:prstGeom>
        </p:spPr>
        <p:style>
          <a:lnRef idx="2">
            <a:schemeClr val="dk1"/>
          </a:lnRef>
          <a:fillRef idx="1">
            <a:schemeClr val="lt1"/>
          </a:fillRef>
          <a:effectRef idx="0">
            <a:schemeClr val="dk1"/>
          </a:effectRef>
          <a:fontRef idx="minor">
            <a:schemeClr val="dk1"/>
          </a:fontRef>
        </p:style>
        <p:txBody>
          <a:bodyPr rtlCol="0" anchor="t" anchorCtr="0"/>
          <a:p>
            <a:pPr algn="ctr"/>
            <a:r>
              <a:rPr lang="en-IN" altLang="en-US" b="1">
                <a:sym typeface="+mn-ea"/>
              </a:rPr>
              <a:t>News Title</a:t>
            </a:r>
            <a:endParaRPr lang="en-IN" altLang="en-US"/>
          </a:p>
          <a:p>
            <a:pPr algn="ctr"/>
            <a:r>
              <a:rPr lang="en-IN" altLang="en-US"/>
              <a:t>perspiciatis unde omnis iste natus error sit voluptatem accusantium doloremque laudantium</a:t>
            </a:r>
            <a:endParaRPr lang="en-IN" altLang="en-US"/>
          </a:p>
        </p:txBody>
      </p:sp>
      <p:sp>
        <p:nvSpPr>
          <p:cNvPr id="13" name="Rectangles 12"/>
          <p:cNvSpPr/>
          <p:nvPr/>
        </p:nvSpPr>
        <p:spPr>
          <a:xfrm>
            <a:off x="9655175" y="5450840"/>
            <a:ext cx="1698625" cy="333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Read Now</a:t>
            </a:r>
            <a:endParaRPr lang="en-IN" altLang="en-US"/>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Student Registration</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466725"/>
            <a:ext cx="3535045" cy="5874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7" name="Content Placeholder 6" descr="ea"/>
          <p:cNvPicPr>
            <a:picLocks noChangeAspect="1"/>
          </p:cNvPicPr>
          <p:nvPr>
            <p:ph sz="half" idx="1"/>
          </p:nvPr>
        </p:nvPicPr>
        <p:blipFill>
          <a:blip r:embed="rId1"/>
          <a:stretch>
            <a:fillRect/>
          </a:stretch>
        </p:blipFill>
        <p:spPr>
          <a:xfrm>
            <a:off x="8132445" y="680085"/>
            <a:ext cx="485775" cy="276225"/>
          </a:xfrm>
          <a:prstGeom prst="rect">
            <a:avLst/>
          </a:prstGeom>
        </p:spPr>
      </p:pic>
      <p:sp>
        <p:nvSpPr>
          <p:cNvPr id="3" name="Text Box 2"/>
          <p:cNvSpPr txBox="1"/>
          <p:nvPr/>
        </p:nvSpPr>
        <p:spPr>
          <a:xfrm>
            <a:off x="2110740" y="2683510"/>
            <a:ext cx="3975100" cy="2584450"/>
          </a:xfrm>
          <a:prstGeom prst="rect">
            <a:avLst/>
          </a:prstGeom>
          <a:noFill/>
        </p:spPr>
        <p:txBody>
          <a:bodyPr wrap="square" rtlCol="0">
            <a:spAutoFit/>
          </a:bodyPr>
          <a:p>
            <a:r>
              <a:rPr lang="en-IN" altLang="en-US"/>
              <a:t>This screen will ask for student details. </a:t>
            </a:r>
            <a:endParaRPr lang="en-IN" altLang="en-US"/>
          </a:p>
          <a:p>
            <a:endParaRPr lang="en-IN" altLang="en-US"/>
          </a:p>
          <a:p>
            <a:r>
              <a:rPr lang="en-IN" altLang="en-US"/>
              <a:t>Three students can register with a single subscription. </a:t>
            </a:r>
            <a:endParaRPr lang="en-IN" altLang="en-US"/>
          </a:p>
          <a:p>
            <a:endParaRPr lang="en-IN" altLang="en-US"/>
          </a:p>
          <a:p>
            <a:r>
              <a:rPr lang="en-IN" altLang="en-US"/>
              <a:t>Once 3 students registered, it will automatically disable/hide “</a:t>
            </a:r>
            <a:r>
              <a:rPr lang="en-IN" altLang="en-US" b="1"/>
              <a:t>Add more student</a:t>
            </a:r>
            <a:r>
              <a:rPr lang="en-IN" altLang="en-US"/>
              <a:t>” button, and “</a:t>
            </a:r>
            <a:r>
              <a:rPr lang="en-IN" altLang="en-US" b="1"/>
              <a:t>Parent Details</a:t>
            </a:r>
            <a:r>
              <a:rPr lang="en-IN" altLang="en-US"/>
              <a:t>” button will be visible</a:t>
            </a:r>
            <a:endParaRPr lang="en-IN" altLang="en-US"/>
          </a:p>
        </p:txBody>
      </p:sp>
      <p:cxnSp>
        <p:nvCxnSpPr>
          <p:cNvPr id="5" name="Straight Arrow Connector 4"/>
          <p:cNvCxnSpPr/>
          <p:nvPr/>
        </p:nvCxnSpPr>
        <p:spPr>
          <a:xfrm flipH="1" flipV="1">
            <a:off x="5760085" y="2969895"/>
            <a:ext cx="3027680" cy="1638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8" name="Rounded Rectangle 7"/>
          <p:cNvSpPr/>
          <p:nvPr/>
        </p:nvSpPr>
        <p:spPr>
          <a:xfrm>
            <a:off x="8441690" y="2371090"/>
            <a:ext cx="2687320"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First Name</a:t>
            </a:r>
            <a:endParaRPr lang="en-IN" altLang="en-US"/>
          </a:p>
        </p:txBody>
      </p:sp>
      <p:sp>
        <p:nvSpPr>
          <p:cNvPr id="10" name="Rounded Rectangle 9"/>
          <p:cNvSpPr/>
          <p:nvPr/>
        </p:nvSpPr>
        <p:spPr>
          <a:xfrm>
            <a:off x="8458200" y="2917825"/>
            <a:ext cx="2687320"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Last Name</a:t>
            </a:r>
            <a:endParaRPr lang="en-IN" altLang="en-US"/>
          </a:p>
        </p:txBody>
      </p:sp>
      <p:sp>
        <p:nvSpPr>
          <p:cNvPr id="11" name="Rectangles 10"/>
          <p:cNvSpPr/>
          <p:nvPr/>
        </p:nvSpPr>
        <p:spPr>
          <a:xfrm>
            <a:off x="8018780" y="5943600"/>
            <a:ext cx="1727200" cy="397510"/>
          </a:xfrm>
          <a:prstGeom prst="rect">
            <a:avLst/>
          </a:prstGeom>
        </p:spPr>
        <p:style>
          <a:lnRef idx="0">
            <a:schemeClr val="accent6"/>
          </a:lnRef>
          <a:fillRef idx="3">
            <a:schemeClr val="accent6"/>
          </a:fillRef>
          <a:effectRef idx="3">
            <a:schemeClr val="accent6"/>
          </a:effectRef>
          <a:fontRef idx="minor">
            <a:schemeClr val="lt1"/>
          </a:fontRef>
        </p:style>
        <p:txBody>
          <a:bodyPr rtlCol="0" anchor="ctr"/>
          <a:p>
            <a:pPr algn="ctr"/>
            <a:r>
              <a:rPr lang="en-IN" altLang="en-US"/>
              <a:t>Parent Details</a:t>
            </a:r>
            <a:endParaRPr lang="en-IN" altLang="en-US"/>
          </a:p>
        </p:txBody>
      </p:sp>
      <p:sp>
        <p:nvSpPr>
          <p:cNvPr id="6" name="Text Box 5"/>
          <p:cNvSpPr txBox="1"/>
          <p:nvPr/>
        </p:nvSpPr>
        <p:spPr>
          <a:xfrm>
            <a:off x="8618220" y="1322705"/>
            <a:ext cx="2322195" cy="368300"/>
          </a:xfrm>
          <a:prstGeom prst="rect">
            <a:avLst/>
          </a:prstGeom>
          <a:noFill/>
        </p:spPr>
        <p:txBody>
          <a:bodyPr wrap="square" rtlCol="0">
            <a:spAutoFit/>
          </a:bodyPr>
          <a:p>
            <a:r>
              <a:rPr lang="en-IN" altLang="en-US"/>
              <a:t>Student Details</a:t>
            </a:r>
            <a:endParaRPr lang="en-IN" altLang="en-US"/>
          </a:p>
        </p:txBody>
      </p:sp>
      <p:sp>
        <p:nvSpPr>
          <p:cNvPr id="15" name="Rounded Rectangle 14"/>
          <p:cNvSpPr/>
          <p:nvPr/>
        </p:nvSpPr>
        <p:spPr>
          <a:xfrm>
            <a:off x="8458200" y="3450590"/>
            <a:ext cx="2687320"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Grade</a:t>
            </a:r>
            <a:endParaRPr lang="en-IN" altLang="en-US"/>
          </a:p>
        </p:txBody>
      </p:sp>
      <p:sp>
        <p:nvSpPr>
          <p:cNvPr id="16" name="Rounded Rectangle 15"/>
          <p:cNvSpPr/>
          <p:nvPr/>
        </p:nvSpPr>
        <p:spPr>
          <a:xfrm>
            <a:off x="8441690" y="3990975"/>
            <a:ext cx="2687320"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School</a:t>
            </a:r>
            <a:endParaRPr lang="en-IN" altLang="en-US"/>
          </a:p>
        </p:txBody>
      </p:sp>
      <p:sp>
        <p:nvSpPr>
          <p:cNvPr id="17" name="Rectangles 16"/>
          <p:cNvSpPr/>
          <p:nvPr/>
        </p:nvSpPr>
        <p:spPr>
          <a:xfrm>
            <a:off x="9629775" y="5943600"/>
            <a:ext cx="1923415" cy="3975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Add more student</a:t>
            </a:r>
            <a:endParaRPr lang="en-IN" altLang="en-US"/>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News Details</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15" name="Text Box 14"/>
          <p:cNvSpPr txBox="1"/>
          <p:nvPr/>
        </p:nvSpPr>
        <p:spPr>
          <a:xfrm>
            <a:off x="810895" y="2113280"/>
            <a:ext cx="6419850" cy="119888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marL="285750" indent="-285750">
              <a:buFont typeface="Arial" panose="020B0604020202020204" pitchFamily="34" charset="0"/>
              <a:buChar char="•"/>
            </a:pPr>
            <a:r>
              <a:rPr lang="en-IN" altLang="en-US">
                <a:sym typeface="+mn-ea"/>
              </a:rPr>
              <a:t>Admin will update news.</a:t>
            </a:r>
            <a:endParaRPr lang="en-IN" altLang="en-US">
              <a:sym typeface="+mn-ea"/>
            </a:endParaRPr>
          </a:p>
          <a:p>
            <a:pPr marL="285750" indent="-285750">
              <a:buFont typeface="Arial" panose="020B0604020202020204" pitchFamily="34" charset="0"/>
              <a:buChar char="•"/>
            </a:pPr>
            <a:r>
              <a:rPr lang="en-IN" altLang="en-US">
                <a:sym typeface="+mn-ea"/>
              </a:rPr>
              <a:t>It will be listed in this section</a:t>
            </a:r>
            <a:endParaRPr lang="en-IN" altLang="en-US">
              <a:sym typeface="+mn-ea"/>
            </a:endParaRPr>
          </a:p>
          <a:p>
            <a:pPr marL="285750" lvl="0" indent="-285750">
              <a:buFont typeface="Arial" panose="020B0604020202020204" pitchFamily="34" charset="0"/>
              <a:buChar char="•"/>
            </a:pPr>
            <a:endParaRPr lang="en-IN" altLang="en-US">
              <a:sym typeface="+mn-ea"/>
            </a:endParaRPr>
          </a:p>
          <a:p>
            <a:pPr marL="742950" lvl="1" indent="-285750">
              <a:buFont typeface="Arial" panose="020B0604020202020204" pitchFamily="34" charset="0"/>
              <a:buChar char="•"/>
            </a:pPr>
            <a:endParaRPr lang="en-IN" altLang="en-US">
              <a:sym typeface="+mn-ea"/>
            </a:endParaRPr>
          </a:p>
        </p:txBody>
      </p:sp>
      <p:sp>
        <p:nvSpPr>
          <p:cNvPr id="21" name="Round Diagonal Corner Rectangle 20"/>
          <p:cNvSpPr/>
          <p:nvPr/>
        </p:nvSpPr>
        <p:spPr>
          <a:xfrm>
            <a:off x="8260080" y="1691005"/>
            <a:ext cx="3217545" cy="4404995"/>
          </a:xfrm>
          <a:prstGeom prst="round2DiagRect">
            <a:avLst/>
          </a:prstGeom>
        </p:spPr>
        <p:style>
          <a:lnRef idx="2">
            <a:schemeClr val="dk1"/>
          </a:lnRef>
          <a:fillRef idx="1">
            <a:schemeClr val="lt1"/>
          </a:fillRef>
          <a:effectRef idx="0">
            <a:schemeClr val="dk1"/>
          </a:effectRef>
          <a:fontRef idx="minor">
            <a:schemeClr val="dk1"/>
          </a:fontRef>
        </p:style>
        <p:txBody>
          <a:bodyPr rtlCol="0" anchor="t" anchorCtr="0"/>
          <a:p>
            <a:pPr algn="ctr"/>
            <a:r>
              <a:rPr lang="en-IN" altLang="en-US" b="1"/>
              <a:t>News Title</a:t>
            </a:r>
            <a:endParaRPr lang="en-IN" altLang="en-US"/>
          </a:p>
          <a:p>
            <a:pPr algn="ctr"/>
            <a:r>
              <a:rPr lang="en-IN" altLang="en-US"/>
              <a:t>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a:t>
            </a:r>
            <a:endParaRPr lang="en-IN" altLang="en-US"/>
          </a:p>
        </p:txBody>
      </p:sp>
      <p:sp>
        <p:nvSpPr>
          <p:cNvPr id="11" name="Rectangles 10"/>
          <p:cNvSpPr/>
          <p:nvPr/>
        </p:nvSpPr>
        <p:spPr>
          <a:xfrm>
            <a:off x="8341995" y="1167765"/>
            <a:ext cx="3053715" cy="3651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a:sym typeface="+mn-ea"/>
              </a:rPr>
              <a:t>News Title</a:t>
            </a:r>
            <a:endParaRPr lang="en-IN" altLang="en-US"/>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65015" y="2903220"/>
            <a:ext cx="5586730" cy="1325880"/>
          </a:xfrm>
        </p:spPr>
        <p:txBody>
          <a:bodyPr>
            <a:normAutofit/>
          </a:bodyPr>
          <a:p>
            <a:r>
              <a:rPr lang="en-IN" altLang="en-US">
                <a:sym typeface="+mn-ea"/>
              </a:rPr>
              <a:t>Drawer Menu</a:t>
            </a:r>
            <a:endParaRPr lang="en-IN" altLang="en-US">
              <a:sym typeface="+mn-ea"/>
            </a:endParaRPr>
          </a:p>
        </p:txBody>
      </p:sp>
      <p:pic>
        <p:nvPicPr>
          <p:cNvPr id="12" name="Content Placeholder 11" descr="logo_2"/>
          <p:cNvPicPr>
            <a:picLocks noChangeAspect="1"/>
          </p:cNvPicPr>
          <p:nvPr>
            <p:ph sz="half" idx="2"/>
          </p:nvPr>
        </p:nvPicPr>
        <p:blipFill>
          <a:blip r:embed="rId1"/>
          <a:stretch>
            <a:fillRect/>
          </a:stretch>
        </p:blipFill>
        <p:spPr>
          <a:xfrm>
            <a:off x="-1905" y="-9525"/>
            <a:ext cx="342900" cy="3238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Leftside Drawer menu</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cxnSp>
        <p:nvCxnSpPr>
          <p:cNvPr id="5" name="Straight Connector 4"/>
          <p:cNvCxnSpPr/>
          <p:nvPr/>
        </p:nvCxnSpPr>
        <p:spPr>
          <a:xfrm>
            <a:off x="8148955" y="1217295"/>
            <a:ext cx="229235"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8148955" y="1280795"/>
            <a:ext cx="229235" cy="0"/>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8160385" y="1374775"/>
            <a:ext cx="229235" cy="0"/>
          </a:xfrm>
          <a:prstGeom prst="line">
            <a:avLst/>
          </a:prstGeom>
        </p:spPr>
        <p:style>
          <a:lnRef idx="1">
            <a:schemeClr val="dk1"/>
          </a:lnRef>
          <a:fillRef idx="0">
            <a:schemeClr val="dk1"/>
          </a:fillRef>
          <a:effectRef idx="0">
            <a:schemeClr val="dk1"/>
          </a:effectRef>
          <a:fontRef idx="minor">
            <a:schemeClr val="tx1"/>
          </a:fontRef>
        </p:style>
      </p:cxnSp>
      <p:sp>
        <p:nvSpPr>
          <p:cNvPr id="10" name="Rectangles 9"/>
          <p:cNvSpPr/>
          <p:nvPr/>
        </p:nvSpPr>
        <p:spPr>
          <a:xfrm>
            <a:off x="8027670" y="941070"/>
            <a:ext cx="2272665" cy="52863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11" name="Rectangles 10"/>
          <p:cNvSpPr/>
          <p:nvPr/>
        </p:nvSpPr>
        <p:spPr>
          <a:xfrm>
            <a:off x="8027035" y="951865"/>
            <a:ext cx="2239010" cy="11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4" name="Rectangles 13"/>
          <p:cNvSpPr/>
          <p:nvPr/>
        </p:nvSpPr>
        <p:spPr>
          <a:xfrm>
            <a:off x="8060055" y="2262505"/>
            <a:ext cx="2239010" cy="39814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Payment Gateway</a:t>
            </a:r>
            <a:endParaRPr lang="en-IN" altLang="en-US"/>
          </a:p>
        </p:txBody>
      </p:sp>
      <p:sp>
        <p:nvSpPr>
          <p:cNvPr id="15" name="Rectangles 14"/>
          <p:cNvSpPr/>
          <p:nvPr/>
        </p:nvSpPr>
        <p:spPr>
          <a:xfrm>
            <a:off x="8027035" y="2660650"/>
            <a:ext cx="2239010" cy="39814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My digital notes</a:t>
            </a:r>
            <a:endParaRPr lang="en-IN" altLang="en-US"/>
          </a:p>
        </p:txBody>
      </p:sp>
      <p:sp>
        <p:nvSpPr>
          <p:cNvPr id="16" name="Rectangles 15"/>
          <p:cNvSpPr/>
          <p:nvPr/>
        </p:nvSpPr>
        <p:spPr>
          <a:xfrm>
            <a:off x="8044180" y="3042285"/>
            <a:ext cx="2239010" cy="39814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My digital notes</a:t>
            </a:r>
            <a:endParaRPr lang="en-IN" altLang="en-US"/>
          </a:p>
        </p:txBody>
      </p:sp>
      <p:sp>
        <p:nvSpPr>
          <p:cNvPr id="17" name="Rectangles 16"/>
          <p:cNvSpPr/>
          <p:nvPr/>
        </p:nvSpPr>
        <p:spPr>
          <a:xfrm>
            <a:off x="8061325" y="3441700"/>
            <a:ext cx="2239010" cy="39814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Settings</a:t>
            </a:r>
            <a:endParaRPr lang="en-IN" altLang="en-US"/>
          </a:p>
        </p:txBody>
      </p:sp>
      <p:sp>
        <p:nvSpPr>
          <p:cNvPr id="18" name="Rectangles 17"/>
          <p:cNvSpPr/>
          <p:nvPr/>
        </p:nvSpPr>
        <p:spPr>
          <a:xfrm>
            <a:off x="8044815" y="3823335"/>
            <a:ext cx="2239010" cy="39814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Help and support</a:t>
            </a:r>
            <a:endParaRPr lang="en-IN" altLang="en-US"/>
          </a:p>
        </p:txBody>
      </p:sp>
      <p:sp>
        <p:nvSpPr>
          <p:cNvPr id="19" name="Rectangles 18"/>
          <p:cNvSpPr/>
          <p:nvPr/>
        </p:nvSpPr>
        <p:spPr>
          <a:xfrm>
            <a:off x="8061325" y="4204970"/>
            <a:ext cx="2239010" cy="57975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My subscription status</a:t>
            </a:r>
            <a:endParaRPr lang="en-IN" altLang="en-US"/>
          </a:p>
        </p:txBody>
      </p:sp>
      <p:sp>
        <p:nvSpPr>
          <p:cNvPr id="20" name="Rectangles 19"/>
          <p:cNvSpPr/>
          <p:nvPr/>
        </p:nvSpPr>
        <p:spPr>
          <a:xfrm>
            <a:off x="8044815" y="4784725"/>
            <a:ext cx="2239010" cy="39814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Log out</a:t>
            </a:r>
            <a:endParaRPr lang="en-IN" altLang="en-US"/>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Parent Registration</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466725"/>
            <a:ext cx="3535045" cy="5874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7" name="Content Placeholder 6" descr="ea"/>
          <p:cNvPicPr>
            <a:picLocks noChangeAspect="1"/>
          </p:cNvPicPr>
          <p:nvPr>
            <p:ph sz="half" idx="1"/>
          </p:nvPr>
        </p:nvPicPr>
        <p:blipFill>
          <a:blip r:embed="rId1"/>
          <a:stretch>
            <a:fillRect/>
          </a:stretch>
        </p:blipFill>
        <p:spPr>
          <a:xfrm>
            <a:off x="8132445" y="680085"/>
            <a:ext cx="485775" cy="276225"/>
          </a:xfrm>
          <a:prstGeom prst="rect">
            <a:avLst/>
          </a:prstGeom>
        </p:spPr>
      </p:pic>
      <p:sp>
        <p:nvSpPr>
          <p:cNvPr id="3" name="Text Box 2"/>
          <p:cNvSpPr txBox="1"/>
          <p:nvPr/>
        </p:nvSpPr>
        <p:spPr>
          <a:xfrm>
            <a:off x="1497330" y="2683510"/>
            <a:ext cx="4588510" cy="922020"/>
          </a:xfrm>
          <a:prstGeom prst="rect">
            <a:avLst/>
          </a:prstGeom>
          <a:noFill/>
        </p:spPr>
        <p:txBody>
          <a:bodyPr wrap="square" rtlCol="0">
            <a:spAutoFit/>
          </a:bodyPr>
          <a:p>
            <a:r>
              <a:rPr lang="en-IN" altLang="en-US"/>
              <a:t>This screen collects parent details. </a:t>
            </a:r>
            <a:endParaRPr lang="en-IN" altLang="en-US"/>
          </a:p>
          <a:p>
            <a:endParaRPr lang="en-IN" altLang="en-US"/>
          </a:p>
          <a:p>
            <a:r>
              <a:rPr lang="en-IN" altLang="en-US"/>
              <a:t>State and district details will be a drop down.</a:t>
            </a:r>
            <a:endParaRPr lang="en-IN" altLang="en-US"/>
          </a:p>
        </p:txBody>
      </p:sp>
      <p:cxnSp>
        <p:nvCxnSpPr>
          <p:cNvPr id="5" name="Straight Arrow Connector 4"/>
          <p:cNvCxnSpPr/>
          <p:nvPr/>
        </p:nvCxnSpPr>
        <p:spPr>
          <a:xfrm flipH="1" flipV="1">
            <a:off x="5760085" y="2969895"/>
            <a:ext cx="3027680" cy="1638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8" name="Rounded Rectangle 7"/>
          <p:cNvSpPr/>
          <p:nvPr/>
        </p:nvSpPr>
        <p:spPr>
          <a:xfrm>
            <a:off x="8441690" y="1048385"/>
            <a:ext cx="2687320"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First Name</a:t>
            </a:r>
            <a:endParaRPr lang="en-IN" altLang="en-US"/>
          </a:p>
        </p:txBody>
      </p:sp>
      <p:sp>
        <p:nvSpPr>
          <p:cNvPr id="10" name="Rounded Rectangle 9"/>
          <p:cNvSpPr/>
          <p:nvPr/>
        </p:nvSpPr>
        <p:spPr>
          <a:xfrm>
            <a:off x="8458200" y="1542415"/>
            <a:ext cx="2687320"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Last Name</a:t>
            </a:r>
            <a:endParaRPr lang="en-IN" altLang="en-US"/>
          </a:p>
        </p:txBody>
      </p:sp>
      <p:sp>
        <p:nvSpPr>
          <p:cNvPr id="6" name="Text Box 5"/>
          <p:cNvSpPr txBox="1"/>
          <p:nvPr/>
        </p:nvSpPr>
        <p:spPr>
          <a:xfrm>
            <a:off x="8806815" y="680085"/>
            <a:ext cx="2322195" cy="368300"/>
          </a:xfrm>
          <a:prstGeom prst="rect">
            <a:avLst/>
          </a:prstGeom>
          <a:noFill/>
        </p:spPr>
        <p:txBody>
          <a:bodyPr wrap="square" rtlCol="0">
            <a:spAutoFit/>
          </a:bodyPr>
          <a:p>
            <a:r>
              <a:rPr lang="en-IN" altLang="en-US"/>
              <a:t>Parent Details</a:t>
            </a:r>
            <a:endParaRPr lang="en-IN" altLang="en-US"/>
          </a:p>
        </p:txBody>
      </p:sp>
      <p:sp>
        <p:nvSpPr>
          <p:cNvPr id="15" name="Rounded Rectangle 14"/>
          <p:cNvSpPr/>
          <p:nvPr/>
        </p:nvSpPr>
        <p:spPr>
          <a:xfrm>
            <a:off x="8458200" y="2044065"/>
            <a:ext cx="2687320"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State</a:t>
            </a:r>
            <a:endParaRPr lang="en-IN" altLang="en-US"/>
          </a:p>
        </p:txBody>
      </p:sp>
      <p:sp>
        <p:nvSpPr>
          <p:cNvPr id="16" name="Rounded Rectangle 15"/>
          <p:cNvSpPr/>
          <p:nvPr/>
        </p:nvSpPr>
        <p:spPr>
          <a:xfrm>
            <a:off x="8441690" y="2534920"/>
            <a:ext cx="2687320"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District</a:t>
            </a:r>
            <a:endParaRPr lang="en-IN" altLang="en-US"/>
          </a:p>
        </p:txBody>
      </p:sp>
      <p:sp>
        <p:nvSpPr>
          <p:cNvPr id="17" name="Rectangles 16"/>
          <p:cNvSpPr/>
          <p:nvPr/>
        </p:nvSpPr>
        <p:spPr>
          <a:xfrm>
            <a:off x="8018780" y="5943600"/>
            <a:ext cx="3534410" cy="3975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Save and Proceed</a:t>
            </a:r>
            <a:endParaRPr lang="en-IN" altLang="en-US"/>
          </a:p>
        </p:txBody>
      </p:sp>
      <p:sp>
        <p:nvSpPr>
          <p:cNvPr id="13" name="Rounded Rectangle 12"/>
          <p:cNvSpPr/>
          <p:nvPr/>
        </p:nvSpPr>
        <p:spPr>
          <a:xfrm>
            <a:off x="8441690" y="3015615"/>
            <a:ext cx="2687320"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City</a:t>
            </a:r>
            <a:endParaRPr lang="en-IN" altLang="en-US"/>
          </a:p>
        </p:txBody>
      </p:sp>
      <p:sp>
        <p:nvSpPr>
          <p:cNvPr id="14" name="Rounded Rectangle 13"/>
          <p:cNvSpPr/>
          <p:nvPr/>
        </p:nvSpPr>
        <p:spPr>
          <a:xfrm>
            <a:off x="8441690" y="3495675"/>
            <a:ext cx="2687320"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Address</a:t>
            </a:r>
            <a:endParaRPr lang="en-IN" altLang="en-US"/>
          </a:p>
        </p:txBody>
      </p:sp>
      <p:sp>
        <p:nvSpPr>
          <p:cNvPr id="18" name="Rounded Rectangle 17"/>
          <p:cNvSpPr/>
          <p:nvPr/>
        </p:nvSpPr>
        <p:spPr>
          <a:xfrm>
            <a:off x="8441690" y="3993515"/>
            <a:ext cx="2687320"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Pincode</a:t>
            </a:r>
            <a:endParaRPr lang="en-IN" altLang="en-US"/>
          </a:p>
        </p:txBody>
      </p:sp>
      <p:sp>
        <p:nvSpPr>
          <p:cNvPr id="19" name="Rounded Rectangle 18"/>
          <p:cNvSpPr/>
          <p:nvPr/>
        </p:nvSpPr>
        <p:spPr>
          <a:xfrm>
            <a:off x="8441690" y="4479290"/>
            <a:ext cx="2687320"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Contact Number</a:t>
            </a:r>
            <a:endParaRPr lang="en-IN" altLang="en-US"/>
          </a:p>
        </p:txBody>
      </p:sp>
      <p:sp>
        <p:nvSpPr>
          <p:cNvPr id="20" name="Rounded Rectangle 19"/>
          <p:cNvSpPr/>
          <p:nvPr/>
        </p:nvSpPr>
        <p:spPr>
          <a:xfrm>
            <a:off x="8458200" y="4968240"/>
            <a:ext cx="2687320"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Alternate Number</a:t>
            </a:r>
            <a:endParaRPr lang="en-IN" altLang="en-US"/>
          </a:p>
        </p:txBody>
      </p:sp>
      <p:sp>
        <p:nvSpPr>
          <p:cNvPr id="21" name="Rounded Rectangle 20"/>
          <p:cNvSpPr/>
          <p:nvPr/>
        </p:nvSpPr>
        <p:spPr>
          <a:xfrm>
            <a:off x="8441690" y="5446395"/>
            <a:ext cx="2687320"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Email Address</a:t>
            </a:r>
            <a:endParaRPr lang="en-IN" altLang="en-US"/>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OTP Verification</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466725"/>
            <a:ext cx="3535045" cy="5874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7" name="Content Placeholder 6" descr="ea"/>
          <p:cNvPicPr>
            <a:picLocks noChangeAspect="1"/>
          </p:cNvPicPr>
          <p:nvPr>
            <p:ph sz="half" idx="1"/>
          </p:nvPr>
        </p:nvPicPr>
        <p:blipFill>
          <a:blip r:embed="rId1"/>
          <a:stretch>
            <a:fillRect/>
          </a:stretch>
        </p:blipFill>
        <p:spPr>
          <a:xfrm>
            <a:off x="9542780" y="1891030"/>
            <a:ext cx="485775" cy="276225"/>
          </a:xfrm>
          <a:prstGeom prst="rect">
            <a:avLst/>
          </a:prstGeom>
        </p:spPr>
      </p:pic>
      <p:sp>
        <p:nvSpPr>
          <p:cNvPr id="3" name="Text Box 2"/>
          <p:cNvSpPr txBox="1"/>
          <p:nvPr/>
        </p:nvSpPr>
        <p:spPr>
          <a:xfrm>
            <a:off x="2110740" y="2683510"/>
            <a:ext cx="349504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User will do OTP verification.</a:t>
            </a:r>
            <a:endParaRPr lang="en-IN" altLang="en-US"/>
          </a:p>
        </p:txBody>
      </p:sp>
      <p:cxnSp>
        <p:nvCxnSpPr>
          <p:cNvPr id="5" name="Straight Arrow Connector 4"/>
          <p:cNvCxnSpPr/>
          <p:nvPr/>
        </p:nvCxnSpPr>
        <p:spPr>
          <a:xfrm flipH="1" flipV="1">
            <a:off x="5760085" y="2969895"/>
            <a:ext cx="3027680" cy="1638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10" name="Rounded Rectangle 9"/>
          <p:cNvSpPr/>
          <p:nvPr/>
        </p:nvSpPr>
        <p:spPr>
          <a:xfrm>
            <a:off x="8491220" y="2969895"/>
            <a:ext cx="2687320"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OTP</a:t>
            </a:r>
            <a:endParaRPr lang="en-IN" altLang="en-US"/>
          </a:p>
        </p:txBody>
      </p:sp>
      <p:sp>
        <p:nvSpPr>
          <p:cNvPr id="11" name="Rectangles 10"/>
          <p:cNvSpPr/>
          <p:nvPr/>
        </p:nvSpPr>
        <p:spPr>
          <a:xfrm>
            <a:off x="8423910" y="3540125"/>
            <a:ext cx="2771140" cy="3975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Next</a:t>
            </a:r>
            <a:endParaRPr lang="en-IN" altLang="en-US"/>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Subscription</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5637530" y="400685"/>
            <a:ext cx="916940" cy="368300"/>
          </a:xfrm>
          <a:prstGeom prst="rect">
            <a:avLst/>
          </a:prstGeom>
          <a:noFill/>
        </p:spPr>
        <p:txBody>
          <a:bodyPr wrap="square" rtlCol="0">
            <a:spAutoFit/>
          </a:bodyPr>
          <a:p>
            <a:r>
              <a:rPr lang="en-IN" altLang="en-US"/>
              <a:t>Logo</a:t>
            </a:r>
            <a:endParaRPr lang="en-IN" altLang="en-US"/>
          </a:p>
        </p:txBody>
      </p:sp>
      <p:sp>
        <p:nvSpPr>
          <p:cNvPr id="11" name="Text Box 10"/>
          <p:cNvSpPr txBox="1"/>
          <p:nvPr/>
        </p:nvSpPr>
        <p:spPr>
          <a:xfrm>
            <a:off x="5359400" y="941070"/>
            <a:ext cx="1308735" cy="368300"/>
          </a:xfrm>
          <a:prstGeom prst="rect">
            <a:avLst/>
          </a:prstGeom>
          <a:noFill/>
        </p:spPr>
        <p:txBody>
          <a:bodyPr wrap="square" rtlCol="0">
            <a:spAutoFit/>
          </a:bodyPr>
          <a:p>
            <a:r>
              <a:rPr lang="en-IN" altLang="en-US"/>
              <a:t>Search Bar</a:t>
            </a:r>
            <a:endParaRPr lang="en-IN" altLang="en-US"/>
          </a:p>
        </p:txBody>
      </p:sp>
      <p:sp>
        <p:nvSpPr>
          <p:cNvPr id="12" name="Text Box 11"/>
          <p:cNvSpPr txBox="1"/>
          <p:nvPr/>
        </p:nvSpPr>
        <p:spPr>
          <a:xfrm>
            <a:off x="5130800" y="1691005"/>
            <a:ext cx="1766570" cy="368300"/>
          </a:xfrm>
          <a:prstGeom prst="rect">
            <a:avLst/>
          </a:prstGeom>
          <a:noFill/>
        </p:spPr>
        <p:txBody>
          <a:bodyPr wrap="square" rtlCol="0">
            <a:spAutoFit/>
          </a:bodyPr>
          <a:p>
            <a:r>
              <a:rPr lang="en-IN" altLang="en-US"/>
              <a:t>Notification Bell</a:t>
            </a:r>
            <a:endParaRPr lang="en-IN" altLang="en-US"/>
          </a:p>
        </p:txBody>
      </p:sp>
      <p:cxnSp>
        <p:nvCxnSpPr>
          <p:cNvPr id="14" name="Straight Arrow Connector 13"/>
          <p:cNvCxnSpPr>
            <a:stCxn id="7" idx="1"/>
            <a:endCxn id="10" idx="3"/>
          </p:cNvCxnSpPr>
          <p:nvPr/>
        </p:nvCxnSpPr>
        <p:spPr>
          <a:xfrm flipH="1" flipV="1">
            <a:off x="6554470" y="584835"/>
            <a:ext cx="1572895" cy="698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6431280" y="728345"/>
            <a:ext cx="2896235" cy="3600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 name="Round Diagonal Corner Rectangle 2"/>
          <p:cNvSpPr/>
          <p:nvPr/>
        </p:nvSpPr>
        <p:spPr>
          <a:xfrm>
            <a:off x="8231505" y="997585"/>
            <a:ext cx="3207385" cy="1668780"/>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u="sng"/>
              <a:t>Silver</a:t>
            </a:r>
            <a:endParaRPr lang="en-IN" altLang="en-US"/>
          </a:p>
          <a:p>
            <a:pPr algn="ctr"/>
            <a:r>
              <a:rPr lang="en-IN" altLang="en-US"/>
              <a:t>Feature 1</a:t>
            </a:r>
            <a:endParaRPr lang="en-IN" altLang="en-US"/>
          </a:p>
          <a:p>
            <a:pPr algn="ctr"/>
            <a:r>
              <a:rPr lang="en-IN" altLang="en-US"/>
              <a:t>Feature 2</a:t>
            </a:r>
            <a:endParaRPr lang="en-IN" altLang="en-US"/>
          </a:p>
          <a:p>
            <a:pPr algn="ctr"/>
            <a:r>
              <a:rPr lang="en-IN" altLang="en-US"/>
              <a:t>Feature3</a:t>
            </a:r>
            <a:endParaRPr lang="en-IN" altLang="en-US"/>
          </a:p>
          <a:p>
            <a:pPr algn="ctr"/>
            <a:endParaRPr lang="en-IN" altLang="en-US"/>
          </a:p>
        </p:txBody>
      </p:sp>
      <p:sp>
        <p:nvSpPr>
          <p:cNvPr id="5" name="Rectangles 4"/>
          <p:cNvSpPr/>
          <p:nvPr/>
        </p:nvSpPr>
        <p:spPr>
          <a:xfrm>
            <a:off x="9900285" y="2258060"/>
            <a:ext cx="1080135" cy="26162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Subscribe</a:t>
            </a:r>
            <a:endParaRPr lang="en-IN" altLang="en-US"/>
          </a:p>
        </p:txBody>
      </p:sp>
      <p:sp>
        <p:nvSpPr>
          <p:cNvPr id="13" name="Round Diagonal Corner Rectangle 12"/>
          <p:cNvSpPr/>
          <p:nvPr/>
        </p:nvSpPr>
        <p:spPr>
          <a:xfrm>
            <a:off x="8231505" y="2701290"/>
            <a:ext cx="3207385" cy="1668780"/>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u="sng"/>
              <a:t>Gold</a:t>
            </a:r>
            <a:endParaRPr lang="en-IN" altLang="en-US"/>
          </a:p>
          <a:p>
            <a:pPr algn="ctr"/>
            <a:r>
              <a:rPr lang="en-IN" altLang="en-US"/>
              <a:t>Feature 1</a:t>
            </a:r>
            <a:endParaRPr lang="en-IN" altLang="en-US"/>
          </a:p>
          <a:p>
            <a:pPr algn="ctr"/>
            <a:r>
              <a:rPr lang="en-IN" altLang="en-US"/>
              <a:t>Feature 2</a:t>
            </a:r>
            <a:endParaRPr lang="en-IN" altLang="en-US"/>
          </a:p>
          <a:p>
            <a:pPr algn="ctr"/>
            <a:r>
              <a:rPr lang="en-IN" altLang="en-US"/>
              <a:t>Feature3</a:t>
            </a:r>
            <a:endParaRPr lang="en-IN" altLang="en-US"/>
          </a:p>
          <a:p>
            <a:pPr algn="ctr"/>
            <a:endParaRPr lang="en-IN" altLang="en-US"/>
          </a:p>
        </p:txBody>
      </p:sp>
      <p:sp>
        <p:nvSpPr>
          <p:cNvPr id="18" name="Rectangles 17"/>
          <p:cNvSpPr/>
          <p:nvPr/>
        </p:nvSpPr>
        <p:spPr>
          <a:xfrm>
            <a:off x="10179050" y="4028440"/>
            <a:ext cx="1080135" cy="26162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Subscribe</a:t>
            </a:r>
            <a:endParaRPr lang="en-IN" altLang="en-US"/>
          </a:p>
        </p:txBody>
      </p:sp>
      <p:sp>
        <p:nvSpPr>
          <p:cNvPr id="19" name="Round Diagonal Corner Rectangle 18"/>
          <p:cNvSpPr/>
          <p:nvPr/>
        </p:nvSpPr>
        <p:spPr>
          <a:xfrm>
            <a:off x="8231505" y="4417695"/>
            <a:ext cx="3207385" cy="1668780"/>
          </a:xfrm>
          <a:prstGeom prst="round2Diag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b="1" u="sng"/>
              <a:t>Diamond</a:t>
            </a:r>
            <a:endParaRPr lang="en-IN" altLang="en-US"/>
          </a:p>
          <a:p>
            <a:pPr algn="ctr"/>
            <a:r>
              <a:rPr lang="en-IN" altLang="en-US"/>
              <a:t>Feature 1</a:t>
            </a:r>
            <a:endParaRPr lang="en-IN" altLang="en-US"/>
          </a:p>
          <a:p>
            <a:pPr algn="ctr"/>
            <a:r>
              <a:rPr lang="en-IN" altLang="en-US"/>
              <a:t>Feature 2</a:t>
            </a:r>
            <a:endParaRPr lang="en-IN" altLang="en-US"/>
          </a:p>
          <a:p>
            <a:pPr algn="ctr"/>
            <a:r>
              <a:rPr lang="en-IN" altLang="en-US"/>
              <a:t>Feature3</a:t>
            </a:r>
            <a:endParaRPr lang="en-IN" altLang="en-US"/>
          </a:p>
          <a:p>
            <a:pPr algn="ctr"/>
            <a:endParaRPr lang="en-IN" altLang="en-US"/>
          </a:p>
        </p:txBody>
      </p:sp>
      <p:sp>
        <p:nvSpPr>
          <p:cNvPr id="20" name="Rectangles 19"/>
          <p:cNvSpPr/>
          <p:nvPr/>
        </p:nvSpPr>
        <p:spPr>
          <a:xfrm>
            <a:off x="10179050" y="5744845"/>
            <a:ext cx="1080135" cy="26162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Subscribe</a:t>
            </a:r>
            <a:endParaRPr lang="en-IN" altLang="en-US"/>
          </a:p>
        </p:txBody>
      </p:sp>
      <p:sp>
        <p:nvSpPr>
          <p:cNvPr id="23" name="Rectangles 22"/>
          <p:cNvSpPr/>
          <p:nvPr/>
        </p:nvSpPr>
        <p:spPr>
          <a:xfrm>
            <a:off x="10194925" y="6079490"/>
            <a:ext cx="1080135" cy="26162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Skip</a:t>
            </a:r>
            <a:endParaRPr lang="en-IN" altLang="en-US"/>
          </a:p>
        </p:txBody>
      </p:sp>
      <p:cxnSp>
        <p:nvCxnSpPr>
          <p:cNvPr id="24" name="Straight Arrow Connector 23"/>
          <p:cNvCxnSpPr>
            <a:stCxn id="8" idx="3"/>
            <a:endCxn id="12" idx="3"/>
          </p:cNvCxnSpPr>
          <p:nvPr/>
        </p:nvCxnSpPr>
        <p:spPr>
          <a:xfrm flipH="1">
            <a:off x="6897370" y="750570"/>
            <a:ext cx="4043045" cy="1124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5" name="Text Box 24"/>
          <p:cNvSpPr txBox="1"/>
          <p:nvPr/>
        </p:nvSpPr>
        <p:spPr>
          <a:xfrm>
            <a:off x="5130165" y="2519680"/>
            <a:ext cx="1766570" cy="368300"/>
          </a:xfrm>
          <a:prstGeom prst="rect">
            <a:avLst/>
          </a:prstGeom>
          <a:noFill/>
        </p:spPr>
        <p:txBody>
          <a:bodyPr wrap="square" rtlCol="0">
            <a:spAutoFit/>
          </a:bodyPr>
          <a:p>
            <a:r>
              <a:rPr lang="en-IN" altLang="en-US"/>
              <a:t>Package Name</a:t>
            </a:r>
            <a:endParaRPr lang="en-IN" altLang="en-US"/>
          </a:p>
        </p:txBody>
      </p:sp>
      <p:cxnSp>
        <p:nvCxnSpPr>
          <p:cNvPr id="26" name="Straight Arrow Connector 25"/>
          <p:cNvCxnSpPr/>
          <p:nvPr/>
        </p:nvCxnSpPr>
        <p:spPr>
          <a:xfrm flipH="1">
            <a:off x="6774815" y="1333500"/>
            <a:ext cx="2765425" cy="12928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Text Box 27"/>
          <p:cNvSpPr txBox="1"/>
          <p:nvPr/>
        </p:nvSpPr>
        <p:spPr>
          <a:xfrm>
            <a:off x="5212715" y="2887980"/>
            <a:ext cx="1766570" cy="368300"/>
          </a:xfrm>
          <a:prstGeom prst="rect">
            <a:avLst/>
          </a:prstGeom>
          <a:noFill/>
        </p:spPr>
        <p:txBody>
          <a:bodyPr wrap="square" rtlCol="0">
            <a:spAutoFit/>
          </a:bodyPr>
          <a:p>
            <a:r>
              <a:rPr lang="en-IN" altLang="en-US"/>
              <a:t>Features</a:t>
            </a:r>
            <a:endParaRPr lang="en-IN" altLang="en-US"/>
          </a:p>
        </p:txBody>
      </p:sp>
      <p:cxnSp>
        <p:nvCxnSpPr>
          <p:cNvPr id="29" name="Straight Arrow Connector 28"/>
          <p:cNvCxnSpPr/>
          <p:nvPr/>
        </p:nvCxnSpPr>
        <p:spPr>
          <a:xfrm flipH="1">
            <a:off x="6381750" y="1775460"/>
            <a:ext cx="3011805" cy="12928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0" name="Text Box 29"/>
          <p:cNvSpPr txBox="1"/>
          <p:nvPr/>
        </p:nvSpPr>
        <p:spPr>
          <a:xfrm>
            <a:off x="5008245" y="3456940"/>
            <a:ext cx="1766570" cy="368300"/>
          </a:xfrm>
          <a:prstGeom prst="rect">
            <a:avLst/>
          </a:prstGeom>
          <a:noFill/>
        </p:spPr>
        <p:txBody>
          <a:bodyPr wrap="square" rtlCol="0">
            <a:spAutoFit/>
          </a:bodyPr>
          <a:p>
            <a:r>
              <a:rPr lang="en-IN" altLang="en-US"/>
              <a:t>Subscribe button</a:t>
            </a:r>
            <a:endParaRPr lang="en-IN" altLang="en-US"/>
          </a:p>
        </p:txBody>
      </p:sp>
      <p:cxnSp>
        <p:nvCxnSpPr>
          <p:cNvPr id="31" name="Straight Arrow Connector 30"/>
          <p:cNvCxnSpPr>
            <a:stCxn id="5" idx="1"/>
          </p:cNvCxnSpPr>
          <p:nvPr/>
        </p:nvCxnSpPr>
        <p:spPr>
          <a:xfrm flipH="1">
            <a:off x="6725920" y="2388870"/>
            <a:ext cx="3174365" cy="11379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2" name="Text Box 31"/>
          <p:cNvSpPr txBox="1"/>
          <p:nvPr/>
        </p:nvSpPr>
        <p:spPr>
          <a:xfrm>
            <a:off x="4901565" y="5638165"/>
            <a:ext cx="1766570" cy="368300"/>
          </a:xfrm>
          <a:prstGeom prst="rect">
            <a:avLst/>
          </a:prstGeom>
          <a:noFill/>
        </p:spPr>
        <p:txBody>
          <a:bodyPr wrap="square" rtlCol="0">
            <a:spAutoFit/>
          </a:bodyPr>
          <a:p>
            <a:r>
              <a:rPr lang="en-IN" altLang="en-US"/>
              <a:t>Skip button</a:t>
            </a:r>
            <a:endParaRPr lang="en-IN" altLang="en-US"/>
          </a:p>
        </p:txBody>
      </p:sp>
      <p:cxnSp>
        <p:nvCxnSpPr>
          <p:cNvPr id="33" name="Straight Arrow Connector 32"/>
          <p:cNvCxnSpPr>
            <a:stCxn id="23" idx="1"/>
          </p:cNvCxnSpPr>
          <p:nvPr/>
        </p:nvCxnSpPr>
        <p:spPr>
          <a:xfrm flipH="1" flipV="1">
            <a:off x="6022340" y="5621020"/>
            <a:ext cx="4172585" cy="5892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16" name="Content Placeholder 15"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17" name="Text Box 16"/>
          <p:cNvSpPr txBox="1"/>
          <p:nvPr/>
        </p:nvSpPr>
        <p:spPr>
          <a:xfrm>
            <a:off x="645160" y="2560955"/>
            <a:ext cx="3865245" cy="119888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Once user skip this screen without selecting a package, this screen will appear every time the user opens the application.</a:t>
            </a:r>
            <a:endParaRPr lang="en-IN" altLang="en-US"/>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My Preferences</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780"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3" name="Rounded Rectangle 2"/>
          <p:cNvSpPr/>
          <p:nvPr/>
        </p:nvSpPr>
        <p:spPr>
          <a:xfrm>
            <a:off x="8192770" y="1466215"/>
            <a:ext cx="3184525" cy="3479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en-IN" altLang="en-US"/>
              <a:t>Music</a:t>
            </a:r>
            <a:endParaRPr lang="en-IN" altLang="en-US"/>
          </a:p>
        </p:txBody>
      </p:sp>
      <p:sp>
        <p:nvSpPr>
          <p:cNvPr id="5" name="Rectangles 4"/>
          <p:cNvSpPr/>
          <p:nvPr/>
        </p:nvSpPr>
        <p:spPr>
          <a:xfrm>
            <a:off x="8292465" y="1515745"/>
            <a:ext cx="254635" cy="232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8806180" y="1068705"/>
            <a:ext cx="1774825" cy="368300"/>
          </a:xfrm>
          <a:prstGeom prst="rect">
            <a:avLst/>
          </a:prstGeom>
          <a:noFill/>
        </p:spPr>
        <p:txBody>
          <a:bodyPr wrap="square" rtlCol="0">
            <a:spAutoFit/>
          </a:bodyPr>
          <a:p>
            <a:r>
              <a:rPr lang="en-IN" altLang="en-US"/>
              <a:t>My Preferences</a:t>
            </a:r>
            <a:endParaRPr lang="en-IN" altLang="en-US"/>
          </a:p>
        </p:txBody>
      </p:sp>
      <p:sp>
        <p:nvSpPr>
          <p:cNvPr id="11" name="Rounded Rectangle 10"/>
          <p:cNvSpPr/>
          <p:nvPr/>
        </p:nvSpPr>
        <p:spPr>
          <a:xfrm>
            <a:off x="8194040" y="1913890"/>
            <a:ext cx="3184525" cy="3479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en-IN" altLang="en-US"/>
              <a:t>Painting</a:t>
            </a:r>
            <a:endParaRPr lang="en-IN" altLang="en-US"/>
          </a:p>
        </p:txBody>
      </p:sp>
      <p:sp>
        <p:nvSpPr>
          <p:cNvPr id="13" name="Rectangles 12"/>
          <p:cNvSpPr/>
          <p:nvPr/>
        </p:nvSpPr>
        <p:spPr>
          <a:xfrm>
            <a:off x="8293735" y="1963420"/>
            <a:ext cx="254635" cy="232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ounded Rectangle 13"/>
          <p:cNvSpPr/>
          <p:nvPr/>
        </p:nvSpPr>
        <p:spPr>
          <a:xfrm>
            <a:off x="8194040" y="2312035"/>
            <a:ext cx="3184525" cy="3479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en-IN" altLang="en-US"/>
              <a:t>Sports</a:t>
            </a:r>
            <a:endParaRPr lang="en-IN" altLang="en-US"/>
          </a:p>
        </p:txBody>
      </p:sp>
      <p:sp>
        <p:nvSpPr>
          <p:cNvPr id="15" name="Rectangles 14"/>
          <p:cNvSpPr/>
          <p:nvPr/>
        </p:nvSpPr>
        <p:spPr>
          <a:xfrm>
            <a:off x="8293735" y="2361565"/>
            <a:ext cx="254635" cy="232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Rounded Rectangle 15"/>
          <p:cNvSpPr/>
          <p:nvPr/>
        </p:nvSpPr>
        <p:spPr>
          <a:xfrm>
            <a:off x="8194040" y="2726690"/>
            <a:ext cx="3184525" cy="3479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en-IN" altLang="en-US"/>
              <a:t>Physics</a:t>
            </a:r>
            <a:endParaRPr lang="en-IN" altLang="en-US"/>
          </a:p>
        </p:txBody>
      </p:sp>
      <p:sp>
        <p:nvSpPr>
          <p:cNvPr id="17" name="Rectangles 16"/>
          <p:cNvSpPr/>
          <p:nvPr/>
        </p:nvSpPr>
        <p:spPr>
          <a:xfrm>
            <a:off x="8293735" y="2776220"/>
            <a:ext cx="254635" cy="232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ounded Rectangle 17"/>
          <p:cNvSpPr/>
          <p:nvPr/>
        </p:nvSpPr>
        <p:spPr>
          <a:xfrm>
            <a:off x="8194040" y="3141345"/>
            <a:ext cx="3184525" cy="3479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en-IN" altLang="en-US"/>
              <a:t>Chemistry</a:t>
            </a:r>
            <a:endParaRPr lang="en-IN" altLang="en-US"/>
          </a:p>
        </p:txBody>
      </p:sp>
      <p:sp>
        <p:nvSpPr>
          <p:cNvPr id="19" name="Rectangles 18"/>
          <p:cNvSpPr/>
          <p:nvPr/>
        </p:nvSpPr>
        <p:spPr>
          <a:xfrm>
            <a:off x="8293735" y="3190875"/>
            <a:ext cx="254635" cy="232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Rounded Rectangle 19"/>
          <p:cNvSpPr/>
          <p:nvPr/>
        </p:nvSpPr>
        <p:spPr>
          <a:xfrm>
            <a:off x="8194040" y="3539490"/>
            <a:ext cx="3184525" cy="3479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en-IN" altLang="en-US"/>
              <a:t>Biology</a:t>
            </a:r>
            <a:endParaRPr lang="en-IN" altLang="en-US"/>
          </a:p>
        </p:txBody>
      </p:sp>
      <p:sp>
        <p:nvSpPr>
          <p:cNvPr id="21" name="Rectangles 20"/>
          <p:cNvSpPr/>
          <p:nvPr/>
        </p:nvSpPr>
        <p:spPr>
          <a:xfrm>
            <a:off x="8293735" y="3589020"/>
            <a:ext cx="254635" cy="232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Rounded Rectangle 21"/>
          <p:cNvSpPr/>
          <p:nvPr/>
        </p:nvSpPr>
        <p:spPr>
          <a:xfrm>
            <a:off x="8169275" y="3921125"/>
            <a:ext cx="3184525" cy="3479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en-IN" altLang="en-US"/>
              <a:t>Maths</a:t>
            </a:r>
            <a:endParaRPr lang="en-IN" altLang="en-US"/>
          </a:p>
        </p:txBody>
      </p:sp>
      <p:sp>
        <p:nvSpPr>
          <p:cNvPr id="23" name="Rectangles 22"/>
          <p:cNvSpPr/>
          <p:nvPr/>
        </p:nvSpPr>
        <p:spPr>
          <a:xfrm>
            <a:off x="8268970" y="3970655"/>
            <a:ext cx="254635" cy="232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Rounded Rectangle 23"/>
          <p:cNvSpPr/>
          <p:nvPr/>
        </p:nvSpPr>
        <p:spPr>
          <a:xfrm>
            <a:off x="8194040" y="4335780"/>
            <a:ext cx="3184525" cy="3479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en-IN" altLang="en-US"/>
              <a:t>Computer</a:t>
            </a:r>
            <a:endParaRPr lang="en-IN" altLang="en-US"/>
          </a:p>
        </p:txBody>
      </p:sp>
      <p:sp>
        <p:nvSpPr>
          <p:cNvPr id="25" name="Rectangles 24"/>
          <p:cNvSpPr/>
          <p:nvPr/>
        </p:nvSpPr>
        <p:spPr>
          <a:xfrm>
            <a:off x="8293735" y="4385310"/>
            <a:ext cx="254635" cy="232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Rounded Rectangle 25"/>
          <p:cNvSpPr/>
          <p:nvPr/>
        </p:nvSpPr>
        <p:spPr>
          <a:xfrm>
            <a:off x="8169275" y="4767580"/>
            <a:ext cx="3184525" cy="3479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en-IN" altLang="en-US"/>
              <a:t>Maths</a:t>
            </a:r>
            <a:endParaRPr lang="en-IN" altLang="en-US"/>
          </a:p>
        </p:txBody>
      </p:sp>
      <p:sp>
        <p:nvSpPr>
          <p:cNvPr id="27" name="Rectangles 26"/>
          <p:cNvSpPr/>
          <p:nvPr/>
        </p:nvSpPr>
        <p:spPr>
          <a:xfrm>
            <a:off x="8268970" y="4817110"/>
            <a:ext cx="254635" cy="232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Rounded Rectangle 27"/>
          <p:cNvSpPr/>
          <p:nvPr/>
        </p:nvSpPr>
        <p:spPr>
          <a:xfrm>
            <a:off x="10266680" y="5746115"/>
            <a:ext cx="1010920" cy="3981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en-IN" altLang="en-US"/>
              <a:t>Save</a:t>
            </a:r>
            <a:endParaRPr lang="en-IN" altLang="en-US"/>
          </a:p>
        </p:txBody>
      </p:sp>
      <p:sp>
        <p:nvSpPr>
          <p:cNvPr id="29" name="Text Box 28"/>
          <p:cNvSpPr txBox="1"/>
          <p:nvPr/>
        </p:nvSpPr>
        <p:spPr>
          <a:xfrm>
            <a:off x="2967990" y="3008630"/>
            <a:ext cx="3283585" cy="368300"/>
          </a:xfrm>
          <a:prstGeom prst="rect">
            <a:avLst/>
          </a:prstGeom>
          <a:noFill/>
        </p:spPr>
        <p:txBody>
          <a:bodyPr wrap="square" rtlCol="0">
            <a:spAutoFit/>
          </a:bodyPr>
          <a:p>
            <a:r>
              <a:rPr lang="en-IN" altLang="en-US"/>
              <a:t>Load Preferences from database</a:t>
            </a:r>
            <a:endParaRPr lang="en-IN" altLang="en-US"/>
          </a:p>
        </p:txBody>
      </p:sp>
      <p:sp>
        <p:nvSpPr>
          <p:cNvPr id="30" name="Left Brace 29"/>
          <p:cNvSpPr/>
          <p:nvPr/>
        </p:nvSpPr>
        <p:spPr>
          <a:xfrm>
            <a:off x="6135370" y="1251585"/>
            <a:ext cx="2157095" cy="42951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31" name="Text Box 30"/>
          <p:cNvSpPr txBox="1"/>
          <p:nvPr/>
        </p:nvSpPr>
        <p:spPr>
          <a:xfrm>
            <a:off x="4874260" y="1322705"/>
            <a:ext cx="1261110" cy="368300"/>
          </a:xfrm>
          <a:prstGeom prst="rect">
            <a:avLst/>
          </a:prstGeom>
          <a:noFill/>
        </p:spPr>
        <p:txBody>
          <a:bodyPr wrap="square" rtlCol="0">
            <a:spAutoFit/>
          </a:bodyPr>
          <a:p>
            <a:r>
              <a:rPr lang="en-IN" altLang="en-US"/>
              <a:t>Checkbox</a:t>
            </a:r>
            <a:endParaRPr lang="en-IN" altLang="en-US"/>
          </a:p>
        </p:txBody>
      </p:sp>
      <p:cxnSp>
        <p:nvCxnSpPr>
          <p:cNvPr id="32" name="Straight Arrow Connector 31"/>
          <p:cNvCxnSpPr>
            <a:stCxn id="5" idx="1"/>
          </p:cNvCxnSpPr>
          <p:nvPr/>
        </p:nvCxnSpPr>
        <p:spPr>
          <a:xfrm flipH="1" flipV="1">
            <a:off x="6003290" y="1532890"/>
            <a:ext cx="2289175" cy="990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3" idx="1"/>
          </p:cNvCxnSpPr>
          <p:nvPr/>
        </p:nvCxnSpPr>
        <p:spPr>
          <a:xfrm flipH="1" flipV="1">
            <a:off x="5953125" y="1665605"/>
            <a:ext cx="2340610" cy="4140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5" idx="1"/>
          </p:cNvCxnSpPr>
          <p:nvPr/>
        </p:nvCxnSpPr>
        <p:spPr>
          <a:xfrm flipH="1" flipV="1">
            <a:off x="6130290" y="1659890"/>
            <a:ext cx="2163445" cy="8178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7" idx="1"/>
          </p:cNvCxnSpPr>
          <p:nvPr/>
        </p:nvCxnSpPr>
        <p:spPr>
          <a:xfrm flipH="1" flipV="1">
            <a:off x="6130290" y="1659890"/>
            <a:ext cx="2163445" cy="12325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6" name="Text Box 35"/>
          <p:cNvSpPr txBox="1"/>
          <p:nvPr/>
        </p:nvSpPr>
        <p:spPr>
          <a:xfrm>
            <a:off x="710565" y="3834765"/>
            <a:ext cx="4163695" cy="9220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Here, can set the preferences. User will get notification/ </a:t>
            </a:r>
            <a:r>
              <a:rPr lang="en-IN" altLang="en-US" b="1"/>
              <a:t>My Content</a:t>
            </a:r>
            <a:r>
              <a:rPr lang="en-IN" altLang="en-US"/>
              <a:t> datawill be based on this preferences</a:t>
            </a:r>
            <a:endParaRPr lang="en-IN" altLang="en-US"/>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Dashboard</a:t>
            </a:r>
            <a:endParaRPr lang="en-IN" altLang="en-US"/>
          </a:p>
        </p:txBody>
      </p:sp>
      <p:sp>
        <p:nvSpPr>
          <p:cNvPr id="4" name="Rounded Rectangle 3"/>
          <p:cNvSpPr/>
          <p:nvPr/>
        </p:nvSpPr>
        <p:spPr>
          <a:xfrm>
            <a:off x="7936230" y="139700"/>
            <a:ext cx="3698875" cy="667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Text Box 5"/>
          <p:cNvSpPr txBox="1"/>
          <p:nvPr/>
        </p:nvSpPr>
        <p:spPr>
          <a:xfrm>
            <a:off x="8724900" y="424180"/>
            <a:ext cx="19291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endParaRPr lang="en-US"/>
          </a:p>
        </p:txBody>
      </p:sp>
      <p:pic>
        <p:nvPicPr>
          <p:cNvPr id="7" name="Content Placeholder 6" descr="ea"/>
          <p:cNvPicPr>
            <a:picLocks noChangeAspect="1"/>
          </p:cNvPicPr>
          <p:nvPr>
            <p:ph idx="1"/>
          </p:nvPr>
        </p:nvPicPr>
        <p:blipFill>
          <a:blip r:embed="rId1"/>
          <a:stretch>
            <a:fillRect/>
          </a:stretch>
        </p:blipFill>
        <p:spPr>
          <a:xfrm>
            <a:off x="8127365" y="516255"/>
            <a:ext cx="485775" cy="276225"/>
          </a:xfrm>
          <a:prstGeom prst="rect">
            <a:avLst/>
          </a:prstGeom>
        </p:spPr>
      </p:pic>
      <p:sp>
        <p:nvSpPr>
          <p:cNvPr id="8" name="Oval 7"/>
          <p:cNvSpPr/>
          <p:nvPr/>
        </p:nvSpPr>
        <p:spPr>
          <a:xfrm>
            <a:off x="10882630" y="400685"/>
            <a:ext cx="392430" cy="409575"/>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ectangles 8"/>
          <p:cNvSpPr/>
          <p:nvPr/>
        </p:nvSpPr>
        <p:spPr>
          <a:xfrm>
            <a:off x="8018145" y="941070"/>
            <a:ext cx="3535045" cy="540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 name="Straight Connector 2"/>
          <p:cNvCxnSpPr/>
          <p:nvPr/>
        </p:nvCxnSpPr>
        <p:spPr>
          <a:xfrm>
            <a:off x="8133080" y="1153795"/>
            <a:ext cx="229235" cy="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8148955" y="1217295"/>
            <a:ext cx="229235"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8148955" y="1280795"/>
            <a:ext cx="229235" cy="0"/>
          </a:xfrm>
          <a:prstGeom prst="line">
            <a:avLst/>
          </a:prstGeom>
        </p:spPr>
        <p:style>
          <a:lnRef idx="1">
            <a:schemeClr val="dk1"/>
          </a:lnRef>
          <a:fillRef idx="0">
            <a:schemeClr val="dk1"/>
          </a:fillRef>
          <a:effectRef idx="0">
            <a:schemeClr val="dk1"/>
          </a:effectRef>
          <a:fontRef idx="minor">
            <a:schemeClr val="tx1"/>
          </a:fontRef>
        </p:style>
      </p:cxnSp>
      <p:sp>
        <p:nvSpPr>
          <p:cNvPr id="17" name="Text Box 16"/>
          <p:cNvSpPr txBox="1"/>
          <p:nvPr/>
        </p:nvSpPr>
        <p:spPr>
          <a:xfrm>
            <a:off x="4237990" y="810260"/>
            <a:ext cx="2404110" cy="368300"/>
          </a:xfrm>
          <a:prstGeom prst="rect">
            <a:avLst/>
          </a:prstGeom>
          <a:noFill/>
        </p:spPr>
        <p:txBody>
          <a:bodyPr wrap="square" rtlCol="0">
            <a:spAutoFit/>
          </a:bodyPr>
          <a:p>
            <a:r>
              <a:rPr lang="en-IN" altLang="en-US"/>
              <a:t>Drawer Menu</a:t>
            </a:r>
            <a:endParaRPr lang="en-IN" altLang="en-US"/>
          </a:p>
        </p:txBody>
      </p:sp>
      <p:cxnSp>
        <p:nvCxnSpPr>
          <p:cNvPr id="18" name="Straight Arrow Connector 17"/>
          <p:cNvCxnSpPr/>
          <p:nvPr/>
        </p:nvCxnSpPr>
        <p:spPr>
          <a:xfrm flipH="1" flipV="1">
            <a:off x="5875020" y="957580"/>
            <a:ext cx="2209165" cy="2940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9" name="Rectangles 18"/>
          <p:cNvSpPr/>
          <p:nvPr/>
        </p:nvSpPr>
        <p:spPr>
          <a:xfrm>
            <a:off x="8051800"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tb1 </a:t>
            </a:r>
            <a:endParaRPr lang="en-IN" altLang="en-US"/>
          </a:p>
        </p:txBody>
      </p:sp>
      <p:sp>
        <p:nvSpPr>
          <p:cNvPr id="20" name="Text Box 19"/>
          <p:cNvSpPr txBox="1"/>
          <p:nvPr/>
        </p:nvSpPr>
        <p:spPr>
          <a:xfrm>
            <a:off x="4237990" y="1538605"/>
            <a:ext cx="2404110" cy="368300"/>
          </a:xfrm>
          <a:prstGeom prst="rect">
            <a:avLst/>
          </a:prstGeom>
          <a:noFill/>
          <a:ln>
            <a:solidFill>
              <a:schemeClr val="tx1"/>
            </a:solidFill>
          </a:ln>
        </p:spPr>
        <p:txBody>
          <a:bodyPr wrap="square" rtlCol="0">
            <a:spAutoFit/>
          </a:bodyPr>
          <a:p>
            <a:r>
              <a:rPr lang="en-IN" altLang="en-US" b="1"/>
              <a:t>Tab 1</a:t>
            </a:r>
            <a:r>
              <a:rPr lang="en-IN" altLang="en-US"/>
              <a:t> - My World</a:t>
            </a:r>
            <a:endParaRPr lang="en-IN" altLang="en-US"/>
          </a:p>
        </p:txBody>
      </p:sp>
      <p:sp>
        <p:nvSpPr>
          <p:cNvPr id="21" name="Text Box 20"/>
          <p:cNvSpPr txBox="1"/>
          <p:nvPr/>
        </p:nvSpPr>
        <p:spPr>
          <a:xfrm>
            <a:off x="3059430" y="1998980"/>
            <a:ext cx="2404110" cy="368300"/>
          </a:xfrm>
          <a:prstGeom prst="rect">
            <a:avLst/>
          </a:prstGeom>
          <a:noFill/>
          <a:ln>
            <a:solidFill>
              <a:schemeClr val="tx1"/>
            </a:solidFill>
          </a:ln>
        </p:spPr>
        <p:txBody>
          <a:bodyPr wrap="square" rtlCol="0">
            <a:spAutoFit/>
          </a:bodyPr>
          <a:p>
            <a:r>
              <a:rPr lang="en-IN" altLang="en-US" b="1"/>
              <a:t>Tab 2</a:t>
            </a:r>
            <a:r>
              <a:rPr lang="en-IN" altLang="en-US"/>
              <a:t> - My Community</a:t>
            </a:r>
            <a:endParaRPr lang="en-IN" altLang="en-US"/>
          </a:p>
        </p:txBody>
      </p:sp>
      <p:sp>
        <p:nvSpPr>
          <p:cNvPr id="22" name="Rectangles 21"/>
          <p:cNvSpPr/>
          <p:nvPr/>
        </p:nvSpPr>
        <p:spPr>
          <a:xfrm>
            <a:off x="8629650"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tb2 </a:t>
            </a:r>
            <a:endParaRPr lang="en-IN" altLang="en-US"/>
          </a:p>
        </p:txBody>
      </p:sp>
      <p:sp>
        <p:nvSpPr>
          <p:cNvPr id="23" name="Rectangles 22"/>
          <p:cNvSpPr/>
          <p:nvPr/>
        </p:nvSpPr>
        <p:spPr>
          <a:xfrm>
            <a:off x="9227820"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tb3</a:t>
            </a:r>
            <a:endParaRPr lang="en-IN" altLang="en-US"/>
          </a:p>
        </p:txBody>
      </p:sp>
      <p:sp>
        <p:nvSpPr>
          <p:cNvPr id="24" name="Rectangles 23"/>
          <p:cNvSpPr/>
          <p:nvPr/>
        </p:nvSpPr>
        <p:spPr>
          <a:xfrm>
            <a:off x="9799320"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tb4</a:t>
            </a:r>
            <a:endParaRPr lang="en-IN" altLang="en-US"/>
          </a:p>
        </p:txBody>
      </p:sp>
      <p:sp>
        <p:nvSpPr>
          <p:cNvPr id="25" name="Rectangles 24"/>
          <p:cNvSpPr/>
          <p:nvPr/>
        </p:nvSpPr>
        <p:spPr>
          <a:xfrm>
            <a:off x="10354945"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tb5</a:t>
            </a:r>
            <a:endParaRPr lang="en-IN" altLang="en-US"/>
          </a:p>
        </p:txBody>
      </p:sp>
      <p:sp>
        <p:nvSpPr>
          <p:cNvPr id="26" name="Rectangles 25"/>
          <p:cNvSpPr/>
          <p:nvPr/>
        </p:nvSpPr>
        <p:spPr>
          <a:xfrm>
            <a:off x="10878820" y="1350010"/>
            <a:ext cx="67119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tb6</a:t>
            </a:r>
            <a:endParaRPr lang="en-IN" altLang="en-US"/>
          </a:p>
        </p:txBody>
      </p:sp>
      <p:sp>
        <p:nvSpPr>
          <p:cNvPr id="27" name="Text Box 26"/>
          <p:cNvSpPr txBox="1"/>
          <p:nvPr/>
        </p:nvSpPr>
        <p:spPr>
          <a:xfrm>
            <a:off x="4253865" y="2478405"/>
            <a:ext cx="2404110" cy="368300"/>
          </a:xfrm>
          <a:prstGeom prst="rect">
            <a:avLst/>
          </a:prstGeom>
          <a:noFill/>
          <a:ln>
            <a:solidFill>
              <a:schemeClr val="tx1"/>
            </a:solidFill>
          </a:ln>
        </p:spPr>
        <p:txBody>
          <a:bodyPr wrap="square" rtlCol="0">
            <a:spAutoFit/>
          </a:bodyPr>
          <a:p>
            <a:r>
              <a:rPr lang="en-IN" altLang="en-US" b="1"/>
              <a:t>Tab 3</a:t>
            </a:r>
            <a:r>
              <a:rPr lang="en-IN" altLang="en-US"/>
              <a:t> - My Support</a:t>
            </a:r>
            <a:endParaRPr lang="en-IN" altLang="en-US"/>
          </a:p>
        </p:txBody>
      </p:sp>
      <p:sp>
        <p:nvSpPr>
          <p:cNvPr id="28" name="Text Box 27"/>
          <p:cNvSpPr txBox="1"/>
          <p:nvPr/>
        </p:nvSpPr>
        <p:spPr>
          <a:xfrm>
            <a:off x="3059430" y="2985770"/>
            <a:ext cx="2960370" cy="645160"/>
          </a:xfrm>
          <a:prstGeom prst="rect">
            <a:avLst/>
          </a:prstGeom>
          <a:noFill/>
          <a:ln>
            <a:solidFill>
              <a:schemeClr val="tx1"/>
            </a:solidFill>
          </a:ln>
        </p:spPr>
        <p:txBody>
          <a:bodyPr wrap="square" rtlCol="0">
            <a:spAutoFit/>
          </a:bodyPr>
          <a:p>
            <a:r>
              <a:rPr lang="en-IN" altLang="en-US" b="1"/>
              <a:t>Tab 4 </a:t>
            </a:r>
            <a:r>
              <a:rPr lang="en-IN" altLang="en-US"/>
              <a:t>- My Learning and Development</a:t>
            </a:r>
            <a:endParaRPr lang="en-IN" altLang="en-US"/>
          </a:p>
        </p:txBody>
      </p:sp>
      <p:sp>
        <p:nvSpPr>
          <p:cNvPr id="29" name="Text Box 28"/>
          <p:cNvSpPr txBox="1"/>
          <p:nvPr/>
        </p:nvSpPr>
        <p:spPr>
          <a:xfrm>
            <a:off x="4253865" y="3816985"/>
            <a:ext cx="2960370" cy="368300"/>
          </a:xfrm>
          <a:prstGeom prst="rect">
            <a:avLst/>
          </a:prstGeom>
          <a:noFill/>
          <a:ln>
            <a:solidFill>
              <a:schemeClr val="tx1"/>
            </a:solidFill>
          </a:ln>
        </p:spPr>
        <p:txBody>
          <a:bodyPr wrap="square" rtlCol="0">
            <a:spAutoFit/>
          </a:bodyPr>
          <a:p>
            <a:r>
              <a:rPr lang="en-IN" altLang="en-US"/>
              <a:t>Tab 5 - My Activity Corner</a:t>
            </a:r>
            <a:endParaRPr lang="en-IN" altLang="en-US"/>
          </a:p>
        </p:txBody>
      </p:sp>
      <p:sp>
        <p:nvSpPr>
          <p:cNvPr id="30" name="Text Box 29"/>
          <p:cNvSpPr txBox="1"/>
          <p:nvPr/>
        </p:nvSpPr>
        <p:spPr>
          <a:xfrm>
            <a:off x="3059430" y="4529455"/>
            <a:ext cx="2960370" cy="368300"/>
          </a:xfrm>
          <a:prstGeom prst="rect">
            <a:avLst/>
          </a:prstGeom>
          <a:noFill/>
          <a:ln>
            <a:solidFill>
              <a:schemeClr val="tx1"/>
            </a:solidFill>
          </a:ln>
        </p:spPr>
        <p:txBody>
          <a:bodyPr wrap="square" rtlCol="0">
            <a:spAutoFit/>
          </a:bodyPr>
          <a:p>
            <a:r>
              <a:rPr lang="en-IN" altLang="en-US" b="1"/>
              <a:t>Tab 6 </a:t>
            </a:r>
            <a:r>
              <a:rPr lang="en-IN" altLang="en-US"/>
              <a:t>- Magzine</a:t>
            </a:r>
            <a:endParaRPr lang="en-IN" altLang="en-US"/>
          </a:p>
        </p:txBody>
      </p:sp>
      <p:cxnSp>
        <p:nvCxnSpPr>
          <p:cNvPr id="31" name="Straight Arrow Connector 30"/>
          <p:cNvCxnSpPr/>
          <p:nvPr/>
        </p:nvCxnSpPr>
        <p:spPr>
          <a:xfrm flipH="1">
            <a:off x="6774815" y="1579245"/>
            <a:ext cx="1440180" cy="1962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H="1">
            <a:off x="5596255" y="1562735"/>
            <a:ext cx="3273425" cy="6870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23" idx="2"/>
            <a:endCxn id="27" idx="3"/>
          </p:cNvCxnSpPr>
          <p:nvPr/>
        </p:nvCxnSpPr>
        <p:spPr>
          <a:xfrm flipH="1">
            <a:off x="6657975" y="1628140"/>
            <a:ext cx="2905760" cy="10344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24" idx="2"/>
            <a:endCxn id="28" idx="3"/>
          </p:cNvCxnSpPr>
          <p:nvPr/>
        </p:nvCxnSpPr>
        <p:spPr>
          <a:xfrm flipH="1">
            <a:off x="6019800" y="1628140"/>
            <a:ext cx="4115435" cy="16802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25" idx="2"/>
          </p:cNvCxnSpPr>
          <p:nvPr/>
        </p:nvCxnSpPr>
        <p:spPr>
          <a:xfrm flipH="1">
            <a:off x="7151370" y="1628140"/>
            <a:ext cx="3539490" cy="21602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26" idx="2"/>
            <a:endCxn id="30" idx="3"/>
          </p:cNvCxnSpPr>
          <p:nvPr/>
        </p:nvCxnSpPr>
        <p:spPr>
          <a:xfrm flipH="1">
            <a:off x="6019800" y="1628140"/>
            <a:ext cx="5194935" cy="30854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12" name="Content Placeholder 11" descr="logo_2"/>
          <p:cNvPicPr>
            <a:picLocks noChangeAspect="1"/>
          </p:cNvPicPr>
          <p:nvPr>
            <p:ph sz="half" idx="2"/>
          </p:nvPr>
        </p:nvPicPr>
        <p:blipFill>
          <a:blip r:embed="rId2"/>
          <a:stretch>
            <a:fillRect/>
          </a:stretch>
        </p:blipFill>
        <p:spPr>
          <a:xfrm>
            <a:off x="-1905" y="-9525"/>
            <a:ext cx="342900" cy="323850"/>
          </a:xfrm>
          <a:prstGeom prst="rect">
            <a:avLst/>
          </a:prstGeom>
        </p:spPr>
      </p:pic>
      <p:sp>
        <p:nvSpPr>
          <p:cNvPr id="10" name="Text Box 9"/>
          <p:cNvSpPr txBox="1"/>
          <p:nvPr/>
        </p:nvSpPr>
        <p:spPr>
          <a:xfrm>
            <a:off x="8689975" y="969010"/>
            <a:ext cx="2355850" cy="368300"/>
          </a:xfrm>
          <a:prstGeom prst="rect">
            <a:avLst/>
          </a:prstGeom>
          <a:noFill/>
        </p:spPr>
        <p:txBody>
          <a:bodyPr wrap="square" rtlCol="0">
            <a:spAutoFit/>
          </a:bodyPr>
          <a:p>
            <a:r>
              <a:rPr lang="en-IN" altLang="en-US" b="1"/>
              <a:t>Student Id : 25348</a:t>
            </a:r>
            <a:endParaRPr lang="en-IN" altLang="en-US" b="1"/>
          </a:p>
        </p:txBody>
      </p:sp>
      <p:sp>
        <p:nvSpPr>
          <p:cNvPr id="11" name="Text Box 10"/>
          <p:cNvSpPr txBox="1"/>
          <p:nvPr/>
        </p:nvSpPr>
        <p:spPr>
          <a:xfrm>
            <a:off x="661670" y="5248275"/>
            <a:ext cx="6120765" cy="6451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altLang="en-US"/>
              <a:t>Once registration done, a student reference id will be generated automatically</a:t>
            </a:r>
            <a:endParaRPr lang="en-IN" altLang="en-US"/>
          </a:p>
        </p:txBody>
      </p:sp>
    </p:spTree>
  </p:cSld>
  <p:clrMapOvr>
    <a:masterClrMapping/>
  </p:clrMapOvr>
  <p:transition>
    <p:rand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9941</Words>
  <Application>WPS Presentation</Application>
  <PresentationFormat>Widescreen</PresentationFormat>
  <Paragraphs>857</Paragraphs>
  <Slides>42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Arial</vt:lpstr>
      <vt:lpstr>SimSun</vt:lpstr>
      <vt:lpstr>Wingdings</vt:lpstr>
      <vt:lpstr>Calibri Light</vt:lpstr>
      <vt:lpstr>Calibri</vt:lpstr>
      <vt:lpstr>Microsoft YaHei</vt:lpstr>
      <vt:lpstr>Arial Unicode MS</vt:lpstr>
      <vt:lpstr>Office Theme</vt:lpstr>
      <vt:lpstr>EdAppt</vt:lpstr>
      <vt:lpstr>Splash Screen</vt:lpstr>
      <vt:lpstr>Splash Screen</vt:lpstr>
      <vt:lpstr>Splash Screen</vt:lpstr>
      <vt:lpstr>Splash Screen</vt:lpstr>
      <vt:lpstr>Login</vt:lpstr>
      <vt:lpstr>Subscription</vt:lpstr>
      <vt:lpstr>Dashboard</vt:lpstr>
      <vt:lpstr>Dashboard</vt:lpstr>
      <vt:lpstr>PowerPoint 演示文稿</vt:lpstr>
      <vt:lpstr>Dashboard - My World</vt:lpstr>
      <vt:lpstr>Dashboard - My World 1</vt:lpstr>
      <vt:lpstr>Dashboard</vt:lpstr>
      <vt:lpstr>Dashboard</vt:lpstr>
      <vt:lpstr>Dashboard</vt:lpstr>
      <vt:lpstr>My World</vt:lpstr>
      <vt:lpstr>My World - My Repository</vt:lpstr>
      <vt:lpstr>Discussion Forums</vt:lpstr>
      <vt:lpstr>Discussion Forums</vt:lpstr>
      <vt:lpstr>Postings - My Achiements</vt:lpstr>
      <vt:lpstr>Discussion Forums</vt:lpstr>
      <vt:lpstr>Opinion Poll</vt:lpstr>
      <vt:lpstr>Blog</vt:lpstr>
      <vt:lpstr>Blog Details</vt:lpstr>
      <vt:lpstr>New Blog</vt:lpstr>
      <vt:lpstr>Book A Slot</vt:lpstr>
      <vt:lpstr>My community group</vt:lpstr>
      <vt:lpstr>Book A Slot - Status</vt:lpstr>
      <vt:lpstr>Search</vt:lpstr>
      <vt:lpstr>Teacher On Demand</vt:lpstr>
      <vt:lpstr>My Help</vt:lpstr>
      <vt:lpstr>Opinion Poll</vt:lpstr>
      <vt:lpstr>Learning and Development</vt:lpstr>
      <vt:lpstr>My Content</vt:lpstr>
      <vt:lpstr>My Activity</vt:lpstr>
      <vt:lpstr>Daily Content</vt:lpstr>
      <vt:lpstr>My Activity And Tasks</vt:lpstr>
      <vt:lpstr>Daily Content</vt:lpstr>
      <vt:lpstr>Magzine</vt:lpstr>
      <vt:lpstr>News Corner</vt:lpstr>
      <vt:lpstr>Magzine and News Corner</vt:lpstr>
      <vt:lpstr>Dashboard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google1590469632</cp:lastModifiedBy>
  <cp:revision>314</cp:revision>
  <dcterms:created xsi:type="dcterms:W3CDTF">2020-07-02T08:55:00Z</dcterms:created>
  <dcterms:modified xsi:type="dcterms:W3CDTF">2020-07-02T15:56:35Z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