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7" r:id="rId22"/>
    <p:sldId id="278" r:id="rId23"/>
    <p:sldId id="279"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82"/>
    <a:srgbClr val="0A5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A1F36-A2D2-EBE7-3A37-D57ECCCE86DF}" v="942" dt="2024-11-28T02:00:35.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07T12:45:39.524"/>
    </inkml:context>
    <inkml:brush xml:id="br0">
      <inkml:brushProperty name="width" value="0.1" units="cm"/>
      <inkml:brushProperty name="height" value="0.1" units="cm"/>
    </inkml:brush>
  </inkml:definitions>
  <inkml:trace contextRef="#ctx0" brushRef="#br0">32782 4815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03/02/2025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AD59A53-1607-23AB-8391-E36EB59FA0AE}"/>
              </a:ext>
            </a:extLst>
          </p:cNvPr>
          <p:cNvSpPr/>
          <p:nvPr/>
        </p:nvSpPr>
        <p:spPr>
          <a:xfrm>
            <a:off x="3904074" y="602072"/>
            <a:ext cx="1260592" cy="125118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41829B14-2BFD-F177-3D67-F1056C10ECF5}"/>
              </a:ext>
            </a:extLst>
          </p:cNvPr>
          <p:cNvSpPr/>
          <p:nvPr/>
        </p:nvSpPr>
        <p:spPr>
          <a:xfrm>
            <a:off x="1561630" y="272814"/>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63D4B267-7BC3-DA61-27E1-04A8DCD1764F}"/>
              </a:ext>
            </a:extLst>
          </p:cNvPr>
          <p:cNvSpPr/>
          <p:nvPr/>
        </p:nvSpPr>
        <p:spPr>
          <a:xfrm>
            <a:off x="1599260" y="903110"/>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25366CBE-2BCD-AF46-5027-C268A8AD04EE}"/>
              </a:ext>
            </a:extLst>
          </p:cNvPr>
          <p:cNvSpPr/>
          <p:nvPr/>
        </p:nvSpPr>
        <p:spPr>
          <a:xfrm>
            <a:off x="1599260" y="1514591"/>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BC91C105-4200-BCAE-82BF-9426CF9ED47A}"/>
              </a:ext>
            </a:extLst>
          </p:cNvPr>
          <p:cNvSpPr/>
          <p:nvPr/>
        </p:nvSpPr>
        <p:spPr>
          <a:xfrm>
            <a:off x="1599260" y="2182517"/>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E35E9C27-0E47-0C11-3085-5AD899D795DD}"/>
              </a:ext>
            </a:extLst>
          </p:cNvPr>
          <p:cNvCxnSpPr/>
          <p:nvPr/>
        </p:nvCxnSpPr>
        <p:spPr>
          <a:xfrm>
            <a:off x="1980797" y="450615"/>
            <a:ext cx="1730962" cy="63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27FBEC-6161-39AF-9D60-0FFE0A524CB2}"/>
              </a:ext>
            </a:extLst>
          </p:cNvPr>
          <p:cNvCxnSpPr>
            <a:cxnSpLocks/>
          </p:cNvCxnSpPr>
          <p:nvPr/>
        </p:nvCxnSpPr>
        <p:spPr>
          <a:xfrm>
            <a:off x="1988727" y="1080911"/>
            <a:ext cx="1817509" cy="11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26B1A1D-69F1-5130-1EE3-125F413F533F}"/>
              </a:ext>
            </a:extLst>
          </p:cNvPr>
          <p:cNvCxnSpPr>
            <a:cxnSpLocks/>
          </p:cNvCxnSpPr>
          <p:nvPr/>
        </p:nvCxnSpPr>
        <p:spPr>
          <a:xfrm flipV="1">
            <a:off x="1998135" y="1330344"/>
            <a:ext cx="1816568" cy="38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0D0DA5-A274-EDA5-575C-CD82B9F386B5}"/>
              </a:ext>
            </a:extLst>
          </p:cNvPr>
          <p:cNvCxnSpPr>
            <a:cxnSpLocks/>
          </p:cNvCxnSpPr>
          <p:nvPr/>
        </p:nvCxnSpPr>
        <p:spPr>
          <a:xfrm flipV="1">
            <a:off x="2099662" y="1439788"/>
            <a:ext cx="1694846" cy="85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5AFF0A-13E5-ACDE-B81F-CDE202E24565}"/>
              </a:ext>
            </a:extLst>
          </p:cNvPr>
          <p:cNvSpPr txBox="1"/>
          <p:nvPr/>
        </p:nvSpPr>
        <p:spPr>
          <a:xfrm>
            <a:off x="2780805" y="524493"/>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W1</a:t>
            </a:r>
            <a:endParaRPr lang="en-GB" sz="1200" dirty="0"/>
          </a:p>
        </p:txBody>
      </p:sp>
      <p:sp>
        <p:nvSpPr>
          <p:cNvPr id="15" name="TextBox 14">
            <a:extLst>
              <a:ext uri="{FF2B5EF4-FFF2-40B4-BE49-F238E27FC236}">
                <a16:creationId xmlns:a16="http://schemas.microsoft.com/office/drawing/2014/main" id="{526CF7B0-EC6B-14FE-4B7D-B503FB5ABEA0}"/>
              </a:ext>
            </a:extLst>
          </p:cNvPr>
          <p:cNvSpPr txBox="1"/>
          <p:nvPr/>
        </p:nvSpPr>
        <p:spPr>
          <a:xfrm>
            <a:off x="2602675" y="900544"/>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W2</a:t>
            </a:r>
            <a:endParaRPr lang="en-GB" sz="1200" dirty="0"/>
          </a:p>
        </p:txBody>
      </p:sp>
      <p:sp>
        <p:nvSpPr>
          <p:cNvPr id="16" name="TextBox 15">
            <a:extLst>
              <a:ext uri="{FF2B5EF4-FFF2-40B4-BE49-F238E27FC236}">
                <a16:creationId xmlns:a16="http://schemas.microsoft.com/office/drawing/2014/main" id="{70F7805C-CB51-90B5-DD21-D2F44F97CCC3}"/>
              </a:ext>
            </a:extLst>
          </p:cNvPr>
          <p:cNvSpPr txBox="1"/>
          <p:nvPr/>
        </p:nvSpPr>
        <p:spPr>
          <a:xfrm>
            <a:off x="2523505" y="1326077"/>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W3</a:t>
            </a:r>
            <a:endParaRPr lang="en-GB" sz="1200" dirty="0"/>
          </a:p>
        </p:txBody>
      </p:sp>
      <p:sp>
        <p:nvSpPr>
          <p:cNvPr id="17" name="TextBox 16">
            <a:extLst>
              <a:ext uri="{FF2B5EF4-FFF2-40B4-BE49-F238E27FC236}">
                <a16:creationId xmlns:a16="http://schemas.microsoft.com/office/drawing/2014/main" id="{AC7C5EB9-6AF1-49BA-AAF6-E4A0AD2ED034}"/>
              </a:ext>
            </a:extLst>
          </p:cNvPr>
          <p:cNvSpPr txBox="1"/>
          <p:nvPr/>
        </p:nvSpPr>
        <p:spPr>
          <a:xfrm>
            <a:off x="2565070" y="1723900"/>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W4</a:t>
            </a:r>
            <a:endParaRPr lang="en-GB" sz="1200" dirty="0"/>
          </a:p>
        </p:txBody>
      </p:sp>
      <p:sp>
        <p:nvSpPr>
          <p:cNvPr id="18" name="TextBox 17">
            <a:extLst>
              <a:ext uri="{FF2B5EF4-FFF2-40B4-BE49-F238E27FC236}">
                <a16:creationId xmlns:a16="http://schemas.microsoft.com/office/drawing/2014/main" id="{D4FE7A9C-5E19-916C-46EC-39D5C8BF91C7}"/>
              </a:ext>
            </a:extLst>
          </p:cNvPr>
          <p:cNvSpPr txBox="1"/>
          <p:nvPr/>
        </p:nvSpPr>
        <p:spPr>
          <a:xfrm>
            <a:off x="1180605" y="263236"/>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X1</a:t>
            </a:r>
          </a:p>
        </p:txBody>
      </p:sp>
      <p:sp>
        <p:nvSpPr>
          <p:cNvPr id="19" name="TextBox 18">
            <a:extLst>
              <a:ext uri="{FF2B5EF4-FFF2-40B4-BE49-F238E27FC236}">
                <a16:creationId xmlns:a16="http://schemas.microsoft.com/office/drawing/2014/main" id="{C830A0CC-D213-6ECC-FE66-523150F626F7}"/>
              </a:ext>
            </a:extLst>
          </p:cNvPr>
          <p:cNvSpPr txBox="1"/>
          <p:nvPr/>
        </p:nvSpPr>
        <p:spPr>
          <a:xfrm>
            <a:off x="1147947" y="949035"/>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X2</a:t>
            </a:r>
            <a:endParaRPr lang="en-GB" sz="1200" dirty="0"/>
          </a:p>
        </p:txBody>
      </p:sp>
      <p:sp>
        <p:nvSpPr>
          <p:cNvPr id="20" name="TextBox 19">
            <a:extLst>
              <a:ext uri="{FF2B5EF4-FFF2-40B4-BE49-F238E27FC236}">
                <a16:creationId xmlns:a16="http://schemas.microsoft.com/office/drawing/2014/main" id="{AE83F23A-118B-46D4-24FB-42CC46164689}"/>
              </a:ext>
            </a:extLst>
          </p:cNvPr>
          <p:cNvSpPr txBox="1"/>
          <p:nvPr/>
        </p:nvSpPr>
        <p:spPr>
          <a:xfrm>
            <a:off x="1147947" y="1569521"/>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X3</a:t>
            </a:r>
            <a:endParaRPr lang="en-GB" sz="1200" dirty="0"/>
          </a:p>
        </p:txBody>
      </p:sp>
      <p:sp>
        <p:nvSpPr>
          <p:cNvPr id="21" name="TextBox 20">
            <a:extLst>
              <a:ext uri="{FF2B5EF4-FFF2-40B4-BE49-F238E27FC236}">
                <a16:creationId xmlns:a16="http://schemas.microsoft.com/office/drawing/2014/main" id="{626D35A1-049E-D555-6782-4F75882811E6}"/>
              </a:ext>
            </a:extLst>
          </p:cNvPr>
          <p:cNvSpPr txBox="1"/>
          <p:nvPr/>
        </p:nvSpPr>
        <p:spPr>
          <a:xfrm>
            <a:off x="1147948" y="2277092"/>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X4</a:t>
            </a:r>
          </a:p>
        </p:txBody>
      </p:sp>
      <p:sp>
        <p:nvSpPr>
          <p:cNvPr id="22" name="TextBox 21">
            <a:extLst>
              <a:ext uri="{FF2B5EF4-FFF2-40B4-BE49-F238E27FC236}">
                <a16:creationId xmlns:a16="http://schemas.microsoft.com/office/drawing/2014/main" id="{06835930-CA5D-54A6-CA58-D89F17BDB8F0}"/>
              </a:ext>
            </a:extLst>
          </p:cNvPr>
          <p:cNvSpPr txBox="1"/>
          <p:nvPr/>
        </p:nvSpPr>
        <p:spPr>
          <a:xfrm>
            <a:off x="3374570" y="1872342"/>
            <a:ext cx="30371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dirty="0">
                <a:cs typeface="Calibri"/>
              </a:rPr>
              <a:t>w1x1+w2*x2+w3*x3+w4*x4</a:t>
            </a:r>
          </a:p>
        </p:txBody>
      </p:sp>
      <p:cxnSp>
        <p:nvCxnSpPr>
          <p:cNvPr id="23" name="Straight Arrow Connector 22">
            <a:extLst>
              <a:ext uri="{FF2B5EF4-FFF2-40B4-BE49-F238E27FC236}">
                <a16:creationId xmlns:a16="http://schemas.microsoft.com/office/drawing/2014/main" id="{5D1BAAF2-2187-182F-5787-604A1BBD2C67}"/>
              </a:ext>
            </a:extLst>
          </p:cNvPr>
          <p:cNvCxnSpPr>
            <a:cxnSpLocks/>
          </p:cNvCxnSpPr>
          <p:nvPr/>
        </p:nvCxnSpPr>
        <p:spPr>
          <a:xfrm flipV="1">
            <a:off x="5235626" y="1195145"/>
            <a:ext cx="740363" cy="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9A2AD24-22FC-4283-4531-5E352F58AB34}"/>
              </a:ext>
            </a:extLst>
          </p:cNvPr>
          <p:cNvSpPr/>
          <p:nvPr/>
        </p:nvSpPr>
        <p:spPr>
          <a:xfrm>
            <a:off x="6150429" y="838200"/>
            <a:ext cx="1534885" cy="88174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cs typeface="Calibri"/>
              </a:rPr>
              <a:t>Activation Function</a:t>
            </a:r>
            <a:endParaRPr lang="en-US" dirty="0"/>
          </a:p>
        </p:txBody>
      </p:sp>
      <p:cxnSp>
        <p:nvCxnSpPr>
          <p:cNvPr id="26" name="Straight Arrow Connector 25">
            <a:extLst>
              <a:ext uri="{FF2B5EF4-FFF2-40B4-BE49-F238E27FC236}">
                <a16:creationId xmlns:a16="http://schemas.microsoft.com/office/drawing/2014/main" id="{7D2C612C-A5E1-25CB-A6B4-7EA1D96D1351}"/>
              </a:ext>
            </a:extLst>
          </p:cNvPr>
          <p:cNvCxnSpPr>
            <a:cxnSpLocks/>
          </p:cNvCxnSpPr>
          <p:nvPr/>
        </p:nvCxnSpPr>
        <p:spPr>
          <a:xfrm flipV="1">
            <a:off x="7880854" y="1173373"/>
            <a:ext cx="740363" cy="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be 5">
            <a:extLst>
              <a:ext uri="{FF2B5EF4-FFF2-40B4-BE49-F238E27FC236}">
                <a16:creationId xmlns:a16="http://schemas.microsoft.com/office/drawing/2014/main" id="{02C3626D-22D4-2F36-B09F-F3BEC8E3D6BA}"/>
              </a:ext>
            </a:extLst>
          </p:cNvPr>
          <p:cNvSpPr/>
          <p:nvPr/>
        </p:nvSpPr>
        <p:spPr>
          <a:xfrm>
            <a:off x="1655379" y="245241"/>
            <a:ext cx="691931" cy="2005724"/>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ube 6">
            <a:extLst>
              <a:ext uri="{FF2B5EF4-FFF2-40B4-BE49-F238E27FC236}">
                <a16:creationId xmlns:a16="http://schemas.microsoft.com/office/drawing/2014/main" id="{5F047CFE-957E-1F98-B4F2-A530CC30DBE6}"/>
              </a:ext>
            </a:extLst>
          </p:cNvPr>
          <p:cNvSpPr/>
          <p:nvPr/>
        </p:nvSpPr>
        <p:spPr>
          <a:xfrm>
            <a:off x="2741447" y="437929"/>
            <a:ext cx="516759" cy="1559035"/>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be 7">
            <a:extLst>
              <a:ext uri="{FF2B5EF4-FFF2-40B4-BE49-F238E27FC236}">
                <a16:creationId xmlns:a16="http://schemas.microsoft.com/office/drawing/2014/main" id="{114F0AAA-F80C-1312-9305-D5D1CEEC6EF5}"/>
              </a:ext>
            </a:extLst>
          </p:cNvPr>
          <p:cNvSpPr/>
          <p:nvPr/>
        </p:nvSpPr>
        <p:spPr>
          <a:xfrm>
            <a:off x="3731170" y="648135"/>
            <a:ext cx="289035" cy="1147380"/>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6D4F3570-F9DB-B5A9-EEF0-BEF38E3EF95C}"/>
              </a:ext>
            </a:extLst>
          </p:cNvPr>
          <p:cNvSpPr/>
          <p:nvPr/>
        </p:nvSpPr>
        <p:spPr>
          <a:xfrm>
            <a:off x="4738413" y="884619"/>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A087CBC8-FB2E-6D8A-7AC3-C94749EA746D}"/>
              </a:ext>
            </a:extLst>
          </p:cNvPr>
          <p:cNvSpPr/>
          <p:nvPr/>
        </p:nvSpPr>
        <p:spPr>
          <a:xfrm>
            <a:off x="4738412" y="1156135"/>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D530AC14-B2AB-B7B0-6307-BD13E52AFEEE}"/>
              </a:ext>
            </a:extLst>
          </p:cNvPr>
          <p:cNvSpPr/>
          <p:nvPr/>
        </p:nvSpPr>
        <p:spPr>
          <a:xfrm>
            <a:off x="4738412" y="1427652"/>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9CAF5642-681E-9241-9371-6144171862E9}"/>
              </a:ext>
            </a:extLst>
          </p:cNvPr>
          <p:cNvSpPr/>
          <p:nvPr/>
        </p:nvSpPr>
        <p:spPr>
          <a:xfrm>
            <a:off x="5211378" y="893377"/>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B5EF45C9-FD11-7554-7086-C3D1FA4A9D1D}"/>
              </a:ext>
            </a:extLst>
          </p:cNvPr>
          <p:cNvSpPr/>
          <p:nvPr/>
        </p:nvSpPr>
        <p:spPr>
          <a:xfrm>
            <a:off x="5211377" y="1164893"/>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8378296F-17D4-E85D-2365-338383DAD5C3}"/>
              </a:ext>
            </a:extLst>
          </p:cNvPr>
          <p:cNvSpPr/>
          <p:nvPr/>
        </p:nvSpPr>
        <p:spPr>
          <a:xfrm>
            <a:off x="5211377" y="1436410"/>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694F4ACA-96B8-EFEF-76DC-891B892FB326}"/>
              </a:ext>
            </a:extLst>
          </p:cNvPr>
          <p:cNvSpPr/>
          <p:nvPr/>
        </p:nvSpPr>
        <p:spPr>
          <a:xfrm>
            <a:off x="5684343" y="972204"/>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AED9D8F-EB3E-F065-5DFF-B8E8100AC61B}"/>
              </a:ext>
            </a:extLst>
          </p:cNvPr>
          <p:cNvSpPr/>
          <p:nvPr/>
        </p:nvSpPr>
        <p:spPr>
          <a:xfrm>
            <a:off x="5684342" y="1287513"/>
            <a:ext cx="140138" cy="1839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E4F7558-D3DC-9FC6-6E1B-F63C8E4919A4}"/>
              </a:ext>
            </a:extLst>
          </p:cNvPr>
          <p:cNvSpPr txBox="1"/>
          <p:nvPr/>
        </p:nvSpPr>
        <p:spPr>
          <a:xfrm>
            <a:off x="3144345" y="35034"/>
            <a:ext cx="2610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Pretrained Model</a:t>
            </a:r>
            <a:endParaRPr lang="en-GB" sz="1200" dirty="0"/>
          </a:p>
        </p:txBody>
      </p:sp>
      <p:sp>
        <p:nvSpPr>
          <p:cNvPr id="29" name="TextBox 28">
            <a:extLst>
              <a:ext uri="{FF2B5EF4-FFF2-40B4-BE49-F238E27FC236}">
                <a16:creationId xmlns:a16="http://schemas.microsoft.com/office/drawing/2014/main" id="{E2F71A36-98DC-F56F-4E53-F9CA5470B529}"/>
              </a:ext>
            </a:extLst>
          </p:cNvPr>
          <p:cNvSpPr txBox="1"/>
          <p:nvPr/>
        </p:nvSpPr>
        <p:spPr>
          <a:xfrm>
            <a:off x="1410137" y="2399861"/>
            <a:ext cx="9809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Input Layer</a:t>
            </a:r>
            <a:endParaRPr lang="en-GB" sz="1200" dirty="0"/>
          </a:p>
        </p:txBody>
      </p:sp>
      <p:sp>
        <p:nvSpPr>
          <p:cNvPr id="30" name="TextBox 29">
            <a:extLst>
              <a:ext uri="{FF2B5EF4-FFF2-40B4-BE49-F238E27FC236}">
                <a16:creationId xmlns:a16="http://schemas.microsoft.com/office/drawing/2014/main" id="{0EC320DC-606E-F123-8BA2-12C25085861C}"/>
              </a:ext>
            </a:extLst>
          </p:cNvPr>
          <p:cNvSpPr txBox="1"/>
          <p:nvPr/>
        </p:nvSpPr>
        <p:spPr>
          <a:xfrm>
            <a:off x="2890343" y="2399860"/>
            <a:ext cx="9809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Mid Layers </a:t>
            </a:r>
            <a:endParaRPr lang="en-GB" sz="1200" dirty="0"/>
          </a:p>
        </p:txBody>
      </p:sp>
      <p:sp>
        <p:nvSpPr>
          <p:cNvPr id="31" name="TextBox 30">
            <a:extLst>
              <a:ext uri="{FF2B5EF4-FFF2-40B4-BE49-F238E27FC236}">
                <a16:creationId xmlns:a16="http://schemas.microsoft.com/office/drawing/2014/main" id="{C859C6B1-89F6-3495-1AF6-107EFAEEDC6E}"/>
              </a:ext>
            </a:extLst>
          </p:cNvPr>
          <p:cNvSpPr txBox="1"/>
          <p:nvPr/>
        </p:nvSpPr>
        <p:spPr>
          <a:xfrm>
            <a:off x="5982135" y="1112342"/>
            <a:ext cx="7006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Output </a:t>
            </a:r>
          </a:p>
        </p:txBody>
      </p:sp>
      <p:sp>
        <p:nvSpPr>
          <p:cNvPr id="32" name="TextBox 31">
            <a:extLst>
              <a:ext uri="{FF2B5EF4-FFF2-40B4-BE49-F238E27FC236}">
                <a16:creationId xmlns:a16="http://schemas.microsoft.com/office/drawing/2014/main" id="{30B8328E-DFBA-1B3E-3DF9-9F28E368FB77}"/>
              </a:ext>
            </a:extLst>
          </p:cNvPr>
          <p:cNvSpPr txBox="1"/>
          <p:nvPr/>
        </p:nvSpPr>
        <p:spPr>
          <a:xfrm>
            <a:off x="4738410" y="2399858"/>
            <a:ext cx="10422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Later layers</a:t>
            </a:r>
          </a:p>
        </p:txBody>
      </p:sp>
      <p:sp>
        <p:nvSpPr>
          <p:cNvPr id="34" name="Cube 33">
            <a:extLst>
              <a:ext uri="{FF2B5EF4-FFF2-40B4-BE49-F238E27FC236}">
                <a16:creationId xmlns:a16="http://schemas.microsoft.com/office/drawing/2014/main" id="{7964449B-0F8A-927E-65BB-13C6D590D000}"/>
              </a:ext>
            </a:extLst>
          </p:cNvPr>
          <p:cNvSpPr/>
          <p:nvPr/>
        </p:nvSpPr>
        <p:spPr>
          <a:xfrm>
            <a:off x="1541516" y="3091792"/>
            <a:ext cx="691931" cy="2005724"/>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ube 34">
            <a:extLst>
              <a:ext uri="{FF2B5EF4-FFF2-40B4-BE49-F238E27FC236}">
                <a16:creationId xmlns:a16="http://schemas.microsoft.com/office/drawing/2014/main" id="{1848CEFB-CF5B-96D6-BC45-66F4F5688660}"/>
              </a:ext>
            </a:extLst>
          </p:cNvPr>
          <p:cNvSpPr/>
          <p:nvPr/>
        </p:nvSpPr>
        <p:spPr>
          <a:xfrm>
            <a:off x="2627584" y="3284480"/>
            <a:ext cx="516759" cy="1559035"/>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ube 35">
            <a:extLst>
              <a:ext uri="{FF2B5EF4-FFF2-40B4-BE49-F238E27FC236}">
                <a16:creationId xmlns:a16="http://schemas.microsoft.com/office/drawing/2014/main" id="{80B4D2B7-4FFD-99D1-9F19-50979E11C439}"/>
              </a:ext>
            </a:extLst>
          </p:cNvPr>
          <p:cNvSpPr/>
          <p:nvPr/>
        </p:nvSpPr>
        <p:spPr>
          <a:xfrm>
            <a:off x="3617307" y="3494686"/>
            <a:ext cx="289035" cy="1147380"/>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CFC3A738-C73A-4A93-B922-17FEE5C11514}"/>
              </a:ext>
            </a:extLst>
          </p:cNvPr>
          <p:cNvSpPr/>
          <p:nvPr/>
        </p:nvSpPr>
        <p:spPr>
          <a:xfrm>
            <a:off x="4624550" y="3731170"/>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E28940D3-42EB-303D-060B-B4C554E6D1EE}"/>
              </a:ext>
            </a:extLst>
          </p:cNvPr>
          <p:cNvSpPr/>
          <p:nvPr/>
        </p:nvSpPr>
        <p:spPr>
          <a:xfrm>
            <a:off x="4624549" y="4002686"/>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a:extLst>
              <a:ext uri="{FF2B5EF4-FFF2-40B4-BE49-F238E27FC236}">
                <a16:creationId xmlns:a16="http://schemas.microsoft.com/office/drawing/2014/main" id="{33B2E996-692C-E6E6-35EF-EF6335BAEF33}"/>
              </a:ext>
            </a:extLst>
          </p:cNvPr>
          <p:cNvSpPr/>
          <p:nvPr/>
        </p:nvSpPr>
        <p:spPr>
          <a:xfrm>
            <a:off x="4624549" y="4274203"/>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a:extLst>
              <a:ext uri="{FF2B5EF4-FFF2-40B4-BE49-F238E27FC236}">
                <a16:creationId xmlns:a16="http://schemas.microsoft.com/office/drawing/2014/main" id="{2FD75307-83FF-AE78-3C67-85991FF778BE}"/>
              </a:ext>
            </a:extLst>
          </p:cNvPr>
          <p:cNvSpPr/>
          <p:nvPr/>
        </p:nvSpPr>
        <p:spPr>
          <a:xfrm>
            <a:off x="5097515" y="3739928"/>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2E4043F6-7518-32BE-3792-100B536F4C1B}"/>
              </a:ext>
            </a:extLst>
          </p:cNvPr>
          <p:cNvSpPr/>
          <p:nvPr/>
        </p:nvSpPr>
        <p:spPr>
          <a:xfrm>
            <a:off x="5097514" y="4011444"/>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A2D68C98-F3C9-66D2-DBC1-876995D1F3E2}"/>
              </a:ext>
            </a:extLst>
          </p:cNvPr>
          <p:cNvSpPr/>
          <p:nvPr/>
        </p:nvSpPr>
        <p:spPr>
          <a:xfrm>
            <a:off x="5097514" y="4282961"/>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EF3545F4-DA5F-B81D-6954-04EB56A1692F}"/>
              </a:ext>
            </a:extLst>
          </p:cNvPr>
          <p:cNvSpPr/>
          <p:nvPr/>
        </p:nvSpPr>
        <p:spPr>
          <a:xfrm>
            <a:off x="5570480" y="3818755"/>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FB879551-A996-1C70-E1F7-5D43087DE734}"/>
              </a:ext>
            </a:extLst>
          </p:cNvPr>
          <p:cNvSpPr/>
          <p:nvPr/>
        </p:nvSpPr>
        <p:spPr>
          <a:xfrm>
            <a:off x="5570479" y="4134064"/>
            <a:ext cx="140138" cy="183931"/>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01DEE4BE-C2AA-2D19-C50E-61F58DBB2F13}"/>
              </a:ext>
            </a:extLst>
          </p:cNvPr>
          <p:cNvSpPr txBox="1"/>
          <p:nvPr/>
        </p:nvSpPr>
        <p:spPr>
          <a:xfrm>
            <a:off x="3030482" y="2881585"/>
            <a:ext cx="2610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Custom Model</a:t>
            </a:r>
            <a:endParaRPr lang="en-GB" sz="1200" dirty="0"/>
          </a:p>
        </p:txBody>
      </p:sp>
      <p:sp>
        <p:nvSpPr>
          <p:cNvPr id="46" name="TextBox 45">
            <a:extLst>
              <a:ext uri="{FF2B5EF4-FFF2-40B4-BE49-F238E27FC236}">
                <a16:creationId xmlns:a16="http://schemas.microsoft.com/office/drawing/2014/main" id="{90E24EEF-20D5-DF3E-3D1E-179632B82764}"/>
              </a:ext>
            </a:extLst>
          </p:cNvPr>
          <p:cNvSpPr txBox="1"/>
          <p:nvPr/>
        </p:nvSpPr>
        <p:spPr>
          <a:xfrm>
            <a:off x="1296274" y="5246412"/>
            <a:ext cx="9809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Input Layer</a:t>
            </a:r>
            <a:endParaRPr lang="en-GB" sz="1200" dirty="0"/>
          </a:p>
        </p:txBody>
      </p:sp>
      <p:sp>
        <p:nvSpPr>
          <p:cNvPr id="47" name="TextBox 46">
            <a:extLst>
              <a:ext uri="{FF2B5EF4-FFF2-40B4-BE49-F238E27FC236}">
                <a16:creationId xmlns:a16="http://schemas.microsoft.com/office/drawing/2014/main" id="{19A962D8-2623-1513-4BB7-F5341A4DAFC7}"/>
              </a:ext>
            </a:extLst>
          </p:cNvPr>
          <p:cNvSpPr txBox="1"/>
          <p:nvPr/>
        </p:nvSpPr>
        <p:spPr>
          <a:xfrm>
            <a:off x="2776480" y="5246411"/>
            <a:ext cx="9809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Mid Layers </a:t>
            </a:r>
            <a:endParaRPr lang="en-GB" sz="1200" dirty="0"/>
          </a:p>
        </p:txBody>
      </p:sp>
      <p:sp>
        <p:nvSpPr>
          <p:cNvPr id="48" name="TextBox 47">
            <a:extLst>
              <a:ext uri="{FF2B5EF4-FFF2-40B4-BE49-F238E27FC236}">
                <a16:creationId xmlns:a16="http://schemas.microsoft.com/office/drawing/2014/main" id="{0C5BC161-7A8C-1388-562A-73C0C29B1E8C}"/>
              </a:ext>
            </a:extLst>
          </p:cNvPr>
          <p:cNvSpPr txBox="1"/>
          <p:nvPr/>
        </p:nvSpPr>
        <p:spPr>
          <a:xfrm>
            <a:off x="5868272" y="3958893"/>
            <a:ext cx="7006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Calibri"/>
                <a:cs typeface="Calibri"/>
              </a:rPr>
              <a:t>Output </a:t>
            </a:r>
          </a:p>
        </p:txBody>
      </p:sp>
      <p:sp>
        <p:nvSpPr>
          <p:cNvPr id="49" name="TextBox 48">
            <a:extLst>
              <a:ext uri="{FF2B5EF4-FFF2-40B4-BE49-F238E27FC236}">
                <a16:creationId xmlns:a16="http://schemas.microsoft.com/office/drawing/2014/main" id="{9ACFA57C-156A-22BB-A126-C75211649432}"/>
              </a:ext>
            </a:extLst>
          </p:cNvPr>
          <p:cNvSpPr txBox="1"/>
          <p:nvPr/>
        </p:nvSpPr>
        <p:spPr>
          <a:xfrm>
            <a:off x="4335513" y="5246409"/>
            <a:ext cx="181303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Calibri"/>
                <a:cs typeface="Calibri"/>
              </a:rPr>
              <a:t>Custom Trained Model</a:t>
            </a:r>
          </a:p>
        </p:txBody>
      </p:sp>
    </p:spTree>
    <p:extLst>
      <p:ext uri="{BB962C8B-B14F-4D97-AF65-F5344CB8AC3E}">
        <p14:creationId xmlns:p14="http://schemas.microsoft.com/office/powerpoint/2010/main" val="15069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a:extLst>
              <a:ext uri="{FF2B5EF4-FFF2-40B4-BE49-F238E27FC236}">
                <a16:creationId xmlns:a16="http://schemas.microsoft.com/office/drawing/2014/main" id="{34C62B91-D8CB-572B-9CE9-F8D221C1998E}"/>
              </a:ext>
            </a:extLst>
          </p:cNvPr>
          <p:cNvSpPr/>
          <p:nvPr/>
        </p:nvSpPr>
        <p:spPr>
          <a:xfrm>
            <a:off x="700689" y="297792"/>
            <a:ext cx="691931" cy="2005724"/>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ube 6">
            <a:extLst>
              <a:ext uri="{FF2B5EF4-FFF2-40B4-BE49-F238E27FC236}">
                <a16:creationId xmlns:a16="http://schemas.microsoft.com/office/drawing/2014/main" id="{48B84747-1177-FCDB-8C1A-2B87C4D9D8FB}"/>
              </a:ext>
            </a:extLst>
          </p:cNvPr>
          <p:cNvSpPr/>
          <p:nvPr/>
        </p:nvSpPr>
        <p:spPr>
          <a:xfrm>
            <a:off x="2242204" y="236480"/>
            <a:ext cx="499242" cy="1970690"/>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be 8">
            <a:extLst>
              <a:ext uri="{FF2B5EF4-FFF2-40B4-BE49-F238E27FC236}">
                <a16:creationId xmlns:a16="http://schemas.microsoft.com/office/drawing/2014/main" id="{41B85836-0251-C09A-63B6-131AF5B66467}"/>
              </a:ext>
            </a:extLst>
          </p:cNvPr>
          <p:cNvSpPr/>
          <p:nvPr/>
        </p:nvSpPr>
        <p:spPr>
          <a:xfrm>
            <a:off x="4519445" y="648134"/>
            <a:ext cx="289035" cy="1147380"/>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CB116594-50AB-7346-83B4-07298F24545F}"/>
              </a:ext>
            </a:extLst>
          </p:cNvPr>
          <p:cNvSpPr txBox="1"/>
          <p:nvPr/>
        </p:nvSpPr>
        <p:spPr>
          <a:xfrm>
            <a:off x="2242206" y="2347309"/>
            <a:ext cx="184806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cs typeface="Calibri"/>
              </a:rPr>
              <a:t>   </a:t>
            </a:r>
            <a:r>
              <a:rPr lang="en-GB" sz="1200" b="1" dirty="0">
                <a:cs typeface="Calibri"/>
              </a:rPr>
              <a:t>Backbone Network </a:t>
            </a:r>
          </a:p>
          <a:p>
            <a:r>
              <a:rPr lang="en-GB" sz="1200" dirty="0">
                <a:cs typeface="Calibri"/>
              </a:rPr>
              <a:t>  (</a:t>
            </a:r>
            <a:r>
              <a:rPr lang="en-GB" sz="1200" dirty="0">
                <a:solidFill>
                  <a:srgbClr val="374151"/>
                </a:solidFill>
                <a:ea typeface="+mn-lt"/>
                <a:cs typeface="+mn-lt"/>
              </a:rPr>
              <a:t>The backbone can be any standard (CNN) like ResNet, </a:t>
            </a:r>
            <a:r>
              <a:rPr lang="en-GB" sz="1200" err="1">
                <a:solidFill>
                  <a:srgbClr val="374151"/>
                </a:solidFill>
                <a:ea typeface="+mn-lt"/>
                <a:cs typeface="+mn-lt"/>
              </a:rPr>
              <a:t>ResNeXt</a:t>
            </a:r>
            <a:r>
              <a:rPr lang="en-GB" sz="1200" dirty="0">
                <a:solidFill>
                  <a:srgbClr val="374151"/>
                </a:solidFill>
                <a:ea typeface="+mn-lt"/>
                <a:cs typeface="+mn-lt"/>
              </a:rPr>
              <a:t>, EfficientNet. processes the input image and extracts a feature map.</a:t>
            </a:r>
            <a:r>
              <a:rPr lang="en-GB" sz="1200" dirty="0">
                <a:cs typeface="Calibri"/>
              </a:rPr>
              <a:t>)</a:t>
            </a:r>
          </a:p>
        </p:txBody>
      </p:sp>
      <p:sp>
        <p:nvSpPr>
          <p:cNvPr id="29" name="TextBox 28">
            <a:extLst>
              <a:ext uri="{FF2B5EF4-FFF2-40B4-BE49-F238E27FC236}">
                <a16:creationId xmlns:a16="http://schemas.microsoft.com/office/drawing/2014/main" id="{E828A80C-C82E-75AA-9841-52C53DC47A19}"/>
              </a:ext>
            </a:extLst>
          </p:cNvPr>
          <p:cNvSpPr txBox="1"/>
          <p:nvPr/>
        </p:nvSpPr>
        <p:spPr>
          <a:xfrm>
            <a:off x="700688" y="2399860"/>
            <a:ext cx="9809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Input Layer</a:t>
            </a:r>
            <a:endParaRPr lang="en-GB" sz="1200" b="1" dirty="0"/>
          </a:p>
        </p:txBody>
      </p:sp>
      <p:sp>
        <p:nvSpPr>
          <p:cNvPr id="33" name="TextBox 32">
            <a:extLst>
              <a:ext uri="{FF2B5EF4-FFF2-40B4-BE49-F238E27FC236}">
                <a16:creationId xmlns:a16="http://schemas.microsoft.com/office/drawing/2014/main" id="{42730184-6449-3950-7A42-4BC27DC4CC33}"/>
              </a:ext>
            </a:extLst>
          </p:cNvPr>
          <p:cNvSpPr txBox="1"/>
          <p:nvPr/>
        </p:nvSpPr>
        <p:spPr>
          <a:xfrm>
            <a:off x="9993582" y="2811514"/>
            <a:ext cx="7006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Output </a:t>
            </a:r>
            <a:endParaRPr lang="en-GB" sz="1200" dirty="0">
              <a:ea typeface="Calibri"/>
              <a:cs typeface="Calibri"/>
            </a:endParaRPr>
          </a:p>
        </p:txBody>
      </p:sp>
      <p:sp>
        <p:nvSpPr>
          <p:cNvPr id="2" name="Cube 1">
            <a:extLst>
              <a:ext uri="{FF2B5EF4-FFF2-40B4-BE49-F238E27FC236}">
                <a16:creationId xmlns:a16="http://schemas.microsoft.com/office/drawing/2014/main" id="{9DBCE888-36DD-3B16-582F-404150E886B4}"/>
              </a:ext>
            </a:extLst>
          </p:cNvPr>
          <p:cNvSpPr/>
          <p:nvPr/>
        </p:nvSpPr>
        <p:spPr>
          <a:xfrm>
            <a:off x="2846548" y="236478"/>
            <a:ext cx="499242" cy="1918139"/>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ube 2">
            <a:extLst>
              <a:ext uri="{FF2B5EF4-FFF2-40B4-BE49-F238E27FC236}">
                <a16:creationId xmlns:a16="http://schemas.microsoft.com/office/drawing/2014/main" id="{1CFD91E7-B77E-0382-DAD4-6B0F0133F715}"/>
              </a:ext>
            </a:extLst>
          </p:cNvPr>
          <p:cNvSpPr/>
          <p:nvPr/>
        </p:nvSpPr>
        <p:spPr>
          <a:xfrm>
            <a:off x="3477167" y="236478"/>
            <a:ext cx="472967" cy="1918139"/>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ube 3">
            <a:extLst>
              <a:ext uri="{FF2B5EF4-FFF2-40B4-BE49-F238E27FC236}">
                <a16:creationId xmlns:a16="http://schemas.microsoft.com/office/drawing/2014/main" id="{74D0DBD3-1121-81F9-A109-D70B858E0D8F}"/>
              </a:ext>
            </a:extLst>
          </p:cNvPr>
          <p:cNvSpPr/>
          <p:nvPr/>
        </p:nvSpPr>
        <p:spPr>
          <a:xfrm>
            <a:off x="4913583" y="648132"/>
            <a:ext cx="289035" cy="1147380"/>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861D441-909E-95F1-AA68-986C755E2A62}"/>
              </a:ext>
            </a:extLst>
          </p:cNvPr>
          <p:cNvSpPr txBox="1"/>
          <p:nvPr/>
        </p:nvSpPr>
        <p:spPr>
          <a:xfrm>
            <a:off x="4151585" y="2303516"/>
            <a:ext cx="19444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cs typeface="Calibri"/>
              </a:rPr>
              <a:t>  Feature Pyramid</a:t>
            </a:r>
            <a:r>
              <a:rPr lang="en-GB" sz="1200" b="1" dirty="0">
                <a:cs typeface="Calibri"/>
              </a:rPr>
              <a:t> Network </a:t>
            </a:r>
          </a:p>
          <a:p>
            <a:r>
              <a:rPr lang="en-GB" sz="1200" dirty="0">
                <a:cs typeface="Calibri"/>
              </a:rPr>
              <a:t>(</a:t>
            </a:r>
            <a:r>
              <a:rPr lang="en-GB" sz="1200" dirty="0">
                <a:solidFill>
                  <a:srgbClr val="374151"/>
                </a:solidFill>
                <a:ea typeface="+mn-lt"/>
                <a:cs typeface="+mn-lt"/>
              </a:rPr>
              <a:t>takes the feature map from the backbone and creates a pyramid of feature maps at different scales.</a:t>
            </a:r>
            <a:r>
              <a:rPr lang="en-GB" sz="1200" dirty="0">
                <a:cs typeface="Calibri"/>
              </a:rPr>
              <a:t>)</a:t>
            </a:r>
          </a:p>
        </p:txBody>
      </p:sp>
      <p:sp>
        <p:nvSpPr>
          <p:cNvPr id="12" name="Cube 11">
            <a:extLst>
              <a:ext uri="{FF2B5EF4-FFF2-40B4-BE49-F238E27FC236}">
                <a16:creationId xmlns:a16="http://schemas.microsoft.com/office/drawing/2014/main" id="{904C5D8D-26BB-B7EA-5BE5-0682E9B50A3B}"/>
              </a:ext>
            </a:extLst>
          </p:cNvPr>
          <p:cNvSpPr/>
          <p:nvPr/>
        </p:nvSpPr>
        <p:spPr>
          <a:xfrm>
            <a:off x="6034687" y="910892"/>
            <a:ext cx="297793" cy="779518"/>
          </a:xfrm>
          <a:prstGeom prst="cub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ube 13">
            <a:extLst>
              <a:ext uri="{FF2B5EF4-FFF2-40B4-BE49-F238E27FC236}">
                <a16:creationId xmlns:a16="http://schemas.microsoft.com/office/drawing/2014/main" id="{20700A24-F5E0-9959-EA83-5B73D7124A5C}"/>
              </a:ext>
            </a:extLst>
          </p:cNvPr>
          <p:cNvSpPr/>
          <p:nvPr/>
        </p:nvSpPr>
        <p:spPr>
          <a:xfrm>
            <a:off x="6420065" y="910891"/>
            <a:ext cx="297793" cy="779518"/>
          </a:xfrm>
          <a:prstGeom prst="cub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ube 15">
            <a:extLst>
              <a:ext uri="{FF2B5EF4-FFF2-40B4-BE49-F238E27FC236}">
                <a16:creationId xmlns:a16="http://schemas.microsoft.com/office/drawing/2014/main" id="{04949359-0F59-8EA6-E28F-82A3E952D62E}"/>
              </a:ext>
            </a:extLst>
          </p:cNvPr>
          <p:cNvSpPr/>
          <p:nvPr/>
        </p:nvSpPr>
        <p:spPr>
          <a:xfrm>
            <a:off x="7462341" y="910891"/>
            <a:ext cx="297793" cy="779518"/>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ube 17">
            <a:extLst>
              <a:ext uri="{FF2B5EF4-FFF2-40B4-BE49-F238E27FC236}">
                <a16:creationId xmlns:a16="http://schemas.microsoft.com/office/drawing/2014/main" id="{1AE3E6F1-B66F-CE0C-BB74-314DB5865471}"/>
              </a:ext>
            </a:extLst>
          </p:cNvPr>
          <p:cNvSpPr/>
          <p:nvPr/>
        </p:nvSpPr>
        <p:spPr>
          <a:xfrm>
            <a:off x="7847720" y="910890"/>
            <a:ext cx="297793" cy="779518"/>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8A67AA8-878B-BC9C-EF33-EF0EBA6A51F9}"/>
              </a:ext>
            </a:extLst>
          </p:cNvPr>
          <p:cNvSpPr txBox="1"/>
          <p:nvPr/>
        </p:nvSpPr>
        <p:spPr>
          <a:xfrm>
            <a:off x="5789446" y="78825"/>
            <a:ext cx="20582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cs typeface="Calibri"/>
              </a:rPr>
              <a:t>Regional Proposal Network</a:t>
            </a:r>
          </a:p>
          <a:p>
            <a:r>
              <a:rPr lang="en-GB" sz="1200" dirty="0">
                <a:cs typeface="Calibri"/>
              </a:rPr>
              <a:t>(</a:t>
            </a:r>
            <a:r>
              <a:rPr lang="en-GB" sz="1200" dirty="0">
                <a:solidFill>
                  <a:srgbClr val="374151"/>
                </a:solidFill>
                <a:ea typeface="+mn-lt"/>
                <a:cs typeface="+mn-lt"/>
              </a:rPr>
              <a:t>suggests potential object-boundary boxes (called proposals)</a:t>
            </a:r>
            <a:endParaRPr lang="en-GB" sz="1200" dirty="0">
              <a:cs typeface="Calibri"/>
            </a:endParaRPr>
          </a:p>
        </p:txBody>
      </p:sp>
      <p:sp>
        <p:nvSpPr>
          <p:cNvPr id="22" name="TextBox 21">
            <a:extLst>
              <a:ext uri="{FF2B5EF4-FFF2-40B4-BE49-F238E27FC236}">
                <a16:creationId xmlns:a16="http://schemas.microsoft.com/office/drawing/2014/main" id="{5AACA096-760F-13DD-E9D2-2896DEF05810}"/>
              </a:ext>
            </a:extLst>
          </p:cNvPr>
          <p:cNvSpPr txBox="1"/>
          <p:nvPr/>
        </p:nvSpPr>
        <p:spPr>
          <a:xfrm>
            <a:off x="7085721" y="1926893"/>
            <a:ext cx="280275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cs typeface="Calibri"/>
              </a:rPr>
              <a:t>Region of Interest Heads</a:t>
            </a:r>
          </a:p>
          <a:p>
            <a:pPr marL="285750" indent="-285750">
              <a:buFont typeface="Arial"/>
              <a:buChar char="•"/>
            </a:pPr>
            <a:r>
              <a:rPr lang="en-GB" sz="1200" b="1" dirty="0">
                <a:ea typeface="+mn-lt"/>
                <a:cs typeface="+mn-lt"/>
              </a:rPr>
              <a:t>Box Head</a:t>
            </a:r>
            <a:r>
              <a:rPr lang="en-GB" sz="1200" dirty="0">
                <a:solidFill>
                  <a:srgbClr val="374151"/>
                </a:solidFill>
                <a:ea typeface="+mn-lt"/>
                <a:cs typeface="+mn-lt"/>
              </a:rPr>
              <a:t>: For bounding box regression and object classification.</a:t>
            </a:r>
            <a:endParaRPr lang="en-GB" sz="1200" b="1" dirty="0">
              <a:cs typeface="Calibri"/>
            </a:endParaRPr>
          </a:p>
          <a:p>
            <a:pPr marL="285750" indent="-285750">
              <a:buFont typeface="Arial"/>
              <a:buChar char="•"/>
            </a:pPr>
            <a:r>
              <a:rPr lang="en-GB" sz="1200" b="1" dirty="0">
                <a:ea typeface="+mn-lt"/>
                <a:cs typeface="+mn-lt"/>
              </a:rPr>
              <a:t>Mask Head</a:t>
            </a:r>
            <a:r>
              <a:rPr lang="en-GB" sz="1200" dirty="0">
                <a:solidFill>
                  <a:srgbClr val="374151"/>
                </a:solidFill>
                <a:ea typeface="+mn-lt"/>
                <a:cs typeface="+mn-lt"/>
              </a:rPr>
              <a:t>: For generating segmentation masks in instance segmentation tasks.</a:t>
            </a:r>
            <a:endParaRPr lang="en-GB" dirty="0"/>
          </a:p>
          <a:p>
            <a:pPr marL="285750" indent="-285750">
              <a:buFont typeface="Arial"/>
              <a:buChar char="•"/>
            </a:pPr>
            <a:r>
              <a:rPr lang="en-GB" sz="1200" b="1" dirty="0">
                <a:ea typeface="+mn-lt"/>
                <a:cs typeface="+mn-lt"/>
              </a:rPr>
              <a:t>KeyPoint Head</a:t>
            </a:r>
            <a:r>
              <a:rPr lang="en-GB" sz="1200" dirty="0">
                <a:solidFill>
                  <a:srgbClr val="374151"/>
                </a:solidFill>
                <a:ea typeface="+mn-lt"/>
                <a:cs typeface="+mn-lt"/>
              </a:rPr>
              <a:t>: For </a:t>
            </a:r>
            <a:r>
              <a:rPr lang="en-GB" sz="1200">
                <a:solidFill>
                  <a:srgbClr val="374151"/>
                </a:solidFill>
                <a:ea typeface="+mn-lt"/>
                <a:cs typeface="+mn-lt"/>
              </a:rPr>
              <a:t>KeyPoint</a:t>
            </a:r>
            <a:r>
              <a:rPr lang="en-GB" sz="1200" dirty="0">
                <a:solidFill>
                  <a:srgbClr val="374151"/>
                </a:solidFill>
                <a:ea typeface="+mn-lt"/>
                <a:cs typeface="+mn-lt"/>
              </a:rPr>
              <a:t> detection tasks.</a:t>
            </a:r>
            <a:endParaRPr lang="en-GB" dirty="0"/>
          </a:p>
          <a:p>
            <a:endParaRPr lang="en-GB" sz="1200" b="1" dirty="0">
              <a:cs typeface="Calibri"/>
            </a:endParaRPr>
          </a:p>
        </p:txBody>
      </p:sp>
      <p:sp>
        <p:nvSpPr>
          <p:cNvPr id="24" name="Cube 23">
            <a:extLst>
              <a:ext uri="{FF2B5EF4-FFF2-40B4-BE49-F238E27FC236}">
                <a16:creationId xmlns:a16="http://schemas.microsoft.com/office/drawing/2014/main" id="{7056A63D-6483-1FDD-CB87-FC3954C6C0C1}"/>
              </a:ext>
            </a:extLst>
          </p:cNvPr>
          <p:cNvSpPr/>
          <p:nvPr/>
        </p:nvSpPr>
        <p:spPr>
          <a:xfrm>
            <a:off x="10133718" y="192684"/>
            <a:ext cx="289036" cy="2487449"/>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192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ube 4">
            <a:extLst>
              <a:ext uri="{FF2B5EF4-FFF2-40B4-BE49-F238E27FC236}">
                <a16:creationId xmlns:a16="http://schemas.microsoft.com/office/drawing/2014/main" id="{36351FCD-294E-CE50-4894-FEB89F55A602}"/>
              </a:ext>
            </a:extLst>
          </p:cNvPr>
          <p:cNvSpPr/>
          <p:nvPr/>
        </p:nvSpPr>
        <p:spPr>
          <a:xfrm>
            <a:off x="1147411" y="1369071"/>
            <a:ext cx="1282735" cy="2560208"/>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ube 5">
            <a:extLst>
              <a:ext uri="{FF2B5EF4-FFF2-40B4-BE49-F238E27FC236}">
                <a16:creationId xmlns:a16="http://schemas.microsoft.com/office/drawing/2014/main" id="{CD3700DA-F26E-1428-9319-B77952ECEE93}"/>
              </a:ext>
            </a:extLst>
          </p:cNvPr>
          <p:cNvSpPr/>
          <p:nvPr/>
        </p:nvSpPr>
        <p:spPr>
          <a:xfrm>
            <a:off x="4668962" y="1369071"/>
            <a:ext cx="1282735" cy="2560208"/>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ube 6">
            <a:extLst>
              <a:ext uri="{FF2B5EF4-FFF2-40B4-BE49-F238E27FC236}">
                <a16:creationId xmlns:a16="http://schemas.microsoft.com/office/drawing/2014/main" id="{569A2848-216B-E78F-1034-E5A461646F8B}"/>
              </a:ext>
            </a:extLst>
          </p:cNvPr>
          <p:cNvSpPr/>
          <p:nvPr/>
        </p:nvSpPr>
        <p:spPr>
          <a:xfrm>
            <a:off x="8331376" y="1369071"/>
            <a:ext cx="1282735" cy="2560208"/>
          </a:xfrm>
          <a:prstGeom prst="cub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9E7ADA9-3839-A8E3-B79F-1756878765C8}"/>
              </a:ext>
            </a:extLst>
          </p:cNvPr>
          <p:cNvSpPr txBox="1"/>
          <p:nvPr/>
        </p:nvSpPr>
        <p:spPr>
          <a:xfrm>
            <a:off x="1312560" y="1030680"/>
            <a:ext cx="14203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1200" dirty="0">
                <a:ea typeface="+mn-lt"/>
                <a:cs typeface="+mn-lt"/>
              </a:rPr>
              <a:t>Recurrent Unit</a:t>
            </a:r>
            <a:endParaRPr lang="en-US" sz="1200" dirty="0"/>
          </a:p>
        </p:txBody>
      </p:sp>
      <p:sp>
        <p:nvSpPr>
          <p:cNvPr id="12" name="TextBox 11">
            <a:extLst>
              <a:ext uri="{FF2B5EF4-FFF2-40B4-BE49-F238E27FC236}">
                <a16:creationId xmlns:a16="http://schemas.microsoft.com/office/drawing/2014/main" id="{57E3A7A8-7BAD-A576-A425-2D31FF749509}"/>
              </a:ext>
            </a:extLst>
          </p:cNvPr>
          <p:cNvSpPr txBox="1"/>
          <p:nvPr/>
        </p:nvSpPr>
        <p:spPr>
          <a:xfrm>
            <a:off x="1206914" y="3988783"/>
            <a:ext cx="633879" cy="449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2322" kern="1200">
                <a:solidFill>
                  <a:schemeClr val="tx1"/>
                </a:solidFill>
                <a:latin typeface="+mn-lt"/>
                <a:ea typeface="+mn-ea"/>
                <a:cs typeface="Calibri"/>
              </a:rPr>
              <a:t>x1</a:t>
            </a:r>
            <a:endParaRPr lang="en-GB">
              <a:cs typeface="Calibri"/>
            </a:endParaRPr>
          </a:p>
        </p:txBody>
      </p:sp>
      <p:sp>
        <p:nvSpPr>
          <p:cNvPr id="13" name="TextBox 12">
            <a:extLst>
              <a:ext uri="{FF2B5EF4-FFF2-40B4-BE49-F238E27FC236}">
                <a16:creationId xmlns:a16="http://schemas.microsoft.com/office/drawing/2014/main" id="{F89F1FE1-4B48-54F1-D95D-6714FFEE3A16}"/>
              </a:ext>
            </a:extLst>
          </p:cNvPr>
          <p:cNvSpPr txBox="1"/>
          <p:nvPr/>
        </p:nvSpPr>
        <p:spPr>
          <a:xfrm>
            <a:off x="643467" y="5409141"/>
            <a:ext cx="29228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i="1" kern="1200" dirty="0">
                <a:solidFill>
                  <a:srgbClr val="374151"/>
                </a:solidFill>
                <a:latin typeface="+mn-lt"/>
                <a:ea typeface="+mn-lt"/>
                <a:cs typeface="+mn-lt"/>
              </a:rPr>
              <a:t>h</a:t>
            </a:r>
            <a:r>
              <a:rPr lang="en-GB" kern="1200" dirty="0">
                <a:solidFill>
                  <a:srgbClr val="374151"/>
                </a:solidFill>
                <a:latin typeface="+mn-lt"/>
                <a:ea typeface="+mn-lt"/>
                <a:cs typeface="+mn-lt"/>
              </a:rPr>
              <a:t>1 =tanh(</a:t>
            </a:r>
            <a:r>
              <a:rPr lang="en-GB" i="1" kern="1200" dirty="0">
                <a:solidFill>
                  <a:srgbClr val="374151"/>
                </a:solidFill>
                <a:latin typeface="+mn-lt"/>
                <a:ea typeface="+mn-lt"/>
                <a:cs typeface="+mn-lt"/>
              </a:rPr>
              <a:t>Wh</a:t>
            </a:r>
            <a:r>
              <a:rPr lang="en-GB" kern="1200" dirty="0">
                <a:solidFill>
                  <a:srgbClr val="374151"/>
                </a:solidFill>
                <a:latin typeface="+mn-lt"/>
                <a:ea typeface="+mn-lt"/>
                <a:cs typeface="+mn-lt"/>
              </a:rPr>
              <a:t>⋅</a:t>
            </a:r>
            <a:r>
              <a:rPr lang="en-GB" i="1" kern="1200" dirty="0">
                <a:solidFill>
                  <a:srgbClr val="374151"/>
                </a:solidFill>
                <a:latin typeface="+mn-lt"/>
                <a:ea typeface="+mn-lt"/>
                <a:cs typeface="+mn-lt"/>
              </a:rPr>
              <a:t>h</a:t>
            </a:r>
            <a:r>
              <a:rPr lang="en-GB" kern="1200" dirty="0">
                <a:solidFill>
                  <a:srgbClr val="374151"/>
                </a:solidFill>
                <a:latin typeface="+mn-lt"/>
                <a:ea typeface="+mn-lt"/>
                <a:cs typeface="+mn-lt"/>
              </a:rPr>
              <a:t>0 +</a:t>
            </a:r>
            <a:r>
              <a:rPr lang="en-GB" i="1" kern="1200" dirty="0">
                <a:solidFill>
                  <a:srgbClr val="374151"/>
                </a:solidFill>
                <a:latin typeface="+mn-lt"/>
                <a:ea typeface="+mn-lt"/>
                <a:cs typeface="+mn-lt"/>
              </a:rPr>
              <a:t>Wx</a:t>
            </a:r>
            <a:r>
              <a:rPr lang="en-GB" kern="1200" dirty="0">
                <a:solidFill>
                  <a:srgbClr val="374151"/>
                </a:solidFill>
                <a:latin typeface="+mn-lt"/>
                <a:ea typeface="+mn-lt"/>
                <a:cs typeface="+mn-lt"/>
              </a:rPr>
              <a:t>⋅</a:t>
            </a:r>
            <a:r>
              <a:rPr lang="en-GB" i="1" kern="1200" dirty="0">
                <a:solidFill>
                  <a:srgbClr val="374151"/>
                </a:solidFill>
                <a:latin typeface="+mn-lt"/>
                <a:ea typeface="+mn-lt"/>
                <a:cs typeface="+mn-lt"/>
              </a:rPr>
              <a:t>x</a:t>
            </a:r>
            <a:r>
              <a:rPr lang="en-GB" kern="1200" dirty="0">
                <a:solidFill>
                  <a:srgbClr val="374151"/>
                </a:solidFill>
                <a:latin typeface="+mn-lt"/>
                <a:ea typeface="+mn-lt"/>
                <a:cs typeface="+mn-lt"/>
              </a:rPr>
              <a:t>1 )</a:t>
            </a:r>
            <a:endParaRPr lang="en-US" dirty="0">
              <a:solidFill>
                <a:srgbClr val="374151"/>
              </a:solidFill>
              <a:ea typeface="+mn-lt"/>
              <a:cs typeface="+mn-lt"/>
            </a:endParaRPr>
          </a:p>
        </p:txBody>
      </p:sp>
      <p:sp>
        <p:nvSpPr>
          <p:cNvPr id="14" name="TextBox 13">
            <a:extLst>
              <a:ext uri="{FF2B5EF4-FFF2-40B4-BE49-F238E27FC236}">
                <a16:creationId xmlns:a16="http://schemas.microsoft.com/office/drawing/2014/main" id="{A413F59B-E74F-A54D-DB1F-95F04FBBC6E6}"/>
              </a:ext>
            </a:extLst>
          </p:cNvPr>
          <p:cNvSpPr txBox="1"/>
          <p:nvPr/>
        </p:nvSpPr>
        <p:spPr>
          <a:xfrm>
            <a:off x="2580321" y="2404083"/>
            <a:ext cx="1115157" cy="449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2322" kern="1200">
                <a:solidFill>
                  <a:schemeClr val="tx1"/>
                </a:solidFill>
                <a:latin typeface="+mn-lt"/>
                <a:ea typeface="+mn-ea"/>
                <a:cs typeface="Calibri"/>
              </a:rPr>
              <a:t>h1</a:t>
            </a:r>
            <a:endParaRPr lang="en-GB">
              <a:cs typeface="Calibri"/>
            </a:endParaRPr>
          </a:p>
        </p:txBody>
      </p:sp>
      <p:sp>
        <p:nvSpPr>
          <p:cNvPr id="15" name="TextBox 14">
            <a:extLst>
              <a:ext uri="{FF2B5EF4-FFF2-40B4-BE49-F238E27FC236}">
                <a16:creationId xmlns:a16="http://schemas.microsoft.com/office/drawing/2014/main" id="{B5134CC8-A068-0E1E-ED64-7F125F993F6F}"/>
              </a:ext>
            </a:extLst>
          </p:cNvPr>
          <p:cNvSpPr txBox="1"/>
          <p:nvPr/>
        </p:nvSpPr>
        <p:spPr>
          <a:xfrm>
            <a:off x="4704989" y="3988782"/>
            <a:ext cx="856910" cy="449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2322" kern="1200">
                <a:solidFill>
                  <a:schemeClr val="tx1"/>
                </a:solidFill>
                <a:latin typeface="+mn-lt"/>
                <a:ea typeface="+mn-ea"/>
                <a:cs typeface="Calibri"/>
              </a:rPr>
              <a:t>x2</a:t>
            </a:r>
            <a:endParaRPr lang="en-GB">
              <a:cs typeface="Calibri"/>
            </a:endParaRPr>
          </a:p>
        </p:txBody>
      </p:sp>
      <p:sp>
        <p:nvSpPr>
          <p:cNvPr id="16" name="TextBox 15">
            <a:extLst>
              <a:ext uri="{FF2B5EF4-FFF2-40B4-BE49-F238E27FC236}">
                <a16:creationId xmlns:a16="http://schemas.microsoft.com/office/drawing/2014/main" id="{C925CDFC-0E52-CDB6-5216-450239B939F7}"/>
              </a:ext>
            </a:extLst>
          </p:cNvPr>
          <p:cNvSpPr txBox="1"/>
          <p:nvPr/>
        </p:nvSpPr>
        <p:spPr>
          <a:xfrm>
            <a:off x="4047633" y="5409141"/>
            <a:ext cx="2732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i="1" kern="1200" dirty="0">
                <a:solidFill>
                  <a:srgbClr val="374151"/>
                </a:solidFill>
                <a:ea typeface="+mn-lt"/>
                <a:cs typeface="+mn-lt"/>
              </a:rPr>
              <a:t>h</a:t>
            </a:r>
            <a:r>
              <a:rPr lang="en-GB" kern="1200" dirty="0">
                <a:solidFill>
                  <a:srgbClr val="374151"/>
                </a:solidFill>
                <a:ea typeface="+mn-lt"/>
                <a:cs typeface="+mn-lt"/>
              </a:rPr>
              <a:t>2</a:t>
            </a:r>
            <a:r>
              <a:rPr lang="en-GB" dirty="0">
                <a:solidFill>
                  <a:srgbClr val="374151"/>
                </a:solidFill>
                <a:ea typeface="+mn-lt"/>
                <a:cs typeface="+mn-lt"/>
              </a:rPr>
              <a:t> </a:t>
            </a:r>
            <a:r>
              <a:rPr lang="en-GB" kern="1200" dirty="0">
                <a:solidFill>
                  <a:srgbClr val="374151"/>
                </a:solidFill>
                <a:ea typeface="+mn-lt"/>
                <a:cs typeface="+mn-lt"/>
              </a:rPr>
              <a:t>=tanh(</a:t>
            </a:r>
            <a:r>
              <a:rPr lang="en-GB" i="1" kern="1200" dirty="0">
                <a:solidFill>
                  <a:srgbClr val="374151"/>
                </a:solidFill>
                <a:ea typeface="+mn-lt"/>
                <a:cs typeface="+mn-lt"/>
              </a:rPr>
              <a:t>Wh</a:t>
            </a:r>
            <a:r>
              <a:rPr lang="en-GB" dirty="0">
                <a:solidFill>
                  <a:srgbClr val="374151"/>
                </a:solidFill>
                <a:ea typeface="+mn-lt"/>
                <a:cs typeface="+mn-lt"/>
              </a:rPr>
              <a:t>⋅</a:t>
            </a:r>
            <a:r>
              <a:rPr lang="en-GB" i="1" kern="1200" dirty="0">
                <a:solidFill>
                  <a:srgbClr val="374151"/>
                </a:solidFill>
                <a:ea typeface="+mn-lt"/>
                <a:cs typeface="+mn-lt"/>
              </a:rPr>
              <a:t>h</a:t>
            </a:r>
            <a:r>
              <a:rPr lang="en-GB" kern="1200" dirty="0">
                <a:solidFill>
                  <a:srgbClr val="374151"/>
                </a:solidFill>
                <a:ea typeface="+mn-lt"/>
                <a:cs typeface="+mn-lt"/>
              </a:rPr>
              <a:t>1</a:t>
            </a:r>
            <a:r>
              <a:rPr lang="en-GB" dirty="0">
                <a:solidFill>
                  <a:srgbClr val="374151"/>
                </a:solidFill>
                <a:ea typeface="+mn-lt"/>
                <a:cs typeface="+mn-lt"/>
              </a:rPr>
              <a:t> </a:t>
            </a:r>
            <a:r>
              <a:rPr lang="en-GB" kern="1200" dirty="0">
                <a:solidFill>
                  <a:srgbClr val="374151"/>
                </a:solidFill>
                <a:ea typeface="+mn-lt"/>
                <a:cs typeface="+mn-lt"/>
              </a:rPr>
              <a:t>+</a:t>
            </a:r>
            <a:r>
              <a:rPr lang="en-GB" i="1" kern="1200" dirty="0">
                <a:solidFill>
                  <a:srgbClr val="374151"/>
                </a:solidFill>
                <a:ea typeface="+mn-lt"/>
                <a:cs typeface="+mn-lt"/>
              </a:rPr>
              <a:t>Wx</a:t>
            </a:r>
            <a:r>
              <a:rPr lang="en-GB" dirty="0">
                <a:solidFill>
                  <a:srgbClr val="374151"/>
                </a:solidFill>
                <a:ea typeface="+mn-lt"/>
                <a:cs typeface="+mn-lt"/>
              </a:rPr>
              <a:t>⋅</a:t>
            </a:r>
            <a:r>
              <a:rPr lang="en-GB" i="1" kern="1200" dirty="0">
                <a:solidFill>
                  <a:srgbClr val="374151"/>
                </a:solidFill>
                <a:ea typeface="+mn-lt"/>
                <a:cs typeface="+mn-lt"/>
              </a:rPr>
              <a:t>x</a:t>
            </a:r>
            <a:r>
              <a:rPr lang="en-GB" kern="1200" dirty="0">
                <a:solidFill>
                  <a:srgbClr val="374151"/>
                </a:solidFill>
                <a:ea typeface="+mn-lt"/>
                <a:cs typeface="+mn-lt"/>
              </a:rPr>
              <a:t>2</a:t>
            </a:r>
            <a:r>
              <a:rPr lang="en-GB" dirty="0">
                <a:solidFill>
                  <a:srgbClr val="374151"/>
                </a:solidFill>
                <a:ea typeface="+mn-lt"/>
                <a:cs typeface="+mn-lt"/>
              </a:rPr>
              <a:t> </a:t>
            </a:r>
            <a:r>
              <a:rPr lang="en-GB" kern="1200" dirty="0">
                <a:solidFill>
                  <a:srgbClr val="374151"/>
                </a:solidFill>
                <a:ea typeface="+mn-lt"/>
                <a:cs typeface="+mn-lt"/>
              </a:rPr>
              <a:t>)</a:t>
            </a:r>
            <a:endParaRPr lang="en-US" dirty="0">
              <a:solidFill>
                <a:srgbClr val="374151"/>
              </a:solidFill>
              <a:ea typeface="+mn-lt"/>
              <a:cs typeface="+mn-lt"/>
            </a:endParaRPr>
          </a:p>
        </p:txBody>
      </p:sp>
      <p:sp>
        <p:nvSpPr>
          <p:cNvPr id="22" name="TextBox 21">
            <a:extLst>
              <a:ext uri="{FF2B5EF4-FFF2-40B4-BE49-F238E27FC236}">
                <a16:creationId xmlns:a16="http://schemas.microsoft.com/office/drawing/2014/main" id="{D3CBDEA0-F43A-4F41-5FE5-E3335A2E045A}"/>
              </a:ext>
            </a:extLst>
          </p:cNvPr>
          <p:cNvSpPr txBox="1"/>
          <p:nvPr/>
        </p:nvSpPr>
        <p:spPr>
          <a:xfrm>
            <a:off x="7674830" y="5409141"/>
            <a:ext cx="38737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i="1" kern="1200" dirty="0">
                <a:solidFill>
                  <a:srgbClr val="374151"/>
                </a:solidFill>
                <a:ea typeface="+mn-lt"/>
                <a:cs typeface="+mn-lt"/>
              </a:rPr>
              <a:t>h</a:t>
            </a:r>
            <a:r>
              <a:rPr lang="en-GB" kern="1200" dirty="0">
                <a:solidFill>
                  <a:srgbClr val="374151"/>
                </a:solidFill>
                <a:ea typeface="+mn-lt"/>
                <a:cs typeface="+mn-lt"/>
              </a:rPr>
              <a:t>3</a:t>
            </a:r>
            <a:r>
              <a:rPr lang="en-GB" dirty="0">
                <a:solidFill>
                  <a:srgbClr val="374151"/>
                </a:solidFill>
                <a:ea typeface="+mn-lt"/>
                <a:cs typeface="+mn-lt"/>
              </a:rPr>
              <a:t> </a:t>
            </a:r>
            <a:r>
              <a:rPr lang="en-GB" kern="1200" dirty="0">
                <a:solidFill>
                  <a:srgbClr val="374151"/>
                </a:solidFill>
                <a:ea typeface="+mn-lt"/>
                <a:cs typeface="+mn-lt"/>
              </a:rPr>
              <a:t>=tanh(</a:t>
            </a:r>
            <a:r>
              <a:rPr lang="en-GB" i="1" kern="1200" dirty="0">
                <a:solidFill>
                  <a:srgbClr val="374151"/>
                </a:solidFill>
                <a:ea typeface="+mn-lt"/>
                <a:cs typeface="+mn-lt"/>
              </a:rPr>
              <a:t>Wh</a:t>
            </a:r>
            <a:r>
              <a:rPr lang="en-GB" dirty="0">
                <a:solidFill>
                  <a:srgbClr val="374151"/>
                </a:solidFill>
                <a:ea typeface="+mn-lt"/>
                <a:cs typeface="+mn-lt"/>
              </a:rPr>
              <a:t>⋅</a:t>
            </a:r>
            <a:r>
              <a:rPr lang="en-GB" i="1" kern="1200" dirty="0">
                <a:solidFill>
                  <a:srgbClr val="374151"/>
                </a:solidFill>
                <a:ea typeface="+mn-lt"/>
                <a:cs typeface="+mn-lt"/>
              </a:rPr>
              <a:t>h</a:t>
            </a:r>
            <a:r>
              <a:rPr lang="en-GB" kern="1200" dirty="0">
                <a:solidFill>
                  <a:srgbClr val="374151"/>
                </a:solidFill>
                <a:ea typeface="+mn-lt"/>
                <a:cs typeface="+mn-lt"/>
              </a:rPr>
              <a:t>2</a:t>
            </a:r>
            <a:r>
              <a:rPr lang="en-GB" dirty="0">
                <a:solidFill>
                  <a:srgbClr val="374151"/>
                </a:solidFill>
                <a:ea typeface="+mn-lt"/>
                <a:cs typeface="+mn-lt"/>
              </a:rPr>
              <a:t> </a:t>
            </a:r>
            <a:r>
              <a:rPr lang="en-GB" kern="1200" dirty="0">
                <a:solidFill>
                  <a:srgbClr val="374151"/>
                </a:solidFill>
                <a:ea typeface="+mn-lt"/>
                <a:cs typeface="+mn-lt"/>
              </a:rPr>
              <a:t>+</a:t>
            </a:r>
            <a:r>
              <a:rPr lang="en-GB" i="1" kern="1200" dirty="0">
                <a:solidFill>
                  <a:srgbClr val="374151"/>
                </a:solidFill>
                <a:ea typeface="+mn-lt"/>
                <a:cs typeface="+mn-lt"/>
              </a:rPr>
              <a:t>Wx</a:t>
            </a:r>
            <a:r>
              <a:rPr lang="en-GB" dirty="0">
                <a:solidFill>
                  <a:srgbClr val="374151"/>
                </a:solidFill>
                <a:ea typeface="+mn-lt"/>
                <a:cs typeface="+mn-lt"/>
              </a:rPr>
              <a:t>⋅</a:t>
            </a:r>
            <a:r>
              <a:rPr lang="en-GB" i="1" kern="1200" dirty="0">
                <a:solidFill>
                  <a:srgbClr val="374151"/>
                </a:solidFill>
                <a:ea typeface="+mn-lt"/>
                <a:cs typeface="+mn-lt"/>
              </a:rPr>
              <a:t>x</a:t>
            </a:r>
            <a:r>
              <a:rPr lang="en-GB" kern="1200" dirty="0">
                <a:solidFill>
                  <a:srgbClr val="374151"/>
                </a:solidFill>
                <a:ea typeface="+mn-lt"/>
                <a:cs typeface="+mn-lt"/>
              </a:rPr>
              <a:t>3</a:t>
            </a:r>
            <a:r>
              <a:rPr lang="en-GB" dirty="0">
                <a:solidFill>
                  <a:srgbClr val="374151"/>
                </a:solidFill>
                <a:ea typeface="+mn-lt"/>
                <a:cs typeface="+mn-lt"/>
              </a:rPr>
              <a:t> </a:t>
            </a:r>
            <a:r>
              <a:rPr lang="en-GB" kern="1200" dirty="0">
                <a:solidFill>
                  <a:srgbClr val="374151"/>
                </a:solidFill>
                <a:ea typeface="+mn-lt"/>
                <a:cs typeface="+mn-lt"/>
              </a:rPr>
              <a:t>)</a:t>
            </a:r>
            <a:endParaRPr lang="en-US" dirty="0">
              <a:solidFill>
                <a:srgbClr val="374151"/>
              </a:solidFill>
              <a:ea typeface="+mn-lt"/>
              <a:cs typeface="+mn-lt"/>
            </a:endParaRPr>
          </a:p>
        </p:txBody>
      </p:sp>
      <p:sp>
        <p:nvSpPr>
          <p:cNvPr id="24" name="TextBox 23">
            <a:extLst>
              <a:ext uri="{FF2B5EF4-FFF2-40B4-BE49-F238E27FC236}">
                <a16:creationId xmlns:a16="http://schemas.microsoft.com/office/drawing/2014/main" id="{163DA1E3-A949-111C-6E7E-34404298570A}"/>
              </a:ext>
            </a:extLst>
          </p:cNvPr>
          <p:cNvSpPr txBox="1"/>
          <p:nvPr/>
        </p:nvSpPr>
        <p:spPr>
          <a:xfrm>
            <a:off x="8332185" y="4023996"/>
            <a:ext cx="798218" cy="449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2322" kern="1200">
                <a:solidFill>
                  <a:schemeClr val="tx1"/>
                </a:solidFill>
                <a:latin typeface="+mn-lt"/>
                <a:ea typeface="+mn-ea"/>
                <a:cs typeface="Calibri"/>
              </a:rPr>
              <a:t>x3</a:t>
            </a:r>
            <a:endParaRPr lang="en-GB">
              <a:cs typeface="Calibri"/>
            </a:endParaRPr>
          </a:p>
        </p:txBody>
      </p:sp>
      <p:sp>
        <p:nvSpPr>
          <p:cNvPr id="25" name="TextBox 24">
            <a:extLst>
              <a:ext uri="{FF2B5EF4-FFF2-40B4-BE49-F238E27FC236}">
                <a16:creationId xmlns:a16="http://schemas.microsoft.com/office/drawing/2014/main" id="{4EA81DB6-3F9B-D278-68F7-A422FAF197EA}"/>
              </a:ext>
            </a:extLst>
          </p:cNvPr>
          <p:cNvSpPr txBox="1"/>
          <p:nvPr/>
        </p:nvSpPr>
        <p:spPr>
          <a:xfrm>
            <a:off x="6007963" y="2486252"/>
            <a:ext cx="1115157" cy="449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2322" kern="1200">
                <a:solidFill>
                  <a:schemeClr val="tx1"/>
                </a:solidFill>
                <a:latin typeface="+mn-lt"/>
                <a:ea typeface="+mn-ea"/>
                <a:cs typeface="Calibri"/>
              </a:rPr>
              <a:t>h2</a:t>
            </a:r>
            <a:endParaRPr lang="en-GB">
              <a:cs typeface="Calibri"/>
            </a:endParaRPr>
          </a:p>
        </p:txBody>
      </p:sp>
      <p:sp>
        <p:nvSpPr>
          <p:cNvPr id="26" name="TextBox 25">
            <a:extLst>
              <a:ext uri="{FF2B5EF4-FFF2-40B4-BE49-F238E27FC236}">
                <a16:creationId xmlns:a16="http://schemas.microsoft.com/office/drawing/2014/main" id="{48DE2829-F1A7-2A79-138A-93CDFDD31A97}"/>
              </a:ext>
            </a:extLst>
          </p:cNvPr>
          <p:cNvSpPr txBox="1"/>
          <p:nvPr/>
        </p:nvSpPr>
        <p:spPr>
          <a:xfrm>
            <a:off x="9682114" y="2404081"/>
            <a:ext cx="1115157" cy="449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2322" kern="1200">
                <a:solidFill>
                  <a:schemeClr val="tx1"/>
                </a:solidFill>
                <a:latin typeface="+mn-lt"/>
                <a:ea typeface="+mn-ea"/>
                <a:cs typeface="Calibri"/>
              </a:rPr>
              <a:t>h3</a:t>
            </a:r>
            <a:endParaRPr lang="en-GB">
              <a:cs typeface="Calibri"/>
            </a:endParaRPr>
          </a:p>
        </p:txBody>
      </p:sp>
      <p:sp>
        <p:nvSpPr>
          <p:cNvPr id="2" name="Arrow: Up 1">
            <a:extLst>
              <a:ext uri="{FF2B5EF4-FFF2-40B4-BE49-F238E27FC236}">
                <a16:creationId xmlns:a16="http://schemas.microsoft.com/office/drawing/2014/main" id="{68D65894-9733-0314-EF81-B07981D7735B}"/>
              </a:ext>
            </a:extLst>
          </p:cNvPr>
          <p:cNvSpPr/>
          <p:nvPr/>
        </p:nvSpPr>
        <p:spPr>
          <a:xfrm>
            <a:off x="1403802" y="4597044"/>
            <a:ext cx="363893" cy="5517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rrow: Up 2">
            <a:extLst>
              <a:ext uri="{FF2B5EF4-FFF2-40B4-BE49-F238E27FC236}">
                <a16:creationId xmlns:a16="http://schemas.microsoft.com/office/drawing/2014/main" id="{4E351BF7-6899-3ECA-F743-2FE2C9A29067}"/>
              </a:ext>
            </a:extLst>
          </p:cNvPr>
          <p:cNvSpPr/>
          <p:nvPr/>
        </p:nvSpPr>
        <p:spPr>
          <a:xfrm>
            <a:off x="4848518" y="4598113"/>
            <a:ext cx="363893" cy="5517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Up 3">
            <a:extLst>
              <a:ext uri="{FF2B5EF4-FFF2-40B4-BE49-F238E27FC236}">
                <a16:creationId xmlns:a16="http://schemas.microsoft.com/office/drawing/2014/main" id="{B19959AE-57B9-8731-739A-66F329327695}"/>
              </a:ext>
            </a:extLst>
          </p:cNvPr>
          <p:cNvSpPr/>
          <p:nvPr/>
        </p:nvSpPr>
        <p:spPr>
          <a:xfrm>
            <a:off x="8426092" y="4599182"/>
            <a:ext cx="363893" cy="5517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A6A60E95-CA40-900F-B43A-29225D2AFEAA}"/>
              </a:ext>
            </a:extLst>
          </p:cNvPr>
          <p:cNvSpPr/>
          <p:nvPr/>
        </p:nvSpPr>
        <p:spPr>
          <a:xfrm>
            <a:off x="3085076" y="2497992"/>
            <a:ext cx="692571" cy="3052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5483B3E9-1ED6-435B-0B1F-290A28A4CDC6}"/>
              </a:ext>
            </a:extLst>
          </p:cNvPr>
          <p:cNvSpPr/>
          <p:nvPr/>
        </p:nvSpPr>
        <p:spPr>
          <a:xfrm>
            <a:off x="6653579" y="2580160"/>
            <a:ext cx="692571" cy="3052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BB687D48-30C4-4899-A293-C1D9F428903D}"/>
              </a:ext>
            </a:extLst>
          </p:cNvPr>
          <p:cNvSpPr/>
          <p:nvPr/>
        </p:nvSpPr>
        <p:spPr>
          <a:xfrm>
            <a:off x="10456853" y="2497990"/>
            <a:ext cx="692571" cy="3052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88847BBA-248E-0DB7-302F-C2D52038C21C}"/>
              </a:ext>
            </a:extLst>
          </p:cNvPr>
          <p:cNvSpPr txBox="1"/>
          <p:nvPr/>
        </p:nvSpPr>
        <p:spPr>
          <a:xfrm>
            <a:off x="4777845" y="1030679"/>
            <a:ext cx="14203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1200" dirty="0">
                <a:ea typeface="+mn-lt"/>
                <a:cs typeface="+mn-lt"/>
              </a:rPr>
              <a:t>Recurrent Unit</a:t>
            </a:r>
            <a:endParaRPr lang="en-US" sz="1200" dirty="0"/>
          </a:p>
        </p:txBody>
      </p:sp>
      <p:sp>
        <p:nvSpPr>
          <p:cNvPr id="20" name="TextBox 19">
            <a:extLst>
              <a:ext uri="{FF2B5EF4-FFF2-40B4-BE49-F238E27FC236}">
                <a16:creationId xmlns:a16="http://schemas.microsoft.com/office/drawing/2014/main" id="{BD107C02-C201-3AED-4261-21C04DD97AF4}"/>
              </a:ext>
            </a:extLst>
          </p:cNvPr>
          <p:cNvSpPr txBox="1"/>
          <p:nvPr/>
        </p:nvSpPr>
        <p:spPr>
          <a:xfrm>
            <a:off x="8451772" y="1030678"/>
            <a:ext cx="14203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1200" dirty="0">
                <a:ea typeface="+mn-lt"/>
                <a:cs typeface="+mn-lt"/>
              </a:rPr>
              <a:t>Recurrent Unit</a:t>
            </a:r>
            <a:endParaRPr lang="en-US" sz="1200" dirty="0"/>
          </a:p>
        </p:txBody>
      </p:sp>
      <p:sp>
        <p:nvSpPr>
          <p:cNvPr id="21" name="TextBox 20">
            <a:extLst>
              <a:ext uri="{FF2B5EF4-FFF2-40B4-BE49-F238E27FC236}">
                <a16:creationId xmlns:a16="http://schemas.microsoft.com/office/drawing/2014/main" id="{60E35183-DF83-9CB2-60A2-4B54A870E139}"/>
              </a:ext>
            </a:extLst>
          </p:cNvPr>
          <p:cNvSpPr txBox="1"/>
          <p:nvPr/>
        </p:nvSpPr>
        <p:spPr>
          <a:xfrm>
            <a:off x="1448630" y="776679"/>
            <a:ext cx="142035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1100" dirty="0">
                <a:solidFill>
                  <a:srgbClr val="C00000"/>
                </a:solidFill>
                <a:cs typeface="Calibri"/>
              </a:rPr>
              <a:t>Time Step 1</a:t>
            </a:r>
          </a:p>
        </p:txBody>
      </p:sp>
      <p:sp>
        <p:nvSpPr>
          <p:cNvPr id="23" name="TextBox 22">
            <a:extLst>
              <a:ext uri="{FF2B5EF4-FFF2-40B4-BE49-F238E27FC236}">
                <a16:creationId xmlns:a16="http://schemas.microsoft.com/office/drawing/2014/main" id="{802915D9-5746-7E7A-D95D-27316E5FCE0B}"/>
              </a:ext>
            </a:extLst>
          </p:cNvPr>
          <p:cNvSpPr txBox="1"/>
          <p:nvPr/>
        </p:nvSpPr>
        <p:spPr>
          <a:xfrm>
            <a:off x="4777843" y="776678"/>
            <a:ext cx="142035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1100" dirty="0">
                <a:solidFill>
                  <a:srgbClr val="C00000"/>
                </a:solidFill>
                <a:cs typeface="Calibri"/>
              </a:rPr>
              <a:t>Time Step 2</a:t>
            </a:r>
          </a:p>
        </p:txBody>
      </p:sp>
      <p:sp>
        <p:nvSpPr>
          <p:cNvPr id="27" name="TextBox 26">
            <a:extLst>
              <a:ext uri="{FF2B5EF4-FFF2-40B4-BE49-F238E27FC236}">
                <a16:creationId xmlns:a16="http://schemas.microsoft.com/office/drawing/2014/main" id="{3D3EC051-AAF2-DB74-0BC2-5170D08F3B42}"/>
              </a:ext>
            </a:extLst>
          </p:cNvPr>
          <p:cNvSpPr txBox="1"/>
          <p:nvPr/>
        </p:nvSpPr>
        <p:spPr>
          <a:xfrm>
            <a:off x="8515271" y="776677"/>
            <a:ext cx="142035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179576">
              <a:spcAft>
                <a:spcPts val="600"/>
              </a:spcAft>
            </a:pPr>
            <a:r>
              <a:rPr lang="en-GB" sz="1100" dirty="0">
                <a:solidFill>
                  <a:srgbClr val="C00000"/>
                </a:solidFill>
                <a:cs typeface="Calibri"/>
              </a:rPr>
              <a:t>Time Step 3</a:t>
            </a:r>
          </a:p>
        </p:txBody>
      </p:sp>
    </p:spTree>
    <p:extLst>
      <p:ext uri="{BB962C8B-B14F-4D97-AF65-F5344CB8AC3E}">
        <p14:creationId xmlns:p14="http://schemas.microsoft.com/office/powerpoint/2010/main" val="254089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curve&#10;&#10;Description automatically generated">
            <a:extLst>
              <a:ext uri="{FF2B5EF4-FFF2-40B4-BE49-F238E27FC236}">
                <a16:creationId xmlns:a16="http://schemas.microsoft.com/office/drawing/2014/main" id="{3A67F001-B71E-D795-2D28-90522A5BE4CF}"/>
              </a:ext>
            </a:extLst>
          </p:cNvPr>
          <p:cNvPicPr>
            <a:picLocks noChangeAspect="1"/>
          </p:cNvPicPr>
          <p:nvPr/>
        </p:nvPicPr>
        <p:blipFill>
          <a:blip r:embed="rId2"/>
          <a:stretch>
            <a:fillRect/>
          </a:stretch>
        </p:blipFill>
        <p:spPr>
          <a:xfrm>
            <a:off x="2867025" y="823913"/>
            <a:ext cx="6457950" cy="5210175"/>
          </a:xfrm>
          <a:prstGeom prst="rect">
            <a:avLst/>
          </a:prstGeom>
        </p:spPr>
      </p:pic>
      <p:cxnSp>
        <p:nvCxnSpPr>
          <p:cNvPr id="5" name="Straight Arrow Connector 4">
            <a:extLst>
              <a:ext uri="{FF2B5EF4-FFF2-40B4-BE49-F238E27FC236}">
                <a16:creationId xmlns:a16="http://schemas.microsoft.com/office/drawing/2014/main" id="{8963BC85-02B1-00E6-B052-6B4B36143C47}"/>
              </a:ext>
            </a:extLst>
          </p:cNvPr>
          <p:cNvCxnSpPr/>
          <p:nvPr/>
        </p:nvCxnSpPr>
        <p:spPr>
          <a:xfrm>
            <a:off x="3874168" y="2059405"/>
            <a:ext cx="4379685" cy="103232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EE634BF-2423-B090-2B5D-FF839003A54D}"/>
              </a:ext>
            </a:extLst>
          </p:cNvPr>
          <p:cNvCxnSpPr>
            <a:cxnSpLocks/>
          </p:cNvCxnSpPr>
          <p:nvPr/>
        </p:nvCxnSpPr>
        <p:spPr>
          <a:xfrm flipV="1">
            <a:off x="4463811" y="3100804"/>
            <a:ext cx="3799113" cy="44631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D32F765-3965-5D42-0B63-4B37D150620C}"/>
              </a:ext>
            </a:extLst>
          </p:cNvPr>
          <p:cNvCxnSpPr>
            <a:cxnSpLocks/>
          </p:cNvCxnSpPr>
          <p:nvPr/>
        </p:nvCxnSpPr>
        <p:spPr>
          <a:xfrm>
            <a:off x="4545452" y="3538045"/>
            <a:ext cx="3454400" cy="163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80C48D-6343-2915-D4A5-701A3A8B9EC2}"/>
              </a:ext>
            </a:extLst>
          </p:cNvPr>
          <p:cNvCxnSpPr>
            <a:cxnSpLocks/>
          </p:cNvCxnSpPr>
          <p:nvPr/>
        </p:nvCxnSpPr>
        <p:spPr>
          <a:xfrm flipV="1">
            <a:off x="4926451" y="3581589"/>
            <a:ext cx="3091544" cy="67309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97B83-9BEE-BD87-3A96-05380A2ADCB8}"/>
              </a:ext>
            </a:extLst>
          </p:cNvPr>
          <p:cNvCxnSpPr>
            <a:cxnSpLocks/>
          </p:cNvCxnSpPr>
          <p:nvPr/>
        </p:nvCxnSpPr>
        <p:spPr>
          <a:xfrm flipV="1">
            <a:off x="4962736" y="3935373"/>
            <a:ext cx="2864759" cy="3465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82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a:extLst>
              <a:ext uri="{FF2B5EF4-FFF2-40B4-BE49-F238E27FC236}">
                <a16:creationId xmlns:a16="http://schemas.microsoft.com/office/drawing/2014/main" id="{E41D2207-41BD-72D3-B6B6-549B3BB3F717}"/>
              </a:ext>
            </a:extLst>
          </p:cNvPr>
          <p:cNvSpPr/>
          <p:nvPr/>
        </p:nvSpPr>
        <p:spPr>
          <a:xfrm>
            <a:off x="4246990" y="1261551"/>
            <a:ext cx="499242" cy="1970690"/>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40AF61F-D663-814D-2D0C-61057CC866C0}"/>
              </a:ext>
            </a:extLst>
          </p:cNvPr>
          <p:cNvSpPr txBox="1"/>
          <p:nvPr/>
        </p:nvSpPr>
        <p:spPr>
          <a:xfrm>
            <a:off x="787435" y="1989704"/>
            <a:ext cx="18480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Huge amount of input text to RNN/LSTM</a:t>
            </a:r>
          </a:p>
        </p:txBody>
      </p:sp>
      <p:sp>
        <p:nvSpPr>
          <p:cNvPr id="9" name="Cube 8">
            <a:extLst>
              <a:ext uri="{FF2B5EF4-FFF2-40B4-BE49-F238E27FC236}">
                <a16:creationId xmlns:a16="http://schemas.microsoft.com/office/drawing/2014/main" id="{AC5A9525-356F-3B0A-DFB7-4ED69871F171}"/>
              </a:ext>
            </a:extLst>
          </p:cNvPr>
          <p:cNvSpPr/>
          <p:nvPr/>
        </p:nvSpPr>
        <p:spPr>
          <a:xfrm>
            <a:off x="4851334" y="1261549"/>
            <a:ext cx="499242" cy="1918139"/>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ube 10">
            <a:extLst>
              <a:ext uri="{FF2B5EF4-FFF2-40B4-BE49-F238E27FC236}">
                <a16:creationId xmlns:a16="http://schemas.microsoft.com/office/drawing/2014/main" id="{897E4C11-23F4-DBB1-FA4C-3C57020F247A}"/>
              </a:ext>
            </a:extLst>
          </p:cNvPr>
          <p:cNvSpPr/>
          <p:nvPr/>
        </p:nvSpPr>
        <p:spPr>
          <a:xfrm>
            <a:off x="5481953" y="1261549"/>
            <a:ext cx="472967" cy="1918139"/>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F6E8EA0-2736-C19D-E5D5-152A5A380BD9}"/>
              </a:ext>
            </a:extLst>
          </p:cNvPr>
          <p:cNvSpPr txBox="1"/>
          <p:nvPr/>
        </p:nvSpPr>
        <p:spPr>
          <a:xfrm>
            <a:off x="7680371" y="1586873"/>
            <a:ext cx="19444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  0.45  |</a:t>
            </a:r>
            <a:endParaRPr lang="en-US"/>
          </a:p>
          <a:p>
            <a:r>
              <a:rPr lang="en-GB" sz="1200" dirty="0">
                <a:ea typeface="+mn-lt"/>
                <a:cs typeface="+mn-lt"/>
              </a:rPr>
              <a:t>| -0.12  |</a:t>
            </a:r>
            <a:endParaRPr lang="en-GB" dirty="0"/>
          </a:p>
          <a:p>
            <a:r>
              <a:rPr lang="en-GB" sz="1200" dirty="0">
                <a:ea typeface="+mn-lt"/>
                <a:cs typeface="+mn-lt"/>
              </a:rPr>
              <a:t>|  0.88  |</a:t>
            </a:r>
            <a:endParaRPr lang="en-GB" dirty="0"/>
          </a:p>
          <a:p>
            <a:r>
              <a:rPr lang="en-GB" sz="1200" dirty="0">
                <a:ea typeface="+mn-lt"/>
                <a:cs typeface="+mn-lt"/>
              </a:rPr>
              <a:t>| -0.33  |</a:t>
            </a:r>
            <a:endParaRPr lang="en-GB" dirty="0"/>
          </a:p>
          <a:p>
            <a:r>
              <a:rPr lang="en-GB" sz="1200" dirty="0">
                <a:ea typeface="+mn-lt"/>
                <a:cs typeface="+mn-lt"/>
              </a:rPr>
              <a:t>|  0.07  |</a:t>
            </a:r>
            <a:endParaRPr lang="en-GB" dirty="0"/>
          </a:p>
          <a:p>
            <a:endParaRPr lang="en-GB" sz="1200" b="1" dirty="0">
              <a:ea typeface="Calibri"/>
              <a:cs typeface="Calibri"/>
            </a:endParaRPr>
          </a:p>
        </p:txBody>
      </p:sp>
      <p:cxnSp>
        <p:nvCxnSpPr>
          <p:cNvPr id="14" name="Straight Arrow Connector 13">
            <a:extLst>
              <a:ext uri="{FF2B5EF4-FFF2-40B4-BE49-F238E27FC236}">
                <a16:creationId xmlns:a16="http://schemas.microsoft.com/office/drawing/2014/main" id="{52AD6D78-EE90-3CA1-2C06-E1EF0EF9A263}"/>
              </a:ext>
            </a:extLst>
          </p:cNvPr>
          <p:cNvCxnSpPr/>
          <p:nvPr/>
        </p:nvCxnSpPr>
        <p:spPr>
          <a:xfrm flipV="1">
            <a:off x="2636158" y="2180771"/>
            <a:ext cx="1286327"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78B764-DEDF-F504-2C78-A7CE5FB0176D}"/>
              </a:ext>
            </a:extLst>
          </p:cNvPr>
          <p:cNvSpPr txBox="1"/>
          <p:nvPr/>
        </p:nvSpPr>
        <p:spPr>
          <a:xfrm>
            <a:off x="4298078" y="3477418"/>
            <a:ext cx="1848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 RNN/LSTM</a:t>
            </a:r>
          </a:p>
        </p:txBody>
      </p:sp>
      <p:cxnSp>
        <p:nvCxnSpPr>
          <p:cNvPr id="21" name="Straight Arrow Connector 20">
            <a:extLst>
              <a:ext uri="{FF2B5EF4-FFF2-40B4-BE49-F238E27FC236}">
                <a16:creationId xmlns:a16="http://schemas.microsoft.com/office/drawing/2014/main" id="{F93E87CA-D8BF-09DD-0A9F-75A217487BC3}"/>
              </a:ext>
            </a:extLst>
          </p:cNvPr>
          <p:cNvCxnSpPr>
            <a:cxnSpLocks/>
          </p:cNvCxnSpPr>
          <p:nvPr/>
        </p:nvCxnSpPr>
        <p:spPr>
          <a:xfrm flipV="1">
            <a:off x="6146800" y="2080984"/>
            <a:ext cx="1286327"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A3C731-9500-9050-7E65-78A694BC2946}"/>
              </a:ext>
            </a:extLst>
          </p:cNvPr>
          <p:cNvSpPr txBox="1"/>
          <p:nvPr/>
        </p:nvSpPr>
        <p:spPr>
          <a:xfrm>
            <a:off x="7654506" y="2642846"/>
            <a:ext cx="1848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Context vector</a:t>
            </a:r>
          </a:p>
        </p:txBody>
      </p:sp>
    </p:spTree>
    <p:extLst>
      <p:ext uri="{BB962C8B-B14F-4D97-AF65-F5344CB8AC3E}">
        <p14:creationId xmlns:p14="http://schemas.microsoft.com/office/powerpoint/2010/main" val="118144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EBC3B90-877F-4428-0A08-F487DCC6F422}"/>
              </a:ext>
            </a:extLst>
          </p:cNvPr>
          <p:cNvSpPr/>
          <p:nvPr/>
        </p:nvSpPr>
        <p:spPr>
          <a:xfrm>
            <a:off x="1723570" y="1251856"/>
            <a:ext cx="7783285" cy="350157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55BF7DD-77BB-FFF8-3C44-E823D9FDE908}"/>
              </a:ext>
            </a:extLst>
          </p:cNvPr>
          <p:cNvSpPr/>
          <p:nvPr/>
        </p:nvSpPr>
        <p:spPr>
          <a:xfrm>
            <a:off x="2358571" y="3673928"/>
            <a:ext cx="1052285" cy="56242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48B9D49-F87B-08EF-F50B-DDAF34A6D96D}"/>
              </a:ext>
            </a:extLst>
          </p:cNvPr>
          <p:cNvSpPr/>
          <p:nvPr/>
        </p:nvSpPr>
        <p:spPr>
          <a:xfrm>
            <a:off x="4227285" y="3673928"/>
            <a:ext cx="1052285" cy="56242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117063E-DFE8-DDC6-677C-23F1E60DAE8F}"/>
              </a:ext>
            </a:extLst>
          </p:cNvPr>
          <p:cNvSpPr/>
          <p:nvPr/>
        </p:nvSpPr>
        <p:spPr>
          <a:xfrm>
            <a:off x="6005285" y="3673927"/>
            <a:ext cx="1052285" cy="56242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9295CA4-FA62-456B-D123-1FA632D4EA4F}"/>
              </a:ext>
            </a:extLst>
          </p:cNvPr>
          <p:cNvSpPr/>
          <p:nvPr/>
        </p:nvSpPr>
        <p:spPr>
          <a:xfrm>
            <a:off x="7701642" y="3673928"/>
            <a:ext cx="1052285" cy="56242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191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a:extLst>
              <a:ext uri="{FF2B5EF4-FFF2-40B4-BE49-F238E27FC236}">
                <a16:creationId xmlns:a16="http://schemas.microsoft.com/office/drawing/2014/main" id="{E41D2207-41BD-72D3-B6B6-549B3BB3F717}"/>
              </a:ext>
            </a:extLst>
          </p:cNvPr>
          <p:cNvSpPr/>
          <p:nvPr/>
        </p:nvSpPr>
        <p:spPr>
          <a:xfrm>
            <a:off x="8183990" y="1219217"/>
            <a:ext cx="600842" cy="1149424"/>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40AF61F-D663-814D-2D0C-61057CC866C0}"/>
              </a:ext>
            </a:extLst>
          </p:cNvPr>
          <p:cNvSpPr txBox="1"/>
          <p:nvPr/>
        </p:nvSpPr>
        <p:spPr>
          <a:xfrm>
            <a:off x="313302" y="2827904"/>
            <a:ext cx="1848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Input Image </a:t>
            </a:r>
          </a:p>
        </p:txBody>
      </p:sp>
      <p:sp>
        <p:nvSpPr>
          <p:cNvPr id="13" name="TextBox 12">
            <a:extLst>
              <a:ext uri="{FF2B5EF4-FFF2-40B4-BE49-F238E27FC236}">
                <a16:creationId xmlns:a16="http://schemas.microsoft.com/office/drawing/2014/main" id="{2F6E8EA0-2736-C19D-E5D5-152A5A380BD9}"/>
              </a:ext>
            </a:extLst>
          </p:cNvPr>
          <p:cNvSpPr txBox="1"/>
          <p:nvPr/>
        </p:nvSpPr>
        <p:spPr>
          <a:xfrm>
            <a:off x="5843104" y="1307474"/>
            <a:ext cx="9284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  0.45  |</a:t>
            </a:r>
            <a:endParaRPr lang="en-US"/>
          </a:p>
          <a:p>
            <a:r>
              <a:rPr lang="en-GB" sz="1200" dirty="0">
                <a:ea typeface="+mn-lt"/>
                <a:cs typeface="+mn-lt"/>
              </a:rPr>
              <a:t>| -0.12  |</a:t>
            </a:r>
            <a:endParaRPr lang="en-GB" dirty="0"/>
          </a:p>
          <a:p>
            <a:r>
              <a:rPr lang="en-GB" sz="1200" dirty="0">
                <a:ea typeface="+mn-lt"/>
                <a:cs typeface="+mn-lt"/>
              </a:rPr>
              <a:t>|  0.88  |</a:t>
            </a:r>
            <a:endParaRPr lang="en-GB" dirty="0"/>
          </a:p>
          <a:p>
            <a:r>
              <a:rPr lang="en-GB" sz="1200" dirty="0">
                <a:ea typeface="+mn-lt"/>
                <a:cs typeface="+mn-lt"/>
              </a:rPr>
              <a:t>| -0.33  |</a:t>
            </a:r>
            <a:endParaRPr lang="en-GB" dirty="0"/>
          </a:p>
          <a:p>
            <a:r>
              <a:rPr lang="en-GB" sz="1200" dirty="0">
                <a:ea typeface="+mn-lt"/>
                <a:cs typeface="+mn-lt"/>
              </a:rPr>
              <a:t>|  0.07  |</a:t>
            </a:r>
            <a:endParaRPr lang="en-GB" dirty="0"/>
          </a:p>
          <a:p>
            <a:endParaRPr lang="en-GB" sz="1200" b="1" dirty="0">
              <a:ea typeface="Calibri"/>
              <a:cs typeface="Calibri"/>
            </a:endParaRPr>
          </a:p>
        </p:txBody>
      </p:sp>
      <p:cxnSp>
        <p:nvCxnSpPr>
          <p:cNvPr id="14" name="Straight Arrow Connector 13">
            <a:extLst>
              <a:ext uri="{FF2B5EF4-FFF2-40B4-BE49-F238E27FC236}">
                <a16:creationId xmlns:a16="http://schemas.microsoft.com/office/drawing/2014/main" id="{52AD6D78-EE90-3CA1-2C06-E1EF0EF9A263}"/>
              </a:ext>
            </a:extLst>
          </p:cNvPr>
          <p:cNvCxnSpPr/>
          <p:nvPr/>
        </p:nvCxnSpPr>
        <p:spPr>
          <a:xfrm flipV="1">
            <a:off x="1941891" y="2028371"/>
            <a:ext cx="922261"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78B764-DEDF-F504-2C78-A7CE5FB0176D}"/>
              </a:ext>
            </a:extLst>
          </p:cNvPr>
          <p:cNvSpPr txBox="1"/>
          <p:nvPr/>
        </p:nvSpPr>
        <p:spPr>
          <a:xfrm>
            <a:off x="8480611" y="2622284"/>
            <a:ext cx="1848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 RNN/LSTM</a:t>
            </a:r>
          </a:p>
        </p:txBody>
      </p:sp>
      <p:cxnSp>
        <p:nvCxnSpPr>
          <p:cNvPr id="21" name="Straight Arrow Connector 20">
            <a:extLst>
              <a:ext uri="{FF2B5EF4-FFF2-40B4-BE49-F238E27FC236}">
                <a16:creationId xmlns:a16="http://schemas.microsoft.com/office/drawing/2014/main" id="{F93E87CA-D8BF-09DD-0A9F-75A217487BC3}"/>
              </a:ext>
            </a:extLst>
          </p:cNvPr>
          <p:cNvCxnSpPr>
            <a:cxnSpLocks/>
          </p:cNvCxnSpPr>
          <p:nvPr/>
        </p:nvCxnSpPr>
        <p:spPr>
          <a:xfrm flipV="1">
            <a:off x="6714066" y="1911650"/>
            <a:ext cx="1286327"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A3C731-9500-9050-7E65-78A694BC2946}"/>
              </a:ext>
            </a:extLst>
          </p:cNvPr>
          <p:cNvSpPr txBox="1"/>
          <p:nvPr/>
        </p:nvSpPr>
        <p:spPr>
          <a:xfrm>
            <a:off x="5707172" y="2617446"/>
            <a:ext cx="1848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Feature vector</a:t>
            </a:r>
          </a:p>
        </p:txBody>
      </p:sp>
      <p:sp>
        <p:nvSpPr>
          <p:cNvPr id="3" name="Rectangle: Rounded Corners 2">
            <a:extLst>
              <a:ext uri="{FF2B5EF4-FFF2-40B4-BE49-F238E27FC236}">
                <a16:creationId xmlns:a16="http://schemas.microsoft.com/office/drawing/2014/main" id="{AFD5415C-BF2A-A87B-75E8-F0EB04E28AE4}"/>
              </a:ext>
            </a:extLst>
          </p:cNvPr>
          <p:cNvSpPr/>
          <p:nvPr/>
        </p:nvSpPr>
        <p:spPr>
          <a:xfrm>
            <a:off x="3556000" y="1303867"/>
            <a:ext cx="1625600" cy="1236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4036F537-DCDA-CA5F-616F-59ADF2F85E6D}"/>
              </a:ext>
            </a:extLst>
          </p:cNvPr>
          <p:cNvSpPr/>
          <p:nvPr/>
        </p:nvSpPr>
        <p:spPr>
          <a:xfrm>
            <a:off x="3301999" y="1413933"/>
            <a:ext cx="1625600" cy="1236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54E0A47E-EE03-B768-F0DD-F9D0DABE86EA}"/>
              </a:ext>
            </a:extLst>
          </p:cNvPr>
          <p:cNvSpPr/>
          <p:nvPr/>
        </p:nvSpPr>
        <p:spPr>
          <a:xfrm>
            <a:off x="2980265" y="1523999"/>
            <a:ext cx="1625600" cy="1236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CNN </a:t>
            </a:r>
            <a:endParaRPr lang="en-GB" dirty="0"/>
          </a:p>
        </p:txBody>
      </p:sp>
      <p:sp>
        <p:nvSpPr>
          <p:cNvPr id="8" name="Cube 7">
            <a:extLst>
              <a:ext uri="{FF2B5EF4-FFF2-40B4-BE49-F238E27FC236}">
                <a16:creationId xmlns:a16="http://schemas.microsoft.com/office/drawing/2014/main" id="{18FF90CD-816D-3332-EF84-6EC05E4BE3C8}"/>
              </a:ext>
            </a:extLst>
          </p:cNvPr>
          <p:cNvSpPr/>
          <p:nvPr/>
        </p:nvSpPr>
        <p:spPr>
          <a:xfrm>
            <a:off x="8827456" y="1185350"/>
            <a:ext cx="600842" cy="1149424"/>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ube 9">
            <a:extLst>
              <a:ext uri="{FF2B5EF4-FFF2-40B4-BE49-F238E27FC236}">
                <a16:creationId xmlns:a16="http://schemas.microsoft.com/office/drawing/2014/main" id="{83878E5C-F92E-DB6D-56B2-1E2F52C7E809}"/>
              </a:ext>
            </a:extLst>
          </p:cNvPr>
          <p:cNvSpPr/>
          <p:nvPr/>
        </p:nvSpPr>
        <p:spPr>
          <a:xfrm>
            <a:off x="9513256" y="1185350"/>
            <a:ext cx="600842" cy="1149424"/>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562C34B8-3662-3005-5C7E-F2F246EEE759}"/>
              </a:ext>
            </a:extLst>
          </p:cNvPr>
          <p:cNvSpPr txBox="1"/>
          <p:nvPr/>
        </p:nvSpPr>
        <p:spPr>
          <a:xfrm>
            <a:off x="8141944" y="810417"/>
            <a:ext cx="6796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cs typeface="Calibri"/>
              </a:rPr>
              <a:t>giraffe</a:t>
            </a:r>
            <a:endParaRPr lang="en-US" dirty="0"/>
          </a:p>
        </p:txBody>
      </p:sp>
      <p:sp>
        <p:nvSpPr>
          <p:cNvPr id="15" name="TextBox 14">
            <a:extLst>
              <a:ext uri="{FF2B5EF4-FFF2-40B4-BE49-F238E27FC236}">
                <a16:creationId xmlns:a16="http://schemas.microsoft.com/office/drawing/2014/main" id="{F1DE493B-FB04-109E-FDB0-31D4E98A8F5A}"/>
              </a:ext>
            </a:extLst>
          </p:cNvPr>
          <p:cNvSpPr txBox="1"/>
          <p:nvPr/>
        </p:nvSpPr>
        <p:spPr>
          <a:xfrm>
            <a:off x="8827744" y="810417"/>
            <a:ext cx="6796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cs typeface="Calibri"/>
              </a:rPr>
              <a:t>eating</a:t>
            </a:r>
          </a:p>
        </p:txBody>
      </p:sp>
      <p:sp>
        <p:nvSpPr>
          <p:cNvPr id="16" name="TextBox 15">
            <a:extLst>
              <a:ext uri="{FF2B5EF4-FFF2-40B4-BE49-F238E27FC236}">
                <a16:creationId xmlns:a16="http://schemas.microsoft.com/office/drawing/2014/main" id="{9E4806EA-645E-8001-0877-A42A2B02D3D4}"/>
              </a:ext>
            </a:extLst>
          </p:cNvPr>
          <p:cNvSpPr txBox="1"/>
          <p:nvPr/>
        </p:nvSpPr>
        <p:spPr>
          <a:xfrm>
            <a:off x="9623610" y="810417"/>
            <a:ext cx="6796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cs typeface="Calibri"/>
              </a:rPr>
              <a:t>&lt;end&gt;</a:t>
            </a:r>
          </a:p>
        </p:txBody>
      </p:sp>
      <p:pic>
        <p:nvPicPr>
          <p:cNvPr id="18" name="Picture 17" descr="A giraffe eating from a tree&#10;&#10;Description automatically generated">
            <a:extLst>
              <a:ext uri="{FF2B5EF4-FFF2-40B4-BE49-F238E27FC236}">
                <a16:creationId xmlns:a16="http://schemas.microsoft.com/office/drawing/2014/main" id="{E0009472-0693-5522-B866-0D766A76A0C7}"/>
              </a:ext>
            </a:extLst>
          </p:cNvPr>
          <p:cNvPicPr>
            <a:picLocks noChangeAspect="1"/>
          </p:cNvPicPr>
          <p:nvPr/>
        </p:nvPicPr>
        <p:blipFill>
          <a:blip r:embed="rId2"/>
          <a:stretch>
            <a:fillRect/>
          </a:stretch>
        </p:blipFill>
        <p:spPr>
          <a:xfrm>
            <a:off x="80570" y="1117600"/>
            <a:ext cx="1693061" cy="1676400"/>
          </a:xfrm>
          <a:prstGeom prst="rect">
            <a:avLst/>
          </a:prstGeom>
        </p:spPr>
      </p:pic>
      <p:cxnSp>
        <p:nvCxnSpPr>
          <p:cNvPr id="19" name="Straight Arrow Connector 18">
            <a:extLst>
              <a:ext uri="{FF2B5EF4-FFF2-40B4-BE49-F238E27FC236}">
                <a16:creationId xmlns:a16="http://schemas.microsoft.com/office/drawing/2014/main" id="{ED9D73F1-2E06-DD80-FA02-C21D4FC424CB}"/>
              </a:ext>
            </a:extLst>
          </p:cNvPr>
          <p:cNvCxnSpPr>
            <a:cxnSpLocks/>
          </p:cNvCxnSpPr>
          <p:nvPr/>
        </p:nvCxnSpPr>
        <p:spPr>
          <a:xfrm flipV="1">
            <a:off x="5260824" y="1935238"/>
            <a:ext cx="625928" cy="1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9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a:extLst>
              <a:ext uri="{FF2B5EF4-FFF2-40B4-BE49-F238E27FC236}">
                <a16:creationId xmlns:a16="http://schemas.microsoft.com/office/drawing/2014/main" id="{E41D2207-41BD-72D3-B6B6-549B3BB3F717}"/>
              </a:ext>
            </a:extLst>
          </p:cNvPr>
          <p:cNvSpPr/>
          <p:nvPr/>
        </p:nvSpPr>
        <p:spPr>
          <a:xfrm>
            <a:off x="4246990" y="1261551"/>
            <a:ext cx="499242" cy="1970690"/>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40AF61F-D663-814D-2D0C-61057CC866C0}"/>
              </a:ext>
            </a:extLst>
          </p:cNvPr>
          <p:cNvSpPr txBox="1"/>
          <p:nvPr/>
        </p:nvSpPr>
        <p:spPr>
          <a:xfrm>
            <a:off x="787435" y="1989704"/>
            <a:ext cx="18480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Huge amount of input text to RNN/LSTM</a:t>
            </a:r>
          </a:p>
        </p:txBody>
      </p:sp>
      <p:sp>
        <p:nvSpPr>
          <p:cNvPr id="9" name="Cube 8">
            <a:extLst>
              <a:ext uri="{FF2B5EF4-FFF2-40B4-BE49-F238E27FC236}">
                <a16:creationId xmlns:a16="http://schemas.microsoft.com/office/drawing/2014/main" id="{AC5A9525-356F-3B0A-DFB7-4ED69871F171}"/>
              </a:ext>
            </a:extLst>
          </p:cNvPr>
          <p:cNvSpPr/>
          <p:nvPr/>
        </p:nvSpPr>
        <p:spPr>
          <a:xfrm>
            <a:off x="4851334" y="1261549"/>
            <a:ext cx="499242" cy="1918139"/>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ube 10">
            <a:extLst>
              <a:ext uri="{FF2B5EF4-FFF2-40B4-BE49-F238E27FC236}">
                <a16:creationId xmlns:a16="http://schemas.microsoft.com/office/drawing/2014/main" id="{897E4C11-23F4-DBB1-FA4C-3C57020F247A}"/>
              </a:ext>
            </a:extLst>
          </p:cNvPr>
          <p:cNvSpPr/>
          <p:nvPr/>
        </p:nvSpPr>
        <p:spPr>
          <a:xfrm>
            <a:off x="5481953" y="1261549"/>
            <a:ext cx="472967" cy="1918139"/>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F6E8EA0-2736-C19D-E5D5-152A5A380BD9}"/>
              </a:ext>
            </a:extLst>
          </p:cNvPr>
          <p:cNvSpPr txBox="1"/>
          <p:nvPr/>
        </p:nvSpPr>
        <p:spPr>
          <a:xfrm>
            <a:off x="7680371" y="1586873"/>
            <a:ext cx="19444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  0.45  |</a:t>
            </a:r>
            <a:endParaRPr lang="en-US"/>
          </a:p>
          <a:p>
            <a:r>
              <a:rPr lang="en-GB" sz="1200" dirty="0">
                <a:ea typeface="+mn-lt"/>
                <a:cs typeface="+mn-lt"/>
              </a:rPr>
              <a:t>| -0.12  |</a:t>
            </a:r>
            <a:endParaRPr lang="en-GB" dirty="0"/>
          </a:p>
          <a:p>
            <a:r>
              <a:rPr lang="en-GB" sz="1200" dirty="0">
                <a:ea typeface="+mn-lt"/>
                <a:cs typeface="+mn-lt"/>
              </a:rPr>
              <a:t>|  0.88  |</a:t>
            </a:r>
            <a:endParaRPr lang="en-GB" dirty="0"/>
          </a:p>
          <a:p>
            <a:r>
              <a:rPr lang="en-GB" sz="1200" dirty="0">
                <a:ea typeface="+mn-lt"/>
                <a:cs typeface="+mn-lt"/>
              </a:rPr>
              <a:t>| -0.33  |</a:t>
            </a:r>
            <a:endParaRPr lang="en-GB" dirty="0"/>
          </a:p>
          <a:p>
            <a:r>
              <a:rPr lang="en-GB" sz="1200" dirty="0">
                <a:ea typeface="+mn-lt"/>
                <a:cs typeface="+mn-lt"/>
              </a:rPr>
              <a:t>|  0.07  |</a:t>
            </a:r>
            <a:endParaRPr lang="en-GB" dirty="0"/>
          </a:p>
          <a:p>
            <a:endParaRPr lang="en-GB" sz="1200" b="1" dirty="0">
              <a:ea typeface="Calibri"/>
              <a:cs typeface="Calibri"/>
            </a:endParaRPr>
          </a:p>
        </p:txBody>
      </p:sp>
      <p:cxnSp>
        <p:nvCxnSpPr>
          <p:cNvPr id="14" name="Straight Arrow Connector 13">
            <a:extLst>
              <a:ext uri="{FF2B5EF4-FFF2-40B4-BE49-F238E27FC236}">
                <a16:creationId xmlns:a16="http://schemas.microsoft.com/office/drawing/2014/main" id="{52AD6D78-EE90-3CA1-2C06-E1EF0EF9A263}"/>
              </a:ext>
            </a:extLst>
          </p:cNvPr>
          <p:cNvCxnSpPr/>
          <p:nvPr/>
        </p:nvCxnSpPr>
        <p:spPr>
          <a:xfrm flipV="1">
            <a:off x="2636158" y="2180771"/>
            <a:ext cx="1286327"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78B764-DEDF-F504-2C78-A7CE5FB0176D}"/>
              </a:ext>
            </a:extLst>
          </p:cNvPr>
          <p:cNvSpPr txBox="1"/>
          <p:nvPr/>
        </p:nvSpPr>
        <p:spPr>
          <a:xfrm>
            <a:off x="4298078" y="3477418"/>
            <a:ext cx="1848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 RNN/LSTM</a:t>
            </a:r>
          </a:p>
        </p:txBody>
      </p:sp>
      <p:cxnSp>
        <p:nvCxnSpPr>
          <p:cNvPr id="21" name="Straight Arrow Connector 20">
            <a:extLst>
              <a:ext uri="{FF2B5EF4-FFF2-40B4-BE49-F238E27FC236}">
                <a16:creationId xmlns:a16="http://schemas.microsoft.com/office/drawing/2014/main" id="{F93E87CA-D8BF-09DD-0A9F-75A217487BC3}"/>
              </a:ext>
            </a:extLst>
          </p:cNvPr>
          <p:cNvCxnSpPr>
            <a:cxnSpLocks/>
          </p:cNvCxnSpPr>
          <p:nvPr/>
        </p:nvCxnSpPr>
        <p:spPr>
          <a:xfrm flipV="1">
            <a:off x="6146800" y="2080984"/>
            <a:ext cx="1286327"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A3C731-9500-9050-7E65-78A694BC2946}"/>
              </a:ext>
            </a:extLst>
          </p:cNvPr>
          <p:cNvSpPr txBox="1"/>
          <p:nvPr/>
        </p:nvSpPr>
        <p:spPr>
          <a:xfrm>
            <a:off x="7654506" y="2642846"/>
            <a:ext cx="18480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Context vector</a:t>
            </a:r>
          </a:p>
        </p:txBody>
      </p:sp>
    </p:spTree>
    <p:extLst>
      <p:ext uri="{BB962C8B-B14F-4D97-AF65-F5344CB8AC3E}">
        <p14:creationId xmlns:p14="http://schemas.microsoft.com/office/powerpoint/2010/main" val="2354638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F7733E-5514-3D99-6CCA-CAD8E071F412}"/>
              </a:ext>
            </a:extLst>
          </p:cNvPr>
          <p:cNvSpPr/>
          <p:nvPr/>
        </p:nvSpPr>
        <p:spPr>
          <a:xfrm>
            <a:off x="2831629" y="1194741"/>
            <a:ext cx="1806222" cy="11947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cs typeface="Calibri"/>
              </a:rPr>
              <a:t>Encoder</a:t>
            </a:r>
            <a:endParaRPr lang="en-GB" dirty="0"/>
          </a:p>
        </p:txBody>
      </p:sp>
      <p:sp>
        <p:nvSpPr>
          <p:cNvPr id="5" name="Rectangle 4">
            <a:extLst>
              <a:ext uri="{FF2B5EF4-FFF2-40B4-BE49-F238E27FC236}">
                <a16:creationId xmlns:a16="http://schemas.microsoft.com/office/drawing/2014/main" id="{E69DEF70-C7FC-EC55-7852-5A989F51E435}"/>
              </a:ext>
            </a:extLst>
          </p:cNvPr>
          <p:cNvSpPr/>
          <p:nvPr/>
        </p:nvSpPr>
        <p:spPr>
          <a:xfrm>
            <a:off x="7403630" y="1100667"/>
            <a:ext cx="1928518" cy="11947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Decoder</a:t>
            </a:r>
          </a:p>
        </p:txBody>
      </p:sp>
      <p:cxnSp>
        <p:nvCxnSpPr>
          <p:cNvPr id="6" name="Straight Arrow Connector 5">
            <a:extLst>
              <a:ext uri="{FF2B5EF4-FFF2-40B4-BE49-F238E27FC236}">
                <a16:creationId xmlns:a16="http://schemas.microsoft.com/office/drawing/2014/main" id="{30E38F2B-D681-AC4F-0A25-637C47B8D3ED}"/>
              </a:ext>
            </a:extLst>
          </p:cNvPr>
          <p:cNvCxnSpPr/>
          <p:nvPr/>
        </p:nvCxnSpPr>
        <p:spPr>
          <a:xfrm flipV="1">
            <a:off x="1885243" y="1797756"/>
            <a:ext cx="820327" cy="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B1680E-F9F5-55BF-D63C-9E02D08F7946}"/>
              </a:ext>
            </a:extLst>
          </p:cNvPr>
          <p:cNvCxnSpPr>
            <a:cxnSpLocks/>
          </p:cNvCxnSpPr>
          <p:nvPr/>
        </p:nvCxnSpPr>
        <p:spPr>
          <a:xfrm>
            <a:off x="9411170" y="1635948"/>
            <a:ext cx="547512" cy="1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B61CE7-4FC3-E4EC-C78F-595F7FB18684}"/>
              </a:ext>
            </a:extLst>
          </p:cNvPr>
          <p:cNvSpPr txBox="1"/>
          <p:nvPr/>
        </p:nvSpPr>
        <p:spPr>
          <a:xfrm>
            <a:off x="1956741" y="1439332"/>
            <a:ext cx="7958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dirty="0">
                <a:cs typeface="Calibri"/>
              </a:rPr>
              <a:t>Input</a:t>
            </a:r>
            <a:endParaRPr lang="en-US" sz="1400" dirty="0"/>
          </a:p>
        </p:txBody>
      </p:sp>
      <p:sp>
        <p:nvSpPr>
          <p:cNvPr id="11" name="TextBox 10">
            <a:extLst>
              <a:ext uri="{FF2B5EF4-FFF2-40B4-BE49-F238E27FC236}">
                <a16:creationId xmlns:a16="http://schemas.microsoft.com/office/drawing/2014/main" id="{2E9A0D93-38ED-DBDF-1997-2F02533F0098}"/>
              </a:ext>
            </a:extLst>
          </p:cNvPr>
          <p:cNvSpPr txBox="1"/>
          <p:nvPr/>
        </p:nvSpPr>
        <p:spPr>
          <a:xfrm>
            <a:off x="5371630" y="1326443"/>
            <a:ext cx="13320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Context Vector</a:t>
            </a:r>
          </a:p>
        </p:txBody>
      </p:sp>
      <p:sp>
        <p:nvSpPr>
          <p:cNvPr id="2" name="TextBox 1">
            <a:extLst>
              <a:ext uri="{FF2B5EF4-FFF2-40B4-BE49-F238E27FC236}">
                <a16:creationId xmlns:a16="http://schemas.microsoft.com/office/drawing/2014/main" id="{A7A621D9-2A12-B598-A407-345D3EF3EA94}"/>
              </a:ext>
            </a:extLst>
          </p:cNvPr>
          <p:cNvSpPr txBox="1"/>
          <p:nvPr/>
        </p:nvSpPr>
        <p:spPr>
          <a:xfrm>
            <a:off x="9906000" y="1439332"/>
            <a:ext cx="13320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Output</a:t>
            </a:r>
          </a:p>
        </p:txBody>
      </p:sp>
      <p:cxnSp>
        <p:nvCxnSpPr>
          <p:cNvPr id="3" name="Straight Arrow Connector 2">
            <a:extLst>
              <a:ext uri="{FF2B5EF4-FFF2-40B4-BE49-F238E27FC236}">
                <a16:creationId xmlns:a16="http://schemas.microsoft.com/office/drawing/2014/main" id="{5370FD94-837A-F75E-3678-D8ADD9D6AC87}"/>
              </a:ext>
            </a:extLst>
          </p:cNvPr>
          <p:cNvCxnSpPr>
            <a:cxnSpLocks/>
          </p:cNvCxnSpPr>
          <p:nvPr/>
        </p:nvCxnSpPr>
        <p:spPr>
          <a:xfrm flipV="1">
            <a:off x="4707465" y="1694275"/>
            <a:ext cx="820327" cy="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28C8A6-4CF6-57C0-8889-8F6F280C4847}"/>
              </a:ext>
            </a:extLst>
          </p:cNvPr>
          <p:cNvCxnSpPr>
            <a:cxnSpLocks/>
          </p:cNvCxnSpPr>
          <p:nvPr/>
        </p:nvCxnSpPr>
        <p:spPr>
          <a:xfrm flipV="1">
            <a:off x="6391391" y="1694275"/>
            <a:ext cx="820327" cy="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DFF819-FB5B-ACC0-6743-A53247C74133}"/>
              </a:ext>
            </a:extLst>
          </p:cNvPr>
          <p:cNvSpPr txBox="1"/>
          <p:nvPr/>
        </p:nvSpPr>
        <p:spPr>
          <a:xfrm>
            <a:off x="2709334" y="2417702"/>
            <a:ext cx="21881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Non RNN Attention Based </a:t>
            </a:r>
          </a:p>
        </p:txBody>
      </p:sp>
      <p:sp>
        <p:nvSpPr>
          <p:cNvPr id="13" name="TextBox 12">
            <a:extLst>
              <a:ext uri="{FF2B5EF4-FFF2-40B4-BE49-F238E27FC236}">
                <a16:creationId xmlns:a16="http://schemas.microsoft.com/office/drawing/2014/main" id="{91D2425D-44E4-D20E-F2B3-02A0B3F3D2B9}"/>
              </a:ext>
            </a:extLst>
          </p:cNvPr>
          <p:cNvSpPr txBox="1"/>
          <p:nvPr/>
        </p:nvSpPr>
        <p:spPr>
          <a:xfrm>
            <a:off x="7403630" y="2295406"/>
            <a:ext cx="21317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Non RNN Attention Based </a:t>
            </a:r>
          </a:p>
        </p:txBody>
      </p:sp>
    </p:spTree>
    <p:extLst>
      <p:ext uri="{BB962C8B-B14F-4D97-AF65-F5344CB8AC3E}">
        <p14:creationId xmlns:p14="http://schemas.microsoft.com/office/powerpoint/2010/main" val="25160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C1813-1D1D-E6E8-A096-28C58C53E374}"/>
              </a:ext>
            </a:extLst>
          </p:cNvPr>
          <p:cNvSpPr txBox="1"/>
          <p:nvPr/>
        </p:nvSpPr>
        <p:spPr>
          <a:xfrm>
            <a:off x="4888674" y="1771402"/>
            <a:ext cx="68283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1 0 1</a:t>
            </a:r>
            <a:endParaRPr lang="en-US" sz="1600" dirty="0">
              <a:cs typeface="Calibri"/>
            </a:endParaRPr>
          </a:p>
          <a:p>
            <a:r>
              <a:rPr lang="en-US" sz="1600" dirty="0">
                <a:ea typeface="+mn-lt"/>
                <a:cs typeface="+mn-lt"/>
              </a:rPr>
              <a:t>0 1 0</a:t>
            </a:r>
            <a:endParaRPr lang="en-US" sz="1600">
              <a:cs typeface="Calibri"/>
            </a:endParaRPr>
          </a:p>
          <a:p>
            <a:r>
              <a:rPr lang="en-US" sz="1600" dirty="0">
                <a:ea typeface="+mn-lt"/>
                <a:cs typeface="+mn-lt"/>
              </a:rPr>
              <a:t>1 0 1</a:t>
            </a:r>
            <a:endParaRPr lang="en-US" sz="1600" dirty="0"/>
          </a:p>
          <a:p>
            <a:pPr algn="l"/>
            <a:endParaRPr lang="en-US" dirty="0">
              <a:cs typeface="Calibri"/>
            </a:endParaRPr>
          </a:p>
        </p:txBody>
      </p:sp>
      <p:sp>
        <p:nvSpPr>
          <p:cNvPr id="11" name="TextBox 10">
            <a:extLst>
              <a:ext uri="{FF2B5EF4-FFF2-40B4-BE49-F238E27FC236}">
                <a16:creationId xmlns:a16="http://schemas.microsoft.com/office/drawing/2014/main" id="{B016BD78-60D2-2688-52A9-04DD13E2F9DB}"/>
              </a:ext>
            </a:extLst>
          </p:cNvPr>
          <p:cNvSpPr txBox="1"/>
          <p:nvPr/>
        </p:nvSpPr>
        <p:spPr>
          <a:xfrm>
            <a:off x="2636323" y="1527959"/>
            <a:ext cx="10212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1 1 1 0 0 1 1 1 0 0 1 1 1 0 0 0 0 0 0 0 0 0 0 0 0</a:t>
            </a:r>
            <a:endParaRPr lang="en-US" sz="1600" dirty="0"/>
          </a:p>
        </p:txBody>
      </p:sp>
      <p:sp>
        <p:nvSpPr>
          <p:cNvPr id="12" name="TextBox 11">
            <a:extLst>
              <a:ext uri="{FF2B5EF4-FFF2-40B4-BE49-F238E27FC236}">
                <a16:creationId xmlns:a16="http://schemas.microsoft.com/office/drawing/2014/main" id="{153062AD-C471-5A56-A9C3-DD7CE01DB26C}"/>
              </a:ext>
            </a:extLst>
          </p:cNvPr>
          <p:cNvSpPr txBox="1"/>
          <p:nvPr/>
        </p:nvSpPr>
        <p:spPr>
          <a:xfrm>
            <a:off x="6723413" y="1775362"/>
            <a:ext cx="6749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4 3 4 3 4 3 4 3 4</a:t>
            </a:r>
            <a:endParaRPr lang="en-US" sz="1600" dirty="0"/>
          </a:p>
        </p:txBody>
      </p:sp>
      <p:sp>
        <p:nvSpPr>
          <p:cNvPr id="13" name="TextBox 12">
            <a:extLst>
              <a:ext uri="{FF2B5EF4-FFF2-40B4-BE49-F238E27FC236}">
                <a16:creationId xmlns:a16="http://schemas.microsoft.com/office/drawing/2014/main" id="{9ECD4B29-F620-E5F6-B060-42A7A5722B18}"/>
              </a:ext>
            </a:extLst>
          </p:cNvPr>
          <p:cNvSpPr txBox="1"/>
          <p:nvPr/>
        </p:nvSpPr>
        <p:spPr>
          <a:xfrm>
            <a:off x="4037610" y="2008909"/>
            <a:ext cx="415636" cy="366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X</a:t>
            </a:r>
            <a:endParaRPr lang="en-US" dirty="0"/>
          </a:p>
        </p:txBody>
      </p:sp>
      <p:sp>
        <p:nvSpPr>
          <p:cNvPr id="14" name="TextBox 13">
            <a:extLst>
              <a:ext uri="{FF2B5EF4-FFF2-40B4-BE49-F238E27FC236}">
                <a16:creationId xmlns:a16="http://schemas.microsoft.com/office/drawing/2014/main" id="{528A0719-BC8E-E3CE-C643-B74B178E670E}"/>
              </a:ext>
            </a:extLst>
          </p:cNvPr>
          <p:cNvSpPr txBox="1"/>
          <p:nvPr/>
        </p:nvSpPr>
        <p:spPr>
          <a:xfrm>
            <a:off x="5888181" y="2008908"/>
            <a:ext cx="415636" cy="366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a:t>
            </a:r>
          </a:p>
        </p:txBody>
      </p:sp>
      <p:sp>
        <p:nvSpPr>
          <p:cNvPr id="15" name="TextBox 14">
            <a:extLst>
              <a:ext uri="{FF2B5EF4-FFF2-40B4-BE49-F238E27FC236}">
                <a16:creationId xmlns:a16="http://schemas.microsoft.com/office/drawing/2014/main" id="{C3615998-2C49-A684-57E0-2F75B01C41B9}"/>
              </a:ext>
            </a:extLst>
          </p:cNvPr>
          <p:cNvSpPr txBox="1"/>
          <p:nvPr/>
        </p:nvSpPr>
        <p:spPr>
          <a:xfrm>
            <a:off x="3978233" y="52449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Convolution Gan </a:t>
            </a:r>
            <a:endParaRPr lang="en-US" dirty="0"/>
          </a:p>
        </p:txBody>
      </p:sp>
      <p:sp>
        <p:nvSpPr>
          <p:cNvPr id="2" name="TextBox 1">
            <a:extLst>
              <a:ext uri="{FF2B5EF4-FFF2-40B4-BE49-F238E27FC236}">
                <a16:creationId xmlns:a16="http://schemas.microsoft.com/office/drawing/2014/main" id="{FB117080-AC9A-DDF5-738F-9966BE1C1C45}"/>
              </a:ext>
            </a:extLst>
          </p:cNvPr>
          <p:cNvSpPr txBox="1"/>
          <p:nvPr/>
        </p:nvSpPr>
        <p:spPr>
          <a:xfrm>
            <a:off x="4700648" y="3592285"/>
            <a:ext cx="87085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1 0 1</a:t>
            </a:r>
          </a:p>
          <a:p>
            <a:r>
              <a:rPr lang="en-US" sz="2000" dirty="0">
                <a:ea typeface="+mn-lt"/>
                <a:cs typeface="+mn-lt"/>
              </a:rPr>
              <a:t>0 1 0 </a:t>
            </a:r>
          </a:p>
          <a:p>
            <a:r>
              <a:rPr lang="en-US" sz="2000" dirty="0">
                <a:ea typeface="+mn-lt"/>
                <a:cs typeface="+mn-lt"/>
              </a:rPr>
              <a:t>1 0 1</a:t>
            </a:r>
            <a:endParaRPr lang="en-US" sz="2000">
              <a:ea typeface="+mn-lt"/>
              <a:cs typeface="+mn-lt"/>
            </a:endParaRPr>
          </a:p>
          <a:p>
            <a:pPr algn="l"/>
            <a:endParaRPr lang="en-US" dirty="0">
              <a:cs typeface="Calibri"/>
            </a:endParaRPr>
          </a:p>
        </p:txBody>
      </p:sp>
      <p:sp>
        <p:nvSpPr>
          <p:cNvPr id="3" name="TextBox 2">
            <a:extLst>
              <a:ext uri="{FF2B5EF4-FFF2-40B4-BE49-F238E27FC236}">
                <a16:creationId xmlns:a16="http://schemas.microsoft.com/office/drawing/2014/main" id="{E921E979-362E-4DD6-EC02-62AA00DA6A39}"/>
              </a:ext>
            </a:extLst>
          </p:cNvPr>
          <p:cNvSpPr txBox="1"/>
          <p:nvPr/>
        </p:nvSpPr>
        <p:spPr>
          <a:xfrm>
            <a:off x="3051959" y="3724894"/>
            <a:ext cx="5561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1 2 3 4</a:t>
            </a:r>
            <a:endParaRPr lang="en-US" sz="2000" dirty="0"/>
          </a:p>
        </p:txBody>
      </p:sp>
      <p:sp>
        <p:nvSpPr>
          <p:cNvPr id="5" name="TextBox 4">
            <a:extLst>
              <a:ext uri="{FF2B5EF4-FFF2-40B4-BE49-F238E27FC236}">
                <a16:creationId xmlns:a16="http://schemas.microsoft.com/office/drawing/2014/main" id="{21323D4E-3F23-48F0-63F8-48A9CF38AF8E}"/>
              </a:ext>
            </a:extLst>
          </p:cNvPr>
          <p:cNvSpPr txBox="1"/>
          <p:nvPr/>
        </p:nvSpPr>
        <p:spPr>
          <a:xfrm>
            <a:off x="6545283" y="3428012"/>
            <a:ext cx="119940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1 0 2 0 2 0 1 0 2 0 3 0 4 0 4 0 3 0 4 0 3 0 4 0 4</a:t>
            </a:r>
          </a:p>
        </p:txBody>
      </p:sp>
      <p:sp>
        <p:nvSpPr>
          <p:cNvPr id="6" name="TextBox 5">
            <a:extLst>
              <a:ext uri="{FF2B5EF4-FFF2-40B4-BE49-F238E27FC236}">
                <a16:creationId xmlns:a16="http://schemas.microsoft.com/office/drawing/2014/main" id="{4DF18064-87D5-DC3B-AAED-7D10492263DE}"/>
              </a:ext>
            </a:extLst>
          </p:cNvPr>
          <p:cNvSpPr txBox="1"/>
          <p:nvPr/>
        </p:nvSpPr>
        <p:spPr>
          <a:xfrm>
            <a:off x="4047506" y="3720934"/>
            <a:ext cx="415636" cy="366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X</a:t>
            </a:r>
            <a:endParaRPr lang="en-US" dirty="0"/>
          </a:p>
        </p:txBody>
      </p:sp>
      <p:sp>
        <p:nvSpPr>
          <p:cNvPr id="7" name="TextBox 6">
            <a:extLst>
              <a:ext uri="{FF2B5EF4-FFF2-40B4-BE49-F238E27FC236}">
                <a16:creationId xmlns:a16="http://schemas.microsoft.com/office/drawing/2014/main" id="{8290B8AC-A016-3EA6-5644-CC14D7C2EFBA}"/>
              </a:ext>
            </a:extLst>
          </p:cNvPr>
          <p:cNvSpPr txBox="1"/>
          <p:nvPr/>
        </p:nvSpPr>
        <p:spPr>
          <a:xfrm>
            <a:off x="5898077" y="3720933"/>
            <a:ext cx="415636" cy="366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a:t>
            </a:r>
          </a:p>
        </p:txBody>
      </p:sp>
      <p:sp>
        <p:nvSpPr>
          <p:cNvPr id="8" name="TextBox 7">
            <a:extLst>
              <a:ext uri="{FF2B5EF4-FFF2-40B4-BE49-F238E27FC236}">
                <a16:creationId xmlns:a16="http://schemas.microsoft.com/office/drawing/2014/main" id="{CE2060D1-7284-00A9-C288-BF46C58E5C8C}"/>
              </a:ext>
            </a:extLst>
          </p:cNvPr>
          <p:cNvSpPr txBox="1"/>
          <p:nvPr/>
        </p:nvSpPr>
        <p:spPr>
          <a:xfrm>
            <a:off x="3978233" y="305789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Upscaling Matrix</a:t>
            </a:r>
            <a:endParaRPr lang="en-US" dirty="0"/>
          </a:p>
        </p:txBody>
      </p:sp>
    </p:spTree>
    <p:extLst>
      <p:ext uri="{BB962C8B-B14F-4D97-AF65-F5344CB8AC3E}">
        <p14:creationId xmlns:p14="http://schemas.microsoft.com/office/powerpoint/2010/main" val="217504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0E083BB3-970D-C55B-3209-CAF38F2690EE}"/>
              </a:ext>
            </a:extLst>
          </p:cNvPr>
          <p:cNvSpPr/>
          <p:nvPr/>
        </p:nvSpPr>
        <p:spPr>
          <a:xfrm>
            <a:off x="3459079" y="751974"/>
            <a:ext cx="5454315" cy="50733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CCCCE8-BAF4-5B27-2924-5AE2941C66B8}"/>
              </a:ext>
            </a:extLst>
          </p:cNvPr>
          <p:cNvSpPr/>
          <p:nvPr/>
        </p:nvSpPr>
        <p:spPr>
          <a:xfrm>
            <a:off x="4271211" y="1283368"/>
            <a:ext cx="3900235" cy="3960394"/>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A5A6FE1-59CE-8FF4-06F6-AF486CAF45FB}"/>
              </a:ext>
            </a:extLst>
          </p:cNvPr>
          <p:cNvSpPr/>
          <p:nvPr/>
        </p:nvSpPr>
        <p:spPr>
          <a:xfrm>
            <a:off x="4953000" y="1894973"/>
            <a:ext cx="2677025" cy="2747210"/>
          </a:xfrm>
          <a:prstGeom prst="ellipse">
            <a:avLst/>
          </a:prstGeom>
          <a:solidFill>
            <a:schemeClr val="accent2">
              <a:lumMod val="40000"/>
              <a:lumOff val="6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6E1618-3D78-DACC-0E16-8E9304AFFF9A}"/>
              </a:ext>
            </a:extLst>
          </p:cNvPr>
          <p:cNvSpPr/>
          <p:nvPr/>
        </p:nvSpPr>
        <p:spPr>
          <a:xfrm>
            <a:off x="5424237" y="2446420"/>
            <a:ext cx="1734552" cy="1644316"/>
          </a:xfrm>
          <a:prstGeom prst="ellipse">
            <a:avLst/>
          </a:prstGeom>
          <a:solidFill>
            <a:schemeClr val="accent4"/>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CC8F010-AE35-6649-4099-A95EB80DA822}"/>
              </a:ext>
            </a:extLst>
          </p:cNvPr>
          <p:cNvSpPr txBox="1"/>
          <p:nvPr/>
        </p:nvSpPr>
        <p:spPr>
          <a:xfrm>
            <a:off x="240631" y="4551946"/>
            <a:ext cx="3288631"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C000"/>
                </a:solidFill>
                <a:ea typeface="+mn-lt"/>
                <a:cs typeface="+mn-lt"/>
              </a:rPr>
              <a:t>Generative AI</a:t>
            </a:r>
          </a:p>
          <a:p>
            <a:r>
              <a:rPr lang="en-US" sz="1400" dirty="0">
                <a:ea typeface="+mn-lt"/>
                <a:cs typeface="+mn-lt"/>
              </a:rPr>
              <a:t>Generative AI is a subset of DL models that generate content like text, images, or code based on provided input. Trained on vast datasets, these models detect patterns and create outputs without explicit instruction, using a mix of supervised and unsupervised learning.</a:t>
            </a:r>
            <a:endParaRPr lang="en-US" sz="1400">
              <a:cs typeface="Calibri"/>
            </a:endParaRPr>
          </a:p>
          <a:p>
            <a:endParaRPr lang="en-US" dirty="0">
              <a:cs typeface="Calibri"/>
            </a:endParaRPr>
          </a:p>
        </p:txBody>
      </p:sp>
      <p:sp>
        <p:nvSpPr>
          <p:cNvPr id="16" name="TextBox 15">
            <a:extLst>
              <a:ext uri="{FF2B5EF4-FFF2-40B4-BE49-F238E27FC236}">
                <a16:creationId xmlns:a16="http://schemas.microsoft.com/office/drawing/2014/main" id="{BAA71DFE-06E0-90DB-D989-A9A76DF56167}"/>
              </a:ext>
            </a:extLst>
          </p:cNvPr>
          <p:cNvSpPr txBox="1"/>
          <p:nvPr/>
        </p:nvSpPr>
        <p:spPr>
          <a:xfrm>
            <a:off x="401052" y="892342"/>
            <a:ext cx="2743200"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lumMod val="40000"/>
                    <a:lumOff val="60000"/>
                  </a:schemeClr>
                </a:solidFill>
                <a:ea typeface="+mn-lt"/>
                <a:cs typeface="+mn-lt"/>
              </a:rPr>
              <a:t>Deep Learning (DL)</a:t>
            </a:r>
          </a:p>
          <a:p>
            <a:r>
              <a:rPr lang="en-US" sz="1400" dirty="0">
                <a:ea typeface="+mn-lt"/>
                <a:cs typeface="+mn-lt"/>
              </a:rPr>
              <a:t>Deep Learning is a subset of ML that uses neural networks for in-depth data processing and analytical tasks. DL leverages multiple layers of artificial neural networks to extract high-level features from raw input data, simulating the way human brains perceive and understand the world.</a:t>
            </a:r>
            <a:endParaRPr lang="en-US" sz="1400" dirty="0"/>
          </a:p>
        </p:txBody>
      </p:sp>
      <p:sp>
        <p:nvSpPr>
          <p:cNvPr id="17" name="TextBox 16">
            <a:extLst>
              <a:ext uri="{FF2B5EF4-FFF2-40B4-BE49-F238E27FC236}">
                <a16:creationId xmlns:a16="http://schemas.microsoft.com/office/drawing/2014/main" id="{F244164E-59C0-C093-81D9-28F013680907}"/>
              </a:ext>
            </a:extLst>
          </p:cNvPr>
          <p:cNvSpPr txBox="1"/>
          <p:nvPr/>
        </p:nvSpPr>
        <p:spPr>
          <a:xfrm>
            <a:off x="9123946" y="300789"/>
            <a:ext cx="2743200"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lumMod val="40000"/>
                    <a:lumOff val="60000"/>
                  </a:schemeClr>
                </a:solidFill>
                <a:ea typeface="+mn-lt"/>
                <a:cs typeface="+mn-lt"/>
              </a:rPr>
              <a:t>Machine Learning (ML)</a:t>
            </a:r>
          </a:p>
          <a:p>
            <a:r>
              <a:rPr lang="en-US" sz="1400" dirty="0">
                <a:ea typeface="+mn-lt"/>
                <a:cs typeface="+mn-lt"/>
              </a:rPr>
              <a:t>Machine Learning is a subset of AI that uses advanced algorithms to detect patterns in large datasets, allowing machines to learn and adapt. ML algorithms use either supervised or unsupervised learning methods.</a:t>
            </a:r>
            <a:endParaRPr lang="en-US" dirty="0">
              <a:ea typeface="+mn-lt"/>
              <a:cs typeface="+mn-lt"/>
            </a:endParaRPr>
          </a:p>
        </p:txBody>
      </p:sp>
      <p:sp>
        <p:nvSpPr>
          <p:cNvPr id="18" name="TextBox 17">
            <a:extLst>
              <a:ext uri="{FF2B5EF4-FFF2-40B4-BE49-F238E27FC236}">
                <a16:creationId xmlns:a16="http://schemas.microsoft.com/office/drawing/2014/main" id="{7A3054EF-E3C4-A56C-49B9-C04BECB6AB8A}"/>
              </a:ext>
            </a:extLst>
          </p:cNvPr>
          <p:cNvSpPr txBox="1"/>
          <p:nvPr/>
        </p:nvSpPr>
        <p:spPr>
          <a:xfrm>
            <a:off x="9284367" y="4090736"/>
            <a:ext cx="2743200"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solidFill>
                <a:ea typeface="+mn-lt"/>
                <a:cs typeface="+mn-lt"/>
              </a:rPr>
              <a:t>Artificial Intelligence (AI)</a:t>
            </a:r>
          </a:p>
          <a:p>
            <a:r>
              <a:rPr lang="en-US" sz="1400" dirty="0">
                <a:ea typeface="+mn-lt"/>
                <a:cs typeface="+mn-lt"/>
              </a:rPr>
              <a:t>AI involves techniques that equip computers to emulate human behavior, enabling them to learn, make decisions, recognize patterns, and solve complex problems in a manner akin to human intelligence.</a:t>
            </a:r>
            <a:endParaRPr lang="en-US" dirty="0">
              <a:ea typeface="+mn-lt"/>
              <a:cs typeface="+mn-lt"/>
            </a:endParaRPr>
          </a:p>
        </p:txBody>
      </p:sp>
      <p:sp>
        <p:nvSpPr>
          <p:cNvPr id="19" name="Arrow: Left 18">
            <a:extLst>
              <a:ext uri="{FF2B5EF4-FFF2-40B4-BE49-F238E27FC236}">
                <a16:creationId xmlns:a16="http://schemas.microsoft.com/office/drawing/2014/main" id="{261C592F-FD5C-E134-EF03-624C52E476CA}"/>
              </a:ext>
            </a:extLst>
          </p:cNvPr>
          <p:cNvSpPr/>
          <p:nvPr/>
        </p:nvSpPr>
        <p:spPr>
          <a:xfrm rot="8640000">
            <a:off x="3324317" y="4151887"/>
            <a:ext cx="2656971" cy="90238"/>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B0B7AFAD-B157-5BEE-E37D-BDC3A1DD9244}"/>
              </a:ext>
            </a:extLst>
          </p:cNvPr>
          <p:cNvSpPr/>
          <p:nvPr/>
        </p:nvSpPr>
        <p:spPr>
          <a:xfrm rot="1680000">
            <a:off x="8428070" y="3913776"/>
            <a:ext cx="852235" cy="150395"/>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0FD6DD68-63CA-9905-E792-D0CFAB7764D2}"/>
              </a:ext>
            </a:extLst>
          </p:cNvPr>
          <p:cNvSpPr/>
          <p:nvPr/>
        </p:nvSpPr>
        <p:spPr>
          <a:xfrm rot="19380000">
            <a:off x="7403876" y="1679358"/>
            <a:ext cx="1754603" cy="150395"/>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B5CE8776-6628-66B2-6D3D-991C681B9728}"/>
              </a:ext>
            </a:extLst>
          </p:cNvPr>
          <p:cNvSpPr/>
          <p:nvPr/>
        </p:nvSpPr>
        <p:spPr>
          <a:xfrm rot="12420000">
            <a:off x="3185545" y="2002093"/>
            <a:ext cx="2275970" cy="130343"/>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780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C53576-7891-152C-EA2B-33C760CC42E3}"/>
              </a:ext>
            </a:extLst>
          </p:cNvPr>
          <p:cNvSpPr txBox="1"/>
          <p:nvPr/>
        </p:nvSpPr>
        <p:spPr>
          <a:xfrm>
            <a:off x="4611583" y="1306285"/>
            <a:ext cx="70262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1 0 1 0 1 0 1 0 1</a:t>
            </a:r>
          </a:p>
          <a:p>
            <a:pPr algn="l"/>
            <a:endParaRPr lang="en-US" dirty="0">
              <a:cs typeface="Calibri"/>
            </a:endParaRPr>
          </a:p>
        </p:txBody>
      </p:sp>
      <p:sp>
        <p:nvSpPr>
          <p:cNvPr id="7" name="TextBox 6">
            <a:extLst>
              <a:ext uri="{FF2B5EF4-FFF2-40B4-BE49-F238E27FC236}">
                <a16:creationId xmlns:a16="http://schemas.microsoft.com/office/drawing/2014/main" id="{78E55636-025B-7E5F-9F2B-60BDD2F0F207}"/>
              </a:ext>
            </a:extLst>
          </p:cNvPr>
          <p:cNvSpPr txBox="1"/>
          <p:nvPr/>
        </p:nvSpPr>
        <p:spPr>
          <a:xfrm>
            <a:off x="2616531" y="1151907"/>
            <a:ext cx="86294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1 1 1 1 1 1 1 1 1 1 1 1 1 1 1 1</a:t>
            </a:r>
            <a:endParaRPr lang="en-US" sz="1600" dirty="0"/>
          </a:p>
        </p:txBody>
      </p:sp>
      <p:sp>
        <p:nvSpPr>
          <p:cNvPr id="9" name="TextBox 8">
            <a:extLst>
              <a:ext uri="{FF2B5EF4-FFF2-40B4-BE49-F238E27FC236}">
                <a16:creationId xmlns:a16="http://schemas.microsoft.com/office/drawing/2014/main" id="{166F8297-D6E0-2516-F373-0DA0E9FCEA34}"/>
              </a:ext>
            </a:extLst>
          </p:cNvPr>
          <p:cNvSpPr txBox="1"/>
          <p:nvPr/>
        </p:nvSpPr>
        <p:spPr>
          <a:xfrm>
            <a:off x="6525491" y="1151908"/>
            <a:ext cx="11994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4 4 </a:t>
            </a:r>
          </a:p>
          <a:p>
            <a:r>
              <a:rPr lang="en-US" sz="2000" dirty="0">
                <a:ea typeface="+mn-lt"/>
                <a:cs typeface="+mn-lt"/>
              </a:rPr>
              <a:t>4 4 </a:t>
            </a:r>
          </a:p>
        </p:txBody>
      </p:sp>
      <p:sp>
        <p:nvSpPr>
          <p:cNvPr id="11" name="TextBox 10">
            <a:extLst>
              <a:ext uri="{FF2B5EF4-FFF2-40B4-BE49-F238E27FC236}">
                <a16:creationId xmlns:a16="http://schemas.microsoft.com/office/drawing/2014/main" id="{158A7347-3050-C3A5-136C-F2B91F9176F1}"/>
              </a:ext>
            </a:extLst>
          </p:cNvPr>
          <p:cNvSpPr txBox="1"/>
          <p:nvPr/>
        </p:nvSpPr>
        <p:spPr>
          <a:xfrm>
            <a:off x="3978233" y="1484415"/>
            <a:ext cx="415636" cy="366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X</a:t>
            </a:r>
            <a:endParaRPr lang="en-US" dirty="0"/>
          </a:p>
        </p:txBody>
      </p:sp>
      <p:sp>
        <p:nvSpPr>
          <p:cNvPr id="13" name="TextBox 12">
            <a:extLst>
              <a:ext uri="{FF2B5EF4-FFF2-40B4-BE49-F238E27FC236}">
                <a16:creationId xmlns:a16="http://schemas.microsoft.com/office/drawing/2014/main" id="{9FBFE6C6-7BF7-6F4A-81F3-B925C1F877CC}"/>
              </a:ext>
            </a:extLst>
          </p:cNvPr>
          <p:cNvSpPr txBox="1"/>
          <p:nvPr/>
        </p:nvSpPr>
        <p:spPr>
          <a:xfrm>
            <a:off x="5907973" y="1306284"/>
            <a:ext cx="415636" cy="366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a:t>
            </a:r>
          </a:p>
        </p:txBody>
      </p:sp>
      <p:sp>
        <p:nvSpPr>
          <p:cNvPr id="15" name="TextBox 14">
            <a:extLst>
              <a:ext uri="{FF2B5EF4-FFF2-40B4-BE49-F238E27FC236}">
                <a16:creationId xmlns:a16="http://schemas.microsoft.com/office/drawing/2014/main" id="{DF05A85D-9535-8FBD-D4D6-83CC3ADF4BB8}"/>
              </a:ext>
            </a:extLst>
          </p:cNvPr>
          <p:cNvSpPr txBox="1"/>
          <p:nvPr/>
        </p:nvSpPr>
        <p:spPr>
          <a:xfrm>
            <a:off x="3592285" y="65314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Downscaling  Matrix</a:t>
            </a:r>
            <a:endParaRPr lang="en-US" dirty="0"/>
          </a:p>
        </p:txBody>
      </p:sp>
    </p:spTree>
    <p:extLst>
      <p:ext uri="{BB962C8B-B14F-4D97-AF65-F5344CB8AC3E}">
        <p14:creationId xmlns:p14="http://schemas.microsoft.com/office/powerpoint/2010/main" val="2529056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337185-6A13-B970-96E9-2B51AE7A1FB3}"/>
              </a:ext>
            </a:extLst>
          </p:cNvPr>
          <p:cNvSpPr/>
          <p:nvPr/>
        </p:nvSpPr>
        <p:spPr>
          <a:xfrm>
            <a:off x="862383" y="238698"/>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Calibri"/>
                <a:cs typeface="Calibri"/>
              </a:rPr>
              <a:t>The</a:t>
            </a:r>
          </a:p>
        </p:txBody>
      </p:sp>
      <p:sp>
        <p:nvSpPr>
          <p:cNvPr id="5" name="Rectangle 4">
            <a:extLst>
              <a:ext uri="{FF2B5EF4-FFF2-40B4-BE49-F238E27FC236}">
                <a16:creationId xmlns:a16="http://schemas.microsoft.com/office/drawing/2014/main" id="{B1804705-83FA-C28F-DD60-E615A70C7B1E}"/>
              </a:ext>
            </a:extLst>
          </p:cNvPr>
          <p:cNvSpPr/>
          <p:nvPr/>
        </p:nvSpPr>
        <p:spPr>
          <a:xfrm>
            <a:off x="862382" y="716095"/>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animal</a:t>
            </a:r>
          </a:p>
        </p:txBody>
      </p:sp>
      <p:sp>
        <p:nvSpPr>
          <p:cNvPr id="6" name="Rectangle 5">
            <a:extLst>
              <a:ext uri="{FF2B5EF4-FFF2-40B4-BE49-F238E27FC236}">
                <a16:creationId xmlns:a16="http://schemas.microsoft.com/office/drawing/2014/main" id="{E406FBFC-5DD4-FF36-1351-AFB0E1E97CDA}"/>
              </a:ext>
            </a:extLst>
          </p:cNvPr>
          <p:cNvSpPr/>
          <p:nvPr/>
        </p:nvSpPr>
        <p:spPr>
          <a:xfrm>
            <a:off x="862381" y="1193492"/>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didn't</a:t>
            </a:r>
          </a:p>
        </p:txBody>
      </p:sp>
      <p:sp>
        <p:nvSpPr>
          <p:cNvPr id="7" name="Rectangle 6">
            <a:extLst>
              <a:ext uri="{FF2B5EF4-FFF2-40B4-BE49-F238E27FC236}">
                <a16:creationId xmlns:a16="http://schemas.microsoft.com/office/drawing/2014/main" id="{85A8062A-9456-8B80-8C03-440384CDC171}"/>
              </a:ext>
            </a:extLst>
          </p:cNvPr>
          <p:cNvSpPr/>
          <p:nvPr/>
        </p:nvSpPr>
        <p:spPr>
          <a:xfrm>
            <a:off x="862382" y="5526794"/>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tired</a:t>
            </a:r>
          </a:p>
        </p:txBody>
      </p:sp>
      <p:sp>
        <p:nvSpPr>
          <p:cNvPr id="9" name="Rectangle 8">
            <a:extLst>
              <a:ext uri="{FF2B5EF4-FFF2-40B4-BE49-F238E27FC236}">
                <a16:creationId xmlns:a16="http://schemas.microsoft.com/office/drawing/2014/main" id="{F2C0EE0C-A03F-CBF8-DB10-770C59D10B01}"/>
              </a:ext>
            </a:extLst>
          </p:cNvPr>
          <p:cNvSpPr/>
          <p:nvPr/>
        </p:nvSpPr>
        <p:spPr>
          <a:xfrm>
            <a:off x="862382" y="2258455"/>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the</a:t>
            </a:r>
          </a:p>
        </p:txBody>
      </p:sp>
      <p:sp>
        <p:nvSpPr>
          <p:cNvPr id="10" name="Rectangle 9">
            <a:extLst>
              <a:ext uri="{FF2B5EF4-FFF2-40B4-BE49-F238E27FC236}">
                <a16:creationId xmlns:a16="http://schemas.microsoft.com/office/drawing/2014/main" id="{FE6ED407-F1C9-0B72-AC90-D1A7D9E2F0BE}"/>
              </a:ext>
            </a:extLst>
          </p:cNvPr>
          <p:cNvSpPr/>
          <p:nvPr/>
        </p:nvSpPr>
        <p:spPr>
          <a:xfrm>
            <a:off x="862381" y="2772576"/>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street</a:t>
            </a:r>
          </a:p>
        </p:txBody>
      </p:sp>
      <p:sp>
        <p:nvSpPr>
          <p:cNvPr id="11" name="Rectangle 10">
            <a:extLst>
              <a:ext uri="{FF2B5EF4-FFF2-40B4-BE49-F238E27FC236}">
                <a16:creationId xmlns:a16="http://schemas.microsoft.com/office/drawing/2014/main" id="{70DA8D5E-E5F6-7583-B870-3105A04A4F4C}"/>
              </a:ext>
            </a:extLst>
          </p:cNvPr>
          <p:cNvSpPr/>
          <p:nvPr/>
        </p:nvSpPr>
        <p:spPr>
          <a:xfrm>
            <a:off x="862382" y="3332600"/>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because</a:t>
            </a:r>
          </a:p>
        </p:txBody>
      </p:sp>
      <p:sp>
        <p:nvSpPr>
          <p:cNvPr id="12" name="Rectangle 11">
            <a:extLst>
              <a:ext uri="{FF2B5EF4-FFF2-40B4-BE49-F238E27FC236}">
                <a16:creationId xmlns:a16="http://schemas.microsoft.com/office/drawing/2014/main" id="{586935C7-4CF4-1A51-54DE-20193C0AA54D}"/>
              </a:ext>
            </a:extLst>
          </p:cNvPr>
          <p:cNvSpPr/>
          <p:nvPr/>
        </p:nvSpPr>
        <p:spPr>
          <a:xfrm>
            <a:off x="862381" y="3874262"/>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it</a:t>
            </a:r>
            <a:endParaRPr lang="en-US">
              <a:solidFill>
                <a:schemeClr val="tx1"/>
              </a:solidFill>
              <a:ea typeface="Calibri"/>
              <a:cs typeface="Calibri"/>
            </a:endParaRPr>
          </a:p>
        </p:txBody>
      </p:sp>
      <p:sp>
        <p:nvSpPr>
          <p:cNvPr id="13" name="Rectangle 12">
            <a:extLst>
              <a:ext uri="{FF2B5EF4-FFF2-40B4-BE49-F238E27FC236}">
                <a16:creationId xmlns:a16="http://schemas.microsoft.com/office/drawing/2014/main" id="{9B459DFE-0543-CC41-5EF9-F0C04DE9FDF0}"/>
              </a:ext>
            </a:extLst>
          </p:cNvPr>
          <p:cNvSpPr/>
          <p:nvPr/>
        </p:nvSpPr>
        <p:spPr>
          <a:xfrm>
            <a:off x="862382" y="4461830"/>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was</a:t>
            </a:r>
          </a:p>
        </p:txBody>
      </p:sp>
      <p:sp>
        <p:nvSpPr>
          <p:cNvPr id="14" name="Rectangle 13">
            <a:extLst>
              <a:ext uri="{FF2B5EF4-FFF2-40B4-BE49-F238E27FC236}">
                <a16:creationId xmlns:a16="http://schemas.microsoft.com/office/drawing/2014/main" id="{A9F7101C-DE22-A0D4-4C9E-6ED1364242D2}"/>
              </a:ext>
            </a:extLst>
          </p:cNvPr>
          <p:cNvSpPr/>
          <p:nvPr/>
        </p:nvSpPr>
        <p:spPr>
          <a:xfrm>
            <a:off x="862382" y="5003492"/>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too</a:t>
            </a:r>
          </a:p>
        </p:txBody>
      </p:sp>
      <p:sp>
        <p:nvSpPr>
          <p:cNvPr id="15" name="Rectangle 14">
            <a:extLst>
              <a:ext uri="{FF2B5EF4-FFF2-40B4-BE49-F238E27FC236}">
                <a16:creationId xmlns:a16="http://schemas.microsoft.com/office/drawing/2014/main" id="{60F9D183-F767-9559-6F87-5FC7F54BCBCE}"/>
              </a:ext>
            </a:extLst>
          </p:cNvPr>
          <p:cNvSpPr/>
          <p:nvPr/>
        </p:nvSpPr>
        <p:spPr>
          <a:xfrm>
            <a:off x="862380" y="1716793"/>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cross</a:t>
            </a:r>
          </a:p>
        </p:txBody>
      </p:sp>
      <p:sp>
        <p:nvSpPr>
          <p:cNvPr id="16" name="Rectangle 15">
            <a:extLst>
              <a:ext uri="{FF2B5EF4-FFF2-40B4-BE49-F238E27FC236}">
                <a16:creationId xmlns:a16="http://schemas.microsoft.com/office/drawing/2014/main" id="{0D1E4674-5A7A-EB3A-FAC1-0A6285A1428D}"/>
              </a:ext>
            </a:extLst>
          </p:cNvPr>
          <p:cNvSpPr/>
          <p:nvPr/>
        </p:nvSpPr>
        <p:spPr>
          <a:xfrm>
            <a:off x="4250069" y="201975"/>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The</a:t>
            </a:r>
          </a:p>
        </p:txBody>
      </p:sp>
      <p:sp>
        <p:nvSpPr>
          <p:cNvPr id="17" name="Rectangle 16">
            <a:extLst>
              <a:ext uri="{FF2B5EF4-FFF2-40B4-BE49-F238E27FC236}">
                <a16:creationId xmlns:a16="http://schemas.microsoft.com/office/drawing/2014/main" id="{3EEAB46A-1107-88E0-6222-0D324FD8D7BC}"/>
              </a:ext>
            </a:extLst>
          </p:cNvPr>
          <p:cNvSpPr/>
          <p:nvPr/>
        </p:nvSpPr>
        <p:spPr>
          <a:xfrm>
            <a:off x="4250068" y="679372"/>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animal</a:t>
            </a:r>
          </a:p>
        </p:txBody>
      </p:sp>
      <p:sp>
        <p:nvSpPr>
          <p:cNvPr id="18" name="Rectangle 17">
            <a:extLst>
              <a:ext uri="{FF2B5EF4-FFF2-40B4-BE49-F238E27FC236}">
                <a16:creationId xmlns:a16="http://schemas.microsoft.com/office/drawing/2014/main" id="{5ACEB12D-484B-F6B8-B62E-A8D96C770966}"/>
              </a:ext>
            </a:extLst>
          </p:cNvPr>
          <p:cNvSpPr/>
          <p:nvPr/>
        </p:nvSpPr>
        <p:spPr>
          <a:xfrm>
            <a:off x="4250067" y="1156769"/>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didn't</a:t>
            </a:r>
          </a:p>
        </p:txBody>
      </p:sp>
      <p:sp>
        <p:nvSpPr>
          <p:cNvPr id="19" name="Rectangle 18">
            <a:extLst>
              <a:ext uri="{FF2B5EF4-FFF2-40B4-BE49-F238E27FC236}">
                <a16:creationId xmlns:a16="http://schemas.microsoft.com/office/drawing/2014/main" id="{F19DDEDC-FD1A-688D-AA07-384CF0AAE10E}"/>
              </a:ext>
            </a:extLst>
          </p:cNvPr>
          <p:cNvSpPr/>
          <p:nvPr/>
        </p:nvSpPr>
        <p:spPr>
          <a:xfrm>
            <a:off x="4250068" y="5490071"/>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tired</a:t>
            </a:r>
          </a:p>
        </p:txBody>
      </p:sp>
      <p:sp>
        <p:nvSpPr>
          <p:cNvPr id="20" name="Rectangle 19">
            <a:extLst>
              <a:ext uri="{FF2B5EF4-FFF2-40B4-BE49-F238E27FC236}">
                <a16:creationId xmlns:a16="http://schemas.microsoft.com/office/drawing/2014/main" id="{C602CA77-A552-C8EE-1403-E884A717F255}"/>
              </a:ext>
            </a:extLst>
          </p:cNvPr>
          <p:cNvSpPr/>
          <p:nvPr/>
        </p:nvSpPr>
        <p:spPr>
          <a:xfrm>
            <a:off x="4250068" y="2221732"/>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the</a:t>
            </a:r>
          </a:p>
        </p:txBody>
      </p:sp>
      <p:sp>
        <p:nvSpPr>
          <p:cNvPr id="21" name="Rectangle 20">
            <a:extLst>
              <a:ext uri="{FF2B5EF4-FFF2-40B4-BE49-F238E27FC236}">
                <a16:creationId xmlns:a16="http://schemas.microsoft.com/office/drawing/2014/main" id="{FEB9024D-2357-42AE-8C85-CAFC882603BF}"/>
              </a:ext>
            </a:extLst>
          </p:cNvPr>
          <p:cNvSpPr/>
          <p:nvPr/>
        </p:nvSpPr>
        <p:spPr>
          <a:xfrm>
            <a:off x="4250067" y="2735853"/>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street</a:t>
            </a:r>
          </a:p>
        </p:txBody>
      </p:sp>
      <p:sp>
        <p:nvSpPr>
          <p:cNvPr id="22" name="Rectangle 21">
            <a:extLst>
              <a:ext uri="{FF2B5EF4-FFF2-40B4-BE49-F238E27FC236}">
                <a16:creationId xmlns:a16="http://schemas.microsoft.com/office/drawing/2014/main" id="{DF6F6B3A-BAC4-EBC2-BB89-B8A736BE6FC2}"/>
              </a:ext>
            </a:extLst>
          </p:cNvPr>
          <p:cNvSpPr/>
          <p:nvPr/>
        </p:nvSpPr>
        <p:spPr>
          <a:xfrm>
            <a:off x="4250068" y="3259154"/>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because</a:t>
            </a:r>
          </a:p>
        </p:txBody>
      </p:sp>
      <p:sp>
        <p:nvSpPr>
          <p:cNvPr id="23" name="Rectangle 22">
            <a:extLst>
              <a:ext uri="{FF2B5EF4-FFF2-40B4-BE49-F238E27FC236}">
                <a16:creationId xmlns:a16="http://schemas.microsoft.com/office/drawing/2014/main" id="{671288D2-2ABC-2315-B17B-DAFF15026C8D}"/>
              </a:ext>
            </a:extLst>
          </p:cNvPr>
          <p:cNvSpPr/>
          <p:nvPr/>
        </p:nvSpPr>
        <p:spPr>
          <a:xfrm>
            <a:off x="4250067" y="3837538"/>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it</a:t>
            </a:r>
          </a:p>
        </p:txBody>
      </p:sp>
      <p:sp>
        <p:nvSpPr>
          <p:cNvPr id="24" name="Rectangle 23">
            <a:extLst>
              <a:ext uri="{FF2B5EF4-FFF2-40B4-BE49-F238E27FC236}">
                <a16:creationId xmlns:a16="http://schemas.microsoft.com/office/drawing/2014/main" id="{BB7A4892-34B8-411F-2D83-5850DCBF076A}"/>
              </a:ext>
            </a:extLst>
          </p:cNvPr>
          <p:cNvSpPr/>
          <p:nvPr/>
        </p:nvSpPr>
        <p:spPr>
          <a:xfrm>
            <a:off x="4250068" y="4425107"/>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was</a:t>
            </a:r>
          </a:p>
        </p:txBody>
      </p:sp>
      <p:sp>
        <p:nvSpPr>
          <p:cNvPr id="25" name="Rectangle 24">
            <a:extLst>
              <a:ext uri="{FF2B5EF4-FFF2-40B4-BE49-F238E27FC236}">
                <a16:creationId xmlns:a16="http://schemas.microsoft.com/office/drawing/2014/main" id="{FB93B3D1-57E0-356D-E65E-1C369BBD1397}"/>
              </a:ext>
            </a:extLst>
          </p:cNvPr>
          <p:cNvSpPr/>
          <p:nvPr/>
        </p:nvSpPr>
        <p:spPr>
          <a:xfrm>
            <a:off x="4250068" y="4966769"/>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too</a:t>
            </a:r>
          </a:p>
        </p:txBody>
      </p:sp>
      <p:sp>
        <p:nvSpPr>
          <p:cNvPr id="26" name="Rectangle 25">
            <a:extLst>
              <a:ext uri="{FF2B5EF4-FFF2-40B4-BE49-F238E27FC236}">
                <a16:creationId xmlns:a16="http://schemas.microsoft.com/office/drawing/2014/main" id="{348E9112-13DB-3FE3-22FC-D2C04B87F608}"/>
              </a:ext>
            </a:extLst>
          </p:cNvPr>
          <p:cNvSpPr/>
          <p:nvPr/>
        </p:nvSpPr>
        <p:spPr>
          <a:xfrm>
            <a:off x="4250066" y="1680070"/>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cross</a:t>
            </a:r>
          </a:p>
        </p:txBody>
      </p:sp>
      <p:cxnSp>
        <p:nvCxnSpPr>
          <p:cNvPr id="28" name="Straight Arrow Connector 27">
            <a:extLst>
              <a:ext uri="{FF2B5EF4-FFF2-40B4-BE49-F238E27FC236}">
                <a16:creationId xmlns:a16="http://schemas.microsoft.com/office/drawing/2014/main" id="{0B768ECE-D4CF-B376-3F44-BA0E14D1D4A2}"/>
              </a:ext>
            </a:extLst>
          </p:cNvPr>
          <p:cNvCxnSpPr/>
          <p:nvPr/>
        </p:nvCxnSpPr>
        <p:spPr>
          <a:xfrm>
            <a:off x="1915026" y="992605"/>
            <a:ext cx="2165684" cy="293771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68B4859-AFEF-CFFD-B26A-AFCB4604A4CB}"/>
              </a:ext>
            </a:extLst>
          </p:cNvPr>
          <p:cNvCxnSpPr>
            <a:cxnSpLocks/>
          </p:cNvCxnSpPr>
          <p:nvPr/>
        </p:nvCxnSpPr>
        <p:spPr>
          <a:xfrm>
            <a:off x="2034375" y="2948098"/>
            <a:ext cx="2055515" cy="105566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7E704C-7058-B6A5-7CBE-6AC207849CD7}"/>
              </a:ext>
            </a:extLst>
          </p:cNvPr>
          <p:cNvCxnSpPr>
            <a:cxnSpLocks/>
          </p:cNvCxnSpPr>
          <p:nvPr/>
        </p:nvCxnSpPr>
        <p:spPr>
          <a:xfrm flipV="1">
            <a:off x="1942566" y="4058846"/>
            <a:ext cx="2110599" cy="11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7A7DBD9-5F96-1FCB-78EB-823DBA0740E8}"/>
              </a:ext>
            </a:extLst>
          </p:cNvPr>
          <p:cNvSpPr/>
          <p:nvPr/>
        </p:nvSpPr>
        <p:spPr>
          <a:xfrm>
            <a:off x="6196382" y="266240"/>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Calibri"/>
                <a:cs typeface="Calibri"/>
              </a:rPr>
              <a:t>The</a:t>
            </a:r>
          </a:p>
        </p:txBody>
      </p:sp>
      <p:sp>
        <p:nvSpPr>
          <p:cNvPr id="32" name="Rectangle 31">
            <a:extLst>
              <a:ext uri="{FF2B5EF4-FFF2-40B4-BE49-F238E27FC236}">
                <a16:creationId xmlns:a16="http://schemas.microsoft.com/office/drawing/2014/main" id="{E4EEA890-9F53-9DB8-08E3-F22B1D54A61E}"/>
              </a:ext>
            </a:extLst>
          </p:cNvPr>
          <p:cNvSpPr/>
          <p:nvPr/>
        </p:nvSpPr>
        <p:spPr>
          <a:xfrm>
            <a:off x="6196381" y="743637"/>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animal</a:t>
            </a:r>
          </a:p>
        </p:txBody>
      </p:sp>
      <p:sp>
        <p:nvSpPr>
          <p:cNvPr id="33" name="Rectangle 32">
            <a:extLst>
              <a:ext uri="{FF2B5EF4-FFF2-40B4-BE49-F238E27FC236}">
                <a16:creationId xmlns:a16="http://schemas.microsoft.com/office/drawing/2014/main" id="{728210A6-F7AB-0E71-DBCF-F25D5CDC8CD2}"/>
              </a:ext>
            </a:extLst>
          </p:cNvPr>
          <p:cNvSpPr/>
          <p:nvPr/>
        </p:nvSpPr>
        <p:spPr>
          <a:xfrm>
            <a:off x="6196380" y="1221034"/>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didn't</a:t>
            </a:r>
          </a:p>
        </p:txBody>
      </p:sp>
      <p:sp>
        <p:nvSpPr>
          <p:cNvPr id="34" name="Rectangle 33">
            <a:extLst>
              <a:ext uri="{FF2B5EF4-FFF2-40B4-BE49-F238E27FC236}">
                <a16:creationId xmlns:a16="http://schemas.microsoft.com/office/drawing/2014/main" id="{E065D202-0A9A-A0CB-78EF-E67704E2B3FF}"/>
              </a:ext>
            </a:extLst>
          </p:cNvPr>
          <p:cNvSpPr/>
          <p:nvPr/>
        </p:nvSpPr>
        <p:spPr>
          <a:xfrm>
            <a:off x="6196381" y="5554336"/>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wide</a:t>
            </a:r>
          </a:p>
        </p:txBody>
      </p:sp>
      <p:sp>
        <p:nvSpPr>
          <p:cNvPr id="35" name="Rectangle 34">
            <a:extLst>
              <a:ext uri="{FF2B5EF4-FFF2-40B4-BE49-F238E27FC236}">
                <a16:creationId xmlns:a16="http://schemas.microsoft.com/office/drawing/2014/main" id="{AB261C4E-4448-EE76-2301-B4515FF99FB7}"/>
              </a:ext>
            </a:extLst>
          </p:cNvPr>
          <p:cNvSpPr/>
          <p:nvPr/>
        </p:nvSpPr>
        <p:spPr>
          <a:xfrm>
            <a:off x="6196381" y="2285997"/>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the</a:t>
            </a:r>
          </a:p>
        </p:txBody>
      </p:sp>
      <p:sp>
        <p:nvSpPr>
          <p:cNvPr id="36" name="Rectangle 35">
            <a:extLst>
              <a:ext uri="{FF2B5EF4-FFF2-40B4-BE49-F238E27FC236}">
                <a16:creationId xmlns:a16="http://schemas.microsoft.com/office/drawing/2014/main" id="{DA25C290-7DF5-4D2B-AA42-26F8B147192F}"/>
              </a:ext>
            </a:extLst>
          </p:cNvPr>
          <p:cNvSpPr/>
          <p:nvPr/>
        </p:nvSpPr>
        <p:spPr>
          <a:xfrm>
            <a:off x="6196380" y="2800118"/>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street</a:t>
            </a:r>
          </a:p>
        </p:txBody>
      </p:sp>
      <p:sp>
        <p:nvSpPr>
          <p:cNvPr id="37" name="Rectangle 36">
            <a:extLst>
              <a:ext uri="{FF2B5EF4-FFF2-40B4-BE49-F238E27FC236}">
                <a16:creationId xmlns:a16="http://schemas.microsoft.com/office/drawing/2014/main" id="{E6F9AA31-72DB-789E-6E2C-1B79DD06BA75}"/>
              </a:ext>
            </a:extLst>
          </p:cNvPr>
          <p:cNvSpPr/>
          <p:nvPr/>
        </p:nvSpPr>
        <p:spPr>
          <a:xfrm>
            <a:off x="6196381" y="3360142"/>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because</a:t>
            </a:r>
          </a:p>
        </p:txBody>
      </p:sp>
      <p:sp>
        <p:nvSpPr>
          <p:cNvPr id="38" name="Rectangle 37">
            <a:extLst>
              <a:ext uri="{FF2B5EF4-FFF2-40B4-BE49-F238E27FC236}">
                <a16:creationId xmlns:a16="http://schemas.microsoft.com/office/drawing/2014/main" id="{11FF3A2F-BA5D-CEF5-30C1-B48C926E9EC7}"/>
              </a:ext>
            </a:extLst>
          </p:cNvPr>
          <p:cNvSpPr/>
          <p:nvPr/>
        </p:nvSpPr>
        <p:spPr>
          <a:xfrm>
            <a:off x="6196380" y="3901804"/>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it</a:t>
            </a:r>
            <a:endParaRPr lang="en-US">
              <a:solidFill>
                <a:schemeClr val="tx1"/>
              </a:solidFill>
              <a:ea typeface="Calibri"/>
              <a:cs typeface="Calibri"/>
            </a:endParaRPr>
          </a:p>
        </p:txBody>
      </p:sp>
      <p:sp>
        <p:nvSpPr>
          <p:cNvPr id="39" name="Rectangle 38">
            <a:extLst>
              <a:ext uri="{FF2B5EF4-FFF2-40B4-BE49-F238E27FC236}">
                <a16:creationId xmlns:a16="http://schemas.microsoft.com/office/drawing/2014/main" id="{B347CFC1-1BE6-3E81-25DA-D4874E48E49A}"/>
              </a:ext>
            </a:extLst>
          </p:cNvPr>
          <p:cNvSpPr/>
          <p:nvPr/>
        </p:nvSpPr>
        <p:spPr>
          <a:xfrm>
            <a:off x="6196381" y="4489372"/>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was</a:t>
            </a:r>
          </a:p>
        </p:txBody>
      </p:sp>
      <p:sp>
        <p:nvSpPr>
          <p:cNvPr id="40" name="Rectangle 39">
            <a:extLst>
              <a:ext uri="{FF2B5EF4-FFF2-40B4-BE49-F238E27FC236}">
                <a16:creationId xmlns:a16="http://schemas.microsoft.com/office/drawing/2014/main" id="{1D172326-30FD-466E-D770-447F4BCD51F7}"/>
              </a:ext>
            </a:extLst>
          </p:cNvPr>
          <p:cNvSpPr/>
          <p:nvPr/>
        </p:nvSpPr>
        <p:spPr>
          <a:xfrm>
            <a:off x="6196381" y="5031034"/>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too</a:t>
            </a:r>
          </a:p>
        </p:txBody>
      </p:sp>
      <p:sp>
        <p:nvSpPr>
          <p:cNvPr id="41" name="Rectangle 40">
            <a:extLst>
              <a:ext uri="{FF2B5EF4-FFF2-40B4-BE49-F238E27FC236}">
                <a16:creationId xmlns:a16="http://schemas.microsoft.com/office/drawing/2014/main" id="{CE89CB08-1D9C-6510-BF12-577B10087A39}"/>
              </a:ext>
            </a:extLst>
          </p:cNvPr>
          <p:cNvSpPr/>
          <p:nvPr/>
        </p:nvSpPr>
        <p:spPr>
          <a:xfrm>
            <a:off x="6196379" y="1744335"/>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cross</a:t>
            </a:r>
          </a:p>
        </p:txBody>
      </p:sp>
      <p:sp>
        <p:nvSpPr>
          <p:cNvPr id="42" name="Rectangle 41">
            <a:extLst>
              <a:ext uri="{FF2B5EF4-FFF2-40B4-BE49-F238E27FC236}">
                <a16:creationId xmlns:a16="http://schemas.microsoft.com/office/drawing/2014/main" id="{27C7C300-59DA-1E2B-1255-3039F6FE77E8}"/>
              </a:ext>
            </a:extLst>
          </p:cNvPr>
          <p:cNvSpPr/>
          <p:nvPr/>
        </p:nvSpPr>
        <p:spPr>
          <a:xfrm>
            <a:off x="9584068" y="229517"/>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The</a:t>
            </a:r>
          </a:p>
        </p:txBody>
      </p:sp>
      <p:sp>
        <p:nvSpPr>
          <p:cNvPr id="43" name="Rectangle 42">
            <a:extLst>
              <a:ext uri="{FF2B5EF4-FFF2-40B4-BE49-F238E27FC236}">
                <a16:creationId xmlns:a16="http://schemas.microsoft.com/office/drawing/2014/main" id="{A8577668-5047-F4BF-5636-4AB55D834F94}"/>
              </a:ext>
            </a:extLst>
          </p:cNvPr>
          <p:cNvSpPr/>
          <p:nvPr/>
        </p:nvSpPr>
        <p:spPr>
          <a:xfrm>
            <a:off x="9584067" y="706914"/>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animal</a:t>
            </a:r>
          </a:p>
        </p:txBody>
      </p:sp>
      <p:sp>
        <p:nvSpPr>
          <p:cNvPr id="44" name="Rectangle 43">
            <a:extLst>
              <a:ext uri="{FF2B5EF4-FFF2-40B4-BE49-F238E27FC236}">
                <a16:creationId xmlns:a16="http://schemas.microsoft.com/office/drawing/2014/main" id="{939C8545-66E6-5C1C-7035-934A286E3EE8}"/>
              </a:ext>
            </a:extLst>
          </p:cNvPr>
          <p:cNvSpPr/>
          <p:nvPr/>
        </p:nvSpPr>
        <p:spPr>
          <a:xfrm>
            <a:off x="9584066" y="1184311"/>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didn't</a:t>
            </a:r>
          </a:p>
        </p:txBody>
      </p:sp>
      <p:sp>
        <p:nvSpPr>
          <p:cNvPr id="45" name="Rectangle 44">
            <a:extLst>
              <a:ext uri="{FF2B5EF4-FFF2-40B4-BE49-F238E27FC236}">
                <a16:creationId xmlns:a16="http://schemas.microsoft.com/office/drawing/2014/main" id="{26DAFC6F-1536-8865-82B6-9A47C584D9AB}"/>
              </a:ext>
            </a:extLst>
          </p:cNvPr>
          <p:cNvSpPr/>
          <p:nvPr/>
        </p:nvSpPr>
        <p:spPr>
          <a:xfrm>
            <a:off x="9584067" y="5517613"/>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wide</a:t>
            </a:r>
          </a:p>
        </p:txBody>
      </p:sp>
      <p:sp>
        <p:nvSpPr>
          <p:cNvPr id="46" name="Rectangle 45">
            <a:extLst>
              <a:ext uri="{FF2B5EF4-FFF2-40B4-BE49-F238E27FC236}">
                <a16:creationId xmlns:a16="http://schemas.microsoft.com/office/drawing/2014/main" id="{27152CFB-445D-7044-0963-EDEEDC0A8538}"/>
              </a:ext>
            </a:extLst>
          </p:cNvPr>
          <p:cNvSpPr/>
          <p:nvPr/>
        </p:nvSpPr>
        <p:spPr>
          <a:xfrm>
            <a:off x="9584067" y="2249274"/>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the</a:t>
            </a:r>
          </a:p>
        </p:txBody>
      </p:sp>
      <p:sp>
        <p:nvSpPr>
          <p:cNvPr id="47" name="Rectangle 46">
            <a:extLst>
              <a:ext uri="{FF2B5EF4-FFF2-40B4-BE49-F238E27FC236}">
                <a16:creationId xmlns:a16="http://schemas.microsoft.com/office/drawing/2014/main" id="{226FA818-01F0-9A4E-B8CF-164FC21034DE}"/>
              </a:ext>
            </a:extLst>
          </p:cNvPr>
          <p:cNvSpPr/>
          <p:nvPr/>
        </p:nvSpPr>
        <p:spPr>
          <a:xfrm>
            <a:off x="9584066" y="2763395"/>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street</a:t>
            </a:r>
          </a:p>
        </p:txBody>
      </p:sp>
      <p:sp>
        <p:nvSpPr>
          <p:cNvPr id="48" name="Rectangle 47">
            <a:extLst>
              <a:ext uri="{FF2B5EF4-FFF2-40B4-BE49-F238E27FC236}">
                <a16:creationId xmlns:a16="http://schemas.microsoft.com/office/drawing/2014/main" id="{A4A0E1C6-BF6D-4B3F-6A29-7FE73A35C618}"/>
              </a:ext>
            </a:extLst>
          </p:cNvPr>
          <p:cNvSpPr/>
          <p:nvPr/>
        </p:nvSpPr>
        <p:spPr>
          <a:xfrm>
            <a:off x="9584067" y="3286696"/>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because</a:t>
            </a:r>
          </a:p>
        </p:txBody>
      </p:sp>
      <p:sp>
        <p:nvSpPr>
          <p:cNvPr id="49" name="Rectangle 48">
            <a:extLst>
              <a:ext uri="{FF2B5EF4-FFF2-40B4-BE49-F238E27FC236}">
                <a16:creationId xmlns:a16="http://schemas.microsoft.com/office/drawing/2014/main" id="{46DEC5DF-F6F1-EB71-0D28-9FEE2F4A87B0}"/>
              </a:ext>
            </a:extLst>
          </p:cNvPr>
          <p:cNvSpPr/>
          <p:nvPr/>
        </p:nvSpPr>
        <p:spPr>
          <a:xfrm>
            <a:off x="9584066" y="3865080"/>
            <a:ext cx="987844" cy="345195"/>
          </a:xfrm>
          <a:prstGeom prst="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it</a:t>
            </a:r>
          </a:p>
        </p:txBody>
      </p:sp>
      <p:sp>
        <p:nvSpPr>
          <p:cNvPr id="50" name="Rectangle 49">
            <a:extLst>
              <a:ext uri="{FF2B5EF4-FFF2-40B4-BE49-F238E27FC236}">
                <a16:creationId xmlns:a16="http://schemas.microsoft.com/office/drawing/2014/main" id="{2A8A81DB-98AF-54EF-8403-FE838D33844C}"/>
              </a:ext>
            </a:extLst>
          </p:cNvPr>
          <p:cNvSpPr/>
          <p:nvPr/>
        </p:nvSpPr>
        <p:spPr>
          <a:xfrm>
            <a:off x="9584067" y="4452649"/>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was</a:t>
            </a:r>
          </a:p>
        </p:txBody>
      </p:sp>
      <p:sp>
        <p:nvSpPr>
          <p:cNvPr id="51" name="Rectangle 50">
            <a:extLst>
              <a:ext uri="{FF2B5EF4-FFF2-40B4-BE49-F238E27FC236}">
                <a16:creationId xmlns:a16="http://schemas.microsoft.com/office/drawing/2014/main" id="{2D43DBB7-859F-8138-3F54-4D476C8B18A9}"/>
              </a:ext>
            </a:extLst>
          </p:cNvPr>
          <p:cNvSpPr/>
          <p:nvPr/>
        </p:nvSpPr>
        <p:spPr>
          <a:xfrm>
            <a:off x="9584067" y="4994311"/>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too</a:t>
            </a:r>
          </a:p>
        </p:txBody>
      </p:sp>
      <p:sp>
        <p:nvSpPr>
          <p:cNvPr id="52" name="Rectangle 51">
            <a:extLst>
              <a:ext uri="{FF2B5EF4-FFF2-40B4-BE49-F238E27FC236}">
                <a16:creationId xmlns:a16="http://schemas.microsoft.com/office/drawing/2014/main" id="{E0445C31-3661-82C1-72B0-4AF33450DAF7}"/>
              </a:ext>
            </a:extLst>
          </p:cNvPr>
          <p:cNvSpPr/>
          <p:nvPr/>
        </p:nvSpPr>
        <p:spPr>
          <a:xfrm>
            <a:off x="9584065" y="1707612"/>
            <a:ext cx="987844" cy="3451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cross</a:t>
            </a:r>
          </a:p>
        </p:txBody>
      </p:sp>
      <p:cxnSp>
        <p:nvCxnSpPr>
          <p:cNvPr id="53" name="Straight Arrow Connector 52">
            <a:extLst>
              <a:ext uri="{FF2B5EF4-FFF2-40B4-BE49-F238E27FC236}">
                <a16:creationId xmlns:a16="http://schemas.microsoft.com/office/drawing/2014/main" id="{A596519C-428A-E9E1-D830-95F7170C3DA8}"/>
              </a:ext>
            </a:extLst>
          </p:cNvPr>
          <p:cNvCxnSpPr>
            <a:cxnSpLocks/>
          </p:cNvCxnSpPr>
          <p:nvPr/>
        </p:nvCxnSpPr>
        <p:spPr>
          <a:xfrm>
            <a:off x="7249025" y="1020147"/>
            <a:ext cx="2165684" cy="293771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EE62603-D51B-1684-FA0C-0E5E7AC1B53B}"/>
              </a:ext>
            </a:extLst>
          </p:cNvPr>
          <p:cNvCxnSpPr>
            <a:cxnSpLocks/>
          </p:cNvCxnSpPr>
          <p:nvPr/>
        </p:nvCxnSpPr>
        <p:spPr>
          <a:xfrm>
            <a:off x="7368374" y="2975640"/>
            <a:ext cx="2055515" cy="105566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39944F2-3421-057A-88DA-7C748F470E71}"/>
              </a:ext>
            </a:extLst>
          </p:cNvPr>
          <p:cNvCxnSpPr>
            <a:cxnSpLocks/>
          </p:cNvCxnSpPr>
          <p:nvPr/>
        </p:nvCxnSpPr>
        <p:spPr>
          <a:xfrm flipV="1">
            <a:off x="7276565" y="4086388"/>
            <a:ext cx="2110599" cy="11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71DE3C3-1120-6974-4C9B-A77D5BA21E3A}"/>
              </a:ext>
            </a:extLst>
          </p:cNvPr>
          <p:cNvSpPr txBox="1"/>
          <p:nvPr/>
        </p:nvSpPr>
        <p:spPr>
          <a:xfrm>
            <a:off x="1563380" y="6137917"/>
            <a:ext cx="3514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It is in reference to the animal.</a:t>
            </a:r>
            <a:endParaRPr lang="en-US" dirty="0"/>
          </a:p>
        </p:txBody>
      </p:sp>
      <p:sp>
        <p:nvSpPr>
          <p:cNvPr id="57" name="TextBox 56">
            <a:extLst>
              <a:ext uri="{FF2B5EF4-FFF2-40B4-BE49-F238E27FC236}">
                <a16:creationId xmlns:a16="http://schemas.microsoft.com/office/drawing/2014/main" id="{6DE541EA-4ACC-FC26-9E69-3B466BF4DE0A}"/>
              </a:ext>
            </a:extLst>
          </p:cNvPr>
          <p:cNvSpPr txBox="1"/>
          <p:nvPr/>
        </p:nvSpPr>
        <p:spPr>
          <a:xfrm>
            <a:off x="6778030" y="6137916"/>
            <a:ext cx="3514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It is in reference to the street.</a:t>
            </a:r>
            <a:endParaRPr lang="en-US" dirty="0"/>
          </a:p>
        </p:txBody>
      </p:sp>
    </p:spTree>
    <p:extLst>
      <p:ext uri="{BB962C8B-B14F-4D97-AF65-F5344CB8AC3E}">
        <p14:creationId xmlns:p14="http://schemas.microsoft.com/office/powerpoint/2010/main" val="286564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7078CD-2CA8-88CE-36FF-52EA57D32D68}"/>
              </a:ext>
            </a:extLst>
          </p:cNvPr>
          <p:cNvSpPr/>
          <p:nvPr/>
        </p:nvSpPr>
        <p:spPr>
          <a:xfrm>
            <a:off x="198473" y="533810"/>
            <a:ext cx="1294966" cy="591553"/>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ea typeface="+mn-lt"/>
                <a:cs typeface="+mn-lt"/>
              </a:rPr>
              <a:t>Hello, how are you</a:t>
            </a:r>
            <a:endParaRPr lang="en-US" sz="1200" dirty="0">
              <a:solidFill>
                <a:schemeClr val="tx1"/>
              </a:solidFill>
            </a:endParaRPr>
          </a:p>
        </p:txBody>
      </p:sp>
      <p:sp>
        <p:nvSpPr>
          <p:cNvPr id="5" name="Rectangle 4">
            <a:extLst>
              <a:ext uri="{FF2B5EF4-FFF2-40B4-BE49-F238E27FC236}">
                <a16:creationId xmlns:a16="http://schemas.microsoft.com/office/drawing/2014/main" id="{0FE2F94C-38B9-1F37-4E0C-54E5074CACD0}"/>
              </a:ext>
            </a:extLst>
          </p:cNvPr>
          <p:cNvSpPr/>
          <p:nvPr/>
        </p:nvSpPr>
        <p:spPr>
          <a:xfrm>
            <a:off x="2428421" y="523784"/>
            <a:ext cx="1294966" cy="591552"/>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ea typeface="+mn-lt"/>
                <a:cs typeface="+mn-lt"/>
              </a:rPr>
              <a:t>[Hello, how, are, you]</a:t>
            </a:r>
            <a:endParaRPr lang="en-US" sz="1200" dirty="0">
              <a:solidFill>
                <a:schemeClr val="tx1"/>
              </a:solidFill>
            </a:endParaRPr>
          </a:p>
        </p:txBody>
      </p:sp>
      <p:sp>
        <p:nvSpPr>
          <p:cNvPr id="6" name="Rectangle 5">
            <a:extLst>
              <a:ext uri="{FF2B5EF4-FFF2-40B4-BE49-F238E27FC236}">
                <a16:creationId xmlns:a16="http://schemas.microsoft.com/office/drawing/2014/main" id="{4064222A-2A3F-27BE-DF3C-3E9429203B85}"/>
              </a:ext>
            </a:extLst>
          </p:cNvPr>
          <p:cNvSpPr/>
          <p:nvPr/>
        </p:nvSpPr>
        <p:spPr>
          <a:xfrm>
            <a:off x="4404451" y="397788"/>
            <a:ext cx="1560240" cy="963855"/>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solidFill>
                <a:schemeClr val="tx1"/>
              </a:solidFill>
              <a:ea typeface="+mn-lt"/>
              <a:cs typeface="+mn-lt"/>
            </a:endParaRPr>
          </a:p>
          <a:p>
            <a:pPr algn="ctr"/>
            <a:r>
              <a:rPr lang="en-US" sz="1200" dirty="0">
                <a:solidFill>
                  <a:schemeClr val="tx1"/>
                </a:solidFill>
                <a:ea typeface="+mn-lt"/>
                <a:cs typeface="+mn-lt"/>
              </a:rPr>
              <a:t>Hello → [1.2, 0.4, 0.7]</a:t>
            </a:r>
            <a:endParaRPr lang="en-US" sz="1200" dirty="0">
              <a:solidFill>
                <a:schemeClr val="tx1"/>
              </a:solidFill>
              <a:ea typeface="Calibri" panose="020F0502020204030204"/>
              <a:cs typeface="Calibri" panose="020F0502020204030204"/>
            </a:endParaRPr>
          </a:p>
          <a:p>
            <a:pPr algn="ctr"/>
            <a:r>
              <a:rPr lang="en-US" sz="1200" dirty="0">
                <a:solidFill>
                  <a:schemeClr val="tx1"/>
                </a:solidFill>
                <a:ea typeface="+mn-lt"/>
                <a:cs typeface="+mn-lt"/>
              </a:rPr>
              <a:t>how → [0.8, 1.1, 0.5]</a:t>
            </a:r>
          </a:p>
          <a:p>
            <a:pPr algn="ctr"/>
            <a:r>
              <a:rPr lang="en-US" sz="1200" dirty="0">
                <a:solidFill>
                  <a:schemeClr val="tx1"/>
                </a:solidFill>
                <a:ea typeface="+mn-lt"/>
                <a:cs typeface="+mn-lt"/>
              </a:rPr>
              <a:t>are → [0.9, 0.6, 0.2]</a:t>
            </a:r>
            <a:endParaRPr lang="en-US" sz="1200" dirty="0">
              <a:solidFill>
                <a:schemeClr val="tx1"/>
              </a:solidFill>
              <a:ea typeface="Calibri" panose="020F0502020204030204"/>
              <a:cs typeface="Calibri" panose="020F0502020204030204"/>
            </a:endParaRPr>
          </a:p>
          <a:p>
            <a:pPr algn="ctr"/>
            <a:r>
              <a:rPr lang="en-US" sz="1200" dirty="0">
                <a:solidFill>
                  <a:schemeClr val="tx1"/>
                </a:solidFill>
                <a:ea typeface="+mn-lt"/>
                <a:cs typeface="+mn-lt"/>
              </a:rPr>
              <a:t>you → [1.0, 0.7, 0.9]</a:t>
            </a:r>
          </a:p>
          <a:p>
            <a:pPr algn="ctr"/>
            <a:endParaRPr lang="en-US" dirty="0">
              <a:solidFill>
                <a:schemeClr val="tx1"/>
              </a:solidFill>
              <a:ea typeface="Calibri"/>
              <a:cs typeface="Calibri"/>
            </a:endParaRPr>
          </a:p>
        </p:txBody>
      </p:sp>
      <p:sp>
        <p:nvSpPr>
          <p:cNvPr id="2" name="TextBox 1">
            <a:extLst>
              <a:ext uri="{FF2B5EF4-FFF2-40B4-BE49-F238E27FC236}">
                <a16:creationId xmlns:a16="http://schemas.microsoft.com/office/drawing/2014/main" id="{974BEBB7-68C5-DDFF-D2B9-85E149B680E8}"/>
              </a:ext>
            </a:extLst>
          </p:cNvPr>
          <p:cNvSpPr txBox="1"/>
          <p:nvPr/>
        </p:nvSpPr>
        <p:spPr>
          <a:xfrm>
            <a:off x="197868" y="1233237"/>
            <a:ext cx="129264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Calibri"/>
                <a:cs typeface="Calibri"/>
              </a:rPr>
              <a:t>Input Sentence </a:t>
            </a:r>
            <a:endParaRPr lang="en-US" sz="1000" dirty="0"/>
          </a:p>
        </p:txBody>
      </p:sp>
      <p:sp>
        <p:nvSpPr>
          <p:cNvPr id="3" name="TextBox 2">
            <a:extLst>
              <a:ext uri="{FF2B5EF4-FFF2-40B4-BE49-F238E27FC236}">
                <a16:creationId xmlns:a16="http://schemas.microsoft.com/office/drawing/2014/main" id="{0CD8CC22-1983-E52D-2DBE-380A0B5A6C15}"/>
              </a:ext>
            </a:extLst>
          </p:cNvPr>
          <p:cNvSpPr txBox="1"/>
          <p:nvPr/>
        </p:nvSpPr>
        <p:spPr>
          <a:xfrm>
            <a:off x="2430355" y="1233236"/>
            <a:ext cx="129264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Calibri"/>
                <a:cs typeface="Calibri"/>
              </a:rPr>
              <a:t>Tokenized Sentence</a:t>
            </a:r>
            <a:endParaRPr lang="en-US" sz="1000" dirty="0"/>
          </a:p>
        </p:txBody>
      </p:sp>
      <p:sp>
        <p:nvSpPr>
          <p:cNvPr id="7" name="TextBox 6">
            <a:extLst>
              <a:ext uri="{FF2B5EF4-FFF2-40B4-BE49-F238E27FC236}">
                <a16:creationId xmlns:a16="http://schemas.microsoft.com/office/drawing/2014/main" id="{90F8B33D-EA70-5C62-6863-6699B8780DE4}"/>
              </a:ext>
            </a:extLst>
          </p:cNvPr>
          <p:cNvSpPr txBox="1"/>
          <p:nvPr/>
        </p:nvSpPr>
        <p:spPr>
          <a:xfrm>
            <a:off x="4406503" y="1482925"/>
            <a:ext cx="191693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Token is mapped to a fixed-size numerical vector using a pre-trained embedding </a:t>
            </a:r>
            <a:endParaRPr lang="en-US" dirty="0"/>
          </a:p>
        </p:txBody>
      </p:sp>
      <p:sp>
        <p:nvSpPr>
          <p:cNvPr id="15" name="Rectangle 14">
            <a:extLst>
              <a:ext uri="{FF2B5EF4-FFF2-40B4-BE49-F238E27FC236}">
                <a16:creationId xmlns:a16="http://schemas.microsoft.com/office/drawing/2014/main" id="{900D1E97-AE56-C1AE-F05A-923A6E5BC7BC}"/>
              </a:ext>
            </a:extLst>
          </p:cNvPr>
          <p:cNvSpPr/>
          <p:nvPr/>
        </p:nvSpPr>
        <p:spPr>
          <a:xfrm>
            <a:off x="9454815" y="571499"/>
            <a:ext cx="561473" cy="1183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urved Down 16">
            <a:extLst>
              <a:ext uri="{FF2B5EF4-FFF2-40B4-BE49-F238E27FC236}">
                <a16:creationId xmlns:a16="http://schemas.microsoft.com/office/drawing/2014/main" id="{C1D88C0B-B488-09A3-694F-4C3DBF95AE23}"/>
              </a:ext>
            </a:extLst>
          </p:cNvPr>
          <p:cNvSpPr/>
          <p:nvPr/>
        </p:nvSpPr>
        <p:spPr>
          <a:xfrm>
            <a:off x="9565105" y="210553"/>
            <a:ext cx="2346157" cy="13134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Down 18">
            <a:extLst>
              <a:ext uri="{FF2B5EF4-FFF2-40B4-BE49-F238E27FC236}">
                <a16:creationId xmlns:a16="http://schemas.microsoft.com/office/drawing/2014/main" id="{FBD7447A-9A7F-B0E8-4B5D-64A685D897C1}"/>
              </a:ext>
            </a:extLst>
          </p:cNvPr>
          <p:cNvSpPr/>
          <p:nvPr/>
        </p:nvSpPr>
        <p:spPr>
          <a:xfrm>
            <a:off x="11309684" y="1524000"/>
            <a:ext cx="601578" cy="6517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4B5574-E2A6-9103-2A21-FBAF60B50F86}"/>
              </a:ext>
            </a:extLst>
          </p:cNvPr>
          <p:cNvSpPr/>
          <p:nvPr/>
        </p:nvSpPr>
        <p:spPr>
          <a:xfrm>
            <a:off x="7863531" y="2312815"/>
            <a:ext cx="3826186" cy="2096828"/>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chemeClr val="tx1"/>
                </a:solidFill>
                <a:ea typeface="+mn-lt"/>
                <a:cs typeface="+mn-lt"/>
              </a:rPr>
              <a:t>For each token, we create three vectors (Q, K, and V) using linear transformations</a:t>
            </a:r>
            <a:endParaRPr lang="en-US" b="1">
              <a:solidFill>
                <a:schemeClr val="tx1"/>
              </a:solidFill>
            </a:endParaRPr>
          </a:p>
          <a:p>
            <a:pPr marL="285750" indent="-285750" algn="ctr">
              <a:buFont typeface="Arial"/>
              <a:buChar char="•"/>
            </a:pPr>
            <a:endParaRPr lang="en-US" sz="1200" dirty="0">
              <a:solidFill>
                <a:schemeClr val="tx1"/>
              </a:solidFill>
              <a:ea typeface="+mn-lt"/>
              <a:cs typeface="+mn-lt"/>
            </a:endParaRPr>
          </a:p>
          <a:p>
            <a:pPr marL="285750" indent="-285750" algn="ctr">
              <a:buFont typeface="Arial"/>
              <a:buChar char="•"/>
            </a:pPr>
            <a:r>
              <a:rPr lang="en-US" sz="1200" dirty="0">
                <a:solidFill>
                  <a:schemeClr val="tx1"/>
                </a:solidFill>
                <a:ea typeface="+mn-lt"/>
                <a:cs typeface="+mn-lt"/>
              </a:rPr>
              <a:t>Hello → Q: [0.5, 0.3, 0.7], K: [0.2, 0.8, 0.4], V: [0.9, 0.1, 0.6]</a:t>
            </a:r>
            <a:endParaRPr lang="en-US">
              <a:solidFill>
                <a:schemeClr val="tx1"/>
              </a:solidFill>
              <a:ea typeface="Calibri"/>
              <a:cs typeface="Calibri"/>
            </a:endParaRPr>
          </a:p>
          <a:p>
            <a:pPr marL="285750" indent="-285750" algn="ctr">
              <a:buFont typeface="Arial"/>
              <a:buChar char="•"/>
            </a:pPr>
            <a:r>
              <a:rPr lang="en-US" sz="1200" dirty="0">
                <a:solidFill>
                  <a:schemeClr val="tx1"/>
                </a:solidFill>
                <a:ea typeface="+mn-lt"/>
                <a:cs typeface="+mn-lt"/>
              </a:rPr>
              <a:t>how → Q: [0.6, 0.4, 0.9], K: [0.1, 0.7, 0.5], V: [0.8, 0.3, 0.7]</a:t>
            </a:r>
            <a:endParaRPr lang="en-US" dirty="0">
              <a:solidFill>
                <a:schemeClr val="tx1"/>
              </a:solidFill>
            </a:endParaRPr>
          </a:p>
          <a:p>
            <a:pPr algn="ctr"/>
            <a:r>
              <a:rPr lang="en-US" sz="1200" dirty="0">
                <a:solidFill>
                  <a:schemeClr val="tx1"/>
                </a:solidFill>
                <a:ea typeface="+mn-lt"/>
                <a:cs typeface="+mn-lt"/>
              </a:rPr>
              <a:t>... (similar for "are" and "you")</a:t>
            </a:r>
            <a:endParaRPr lang="en-US" dirty="0">
              <a:solidFill>
                <a:schemeClr val="tx1"/>
              </a:solidFill>
            </a:endParaRPr>
          </a:p>
          <a:p>
            <a:pPr algn="ctr"/>
            <a:endParaRPr lang="en-US" sz="1200" dirty="0">
              <a:solidFill>
                <a:schemeClr val="tx1"/>
              </a:solidFill>
              <a:ea typeface="+mn-lt"/>
              <a:cs typeface="+mn-lt"/>
            </a:endParaRPr>
          </a:p>
          <a:p>
            <a:pPr algn="ctr"/>
            <a:endParaRPr lang="en-US" dirty="0">
              <a:solidFill>
                <a:schemeClr val="tx1"/>
              </a:solidFill>
              <a:ea typeface="Calibri"/>
              <a:cs typeface="Calibri"/>
            </a:endParaRPr>
          </a:p>
        </p:txBody>
      </p:sp>
      <p:sp>
        <p:nvSpPr>
          <p:cNvPr id="21" name="Rectangle 20">
            <a:extLst>
              <a:ext uri="{FF2B5EF4-FFF2-40B4-BE49-F238E27FC236}">
                <a16:creationId xmlns:a16="http://schemas.microsoft.com/office/drawing/2014/main" id="{0C52420C-DA4D-9ACC-E747-A2D5ADC11F0F}"/>
              </a:ext>
            </a:extLst>
          </p:cNvPr>
          <p:cNvSpPr/>
          <p:nvPr/>
        </p:nvSpPr>
        <p:spPr>
          <a:xfrm>
            <a:off x="2910531" y="2312815"/>
            <a:ext cx="3826186" cy="2026643"/>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chemeClr val="tx1"/>
                </a:solidFill>
                <a:ea typeface="Calibri"/>
                <a:cs typeface="Calibri"/>
              </a:rPr>
              <a:t>Calculate Attention Scores </a:t>
            </a:r>
            <a:r>
              <a:rPr lang="en-US" sz="1200" dirty="0">
                <a:solidFill>
                  <a:schemeClr val="tx1"/>
                </a:solidFill>
                <a:ea typeface="+mn-lt"/>
                <a:cs typeface="+mn-lt"/>
              </a:rPr>
              <a:t>by taking the </a:t>
            </a:r>
            <a:r>
              <a:rPr lang="en-US" sz="1200" b="1" dirty="0">
                <a:solidFill>
                  <a:schemeClr val="tx1"/>
                </a:solidFill>
                <a:ea typeface="+mn-lt"/>
                <a:cs typeface="+mn-lt"/>
              </a:rPr>
              <a:t>dot product</a:t>
            </a:r>
            <a:r>
              <a:rPr lang="en-US" sz="1200" dirty="0">
                <a:solidFill>
                  <a:schemeClr val="tx1"/>
                </a:solidFill>
                <a:ea typeface="+mn-lt"/>
                <a:cs typeface="+mn-lt"/>
              </a:rPr>
              <a:t> of each Query (Q) vector with all Key (K) vectors.</a:t>
            </a:r>
            <a:endParaRPr lang="en-US" sz="1200" b="1" dirty="0">
              <a:solidFill>
                <a:schemeClr val="tx1"/>
              </a:solidFill>
              <a:ea typeface="Calibri"/>
              <a:cs typeface="Calibri"/>
            </a:endParaRPr>
          </a:p>
          <a:p>
            <a:pPr algn="ctr"/>
            <a:r>
              <a:rPr lang="en-US" sz="1200" dirty="0">
                <a:solidFill>
                  <a:schemeClr val="tx1"/>
                </a:solidFill>
                <a:ea typeface="+mn-lt"/>
                <a:cs typeface="+mn-lt"/>
              </a:rPr>
              <a:t>Example (Dot Product):</a:t>
            </a:r>
            <a:endParaRPr lang="en-US" sz="1200" dirty="0">
              <a:solidFill>
                <a:schemeClr val="tx1"/>
              </a:solidFill>
              <a:ea typeface="Calibri"/>
              <a:cs typeface="Calibri"/>
            </a:endParaRPr>
          </a:p>
          <a:p>
            <a:pPr algn="ctr"/>
            <a:endParaRPr lang="en-US" sz="1200" dirty="0">
              <a:solidFill>
                <a:schemeClr val="tx1"/>
              </a:solidFill>
              <a:ea typeface="+mn-lt"/>
              <a:cs typeface="+mn-lt"/>
            </a:endParaRPr>
          </a:p>
          <a:p>
            <a:pPr algn="ctr"/>
            <a:r>
              <a:rPr lang="en-US" sz="1200">
                <a:solidFill>
                  <a:schemeClr val="tx1"/>
                </a:solidFill>
                <a:ea typeface="+mn-lt"/>
                <a:cs typeface="+mn-lt"/>
              </a:rPr>
              <a:t>Attention of "Hello" on itself: Q_Hello · K_Hello</a:t>
            </a:r>
            <a:endParaRPr lang="en-US">
              <a:ea typeface="Calibri" panose="020F0502020204030204"/>
              <a:cs typeface="Calibri" panose="020F0502020204030204"/>
            </a:endParaRPr>
          </a:p>
          <a:p>
            <a:pPr algn="ctr"/>
            <a:r>
              <a:rPr lang="en-US" sz="1200">
                <a:solidFill>
                  <a:schemeClr val="tx1"/>
                </a:solidFill>
                <a:ea typeface="+mn-lt"/>
                <a:cs typeface="+mn-lt"/>
              </a:rPr>
              <a:t>Attention of "Hello" on "how": Q_Hello · K_how</a:t>
            </a:r>
            <a:endParaRPr lang="en-US">
              <a:ea typeface="Calibri" panose="020F0502020204030204"/>
              <a:cs typeface="Calibri" panose="020F0502020204030204"/>
            </a:endParaRPr>
          </a:p>
          <a:p>
            <a:pPr algn="ctr"/>
            <a:r>
              <a:rPr lang="en-US" sz="1200" dirty="0">
                <a:solidFill>
                  <a:schemeClr val="tx1"/>
                </a:solidFill>
                <a:ea typeface="+mn-lt"/>
                <a:cs typeface="+mn-lt"/>
              </a:rPr>
              <a:t>... (similarly for all pairs)</a:t>
            </a:r>
            <a:endParaRPr lang="en-US" dirty="0">
              <a:ea typeface="Calibri" panose="020F0502020204030204"/>
              <a:cs typeface="Calibri" panose="020F0502020204030204"/>
            </a:endParaRPr>
          </a:p>
          <a:p>
            <a:pPr marL="285750" indent="-285750" algn="ctr">
              <a:buFont typeface="Arial"/>
              <a:buChar char="•"/>
            </a:pPr>
            <a:endParaRPr lang="en-US" sz="1200" dirty="0">
              <a:solidFill>
                <a:schemeClr val="tx1"/>
              </a:solidFill>
              <a:ea typeface="Calibri"/>
              <a:cs typeface="Calibri"/>
            </a:endParaRPr>
          </a:p>
          <a:p>
            <a:pPr algn="ctr"/>
            <a:endParaRPr lang="en-US" sz="1200" dirty="0">
              <a:solidFill>
                <a:schemeClr val="tx1"/>
              </a:solidFill>
              <a:ea typeface="+mn-lt"/>
              <a:cs typeface="+mn-lt"/>
            </a:endParaRPr>
          </a:p>
          <a:p>
            <a:pPr algn="ctr"/>
            <a:endParaRPr lang="en-US" dirty="0">
              <a:solidFill>
                <a:schemeClr val="tx1"/>
              </a:solidFill>
              <a:ea typeface="Calibri"/>
              <a:cs typeface="Calibri"/>
            </a:endParaRPr>
          </a:p>
        </p:txBody>
      </p:sp>
      <p:pic>
        <p:nvPicPr>
          <p:cNvPr id="22" name="Picture 21" descr="A graph of a function&#10;&#10;Description automatically generated">
            <a:extLst>
              <a:ext uri="{FF2B5EF4-FFF2-40B4-BE49-F238E27FC236}">
                <a16:creationId xmlns:a16="http://schemas.microsoft.com/office/drawing/2014/main" id="{6549502B-AD38-4497-3A19-8D31D3EE8787}"/>
              </a:ext>
            </a:extLst>
          </p:cNvPr>
          <p:cNvPicPr>
            <a:picLocks noChangeAspect="1"/>
          </p:cNvPicPr>
          <p:nvPr/>
        </p:nvPicPr>
        <p:blipFill>
          <a:blip r:embed="rId2"/>
          <a:stretch>
            <a:fillRect/>
          </a:stretch>
        </p:blipFill>
        <p:spPr>
          <a:xfrm>
            <a:off x="1051510" y="2890086"/>
            <a:ext cx="1025191" cy="656724"/>
          </a:xfrm>
          <a:prstGeom prst="rect">
            <a:avLst/>
          </a:prstGeom>
        </p:spPr>
      </p:pic>
      <p:sp>
        <p:nvSpPr>
          <p:cNvPr id="23" name="Rectangle 22">
            <a:extLst>
              <a:ext uri="{FF2B5EF4-FFF2-40B4-BE49-F238E27FC236}">
                <a16:creationId xmlns:a16="http://schemas.microsoft.com/office/drawing/2014/main" id="{FAD00D2E-8BFE-C84A-8019-A757E5EF4AAD}"/>
              </a:ext>
            </a:extLst>
          </p:cNvPr>
          <p:cNvSpPr/>
          <p:nvPr/>
        </p:nvSpPr>
        <p:spPr>
          <a:xfrm>
            <a:off x="634557" y="4668999"/>
            <a:ext cx="2853634" cy="2026644"/>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tx1"/>
              </a:solidFill>
              <a:ea typeface="Calibri"/>
              <a:cs typeface="Calibri"/>
            </a:endParaRPr>
          </a:p>
          <a:p>
            <a:pPr algn="ctr"/>
            <a:endParaRPr lang="en-US" sz="1200" b="1" dirty="0">
              <a:solidFill>
                <a:schemeClr val="tx1"/>
              </a:solidFill>
              <a:ea typeface="Calibri"/>
              <a:cs typeface="Calibri"/>
            </a:endParaRPr>
          </a:p>
          <a:p>
            <a:pPr algn="ctr"/>
            <a:endParaRPr lang="en-US" sz="1200" dirty="0">
              <a:solidFill>
                <a:schemeClr val="tx1"/>
              </a:solidFill>
              <a:ea typeface="+mn-lt"/>
              <a:cs typeface="+mn-lt"/>
            </a:endParaRPr>
          </a:p>
          <a:p>
            <a:pPr algn="ctr"/>
            <a:endParaRPr lang="en-US" sz="1200" dirty="0">
              <a:solidFill>
                <a:schemeClr val="tx1"/>
              </a:solidFill>
              <a:ea typeface="+mn-lt"/>
              <a:cs typeface="+mn-lt"/>
            </a:endParaRPr>
          </a:p>
          <a:p>
            <a:pPr algn="ctr"/>
            <a:r>
              <a:rPr lang="en-US" sz="1200" dirty="0">
                <a:solidFill>
                  <a:schemeClr val="tx1"/>
                </a:solidFill>
                <a:ea typeface="+mn-lt"/>
                <a:cs typeface="+mn-lt"/>
              </a:rPr>
              <a:t>The scores are normalized using the </a:t>
            </a:r>
            <a:r>
              <a:rPr lang="en-US" sz="1200" b="1" dirty="0">
                <a:solidFill>
                  <a:schemeClr val="tx1"/>
                </a:solidFill>
                <a:ea typeface="+mn-lt"/>
                <a:cs typeface="+mn-lt"/>
              </a:rPr>
              <a:t>SoftMax</a:t>
            </a:r>
            <a:r>
              <a:rPr lang="en-US" sz="1200" dirty="0">
                <a:solidFill>
                  <a:schemeClr val="tx1"/>
                </a:solidFill>
                <a:ea typeface="+mn-lt"/>
                <a:cs typeface="+mn-lt"/>
              </a:rPr>
              <a:t> function to convert them into probabilities.</a:t>
            </a:r>
            <a:endParaRPr lang="en-US">
              <a:solidFill>
                <a:schemeClr val="tx1"/>
              </a:solidFill>
              <a:ea typeface="Calibri"/>
              <a:cs typeface="Calibri"/>
            </a:endParaRPr>
          </a:p>
          <a:p>
            <a:pPr algn="ctr"/>
            <a:endParaRPr lang="en-US" sz="1200" dirty="0">
              <a:solidFill>
                <a:schemeClr val="tx1"/>
              </a:solidFill>
              <a:ea typeface="+mn-lt"/>
              <a:cs typeface="+mn-lt"/>
            </a:endParaRPr>
          </a:p>
          <a:p>
            <a:pPr algn="ctr"/>
            <a:r>
              <a:rPr lang="en-US" sz="1200" dirty="0">
                <a:solidFill>
                  <a:schemeClr val="tx1"/>
                </a:solidFill>
                <a:ea typeface="+mn-lt"/>
                <a:cs typeface="+mn-lt"/>
              </a:rPr>
              <a:t>Attention of "Hello": [0.4, 0.3, 0.2, 0.1]</a:t>
            </a:r>
            <a:endParaRPr lang="en-US" dirty="0">
              <a:solidFill>
                <a:schemeClr val="tx1"/>
              </a:solidFill>
              <a:ea typeface="Calibri"/>
              <a:cs typeface="Calibri"/>
            </a:endParaRPr>
          </a:p>
          <a:p>
            <a:pPr algn="ctr"/>
            <a:r>
              <a:rPr lang="en-US" sz="1200" dirty="0">
                <a:solidFill>
                  <a:schemeClr val="tx1"/>
                </a:solidFill>
                <a:ea typeface="+mn-lt"/>
                <a:cs typeface="+mn-lt"/>
              </a:rPr>
              <a:t>(Hello pays 40% attention to itself, 30% to "how", etc.)</a:t>
            </a:r>
            <a:endParaRPr lang="en-US" dirty="0">
              <a:solidFill>
                <a:schemeClr val="tx1"/>
              </a:solidFill>
            </a:endParaRPr>
          </a:p>
          <a:p>
            <a:pPr algn="ctr"/>
            <a:endParaRPr lang="en-US" sz="1200" dirty="0">
              <a:solidFill>
                <a:schemeClr val="tx1"/>
              </a:solidFill>
              <a:ea typeface="+mn-lt"/>
              <a:cs typeface="+mn-lt"/>
            </a:endParaRPr>
          </a:p>
          <a:p>
            <a:pPr algn="ctr"/>
            <a:endParaRPr lang="en-US" sz="1200" dirty="0">
              <a:solidFill>
                <a:schemeClr val="tx1"/>
              </a:solidFill>
              <a:ea typeface="Calibri"/>
              <a:cs typeface="Calibri"/>
            </a:endParaRPr>
          </a:p>
          <a:p>
            <a:pPr marL="285750" indent="-285750" algn="ctr">
              <a:buFont typeface="Arial"/>
              <a:buChar char="•"/>
            </a:pPr>
            <a:endParaRPr lang="en-US" sz="1200" dirty="0">
              <a:solidFill>
                <a:schemeClr val="tx1"/>
              </a:solidFill>
              <a:ea typeface="Calibri"/>
              <a:cs typeface="Calibri"/>
            </a:endParaRPr>
          </a:p>
          <a:p>
            <a:pPr algn="ctr"/>
            <a:endParaRPr lang="en-US" sz="1200" dirty="0">
              <a:solidFill>
                <a:schemeClr val="tx1"/>
              </a:solidFill>
              <a:ea typeface="+mn-lt"/>
              <a:cs typeface="+mn-lt"/>
            </a:endParaRPr>
          </a:p>
          <a:p>
            <a:pPr algn="ctr"/>
            <a:endParaRPr lang="en-US" dirty="0">
              <a:solidFill>
                <a:schemeClr val="tx1"/>
              </a:solidFill>
              <a:ea typeface="Calibri"/>
              <a:cs typeface="Calibri"/>
            </a:endParaRPr>
          </a:p>
        </p:txBody>
      </p:sp>
      <p:sp>
        <p:nvSpPr>
          <p:cNvPr id="24" name="Rectangle 23">
            <a:extLst>
              <a:ext uri="{FF2B5EF4-FFF2-40B4-BE49-F238E27FC236}">
                <a16:creationId xmlns:a16="http://schemas.microsoft.com/office/drawing/2014/main" id="{B2DE4CE2-DEA4-932C-29C7-74D003248EB8}"/>
              </a:ext>
            </a:extLst>
          </p:cNvPr>
          <p:cNvSpPr/>
          <p:nvPr/>
        </p:nvSpPr>
        <p:spPr>
          <a:xfrm>
            <a:off x="4404452" y="4668999"/>
            <a:ext cx="2853634" cy="2026644"/>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tx1"/>
              </a:solidFill>
              <a:ea typeface="Calibri"/>
              <a:cs typeface="Calibri"/>
            </a:endParaRPr>
          </a:p>
          <a:p>
            <a:pPr algn="ctr"/>
            <a:endParaRPr lang="en-US" sz="1200" b="1" dirty="0">
              <a:solidFill>
                <a:schemeClr val="tx1"/>
              </a:solidFill>
              <a:ea typeface="Calibri"/>
              <a:cs typeface="Calibri"/>
            </a:endParaRPr>
          </a:p>
          <a:p>
            <a:pPr algn="ctr"/>
            <a:endParaRPr lang="en-US" sz="1200" dirty="0">
              <a:solidFill>
                <a:schemeClr val="tx1"/>
              </a:solidFill>
              <a:ea typeface="+mn-lt"/>
              <a:cs typeface="+mn-lt"/>
            </a:endParaRPr>
          </a:p>
          <a:p>
            <a:pPr algn="ctr"/>
            <a:r>
              <a:rPr lang="en-US" sz="1200" b="1" dirty="0">
                <a:solidFill>
                  <a:schemeClr val="tx1"/>
                </a:solidFill>
                <a:ea typeface="+mn-lt"/>
                <a:cs typeface="+mn-lt"/>
              </a:rPr>
              <a:t>Weighted Sum of Value Vectors</a:t>
            </a:r>
            <a:endParaRPr lang="en-US" b="1" dirty="0">
              <a:solidFill>
                <a:schemeClr val="tx1"/>
              </a:solidFill>
              <a:ea typeface="Calibri"/>
              <a:cs typeface="Calibri"/>
            </a:endParaRPr>
          </a:p>
          <a:p>
            <a:pPr algn="ctr"/>
            <a:endParaRPr lang="en-US" sz="1200" dirty="0">
              <a:solidFill>
                <a:schemeClr val="tx1"/>
              </a:solidFill>
              <a:ea typeface="+mn-lt"/>
              <a:cs typeface="+mn-lt"/>
            </a:endParaRPr>
          </a:p>
          <a:p>
            <a:pPr algn="ctr"/>
            <a:r>
              <a:rPr lang="en-US" sz="1200" dirty="0">
                <a:solidFill>
                  <a:schemeClr val="tx1"/>
                </a:solidFill>
                <a:ea typeface="+mn-lt"/>
                <a:cs typeface="+mn-lt"/>
              </a:rPr>
              <a:t>Weighted Sum = (0.4 * </a:t>
            </a:r>
            <a:r>
              <a:rPr lang="en-US" sz="1200" dirty="0" err="1">
                <a:solidFill>
                  <a:schemeClr val="tx1"/>
                </a:solidFill>
                <a:ea typeface="+mn-lt"/>
                <a:cs typeface="+mn-lt"/>
              </a:rPr>
              <a:t>V_Hello</a:t>
            </a:r>
            <a:r>
              <a:rPr lang="en-US" sz="1200" dirty="0">
                <a:solidFill>
                  <a:schemeClr val="tx1"/>
                </a:solidFill>
                <a:ea typeface="+mn-lt"/>
                <a:cs typeface="+mn-lt"/>
              </a:rPr>
              <a:t>) + (0.3 * </a:t>
            </a:r>
            <a:r>
              <a:rPr lang="en-US" sz="1200" dirty="0" err="1">
                <a:solidFill>
                  <a:schemeClr val="tx1"/>
                </a:solidFill>
                <a:ea typeface="+mn-lt"/>
                <a:cs typeface="+mn-lt"/>
              </a:rPr>
              <a:t>V_how</a:t>
            </a:r>
            <a:r>
              <a:rPr lang="en-US" sz="1200" dirty="0">
                <a:solidFill>
                  <a:schemeClr val="tx1"/>
                </a:solidFill>
                <a:ea typeface="+mn-lt"/>
                <a:cs typeface="+mn-lt"/>
              </a:rPr>
              <a:t>) + (0.2 * </a:t>
            </a:r>
            <a:r>
              <a:rPr lang="en-US" sz="1200" dirty="0" err="1">
                <a:solidFill>
                  <a:schemeClr val="tx1"/>
                </a:solidFill>
                <a:ea typeface="+mn-lt"/>
                <a:cs typeface="+mn-lt"/>
              </a:rPr>
              <a:t>V_are</a:t>
            </a:r>
            <a:r>
              <a:rPr lang="en-US" sz="1200" dirty="0">
                <a:solidFill>
                  <a:schemeClr val="tx1"/>
                </a:solidFill>
                <a:ea typeface="+mn-lt"/>
                <a:cs typeface="+mn-lt"/>
              </a:rPr>
              <a:t>) + (0.1 * </a:t>
            </a:r>
            <a:r>
              <a:rPr lang="en-US" sz="1200" dirty="0" err="1">
                <a:solidFill>
                  <a:schemeClr val="tx1"/>
                </a:solidFill>
                <a:ea typeface="+mn-lt"/>
                <a:cs typeface="+mn-lt"/>
              </a:rPr>
              <a:t>V_you</a:t>
            </a:r>
            <a:r>
              <a:rPr lang="en-US" sz="1200" dirty="0">
                <a:solidFill>
                  <a:schemeClr val="tx1"/>
                </a:solidFill>
                <a:ea typeface="+mn-lt"/>
                <a:cs typeface="+mn-lt"/>
              </a:rPr>
              <a:t>)</a:t>
            </a:r>
            <a:endParaRPr lang="en-US" dirty="0">
              <a:solidFill>
                <a:schemeClr val="tx1"/>
              </a:solidFill>
            </a:endParaRPr>
          </a:p>
          <a:p>
            <a:pPr algn="ctr"/>
            <a:endParaRPr lang="en-US" sz="1200" dirty="0">
              <a:solidFill>
                <a:schemeClr val="tx1"/>
              </a:solidFill>
              <a:ea typeface="+mn-lt"/>
              <a:cs typeface="+mn-lt"/>
            </a:endParaRPr>
          </a:p>
          <a:p>
            <a:pPr algn="ctr"/>
            <a:endParaRPr lang="en-US" sz="1200" dirty="0">
              <a:solidFill>
                <a:schemeClr val="tx1"/>
              </a:solidFill>
              <a:ea typeface="Calibri"/>
              <a:cs typeface="Calibri"/>
            </a:endParaRPr>
          </a:p>
          <a:p>
            <a:pPr marL="285750" indent="-285750" algn="ctr">
              <a:buFont typeface="Arial"/>
              <a:buChar char="•"/>
            </a:pPr>
            <a:endParaRPr lang="en-US" sz="1200" dirty="0">
              <a:solidFill>
                <a:schemeClr val="tx1"/>
              </a:solidFill>
              <a:ea typeface="Calibri"/>
              <a:cs typeface="Calibri"/>
            </a:endParaRPr>
          </a:p>
          <a:p>
            <a:pPr algn="ctr"/>
            <a:endParaRPr lang="en-US" sz="1200" dirty="0">
              <a:solidFill>
                <a:schemeClr val="tx1"/>
              </a:solidFill>
              <a:ea typeface="+mn-lt"/>
              <a:cs typeface="+mn-lt"/>
            </a:endParaRPr>
          </a:p>
          <a:p>
            <a:pPr algn="ctr"/>
            <a:endParaRPr lang="en-US" dirty="0">
              <a:solidFill>
                <a:schemeClr val="tx1"/>
              </a:solidFill>
              <a:ea typeface="Calibri"/>
              <a:cs typeface="Calibri"/>
            </a:endParaRPr>
          </a:p>
        </p:txBody>
      </p:sp>
      <p:sp>
        <p:nvSpPr>
          <p:cNvPr id="25" name="Rectangle 24">
            <a:extLst>
              <a:ext uri="{FF2B5EF4-FFF2-40B4-BE49-F238E27FC236}">
                <a16:creationId xmlns:a16="http://schemas.microsoft.com/office/drawing/2014/main" id="{762E8F6E-8223-9521-9F5C-BCAA58821C2A}"/>
              </a:ext>
            </a:extLst>
          </p:cNvPr>
          <p:cNvSpPr/>
          <p:nvPr/>
        </p:nvSpPr>
        <p:spPr>
          <a:xfrm>
            <a:off x="8314714" y="4668999"/>
            <a:ext cx="2853634" cy="2026644"/>
          </a:xfrm>
          <a:prstGeom prst="rect">
            <a:avLst/>
          </a:prstGeom>
          <a:solidFill>
            <a:srgbClr val="EDED82">
              <a:alpha val="58000"/>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tx1"/>
              </a:solidFill>
              <a:ea typeface="Calibri"/>
              <a:cs typeface="Calibri"/>
            </a:endParaRPr>
          </a:p>
          <a:p>
            <a:pPr algn="ctr"/>
            <a:endParaRPr lang="en-US" sz="1200" b="1"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r>
              <a:rPr lang="en-US" sz="1200" dirty="0">
                <a:solidFill>
                  <a:schemeClr val="tx1"/>
                </a:solidFill>
                <a:ea typeface="Calibri"/>
                <a:cs typeface="Calibri"/>
              </a:rPr>
              <a:t>Contextual Embeddings </a:t>
            </a:r>
            <a:endParaRPr lang="en-US" dirty="0">
              <a:solidFill>
                <a:schemeClr val="tx1"/>
              </a:solidFill>
              <a:ea typeface="Calibri"/>
              <a:cs typeface="Calibri"/>
            </a:endParaRPr>
          </a:p>
          <a:p>
            <a:pPr algn="ctr"/>
            <a:r>
              <a:rPr lang="en-US" sz="1200" dirty="0">
                <a:solidFill>
                  <a:schemeClr val="tx1"/>
                </a:solidFill>
                <a:ea typeface="+mn-lt"/>
                <a:cs typeface="+mn-lt"/>
              </a:rPr>
              <a:t>the weighted sum becomes its </a:t>
            </a:r>
            <a:r>
              <a:rPr lang="en-US" sz="1200" b="1" dirty="0">
                <a:solidFill>
                  <a:schemeClr val="tx1"/>
                </a:solidFill>
                <a:ea typeface="+mn-lt"/>
                <a:cs typeface="+mn-lt"/>
              </a:rPr>
              <a:t>contextual representation</a:t>
            </a:r>
            <a:endParaRPr lang="en-US" dirty="0">
              <a:solidFill>
                <a:schemeClr val="tx1"/>
              </a:solidFill>
            </a:endParaRPr>
          </a:p>
          <a:p>
            <a:pPr algn="ctr"/>
            <a:endParaRPr lang="en-US" sz="1200" dirty="0">
              <a:solidFill>
                <a:schemeClr val="tx1"/>
              </a:solidFill>
              <a:ea typeface="+mn-lt"/>
              <a:cs typeface="+mn-lt"/>
            </a:endParaRPr>
          </a:p>
          <a:p>
            <a:pPr algn="ctr"/>
            <a:r>
              <a:rPr lang="en-US" sz="1200">
                <a:solidFill>
                  <a:schemeClr val="tx1"/>
                </a:solidFill>
                <a:ea typeface="+mn-lt"/>
                <a:cs typeface="+mn-lt"/>
              </a:rPr>
              <a:t>Hello → Context: [1.1, 0.5, 0.8]</a:t>
            </a:r>
            <a:endParaRPr lang="en-US">
              <a:solidFill>
                <a:schemeClr val="tx1"/>
              </a:solidFill>
              <a:ea typeface="Calibri" panose="020F0502020204030204"/>
              <a:cs typeface="Calibri" panose="020F0502020204030204"/>
            </a:endParaRPr>
          </a:p>
          <a:p>
            <a:pPr algn="ctr"/>
            <a:r>
              <a:rPr lang="en-US" sz="1200">
                <a:solidFill>
                  <a:schemeClr val="tx1"/>
                </a:solidFill>
                <a:ea typeface="+mn-lt"/>
                <a:cs typeface="+mn-lt"/>
              </a:rPr>
              <a:t>how → Context: [0.9, 0.6, 1.0]</a:t>
            </a:r>
            <a:endParaRPr lang="en-US">
              <a:ea typeface="Calibri" panose="020F0502020204030204"/>
              <a:cs typeface="Calibri" panose="020F0502020204030204"/>
            </a:endParaRPr>
          </a:p>
          <a:p>
            <a:pPr algn="ctr"/>
            <a:r>
              <a:rPr lang="en-US" sz="1200" dirty="0">
                <a:solidFill>
                  <a:schemeClr val="tx1"/>
                </a:solidFill>
                <a:ea typeface="+mn-lt"/>
                <a:cs typeface="+mn-lt"/>
              </a:rPr>
              <a:t>... (similar for other words)</a:t>
            </a:r>
            <a:endParaRPr lang="en-US" dirty="0">
              <a:solidFill>
                <a:schemeClr val="tx1"/>
              </a:solidFill>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mn-lt"/>
              <a:cs typeface="+mn-lt"/>
            </a:endParaRPr>
          </a:p>
          <a:p>
            <a:pPr marL="285750" indent="-285750" algn="ctr">
              <a:buFont typeface="Arial"/>
              <a:buChar char="•"/>
            </a:pP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dirty="0">
              <a:solidFill>
                <a:schemeClr val="tx1"/>
              </a:solidFill>
              <a:ea typeface="Calibri"/>
              <a:cs typeface="Calibri"/>
            </a:endParaRPr>
          </a:p>
        </p:txBody>
      </p:sp>
      <p:sp>
        <p:nvSpPr>
          <p:cNvPr id="26" name="TextBox 25">
            <a:extLst>
              <a:ext uri="{FF2B5EF4-FFF2-40B4-BE49-F238E27FC236}">
                <a16:creationId xmlns:a16="http://schemas.microsoft.com/office/drawing/2014/main" id="{A2787D1C-060F-DEF9-8E4A-0DA02F7B28C5}"/>
              </a:ext>
            </a:extLst>
          </p:cNvPr>
          <p:cNvSpPr txBox="1"/>
          <p:nvPr/>
        </p:nvSpPr>
        <p:spPr>
          <a:xfrm>
            <a:off x="9739539" y="1854867"/>
            <a:ext cx="156335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Calibri"/>
                <a:cs typeface="Calibri"/>
              </a:rPr>
              <a:t>Linear Transformation</a:t>
            </a:r>
            <a:endParaRPr lang="en-US" sz="1000" dirty="0"/>
          </a:p>
        </p:txBody>
      </p:sp>
      <p:sp>
        <p:nvSpPr>
          <p:cNvPr id="28" name="Arrow: Right 27">
            <a:extLst>
              <a:ext uri="{FF2B5EF4-FFF2-40B4-BE49-F238E27FC236}">
                <a16:creationId xmlns:a16="http://schemas.microsoft.com/office/drawing/2014/main" id="{518FE450-7BCB-C210-823E-331B5DBFD0BC}"/>
              </a:ext>
            </a:extLst>
          </p:cNvPr>
          <p:cNvSpPr/>
          <p:nvPr/>
        </p:nvSpPr>
        <p:spPr>
          <a:xfrm>
            <a:off x="3789946" y="671763"/>
            <a:ext cx="381000"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a:extLst>
              <a:ext uri="{FF2B5EF4-FFF2-40B4-BE49-F238E27FC236}">
                <a16:creationId xmlns:a16="http://schemas.microsoft.com/office/drawing/2014/main" id="{7A0ACB89-E8B0-CB08-CDB0-E0BED0973FCE}"/>
              </a:ext>
            </a:extLst>
          </p:cNvPr>
          <p:cNvSpPr/>
          <p:nvPr/>
        </p:nvSpPr>
        <p:spPr>
          <a:xfrm>
            <a:off x="6998368" y="3118183"/>
            <a:ext cx="521368" cy="3108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Left 29">
            <a:extLst>
              <a:ext uri="{FF2B5EF4-FFF2-40B4-BE49-F238E27FC236}">
                <a16:creationId xmlns:a16="http://schemas.microsoft.com/office/drawing/2014/main" id="{BE593250-4507-6E85-A037-D9034C4B7BA0}"/>
              </a:ext>
            </a:extLst>
          </p:cNvPr>
          <p:cNvSpPr/>
          <p:nvPr/>
        </p:nvSpPr>
        <p:spPr>
          <a:xfrm>
            <a:off x="2225841" y="3118183"/>
            <a:ext cx="521368" cy="3108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F6FA09E-D8F9-9412-96DE-8705B8604941}"/>
              </a:ext>
            </a:extLst>
          </p:cNvPr>
          <p:cNvSpPr txBox="1"/>
          <p:nvPr/>
        </p:nvSpPr>
        <p:spPr>
          <a:xfrm>
            <a:off x="1050104" y="3749842"/>
            <a:ext cx="129264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ea typeface="Calibri"/>
                <a:cs typeface="Calibri"/>
              </a:rPr>
              <a:t>Softmax</a:t>
            </a:r>
            <a:r>
              <a:rPr lang="en-US" sz="1000" dirty="0">
                <a:ea typeface="Calibri"/>
                <a:cs typeface="Calibri"/>
              </a:rPr>
              <a:t> Function</a:t>
            </a:r>
            <a:endParaRPr lang="en-US" sz="1000" dirty="0"/>
          </a:p>
        </p:txBody>
      </p:sp>
      <p:sp>
        <p:nvSpPr>
          <p:cNvPr id="33" name="Arrow: Down 32">
            <a:extLst>
              <a:ext uri="{FF2B5EF4-FFF2-40B4-BE49-F238E27FC236}">
                <a16:creationId xmlns:a16="http://schemas.microsoft.com/office/drawing/2014/main" id="{423004E1-FE46-69C1-5616-F866D1DA9362}"/>
              </a:ext>
            </a:extLst>
          </p:cNvPr>
          <p:cNvSpPr/>
          <p:nvPr/>
        </p:nvSpPr>
        <p:spPr>
          <a:xfrm>
            <a:off x="1554078" y="4140868"/>
            <a:ext cx="310815" cy="421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4CC975A0-2E34-EA10-B3CE-38D0046061D0}"/>
              </a:ext>
            </a:extLst>
          </p:cNvPr>
          <p:cNvSpPr/>
          <p:nvPr/>
        </p:nvSpPr>
        <p:spPr>
          <a:xfrm>
            <a:off x="3719762" y="5534525"/>
            <a:ext cx="521368"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094495BE-97B3-31F3-9781-49E7CDD2630F}"/>
              </a:ext>
            </a:extLst>
          </p:cNvPr>
          <p:cNvSpPr/>
          <p:nvPr/>
        </p:nvSpPr>
        <p:spPr>
          <a:xfrm>
            <a:off x="7599946" y="5534525"/>
            <a:ext cx="521368"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F70C6E-95EF-1842-FA37-B1533CA03460}"/>
              </a:ext>
            </a:extLst>
          </p:cNvPr>
          <p:cNvSpPr/>
          <p:nvPr/>
        </p:nvSpPr>
        <p:spPr>
          <a:xfrm>
            <a:off x="6429767" y="167183"/>
            <a:ext cx="2342292" cy="1775986"/>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tx1"/>
              </a:solidFill>
              <a:ea typeface="+mn-lt"/>
              <a:cs typeface="+mn-lt"/>
            </a:endParaRPr>
          </a:p>
          <a:p>
            <a:pPr algn="ctr"/>
            <a:endParaRPr lang="en-US" sz="1000" dirty="0">
              <a:solidFill>
                <a:schemeClr val="tx1"/>
              </a:solidFill>
              <a:ea typeface="+mn-lt"/>
              <a:cs typeface="+mn-lt"/>
            </a:endParaRPr>
          </a:p>
          <a:p>
            <a:pPr algn="ctr"/>
            <a:endParaRPr lang="en-US" sz="1000" dirty="0">
              <a:solidFill>
                <a:schemeClr val="tx1"/>
              </a:solidFill>
              <a:ea typeface="+mn-lt"/>
              <a:cs typeface="+mn-lt"/>
            </a:endParaRPr>
          </a:p>
          <a:p>
            <a:pPr algn="ctr"/>
            <a:endParaRPr lang="en-US" sz="1000" dirty="0">
              <a:solidFill>
                <a:schemeClr val="tx1"/>
              </a:solidFill>
              <a:ea typeface="+mn-lt"/>
              <a:cs typeface="+mn-lt"/>
            </a:endParaRPr>
          </a:p>
          <a:p>
            <a:pPr algn="ctr"/>
            <a:r>
              <a:rPr lang="en-US" sz="1000" dirty="0">
                <a:solidFill>
                  <a:schemeClr val="tx1"/>
                </a:solidFill>
                <a:ea typeface="+mn-lt"/>
                <a:cs typeface="+mn-lt"/>
              </a:rPr>
              <a:t>Positional encoding is added to each word embedding to incorporate the position of words in the sentence</a:t>
            </a:r>
            <a:endParaRPr lang="en-US" sz="1000">
              <a:solidFill>
                <a:schemeClr val="tx1"/>
              </a:solidFill>
              <a:ea typeface="Calibri"/>
              <a:cs typeface="Calibri"/>
            </a:endParaRPr>
          </a:p>
          <a:p>
            <a:pPr algn="ctr"/>
            <a:endParaRPr lang="en-US" sz="1000" dirty="0">
              <a:solidFill>
                <a:schemeClr val="tx1"/>
              </a:solidFill>
              <a:ea typeface="Calibri"/>
              <a:cs typeface="Calibri"/>
            </a:endParaRPr>
          </a:p>
          <a:p>
            <a:pPr algn="ctr"/>
            <a:r>
              <a:rPr lang="en-US" sz="1000" dirty="0">
                <a:solidFill>
                  <a:schemeClr val="tx1"/>
                </a:solidFill>
                <a:ea typeface="+mn-lt"/>
                <a:cs typeface="+mn-lt"/>
              </a:rPr>
              <a:t>Position 1 (Hello): Positional Encoding → [0.1, 0.2, 0.3]</a:t>
            </a:r>
            <a:endParaRPr lang="en-US" dirty="0">
              <a:solidFill>
                <a:schemeClr val="tx1"/>
              </a:solidFill>
            </a:endParaRPr>
          </a:p>
          <a:p>
            <a:pPr algn="ctr"/>
            <a:r>
              <a:rPr lang="en-US" sz="1000" dirty="0">
                <a:solidFill>
                  <a:schemeClr val="tx1"/>
                </a:solidFill>
                <a:ea typeface="+mn-lt"/>
                <a:cs typeface="+mn-lt"/>
              </a:rPr>
              <a:t>Final Input: [1.2+0.1,0.4+0.2,0.7+0.3]=  [1.3, 0.6, 1.0][1.2+0.1,0.4+0.2,0.7+0.3]=[1.3,0.6,1.0]</a:t>
            </a:r>
            <a:endParaRPr lang="en-US" dirty="0">
              <a:solidFill>
                <a:schemeClr val="tx1"/>
              </a:solidFill>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dirty="0">
              <a:solidFill>
                <a:schemeClr val="tx1"/>
              </a:solidFill>
              <a:ea typeface="Calibri"/>
              <a:cs typeface="Calibri"/>
            </a:endParaRPr>
          </a:p>
        </p:txBody>
      </p:sp>
      <p:sp>
        <p:nvSpPr>
          <p:cNvPr id="39" name="Arrow: Right 38">
            <a:extLst>
              <a:ext uri="{FF2B5EF4-FFF2-40B4-BE49-F238E27FC236}">
                <a16:creationId xmlns:a16="http://schemas.microsoft.com/office/drawing/2014/main" id="{AD4F569E-5F3A-C676-5A6B-99F6AE79ABAB}"/>
              </a:ext>
            </a:extLst>
          </p:cNvPr>
          <p:cNvSpPr/>
          <p:nvPr/>
        </p:nvSpPr>
        <p:spPr>
          <a:xfrm>
            <a:off x="5995735" y="681789"/>
            <a:ext cx="330869"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E679DAA-C8E4-4D21-E29B-5350F20BCFB1}"/>
              </a:ext>
            </a:extLst>
          </p:cNvPr>
          <p:cNvSpPr/>
          <p:nvPr/>
        </p:nvSpPr>
        <p:spPr>
          <a:xfrm>
            <a:off x="8883313" y="751973"/>
            <a:ext cx="330869"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82F117D2-C31D-8676-09D8-12C88E17728D}"/>
              </a:ext>
            </a:extLst>
          </p:cNvPr>
          <p:cNvSpPr/>
          <p:nvPr/>
        </p:nvSpPr>
        <p:spPr>
          <a:xfrm>
            <a:off x="1714498" y="681789"/>
            <a:ext cx="381000"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511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E4EDF6-5F42-EDEF-3F0F-68DD8B970422}"/>
              </a:ext>
            </a:extLst>
          </p:cNvPr>
          <p:cNvSpPr/>
          <p:nvPr/>
        </p:nvSpPr>
        <p:spPr>
          <a:xfrm>
            <a:off x="193398" y="187236"/>
            <a:ext cx="2232003" cy="1415039"/>
          </a:xfrm>
          <a:prstGeom prst="rect">
            <a:avLst/>
          </a:prstGeom>
          <a:solidFill>
            <a:srgbClr val="EDED82">
              <a:alpha val="58000"/>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tx1"/>
              </a:solidFill>
              <a:ea typeface="Calibri"/>
              <a:cs typeface="Calibri"/>
            </a:endParaRPr>
          </a:p>
          <a:p>
            <a:pPr algn="ctr"/>
            <a:endParaRPr lang="en-US" sz="1200" b="1"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r>
              <a:rPr lang="en-US" sz="1200" dirty="0">
                <a:solidFill>
                  <a:schemeClr val="tx1"/>
                </a:solidFill>
                <a:ea typeface="Calibri"/>
                <a:cs typeface="Calibri"/>
              </a:rPr>
              <a:t>Contextual Embeddings </a:t>
            </a:r>
            <a:endParaRPr lang="en-US" dirty="0">
              <a:solidFill>
                <a:schemeClr val="tx1"/>
              </a:solidFill>
              <a:ea typeface="Calibri"/>
              <a:cs typeface="Calibri"/>
            </a:endParaRPr>
          </a:p>
          <a:p>
            <a:pPr algn="ctr"/>
            <a:endParaRPr lang="en-US" sz="1200" dirty="0">
              <a:solidFill>
                <a:schemeClr val="tx1"/>
              </a:solidFill>
              <a:ea typeface="+mn-lt"/>
              <a:cs typeface="+mn-lt"/>
            </a:endParaRPr>
          </a:p>
          <a:p>
            <a:pPr algn="ctr"/>
            <a:r>
              <a:rPr lang="en-US" sz="1200" dirty="0">
                <a:solidFill>
                  <a:schemeClr val="tx1"/>
                </a:solidFill>
                <a:ea typeface="+mn-lt"/>
                <a:cs typeface="+mn-lt"/>
              </a:rPr>
              <a:t>Hello → Context: [1.1, 0.5, 0.8]</a:t>
            </a:r>
            <a:endParaRPr lang="en-US" dirty="0">
              <a:solidFill>
                <a:schemeClr val="tx1"/>
              </a:solidFill>
              <a:ea typeface="Calibri" panose="020F0502020204030204"/>
              <a:cs typeface="Calibri" panose="020F0502020204030204"/>
            </a:endParaRPr>
          </a:p>
          <a:p>
            <a:pPr algn="ctr"/>
            <a:r>
              <a:rPr lang="en-US" sz="1200" dirty="0">
                <a:solidFill>
                  <a:schemeClr val="tx1"/>
                </a:solidFill>
                <a:ea typeface="+mn-lt"/>
                <a:cs typeface="+mn-lt"/>
              </a:rPr>
              <a:t>how → Context: [0.9, 0.6, 1.0]</a:t>
            </a:r>
            <a:endParaRPr lang="en-US" dirty="0">
              <a:solidFill>
                <a:schemeClr val="tx1"/>
              </a:solidFill>
              <a:ea typeface="Calibri" panose="020F0502020204030204"/>
              <a:cs typeface="Calibri" panose="020F0502020204030204"/>
            </a:endParaRPr>
          </a:p>
          <a:p>
            <a:pPr algn="ctr"/>
            <a:r>
              <a:rPr lang="en-US" sz="1200" dirty="0">
                <a:solidFill>
                  <a:schemeClr val="tx1"/>
                </a:solidFill>
                <a:ea typeface="+mn-lt"/>
                <a:cs typeface="+mn-lt"/>
              </a:rPr>
              <a:t>... (similar for other words)</a:t>
            </a:r>
            <a:endParaRPr lang="en-US" dirty="0">
              <a:solidFill>
                <a:schemeClr val="tx1"/>
              </a:solidFill>
            </a:endParaRPr>
          </a:p>
          <a:p>
            <a:pPr algn="ct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sz="1200" dirty="0">
              <a:solidFill>
                <a:schemeClr val="tx1"/>
              </a:solidFill>
              <a:ea typeface="+mn-lt"/>
              <a:cs typeface="+mn-lt"/>
            </a:endParaRPr>
          </a:p>
          <a:p>
            <a:pPr marL="285750" indent="-285750" algn="ctr">
              <a:buFont typeface="Arial"/>
              <a:buChar char="•"/>
            </a:pPr>
            <a:endParaRPr lang="en-US" sz="1200" dirty="0">
              <a:solidFill>
                <a:schemeClr val="tx1"/>
              </a:solidFill>
              <a:ea typeface="Calibri"/>
              <a:cs typeface="Calibri"/>
            </a:endParaRPr>
          </a:p>
          <a:p>
            <a:pPr algn="ctr"/>
            <a:endParaRPr lang="en-US" sz="1200" dirty="0">
              <a:solidFill>
                <a:schemeClr val="tx1"/>
              </a:solidFill>
              <a:ea typeface="Calibri"/>
              <a:cs typeface="Calibri"/>
            </a:endParaRPr>
          </a:p>
          <a:p>
            <a:pPr algn="ctr"/>
            <a:endParaRPr lang="en-US" dirty="0">
              <a:solidFill>
                <a:schemeClr val="tx1"/>
              </a:solidFill>
              <a:ea typeface="Calibri"/>
              <a:cs typeface="Calibri"/>
            </a:endParaRPr>
          </a:p>
        </p:txBody>
      </p:sp>
      <p:sp>
        <p:nvSpPr>
          <p:cNvPr id="9" name="Arrow: Right 8">
            <a:extLst>
              <a:ext uri="{FF2B5EF4-FFF2-40B4-BE49-F238E27FC236}">
                <a16:creationId xmlns:a16="http://schemas.microsoft.com/office/drawing/2014/main" id="{B1517FF2-2605-89F8-0452-B6645A25217A}"/>
              </a:ext>
            </a:extLst>
          </p:cNvPr>
          <p:cNvSpPr/>
          <p:nvPr/>
        </p:nvSpPr>
        <p:spPr>
          <a:xfrm>
            <a:off x="2857498" y="741947"/>
            <a:ext cx="381000"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104AA59-0628-0C8E-10A9-F63FF3B76F34}"/>
              </a:ext>
            </a:extLst>
          </p:cNvPr>
          <p:cNvSpPr/>
          <p:nvPr/>
        </p:nvSpPr>
        <p:spPr>
          <a:xfrm>
            <a:off x="3430087" y="671521"/>
            <a:ext cx="1120533" cy="444662"/>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ea typeface="Calibri"/>
                <a:cs typeface="Calibri"/>
              </a:rPr>
              <a:t>Generate &lt;start&gt; token</a:t>
            </a:r>
          </a:p>
        </p:txBody>
      </p:sp>
      <p:sp>
        <p:nvSpPr>
          <p:cNvPr id="4" name="Arrow: Right 3">
            <a:extLst>
              <a:ext uri="{FF2B5EF4-FFF2-40B4-BE49-F238E27FC236}">
                <a16:creationId xmlns:a16="http://schemas.microsoft.com/office/drawing/2014/main" id="{B8A302A3-12BC-4EA5-4BC7-6A100E8D1755}"/>
              </a:ext>
            </a:extLst>
          </p:cNvPr>
          <p:cNvSpPr/>
          <p:nvPr/>
        </p:nvSpPr>
        <p:spPr>
          <a:xfrm>
            <a:off x="5115955" y="668501"/>
            <a:ext cx="381000" cy="3007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C33DF9-8021-6876-DF84-764D81791618}"/>
              </a:ext>
            </a:extLst>
          </p:cNvPr>
          <p:cNvSpPr/>
          <p:nvPr/>
        </p:nvSpPr>
        <p:spPr>
          <a:xfrm>
            <a:off x="5954785" y="598075"/>
            <a:ext cx="1414316" cy="527288"/>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ea typeface="Calibri"/>
                <a:cs typeface="Calibri"/>
              </a:rPr>
              <a:t>Applies masked Self Attention to generated tokens</a:t>
            </a:r>
          </a:p>
        </p:txBody>
      </p:sp>
    </p:spTree>
    <p:extLst>
      <p:ext uri="{BB962C8B-B14F-4D97-AF65-F5344CB8AC3E}">
        <p14:creationId xmlns:p14="http://schemas.microsoft.com/office/powerpoint/2010/main" val="399971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AD59A53-1607-23AB-8391-E36EB59FA0AE}"/>
              </a:ext>
            </a:extLst>
          </p:cNvPr>
          <p:cNvSpPr/>
          <p:nvPr/>
        </p:nvSpPr>
        <p:spPr>
          <a:xfrm>
            <a:off x="3904074" y="602072"/>
            <a:ext cx="1260592" cy="125118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41829B14-2BFD-F177-3D67-F1056C10ECF5}"/>
              </a:ext>
            </a:extLst>
          </p:cNvPr>
          <p:cNvSpPr/>
          <p:nvPr/>
        </p:nvSpPr>
        <p:spPr>
          <a:xfrm>
            <a:off x="1561630" y="272814"/>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63D4B267-7BC3-DA61-27E1-04A8DCD1764F}"/>
              </a:ext>
            </a:extLst>
          </p:cNvPr>
          <p:cNvSpPr/>
          <p:nvPr/>
        </p:nvSpPr>
        <p:spPr>
          <a:xfrm>
            <a:off x="1599260" y="903110"/>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25366CBE-2BCD-AF46-5027-C268A8AD04EE}"/>
              </a:ext>
            </a:extLst>
          </p:cNvPr>
          <p:cNvSpPr/>
          <p:nvPr/>
        </p:nvSpPr>
        <p:spPr>
          <a:xfrm>
            <a:off x="1599260" y="1514591"/>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BC91C105-4200-BCAE-82BF-9426CF9ED47A}"/>
              </a:ext>
            </a:extLst>
          </p:cNvPr>
          <p:cNvSpPr/>
          <p:nvPr/>
        </p:nvSpPr>
        <p:spPr>
          <a:xfrm>
            <a:off x="1599260" y="2182517"/>
            <a:ext cx="357481" cy="33866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E35E9C27-0E47-0C11-3085-5AD899D795DD}"/>
              </a:ext>
            </a:extLst>
          </p:cNvPr>
          <p:cNvCxnSpPr/>
          <p:nvPr/>
        </p:nvCxnSpPr>
        <p:spPr>
          <a:xfrm>
            <a:off x="1980797" y="450615"/>
            <a:ext cx="1730962" cy="63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27FBEC-6161-39AF-9D60-0FFE0A524CB2}"/>
              </a:ext>
            </a:extLst>
          </p:cNvPr>
          <p:cNvCxnSpPr>
            <a:cxnSpLocks/>
          </p:cNvCxnSpPr>
          <p:nvPr/>
        </p:nvCxnSpPr>
        <p:spPr>
          <a:xfrm>
            <a:off x="1988727" y="1080911"/>
            <a:ext cx="1817509" cy="11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26B1A1D-69F1-5130-1EE3-125F413F533F}"/>
              </a:ext>
            </a:extLst>
          </p:cNvPr>
          <p:cNvCxnSpPr>
            <a:cxnSpLocks/>
          </p:cNvCxnSpPr>
          <p:nvPr/>
        </p:nvCxnSpPr>
        <p:spPr>
          <a:xfrm flipV="1">
            <a:off x="1998135" y="1330344"/>
            <a:ext cx="1816568" cy="38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0D0DA5-A274-EDA5-575C-CD82B9F386B5}"/>
              </a:ext>
            </a:extLst>
          </p:cNvPr>
          <p:cNvCxnSpPr>
            <a:cxnSpLocks/>
          </p:cNvCxnSpPr>
          <p:nvPr/>
        </p:nvCxnSpPr>
        <p:spPr>
          <a:xfrm flipV="1">
            <a:off x="2099662" y="1439788"/>
            <a:ext cx="1694846" cy="85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5AFF0A-13E5-ACDE-B81F-CDE202E24565}"/>
              </a:ext>
            </a:extLst>
          </p:cNvPr>
          <p:cNvSpPr txBox="1"/>
          <p:nvPr/>
        </p:nvSpPr>
        <p:spPr>
          <a:xfrm>
            <a:off x="2780805" y="524493"/>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W1</a:t>
            </a:r>
            <a:endParaRPr lang="en-GB" sz="1200" dirty="0"/>
          </a:p>
        </p:txBody>
      </p:sp>
      <p:sp>
        <p:nvSpPr>
          <p:cNvPr id="15" name="TextBox 14">
            <a:extLst>
              <a:ext uri="{FF2B5EF4-FFF2-40B4-BE49-F238E27FC236}">
                <a16:creationId xmlns:a16="http://schemas.microsoft.com/office/drawing/2014/main" id="{526CF7B0-EC6B-14FE-4B7D-B503FB5ABEA0}"/>
              </a:ext>
            </a:extLst>
          </p:cNvPr>
          <p:cNvSpPr txBox="1"/>
          <p:nvPr/>
        </p:nvSpPr>
        <p:spPr>
          <a:xfrm>
            <a:off x="2602675" y="900544"/>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W2</a:t>
            </a:r>
            <a:endParaRPr lang="en-GB" sz="1200" dirty="0"/>
          </a:p>
        </p:txBody>
      </p:sp>
      <p:sp>
        <p:nvSpPr>
          <p:cNvPr id="16" name="TextBox 15">
            <a:extLst>
              <a:ext uri="{FF2B5EF4-FFF2-40B4-BE49-F238E27FC236}">
                <a16:creationId xmlns:a16="http://schemas.microsoft.com/office/drawing/2014/main" id="{70F7805C-CB51-90B5-DD21-D2F44F97CCC3}"/>
              </a:ext>
            </a:extLst>
          </p:cNvPr>
          <p:cNvSpPr txBox="1"/>
          <p:nvPr/>
        </p:nvSpPr>
        <p:spPr>
          <a:xfrm>
            <a:off x="2523505" y="1326077"/>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W3</a:t>
            </a:r>
            <a:endParaRPr lang="en-GB" sz="1200" dirty="0"/>
          </a:p>
        </p:txBody>
      </p:sp>
      <p:sp>
        <p:nvSpPr>
          <p:cNvPr id="17" name="TextBox 16">
            <a:extLst>
              <a:ext uri="{FF2B5EF4-FFF2-40B4-BE49-F238E27FC236}">
                <a16:creationId xmlns:a16="http://schemas.microsoft.com/office/drawing/2014/main" id="{AC7C5EB9-6AF1-49BA-AAF6-E4A0AD2ED034}"/>
              </a:ext>
            </a:extLst>
          </p:cNvPr>
          <p:cNvSpPr txBox="1"/>
          <p:nvPr/>
        </p:nvSpPr>
        <p:spPr>
          <a:xfrm>
            <a:off x="2565070" y="1723900"/>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W4</a:t>
            </a:r>
            <a:endParaRPr lang="en-GB" sz="1200" dirty="0"/>
          </a:p>
        </p:txBody>
      </p:sp>
      <p:sp>
        <p:nvSpPr>
          <p:cNvPr id="18" name="TextBox 17">
            <a:extLst>
              <a:ext uri="{FF2B5EF4-FFF2-40B4-BE49-F238E27FC236}">
                <a16:creationId xmlns:a16="http://schemas.microsoft.com/office/drawing/2014/main" id="{D4FE7A9C-5E19-916C-46EC-39D5C8BF91C7}"/>
              </a:ext>
            </a:extLst>
          </p:cNvPr>
          <p:cNvSpPr txBox="1"/>
          <p:nvPr/>
        </p:nvSpPr>
        <p:spPr>
          <a:xfrm>
            <a:off x="1180605" y="263236"/>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X1</a:t>
            </a:r>
          </a:p>
        </p:txBody>
      </p:sp>
      <p:sp>
        <p:nvSpPr>
          <p:cNvPr id="19" name="TextBox 18">
            <a:extLst>
              <a:ext uri="{FF2B5EF4-FFF2-40B4-BE49-F238E27FC236}">
                <a16:creationId xmlns:a16="http://schemas.microsoft.com/office/drawing/2014/main" id="{C830A0CC-D213-6ECC-FE66-523150F626F7}"/>
              </a:ext>
            </a:extLst>
          </p:cNvPr>
          <p:cNvSpPr txBox="1"/>
          <p:nvPr/>
        </p:nvSpPr>
        <p:spPr>
          <a:xfrm>
            <a:off x="1147947" y="949035"/>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X2</a:t>
            </a:r>
            <a:endParaRPr lang="en-GB" sz="1200" dirty="0"/>
          </a:p>
        </p:txBody>
      </p:sp>
      <p:sp>
        <p:nvSpPr>
          <p:cNvPr id="20" name="TextBox 19">
            <a:extLst>
              <a:ext uri="{FF2B5EF4-FFF2-40B4-BE49-F238E27FC236}">
                <a16:creationId xmlns:a16="http://schemas.microsoft.com/office/drawing/2014/main" id="{AE83F23A-118B-46D4-24FB-42CC46164689}"/>
              </a:ext>
            </a:extLst>
          </p:cNvPr>
          <p:cNvSpPr txBox="1"/>
          <p:nvPr/>
        </p:nvSpPr>
        <p:spPr>
          <a:xfrm>
            <a:off x="1147947" y="1569521"/>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X3</a:t>
            </a:r>
            <a:endParaRPr lang="en-GB" sz="1200" dirty="0"/>
          </a:p>
        </p:txBody>
      </p:sp>
      <p:sp>
        <p:nvSpPr>
          <p:cNvPr id="21" name="TextBox 20">
            <a:extLst>
              <a:ext uri="{FF2B5EF4-FFF2-40B4-BE49-F238E27FC236}">
                <a16:creationId xmlns:a16="http://schemas.microsoft.com/office/drawing/2014/main" id="{626D35A1-049E-D555-6782-4F75882811E6}"/>
              </a:ext>
            </a:extLst>
          </p:cNvPr>
          <p:cNvSpPr txBox="1"/>
          <p:nvPr/>
        </p:nvSpPr>
        <p:spPr>
          <a:xfrm>
            <a:off x="1147948" y="2277092"/>
            <a:ext cx="59376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cs typeface="Calibri"/>
              </a:rPr>
              <a:t>X4</a:t>
            </a:r>
          </a:p>
        </p:txBody>
      </p:sp>
      <p:sp>
        <p:nvSpPr>
          <p:cNvPr id="22" name="TextBox 21">
            <a:extLst>
              <a:ext uri="{FF2B5EF4-FFF2-40B4-BE49-F238E27FC236}">
                <a16:creationId xmlns:a16="http://schemas.microsoft.com/office/drawing/2014/main" id="{06835930-CA5D-54A6-CA58-D89F17BDB8F0}"/>
              </a:ext>
            </a:extLst>
          </p:cNvPr>
          <p:cNvSpPr txBox="1"/>
          <p:nvPr/>
        </p:nvSpPr>
        <p:spPr>
          <a:xfrm>
            <a:off x="3374570" y="1872342"/>
            <a:ext cx="30371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dirty="0">
                <a:cs typeface="Calibri"/>
              </a:rPr>
              <a:t>w1x1+w2*x2+w3*x3+w4*x4</a:t>
            </a:r>
          </a:p>
        </p:txBody>
      </p:sp>
      <p:cxnSp>
        <p:nvCxnSpPr>
          <p:cNvPr id="23" name="Straight Arrow Connector 22">
            <a:extLst>
              <a:ext uri="{FF2B5EF4-FFF2-40B4-BE49-F238E27FC236}">
                <a16:creationId xmlns:a16="http://schemas.microsoft.com/office/drawing/2014/main" id="{5D1BAAF2-2187-182F-5787-604A1BBD2C67}"/>
              </a:ext>
            </a:extLst>
          </p:cNvPr>
          <p:cNvCxnSpPr>
            <a:cxnSpLocks/>
          </p:cNvCxnSpPr>
          <p:nvPr/>
        </p:nvCxnSpPr>
        <p:spPr>
          <a:xfrm flipV="1">
            <a:off x="5235626" y="1195145"/>
            <a:ext cx="740363" cy="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9A2AD24-22FC-4283-4531-5E352F58AB34}"/>
              </a:ext>
            </a:extLst>
          </p:cNvPr>
          <p:cNvSpPr/>
          <p:nvPr/>
        </p:nvSpPr>
        <p:spPr>
          <a:xfrm>
            <a:off x="6150429" y="838200"/>
            <a:ext cx="1534885" cy="88174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cs typeface="Calibri"/>
              </a:rPr>
              <a:t>Activation Function</a:t>
            </a:r>
            <a:endParaRPr lang="en-US" dirty="0"/>
          </a:p>
        </p:txBody>
      </p:sp>
      <p:cxnSp>
        <p:nvCxnSpPr>
          <p:cNvPr id="26" name="Straight Arrow Connector 25">
            <a:extLst>
              <a:ext uri="{FF2B5EF4-FFF2-40B4-BE49-F238E27FC236}">
                <a16:creationId xmlns:a16="http://schemas.microsoft.com/office/drawing/2014/main" id="{7D2C612C-A5E1-25CB-A6B4-7EA1D96D1351}"/>
              </a:ext>
            </a:extLst>
          </p:cNvPr>
          <p:cNvCxnSpPr>
            <a:cxnSpLocks/>
          </p:cNvCxnSpPr>
          <p:nvPr/>
        </p:nvCxnSpPr>
        <p:spPr>
          <a:xfrm flipV="1">
            <a:off x="7880854" y="1173373"/>
            <a:ext cx="740363" cy="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253C14-68EC-66A9-0476-B200D138F5E3}"/>
              </a:ext>
            </a:extLst>
          </p:cNvPr>
          <p:cNvSpPr txBox="1"/>
          <p:nvPr/>
        </p:nvSpPr>
        <p:spPr>
          <a:xfrm>
            <a:off x="8854965" y="998482"/>
            <a:ext cx="18918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Predicted Value (Y')</a:t>
            </a:r>
            <a:endParaRPr lang="en-GB" sz="1400" dirty="0"/>
          </a:p>
        </p:txBody>
      </p:sp>
      <p:sp>
        <p:nvSpPr>
          <p:cNvPr id="3" name="TextBox 2">
            <a:extLst>
              <a:ext uri="{FF2B5EF4-FFF2-40B4-BE49-F238E27FC236}">
                <a16:creationId xmlns:a16="http://schemas.microsoft.com/office/drawing/2014/main" id="{707A9B97-C435-25F7-424A-D8784F64C853}"/>
              </a:ext>
            </a:extLst>
          </p:cNvPr>
          <p:cNvSpPr txBox="1"/>
          <p:nvPr/>
        </p:nvSpPr>
        <p:spPr>
          <a:xfrm>
            <a:off x="8933792" y="1453930"/>
            <a:ext cx="18918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Actual Value (Y)</a:t>
            </a:r>
            <a:endParaRPr lang="en-GB" sz="1400" dirty="0"/>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6EB53065-8DF5-9A89-C348-3B1374E2D489}"/>
                  </a:ext>
                </a:extLst>
              </p14:cNvPr>
              <p14:cNvContentPartPr/>
              <p14:nvPr/>
            </p14:nvContentPartPr>
            <p14:xfrm>
              <a:off x="9590689" y="1331310"/>
              <a:ext cx="8758" cy="8758"/>
            </p14:xfrm>
          </p:contentPart>
        </mc:Choice>
        <mc:Fallback xmlns="">
          <p:pic>
            <p:nvPicPr>
              <p:cNvPr id="27" name="Ink 26">
                <a:extLst>
                  <a:ext uri="{FF2B5EF4-FFF2-40B4-BE49-F238E27FC236}">
                    <a16:creationId xmlns:a16="http://schemas.microsoft.com/office/drawing/2014/main" id="{6EB53065-8DF5-9A89-C348-3B1374E2D489}"/>
                  </a:ext>
                </a:extLst>
              </p:cNvPr>
              <p:cNvPicPr/>
              <p:nvPr/>
            </p:nvPicPr>
            <p:blipFill>
              <a:blip r:embed="rId3"/>
              <a:stretch>
                <a:fillRect/>
              </a:stretch>
            </p:blipFill>
            <p:spPr>
              <a:xfrm>
                <a:off x="9161547" y="893410"/>
                <a:ext cx="875800" cy="875800"/>
              </a:xfrm>
              <a:prstGeom prst="rect">
                <a:avLst/>
              </a:prstGeom>
            </p:spPr>
          </p:pic>
        </mc:Fallback>
      </mc:AlternateContent>
      <p:graphicFrame>
        <p:nvGraphicFramePr>
          <p:cNvPr id="31" name="Table 30">
            <a:extLst>
              <a:ext uri="{FF2B5EF4-FFF2-40B4-BE49-F238E27FC236}">
                <a16:creationId xmlns:a16="http://schemas.microsoft.com/office/drawing/2014/main" id="{371A43CF-7C26-5625-0C0E-D8962976FA2C}"/>
              </a:ext>
            </a:extLst>
          </p:cNvPr>
          <p:cNvGraphicFramePr>
            <a:graphicFrameLocks noGrp="1"/>
          </p:cNvGraphicFramePr>
          <p:nvPr>
            <p:extLst>
              <p:ext uri="{D42A27DB-BD31-4B8C-83A1-F6EECF244321}">
                <p14:modId xmlns:p14="http://schemas.microsoft.com/office/powerpoint/2010/main" val="1664629445"/>
              </p:ext>
            </p:extLst>
          </p:nvPr>
        </p:nvGraphicFramePr>
        <p:xfrm>
          <a:off x="3478111" y="3299022"/>
          <a:ext cx="5489892" cy="3535680"/>
        </p:xfrm>
        <a:graphic>
          <a:graphicData uri="http://schemas.openxmlformats.org/drawingml/2006/table">
            <a:tbl>
              <a:tblPr firstRow="1" bandRow="1">
                <a:tableStyleId>{5C22544A-7EE6-4342-B048-85BDC9FD1C3A}</a:tableStyleId>
              </a:tblPr>
              <a:tblGrid>
                <a:gridCol w="1372473">
                  <a:extLst>
                    <a:ext uri="{9D8B030D-6E8A-4147-A177-3AD203B41FA5}">
                      <a16:colId xmlns:a16="http://schemas.microsoft.com/office/drawing/2014/main" val="1284084769"/>
                    </a:ext>
                  </a:extLst>
                </a:gridCol>
                <a:gridCol w="1372473">
                  <a:extLst>
                    <a:ext uri="{9D8B030D-6E8A-4147-A177-3AD203B41FA5}">
                      <a16:colId xmlns:a16="http://schemas.microsoft.com/office/drawing/2014/main" val="1441965694"/>
                    </a:ext>
                  </a:extLst>
                </a:gridCol>
                <a:gridCol w="1372473">
                  <a:extLst>
                    <a:ext uri="{9D8B030D-6E8A-4147-A177-3AD203B41FA5}">
                      <a16:colId xmlns:a16="http://schemas.microsoft.com/office/drawing/2014/main" val="3466830458"/>
                    </a:ext>
                  </a:extLst>
                </a:gridCol>
                <a:gridCol w="1372473">
                  <a:extLst>
                    <a:ext uri="{9D8B030D-6E8A-4147-A177-3AD203B41FA5}">
                      <a16:colId xmlns:a16="http://schemas.microsoft.com/office/drawing/2014/main" val="2961741650"/>
                    </a:ext>
                  </a:extLst>
                </a:gridCol>
              </a:tblGrid>
              <a:tr h="0">
                <a:tc>
                  <a:txBody>
                    <a:bodyPr/>
                    <a:lstStyle/>
                    <a:p>
                      <a:pPr algn="l"/>
                      <a:r>
                        <a:rPr lang="en-GB" dirty="0">
                          <a:effectLst/>
                        </a:rPr>
                        <a:t> Sample No.</a:t>
                      </a:r>
                    </a:p>
                  </a:txBody>
                  <a:tcPr anchor="ctr"/>
                </a:tc>
                <a:tc>
                  <a:txBody>
                    <a:bodyPr/>
                    <a:lstStyle/>
                    <a:p>
                      <a:pPr algn="l"/>
                      <a:r>
                        <a:rPr lang="en-GB" dirty="0">
                          <a:effectLst/>
                        </a:rPr>
                        <a:t>Actual Value</a:t>
                      </a:r>
                      <a:endParaRPr lang="en-GB" b="0" dirty="0">
                        <a:effectLst/>
                        <a:latin typeface="Google Sans"/>
                      </a:endParaRPr>
                    </a:p>
                  </a:txBody>
                  <a:tcPr anchor="ctr"/>
                </a:tc>
                <a:tc>
                  <a:txBody>
                    <a:bodyPr/>
                    <a:lstStyle/>
                    <a:p>
                      <a:pPr algn="l"/>
                      <a:r>
                        <a:rPr lang="en-GB" dirty="0">
                          <a:effectLst/>
                        </a:rPr>
                        <a:t>Predicted Value</a:t>
                      </a:r>
                      <a:endParaRPr lang="en-GB" b="0" dirty="0">
                        <a:effectLst/>
                        <a:latin typeface="Google Sans"/>
                      </a:endParaRPr>
                    </a:p>
                  </a:txBody>
                  <a:tcPr anchor="ctr"/>
                </a:tc>
                <a:tc>
                  <a:txBody>
                    <a:bodyPr/>
                    <a:lstStyle/>
                    <a:p>
                      <a:pPr algn="l"/>
                      <a:r>
                        <a:rPr lang="en-GB" dirty="0">
                          <a:effectLst/>
                        </a:rPr>
                        <a:t>Error</a:t>
                      </a:r>
                    </a:p>
                  </a:txBody>
                  <a:tcPr anchor="ctr"/>
                </a:tc>
                <a:extLst>
                  <a:ext uri="{0D108BD9-81ED-4DB2-BD59-A6C34878D82A}">
                    <a16:rowId xmlns:a16="http://schemas.microsoft.com/office/drawing/2014/main" val="3821838920"/>
                  </a:ext>
                </a:extLst>
              </a:tr>
              <a:tr h="0">
                <a:tc>
                  <a:txBody>
                    <a:bodyPr/>
                    <a:lstStyle/>
                    <a:p>
                      <a:r>
                        <a:rPr lang="en-GB" dirty="0">
                          <a:effectLst/>
                        </a:rPr>
                        <a:t>1</a:t>
                      </a:r>
                      <a:endParaRPr lang="en-GB" b="0" dirty="0">
                        <a:effectLst/>
                        <a:latin typeface="Google Sans"/>
                      </a:endParaRPr>
                    </a:p>
                  </a:txBody>
                  <a:tcPr marL="152400" marR="152400" marT="152400" marB="152400" anchor="ctr"/>
                </a:tc>
                <a:tc>
                  <a:txBody>
                    <a:bodyPr/>
                    <a:lstStyle/>
                    <a:p>
                      <a:r>
                        <a:rPr lang="en-GB" dirty="0">
                          <a:effectLst/>
                        </a:rPr>
                        <a:t>100</a:t>
                      </a:r>
                      <a:endParaRPr lang="en-GB" b="0" dirty="0">
                        <a:effectLst/>
                        <a:latin typeface="Google Sans"/>
                      </a:endParaRPr>
                    </a:p>
                  </a:txBody>
                  <a:tcPr marL="152400" marR="152400" marT="152400" marB="152400" anchor="ctr"/>
                </a:tc>
                <a:tc>
                  <a:txBody>
                    <a:bodyPr/>
                    <a:lstStyle/>
                    <a:p>
                      <a:r>
                        <a:rPr lang="en-GB" dirty="0">
                          <a:effectLst/>
                        </a:rPr>
                        <a:t>95</a:t>
                      </a:r>
                      <a:endParaRPr lang="en-GB" b="0" dirty="0">
                        <a:effectLst/>
                        <a:latin typeface="Google Sans"/>
                      </a:endParaRPr>
                    </a:p>
                  </a:txBody>
                  <a:tcPr marL="152400" marR="152400" marT="152400" marB="152400" anchor="ctr"/>
                </a:tc>
                <a:tc>
                  <a:txBody>
                    <a:bodyPr/>
                    <a:lstStyle/>
                    <a:p>
                      <a:r>
                        <a:rPr lang="en-GB" dirty="0">
                          <a:effectLst/>
                        </a:rPr>
                        <a:t>5</a:t>
                      </a:r>
                      <a:endParaRPr lang="en-GB" b="0" dirty="0">
                        <a:effectLst/>
                        <a:latin typeface="Google Sans"/>
                      </a:endParaRPr>
                    </a:p>
                  </a:txBody>
                  <a:tcPr marL="152400" marR="152400" marT="152400" marB="152400" anchor="ctr"/>
                </a:tc>
                <a:extLst>
                  <a:ext uri="{0D108BD9-81ED-4DB2-BD59-A6C34878D82A}">
                    <a16:rowId xmlns:a16="http://schemas.microsoft.com/office/drawing/2014/main" val="810177466"/>
                  </a:ext>
                </a:extLst>
              </a:tr>
              <a:tr h="0">
                <a:tc>
                  <a:txBody>
                    <a:bodyPr/>
                    <a:lstStyle/>
                    <a:p>
                      <a:r>
                        <a:rPr lang="en-GB" dirty="0">
                          <a:effectLst/>
                        </a:rPr>
                        <a:t>2</a:t>
                      </a:r>
                      <a:endParaRPr lang="en-GB" b="0" dirty="0">
                        <a:effectLst/>
                        <a:latin typeface="Google Sans"/>
                      </a:endParaRPr>
                    </a:p>
                  </a:txBody>
                  <a:tcPr marL="152400" marR="152400" marT="152400" marB="152400" anchor="ctr"/>
                </a:tc>
                <a:tc>
                  <a:txBody>
                    <a:bodyPr/>
                    <a:lstStyle/>
                    <a:p>
                      <a:r>
                        <a:rPr lang="en-GB" dirty="0">
                          <a:effectLst/>
                        </a:rPr>
                        <a:t>200</a:t>
                      </a:r>
                      <a:endParaRPr lang="en-GB" b="0" dirty="0">
                        <a:effectLst/>
                        <a:latin typeface="Google Sans"/>
                      </a:endParaRPr>
                    </a:p>
                  </a:txBody>
                  <a:tcPr marL="152400" marR="152400" marT="152400" marB="152400" anchor="ctr"/>
                </a:tc>
                <a:tc>
                  <a:txBody>
                    <a:bodyPr/>
                    <a:lstStyle/>
                    <a:p>
                      <a:r>
                        <a:rPr lang="en-GB" dirty="0">
                          <a:effectLst/>
                        </a:rPr>
                        <a:t>190</a:t>
                      </a:r>
                      <a:endParaRPr lang="en-GB" b="0" dirty="0">
                        <a:effectLst/>
                        <a:latin typeface="Google Sans"/>
                      </a:endParaRPr>
                    </a:p>
                  </a:txBody>
                  <a:tcPr marL="152400" marR="152400" marT="152400" marB="152400" anchor="ctr"/>
                </a:tc>
                <a:tc>
                  <a:txBody>
                    <a:bodyPr/>
                    <a:lstStyle/>
                    <a:p>
                      <a:r>
                        <a:rPr lang="en-GB" dirty="0">
                          <a:effectLst/>
                        </a:rPr>
                        <a:t>10</a:t>
                      </a:r>
                      <a:endParaRPr lang="en-GB" b="0" dirty="0">
                        <a:effectLst/>
                        <a:latin typeface="Google Sans"/>
                      </a:endParaRPr>
                    </a:p>
                  </a:txBody>
                  <a:tcPr marL="152400" marR="152400" marT="152400" marB="152400" anchor="ctr"/>
                </a:tc>
                <a:extLst>
                  <a:ext uri="{0D108BD9-81ED-4DB2-BD59-A6C34878D82A}">
                    <a16:rowId xmlns:a16="http://schemas.microsoft.com/office/drawing/2014/main" val="486904096"/>
                  </a:ext>
                </a:extLst>
              </a:tr>
              <a:tr h="0">
                <a:tc>
                  <a:txBody>
                    <a:bodyPr/>
                    <a:lstStyle/>
                    <a:p>
                      <a:r>
                        <a:rPr lang="en-GB" dirty="0">
                          <a:effectLst/>
                        </a:rPr>
                        <a:t>3</a:t>
                      </a:r>
                      <a:endParaRPr lang="en-GB" b="0" dirty="0">
                        <a:effectLst/>
                        <a:latin typeface="Google Sans"/>
                      </a:endParaRPr>
                    </a:p>
                  </a:txBody>
                  <a:tcPr marL="152400" marR="152400" marT="152400" marB="152400" anchor="ctr"/>
                </a:tc>
                <a:tc>
                  <a:txBody>
                    <a:bodyPr/>
                    <a:lstStyle/>
                    <a:p>
                      <a:r>
                        <a:rPr lang="en-GB" dirty="0">
                          <a:effectLst/>
                        </a:rPr>
                        <a:t>300</a:t>
                      </a:r>
                      <a:endParaRPr lang="en-GB" b="0" dirty="0">
                        <a:effectLst/>
                        <a:latin typeface="Google Sans"/>
                      </a:endParaRPr>
                    </a:p>
                  </a:txBody>
                  <a:tcPr marL="152400" marR="152400" marT="152400" marB="152400" anchor="ctr"/>
                </a:tc>
                <a:tc>
                  <a:txBody>
                    <a:bodyPr/>
                    <a:lstStyle/>
                    <a:p>
                      <a:r>
                        <a:rPr lang="en-GB" dirty="0">
                          <a:effectLst/>
                        </a:rPr>
                        <a:t>295</a:t>
                      </a:r>
                      <a:endParaRPr lang="en-GB" b="0" dirty="0">
                        <a:effectLst/>
                        <a:latin typeface="Google Sans"/>
                      </a:endParaRPr>
                    </a:p>
                  </a:txBody>
                  <a:tcPr marL="152400" marR="152400" marT="152400" marB="152400" anchor="ctr"/>
                </a:tc>
                <a:tc>
                  <a:txBody>
                    <a:bodyPr/>
                    <a:lstStyle/>
                    <a:p>
                      <a:r>
                        <a:rPr lang="en-GB" dirty="0">
                          <a:effectLst/>
                        </a:rPr>
                        <a:t>5</a:t>
                      </a:r>
                      <a:endParaRPr lang="en-GB" b="0" dirty="0">
                        <a:effectLst/>
                        <a:latin typeface="Google Sans"/>
                      </a:endParaRPr>
                    </a:p>
                  </a:txBody>
                  <a:tcPr marL="152400" marR="152400" marT="152400" marB="152400" anchor="ctr"/>
                </a:tc>
                <a:extLst>
                  <a:ext uri="{0D108BD9-81ED-4DB2-BD59-A6C34878D82A}">
                    <a16:rowId xmlns:a16="http://schemas.microsoft.com/office/drawing/2014/main" val="3572217168"/>
                  </a:ext>
                </a:extLst>
              </a:tr>
              <a:tr h="0">
                <a:tc>
                  <a:txBody>
                    <a:bodyPr/>
                    <a:lstStyle/>
                    <a:p>
                      <a:r>
                        <a:rPr lang="en-GB" dirty="0">
                          <a:effectLst/>
                        </a:rPr>
                        <a:t>4</a:t>
                      </a:r>
                      <a:endParaRPr lang="en-GB" b="0" dirty="0">
                        <a:effectLst/>
                        <a:latin typeface="Google Sans"/>
                      </a:endParaRPr>
                    </a:p>
                  </a:txBody>
                  <a:tcPr marL="152400" marR="152400" marT="152400" marB="152400" anchor="ctr"/>
                </a:tc>
                <a:tc>
                  <a:txBody>
                    <a:bodyPr/>
                    <a:lstStyle/>
                    <a:p>
                      <a:r>
                        <a:rPr lang="en-GB" dirty="0">
                          <a:effectLst/>
                        </a:rPr>
                        <a:t>400</a:t>
                      </a:r>
                      <a:endParaRPr lang="en-GB" b="0" dirty="0">
                        <a:effectLst/>
                        <a:latin typeface="Google Sans"/>
                      </a:endParaRPr>
                    </a:p>
                  </a:txBody>
                  <a:tcPr marL="152400" marR="152400" marT="152400" marB="152400" anchor="ctr"/>
                </a:tc>
                <a:tc>
                  <a:txBody>
                    <a:bodyPr/>
                    <a:lstStyle/>
                    <a:p>
                      <a:r>
                        <a:rPr lang="en-GB" dirty="0">
                          <a:effectLst/>
                        </a:rPr>
                        <a:t>390</a:t>
                      </a:r>
                      <a:endParaRPr lang="en-GB" b="0" dirty="0">
                        <a:effectLst/>
                        <a:latin typeface="Google Sans"/>
                      </a:endParaRPr>
                    </a:p>
                  </a:txBody>
                  <a:tcPr marL="152400" marR="152400" marT="152400" marB="152400" anchor="ctr"/>
                </a:tc>
                <a:tc>
                  <a:txBody>
                    <a:bodyPr/>
                    <a:lstStyle/>
                    <a:p>
                      <a:r>
                        <a:rPr lang="en-GB" dirty="0">
                          <a:effectLst/>
                        </a:rPr>
                        <a:t>10</a:t>
                      </a:r>
                      <a:endParaRPr lang="en-GB" b="0" dirty="0">
                        <a:effectLst/>
                        <a:latin typeface="Google Sans"/>
                      </a:endParaRPr>
                    </a:p>
                  </a:txBody>
                  <a:tcPr marL="152400" marR="152400" marT="152400" marB="152400" anchor="ctr"/>
                </a:tc>
                <a:extLst>
                  <a:ext uri="{0D108BD9-81ED-4DB2-BD59-A6C34878D82A}">
                    <a16:rowId xmlns:a16="http://schemas.microsoft.com/office/drawing/2014/main" val="3391525962"/>
                  </a:ext>
                </a:extLst>
              </a:tr>
              <a:tr h="0">
                <a:tc>
                  <a:txBody>
                    <a:bodyPr/>
                    <a:lstStyle/>
                    <a:p>
                      <a:r>
                        <a:rPr lang="en-GB" dirty="0">
                          <a:effectLst/>
                        </a:rPr>
                        <a:t>5</a:t>
                      </a:r>
                      <a:endParaRPr lang="en-GB" b="0" dirty="0">
                        <a:effectLst/>
                        <a:latin typeface="Google Sans"/>
                      </a:endParaRPr>
                    </a:p>
                  </a:txBody>
                  <a:tcPr marL="152400" marR="152400" marT="152400" marB="152400" anchor="ctr"/>
                </a:tc>
                <a:tc>
                  <a:txBody>
                    <a:bodyPr/>
                    <a:lstStyle/>
                    <a:p>
                      <a:r>
                        <a:rPr lang="en-GB" dirty="0">
                          <a:effectLst/>
                        </a:rPr>
                        <a:t>500</a:t>
                      </a:r>
                      <a:endParaRPr lang="en-GB" b="0" dirty="0">
                        <a:effectLst/>
                        <a:latin typeface="Google Sans"/>
                      </a:endParaRPr>
                    </a:p>
                  </a:txBody>
                  <a:tcPr marL="152400" marR="152400" marT="152400" marB="152400" anchor="ctr"/>
                </a:tc>
                <a:tc>
                  <a:txBody>
                    <a:bodyPr/>
                    <a:lstStyle/>
                    <a:p>
                      <a:r>
                        <a:rPr lang="en-GB" dirty="0">
                          <a:effectLst/>
                        </a:rPr>
                        <a:t>495</a:t>
                      </a:r>
                      <a:endParaRPr lang="en-GB" b="0" dirty="0">
                        <a:effectLst/>
                        <a:latin typeface="Google Sans"/>
                      </a:endParaRPr>
                    </a:p>
                  </a:txBody>
                  <a:tcPr marL="152400" marR="152400" marT="152400" marB="152400" anchor="ctr"/>
                </a:tc>
                <a:tc>
                  <a:txBody>
                    <a:bodyPr/>
                    <a:lstStyle/>
                    <a:p>
                      <a:r>
                        <a:rPr lang="en-GB" dirty="0">
                          <a:effectLst/>
                        </a:rPr>
                        <a:t>5</a:t>
                      </a:r>
                      <a:endParaRPr lang="en-GB" b="0" dirty="0">
                        <a:effectLst/>
                        <a:latin typeface="Google Sans"/>
                      </a:endParaRPr>
                    </a:p>
                  </a:txBody>
                  <a:tcPr marL="152400" marR="152400" marT="152400" marB="152400" anchor="ctr"/>
                </a:tc>
                <a:extLst>
                  <a:ext uri="{0D108BD9-81ED-4DB2-BD59-A6C34878D82A}">
                    <a16:rowId xmlns:a16="http://schemas.microsoft.com/office/drawing/2014/main" val="2269477964"/>
                  </a:ext>
                </a:extLst>
              </a:tr>
            </a:tbl>
          </a:graphicData>
        </a:graphic>
      </p:graphicFrame>
    </p:spTree>
    <p:extLst>
      <p:ext uri="{BB962C8B-B14F-4D97-AF65-F5344CB8AC3E}">
        <p14:creationId xmlns:p14="http://schemas.microsoft.com/office/powerpoint/2010/main" val="284501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176A12D1-6FB4-3F1C-4189-02D4210D3382}"/>
              </a:ext>
            </a:extLst>
          </p:cNvPr>
          <p:cNvSpPr/>
          <p:nvPr/>
        </p:nvSpPr>
        <p:spPr>
          <a:xfrm>
            <a:off x="1542143" y="580571"/>
            <a:ext cx="353786" cy="371929"/>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FD7633C3-56DB-D7E7-AFED-76829007C8E6}"/>
              </a:ext>
            </a:extLst>
          </p:cNvPr>
          <p:cNvSpPr/>
          <p:nvPr/>
        </p:nvSpPr>
        <p:spPr>
          <a:xfrm>
            <a:off x="1542142" y="1197427"/>
            <a:ext cx="353786" cy="371929"/>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D245EBA-550A-E227-A8A2-7AB260F88EA6}"/>
              </a:ext>
            </a:extLst>
          </p:cNvPr>
          <p:cNvSpPr/>
          <p:nvPr/>
        </p:nvSpPr>
        <p:spPr>
          <a:xfrm>
            <a:off x="1542142" y="1805213"/>
            <a:ext cx="353786" cy="371929"/>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2F576BAD-F2AE-73B2-2B89-07E74642D302}"/>
              </a:ext>
            </a:extLst>
          </p:cNvPr>
          <p:cNvSpPr/>
          <p:nvPr/>
        </p:nvSpPr>
        <p:spPr>
          <a:xfrm>
            <a:off x="2576286" y="90713"/>
            <a:ext cx="353786" cy="3719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1D2BBB2-7556-50E3-D42A-AF20E5E248B7}"/>
              </a:ext>
            </a:extLst>
          </p:cNvPr>
          <p:cNvSpPr/>
          <p:nvPr/>
        </p:nvSpPr>
        <p:spPr>
          <a:xfrm>
            <a:off x="2576285" y="771071"/>
            <a:ext cx="353786" cy="3719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7DD56CE-6F16-C173-0EBC-2FD41B154B75}"/>
              </a:ext>
            </a:extLst>
          </p:cNvPr>
          <p:cNvSpPr/>
          <p:nvPr/>
        </p:nvSpPr>
        <p:spPr>
          <a:xfrm>
            <a:off x="2603500" y="1433285"/>
            <a:ext cx="353786" cy="3719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76FB093-96ED-A5DB-52DF-F72177BF142E}"/>
              </a:ext>
            </a:extLst>
          </p:cNvPr>
          <p:cNvSpPr/>
          <p:nvPr/>
        </p:nvSpPr>
        <p:spPr>
          <a:xfrm>
            <a:off x="2630714" y="2113642"/>
            <a:ext cx="353786" cy="3719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7A24EF8-5CA1-3A95-A10D-48B4837D7A90}"/>
              </a:ext>
            </a:extLst>
          </p:cNvPr>
          <p:cNvSpPr/>
          <p:nvPr/>
        </p:nvSpPr>
        <p:spPr>
          <a:xfrm>
            <a:off x="3583214" y="771070"/>
            <a:ext cx="353786" cy="3719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0382938-08DB-20A8-B21E-BD7DD6FCE2BE}"/>
              </a:ext>
            </a:extLst>
          </p:cNvPr>
          <p:cNvSpPr/>
          <p:nvPr/>
        </p:nvSpPr>
        <p:spPr>
          <a:xfrm>
            <a:off x="3583214" y="1433284"/>
            <a:ext cx="353786" cy="3719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F5625EF2-9C2F-203A-6CA0-5B14B16465DB}"/>
              </a:ext>
            </a:extLst>
          </p:cNvPr>
          <p:cNvSpPr/>
          <p:nvPr/>
        </p:nvSpPr>
        <p:spPr>
          <a:xfrm>
            <a:off x="4381499" y="1097642"/>
            <a:ext cx="353786" cy="371929"/>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Left Brace 23">
            <a:extLst>
              <a:ext uri="{FF2B5EF4-FFF2-40B4-BE49-F238E27FC236}">
                <a16:creationId xmlns:a16="http://schemas.microsoft.com/office/drawing/2014/main" id="{D7A2BF04-8450-4D70-A00B-EE860EC6F664}"/>
              </a:ext>
            </a:extLst>
          </p:cNvPr>
          <p:cNvSpPr/>
          <p:nvPr/>
        </p:nvSpPr>
        <p:spPr>
          <a:xfrm rot="16080000">
            <a:off x="3081355" y="1842013"/>
            <a:ext cx="390071" cy="17598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Left Brace 24">
            <a:extLst>
              <a:ext uri="{FF2B5EF4-FFF2-40B4-BE49-F238E27FC236}">
                <a16:creationId xmlns:a16="http://schemas.microsoft.com/office/drawing/2014/main" id="{5325571A-0BAA-EF56-12F6-6601E10C4193}"/>
              </a:ext>
            </a:extLst>
          </p:cNvPr>
          <p:cNvSpPr/>
          <p:nvPr/>
        </p:nvSpPr>
        <p:spPr>
          <a:xfrm rot="-5280000">
            <a:off x="1570552" y="2123863"/>
            <a:ext cx="399143" cy="10522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Left Brace 25">
            <a:extLst>
              <a:ext uri="{FF2B5EF4-FFF2-40B4-BE49-F238E27FC236}">
                <a16:creationId xmlns:a16="http://schemas.microsoft.com/office/drawing/2014/main" id="{78A702C5-4961-0EF4-8C49-CBE1CCE5D943}"/>
              </a:ext>
            </a:extLst>
          </p:cNvPr>
          <p:cNvSpPr/>
          <p:nvPr/>
        </p:nvSpPr>
        <p:spPr>
          <a:xfrm rot="16080000">
            <a:off x="4693033" y="2195832"/>
            <a:ext cx="290286" cy="10159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65BF1E8A-6E5B-B1E5-9D56-3D200EABCE64}"/>
              </a:ext>
            </a:extLst>
          </p:cNvPr>
          <p:cNvSpPr txBox="1"/>
          <p:nvPr/>
        </p:nvSpPr>
        <p:spPr>
          <a:xfrm>
            <a:off x="1197429" y="2766785"/>
            <a:ext cx="1288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Input layer</a:t>
            </a:r>
            <a:endParaRPr lang="en-GB" dirty="0"/>
          </a:p>
        </p:txBody>
      </p:sp>
      <p:sp>
        <p:nvSpPr>
          <p:cNvPr id="28" name="TextBox 27">
            <a:extLst>
              <a:ext uri="{FF2B5EF4-FFF2-40B4-BE49-F238E27FC236}">
                <a16:creationId xmlns:a16="http://schemas.microsoft.com/office/drawing/2014/main" id="{70EF1E09-FBB8-7B17-27AD-45B32A7D9D63}"/>
              </a:ext>
            </a:extLst>
          </p:cNvPr>
          <p:cNvSpPr txBox="1"/>
          <p:nvPr/>
        </p:nvSpPr>
        <p:spPr>
          <a:xfrm>
            <a:off x="2576285" y="2884713"/>
            <a:ext cx="1533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Hidden layer </a:t>
            </a:r>
            <a:endParaRPr lang="en-GB" dirty="0"/>
          </a:p>
        </p:txBody>
      </p:sp>
      <p:sp>
        <p:nvSpPr>
          <p:cNvPr id="29" name="TextBox 28">
            <a:extLst>
              <a:ext uri="{FF2B5EF4-FFF2-40B4-BE49-F238E27FC236}">
                <a16:creationId xmlns:a16="http://schemas.microsoft.com/office/drawing/2014/main" id="{3E712FEF-43C6-4505-C4B1-2CE48C0E3C36}"/>
              </a:ext>
            </a:extLst>
          </p:cNvPr>
          <p:cNvSpPr txBox="1"/>
          <p:nvPr/>
        </p:nvSpPr>
        <p:spPr>
          <a:xfrm>
            <a:off x="4163783" y="2866569"/>
            <a:ext cx="1533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output Layer </a:t>
            </a:r>
          </a:p>
        </p:txBody>
      </p:sp>
    </p:spTree>
    <p:extLst>
      <p:ext uri="{BB962C8B-B14F-4D97-AF65-F5344CB8AC3E}">
        <p14:creationId xmlns:p14="http://schemas.microsoft.com/office/powerpoint/2010/main" val="348500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75F678-7388-8BCF-ABC4-22D0261EAE74}"/>
              </a:ext>
            </a:extLst>
          </p:cNvPr>
          <p:cNvSpPr/>
          <p:nvPr/>
        </p:nvSpPr>
        <p:spPr>
          <a:xfrm>
            <a:off x="692457" y="790113"/>
            <a:ext cx="1748901" cy="89664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Initialize Random Weights</a:t>
            </a:r>
          </a:p>
        </p:txBody>
      </p:sp>
      <p:sp>
        <p:nvSpPr>
          <p:cNvPr id="5" name="Arrow: Right 4">
            <a:extLst>
              <a:ext uri="{FF2B5EF4-FFF2-40B4-BE49-F238E27FC236}">
                <a16:creationId xmlns:a16="http://schemas.microsoft.com/office/drawing/2014/main" id="{22EA3868-B28C-3DFB-D1CC-A3F114D4A8B0}"/>
              </a:ext>
            </a:extLst>
          </p:cNvPr>
          <p:cNvSpPr/>
          <p:nvPr/>
        </p:nvSpPr>
        <p:spPr>
          <a:xfrm>
            <a:off x="2823099" y="976544"/>
            <a:ext cx="914400" cy="52378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F3AC3AC-DDBB-EE63-827A-CF25831FB5FC}"/>
              </a:ext>
            </a:extLst>
          </p:cNvPr>
          <p:cNvSpPr/>
          <p:nvPr/>
        </p:nvSpPr>
        <p:spPr>
          <a:xfrm>
            <a:off x="3983853" y="639191"/>
            <a:ext cx="1871709" cy="118960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Prediction on train data with random weights</a:t>
            </a:r>
          </a:p>
        </p:txBody>
      </p:sp>
      <p:sp>
        <p:nvSpPr>
          <p:cNvPr id="7" name="Arrow: Right 6">
            <a:extLst>
              <a:ext uri="{FF2B5EF4-FFF2-40B4-BE49-F238E27FC236}">
                <a16:creationId xmlns:a16="http://schemas.microsoft.com/office/drawing/2014/main" id="{ECC9F1A2-FD60-199B-830B-F8D2EAA08569}"/>
              </a:ext>
            </a:extLst>
          </p:cNvPr>
          <p:cNvSpPr/>
          <p:nvPr/>
        </p:nvSpPr>
        <p:spPr>
          <a:xfrm>
            <a:off x="6442597" y="976544"/>
            <a:ext cx="914400" cy="52378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C75E88-5721-2C5B-0BCB-B714FA515566}"/>
              </a:ext>
            </a:extLst>
          </p:cNvPr>
          <p:cNvSpPr/>
          <p:nvPr/>
        </p:nvSpPr>
        <p:spPr>
          <a:xfrm>
            <a:off x="7607421" y="790112"/>
            <a:ext cx="3658341" cy="8611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Error=Actual Value-Predicted Value</a:t>
            </a:r>
          </a:p>
        </p:txBody>
      </p:sp>
      <p:sp>
        <p:nvSpPr>
          <p:cNvPr id="11" name="Arrow: Curved Down 10">
            <a:extLst>
              <a:ext uri="{FF2B5EF4-FFF2-40B4-BE49-F238E27FC236}">
                <a16:creationId xmlns:a16="http://schemas.microsoft.com/office/drawing/2014/main" id="{0AB9BE01-5E65-CDFA-653D-0E6FC0A70B12}"/>
              </a:ext>
            </a:extLst>
          </p:cNvPr>
          <p:cNvSpPr/>
          <p:nvPr/>
        </p:nvSpPr>
        <p:spPr>
          <a:xfrm rot="10800000">
            <a:off x="1917576" y="2210540"/>
            <a:ext cx="6391922" cy="1349406"/>
          </a:xfrm>
          <a:prstGeom prst="curved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42B9CFF0-9349-ADF3-69FA-35CD3F7E2FD1}"/>
              </a:ext>
            </a:extLst>
          </p:cNvPr>
          <p:cNvSpPr txBox="1"/>
          <p:nvPr/>
        </p:nvSpPr>
        <p:spPr>
          <a:xfrm>
            <a:off x="4126264" y="2663300"/>
            <a:ext cx="2743200" cy="646331"/>
          </a:xfrm>
          <a:prstGeom prst="rect">
            <a:avLst/>
          </a:prstGeom>
          <a:noFill/>
        </p:spPr>
        <p:txBody>
          <a:bodyPr wrap="square" rtlCol="0">
            <a:spAutoFit/>
          </a:bodyPr>
          <a:lstStyle/>
          <a:p>
            <a:r>
              <a:rPr lang="en-US" dirty="0"/>
              <a:t>Update Weights with respect to error</a:t>
            </a:r>
          </a:p>
        </p:txBody>
      </p:sp>
    </p:spTree>
    <p:extLst>
      <p:ext uri="{BB962C8B-B14F-4D97-AF65-F5344CB8AC3E}">
        <p14:creationId xmlns:p14="http://schemas.microsoft.com/office/powerpoint/2010/main" val="296111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5E08B7E-A7F9-04BC-45F6-EC69E6617502}"/>
              </a:ext>
            </a:extLst>
          </p:cNvPr>
          <p:cNvGraphicFramePr>
            <a:graphicFrameLocks noGrp="1"/>
          </p:cNvGraphicFramePr>
          <p:nvPr>
            <p:extLst>
              <p:ext uri="{D42A27DB-BD31-4B8C-83A1-F6EECF244321}">
                <p14:modId xmlns:p14="http://schemas.microsoft.com/office/powerpoint/2010/main" val="2722287273"/>
              </p:ext>
            </p:extLst>
          </p:nvPr>
        </p:nvGraphicFramePr>
        <p:xfrm>
          <a:off x="119818" y="214376"/>
          <a:ext cx="2291400" cy="1502525"/>
        </p:xfrm>
        <a:graphic>
          <a:graphicData uri="http://schemas.openxmlformats.org/drawingml/2006/table">
            <a:tbl>
              <a:tblPr firstRow="1" bandRow="1">
                <a:tableStyleId>{5C22544A-7EE6-4342-B048-85BDC9FD1C3A}</a:tableStyleId>
              </a:tblPr>
              <a:tblGrid>
                <a:gridCol w="458280">
                  <a:extLst>
                    <a:ext uri="{9D8B030D-6E8A-4147-A177-3AD203B41FA5}">
                      <a16:colId xmlns:a16="http://schemas.microsoft.com/office/drawing/2014/main" val="83829813"/>
                    </a:ext>
                  </a:extLst>
                </a:gridCol>
                <a:gridCol w="458280">
                  <a:extLst>
                    <a:ext uri="{9D8B030D-6E8A-4147-A177-3AD203B41FA5}">
                      <a16:colId xmlns:a16="http://schemas.microsoft.com/office/drawing/2014/main" val="308489949"/>
                    </a:ext>
                  </a:extLst>
                </a:gridCol>
                <a:gridCol w="458280">
                  <a:extLst>
                    <a:ext uri="{9D8B030D-6E8A-4147-A177-3AD203B41FA5}">
                      <a16:colId xmlns:a16="http://schemas.microsoft.com/office/drawing/2014/main" val="507196796"/>
                    </a:ext>
                  </a:extLst>
                </a:gridCol>
                <a:gridCol w="458280">
                  <a:extLst>
                    <a:ext uri="{9D8B030D-6E8A-4147-A177-3AD203B41FA5}">
                      <a16:colId xmlns:a16="http://schemas.microsoft.com/office/drawing/2014/main" val="140607842"/>
                    </a:ext>
                  </a:extLst>
                </a:gridCol>
                <a:gridCol w="458280">
                  <a:extLst>
                    <a:ext uri="{9D8B030D-6E8A-4147-A177-3AD203B41FA5}">
                      <a16:colId xmlns:a16="http://schemas.microsoft.com/office/drawing/2014/main" val="1074431888"/>
                    </a:ext>
                  </a:extLst>
                </a:gridCol>
              </a:tblGrid>
              <a:tr h="300505">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extLst>
                  <a:ext uri="{0D108BD9-81ED-4DB2-BD59-A6C34878D82A}">
                    <a16:rowId xmlns:a16="http://schemas.microsoft.com/office/drawing/2014/main" val="3519068983"/>
                  </a:ext>
                </a:extLst>
              </a:tr>
              <a:tr h="300505">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1056711045"/>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2240290874"/>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658708675"/>
                  </a:ext>
                </a:extLst>
              </a:tr>
              <a:tr h="300505">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1950640384"/>
                  </a:ext>
                </a:extLst>
              </a:tr>
            </a:tbl>
          </a:graphicData>
        </a:graphic>
      </p:graphicFrame>
      <p:graphicFrame>
        <p:nvGraphicFramePr>
          <p:cNvPr id="4" name="Table 3">
            <a:extLst>
              <a:ext uri="{FF2B5EF4-FFF2-40B4-BE49-F238E27FC236}">
                <a16:creationId xmlns:a16="http://schemas.microsoft.com/office/drawing/2014/main" id="{728A4107-1469-84AB-8169-9805C92D3C34}"/>
              </a:ext>
            </a:extLst>
          </p:cNvPr>
          <p:cNvGraphicFramePr>
            <a:graphicFrameLocks noGrp="1"/>
          </p:cNvGraphicFramePr>
          <p:nvPr>
            <p:extLst>
              <p:ext uri="{D42A27DB-BD31-4B8C-83A1-F6EECF244321}">
                <p14:modId xmlns:p14="http://schemas.microsoft.com/office/powerpoint/2010/main" val="1771093873"/>
              </p:ext>
            </p:extLst>
          </p:nvPr>
        </p:nvGraphicFramePr>
        <p:xfrm>
          <a:off x="3448095" y="503411"/>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 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437810342"/>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1697599948"/>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3504702007"/>
                  </a:ext>
                </a:extLst>
              </a:tr>
            </a:tbl>
          </a:graphicData>
        </a:graphic>
      </p:graphicFrame>
      <p:sp>
        <p:nvSpPr>
          <p:cNvPr id="2" name="Rectangle 1">
            <a:extLst>
              <a:ext uri="{FF2B5EF4-FFF2-40B4-BE49-F238E27FC236}">
                <a16:creationId xmlns:a16="http://schemas.microsoft.com/office/drawing/2014/main" id="{537D1812-F434-6DBE-E0CD-79DCAE429CC1}"/>
              </a:ext>
            </a:extLst>
          </p:cNvPr>
          <p:cNvSpPr/>
          <p:nvPr/>
        </p:nvSpPr>
        <p:spPr>
          <a:xfrm>
            <a:off x="122621" y="210207"/>
            <a:ext cx="1348827" cy="902137"/>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Table 6">
            <a:extLst>
              <a:ext uri="{FF2B5EF4-FFF2-40B4-BE49-F238E27FC236}">
                <a16:creationId xmlns:a16="http://schemas.microsoft.com/office/drawing/2014/main" id="{4C817D72-4981-FDF6-45F1-FDF2D597C909}"/>
              </a:ext>
            </a:extLst>
          </p:cNvPr>
          <p:cNvGraphicFramePr>
            <a:graphicFrameLocks noGrp="1"/>
          </p:cNvGraphicFramePr>
          <p:nvPr>
            <p:extLst>
              <p:ext uri="{D42A27DB-BD31-4B8C-83A1-F6EECF244321}">
                <p14:modId xmlns:p14="http://schemas.microsoft.com/office/powerpoint/2010/main" val="3830416698"/>
              </p:ext>
            </p:extLst>
          </p:nvPr>
        </p:nvGraphicFramePr>
        <p:xfrm>
          <a:off x="5453817" y="450859"/>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437810342"/>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1697599948"/>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3504702007"/>
                  </a:ext>
                </a:extLst>
              </a:tr>
            </a:tbl>
          </a:graphicData>
        </a:graphic>
      </p:graphicFrame>
      <p:sp>
        <p:nvSpPr>
          <p:cNvPr id="8" name="TextBox 7">
            <a:extLst>
              <a:ext uri="{FF2B5EF4-FFF2-40B4-BE49-F238E27FC236}">
                <a16:creationId xmlns:a16="http://schemas.microsoft.com/office/drawing/2014/main" id="{6D354E57-5A58-5F96-0CEB-F8996D0F5BDB}"/>
              </a:ext>
            </a:extLst>
          </p:cNvPr>
          <p:cNvSpPr txBox="1"/>
          <p:nvPr/>
        </p:nvSpPr>
        <p:spPr>
          <a:xfrm>
            <a:off x="2785240" y="534276"/>
            <a:ext cx="613103" cy="3766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9" name="TextBox 8">
            <a:extLst>
              <a:ext uri="{FF2B5EF4-FFF2-40B4-BE49-F238E27FC236}">
                <a16:creationId xmlns:a16="http://schemas.microsoft.com/office/drawing/2014/main" id="{CB901855-00D1-1B0A-C082-8129C86FCCD0}"/>
              </a:ext>
            </a:extLst>
          </p:cNvPr>
          <p:cNvSpPr txBox="1"/>
          <p:nvPr/>
        </p:nvSpPr>
        <p:spPr>
          <a:xfrm>
            <a:off x="4755931" y="534276"/>
            <a:ext cx="569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graphicFrame>
        <p:nvGraphicFramePr>
          <p:cNvPr id="10" name="Table 9">
            <a:extLst>
              <a:ext uri="{FF2B5EF4-FFF2-40B4-BE49-F238E27FC236}">
                <a16:creationId xmlns:a16="http://schemas.microsoft.com/office/drawing/2014/main" id="{94AF7D64-971C-CE04-E3BD-31C55855CE04}"/>
              </a:ext>
            </a:extLst>
          </p:cNvPr>
          <p:cNvGraphicFramePr>
            <a:graphicFrameLocks noGrp="1"/>
          </p:cNvGraphicFramePr>
          <p:nvPr>
            <p:extLst>
              <p:ext uri="{D42A27DB-BD31-4B8C-83A1-F6EECF244321}">
                <p14:modId xmlns:p14="http://schemas.microsoft.com/office/powerpoint/2010/main" val="124013557"/>
              </p:ext>
            </p:extLst>
          </p:nvPr>
        </p:nvGraphicFramePr>
        <p:xfrm>
          <a:off x="172369" y="1852237"/>
          <a:ext cx="2291400" cy="1502525"/>
        </p:xfrm>
        <a:graphic>
          <a:graphicData uri="http://schemas.openxmlformats.org/drawingml/2006/table">
            <a:tbl>
              <a:tblPr firstRow="1" bandRow="1">
                <a:tableStyleId>{5C22544A-7EE6-4342-B048-85BDC9FD1C3A}</a:tableStyleId>
              </a:tblPr>
              <a:tblGrid>
                <a:gridCol w="458280">
                  <a:extLst>
                    <a:ext uri="{9D8B030D-6E8A-4147-A177-3AD203B41FA5}">
                      <a16:colId xmlns:a16="http://schemas.microsoft.com/office/drawing/2014/main" val="83829813"/>
                    </a:ext>
                  </a:extLst>
                </a:gridCol>
                <a:gridCol w="458280">
                  <a:extLst>
                    <a:ext uri="{9D8B030D-6E8A-4147-A177-3AD203B41FA5}">
                      <a16:colId xmlns:a16="http://schemas.microsoft.com/office/drawing/2014/main" val="308489949"/>
                    </a:ext>
                  </a:extLst>
                </a:gridCol>
                <a:gridCol w="458280">
                  <a:extLst>
                    <a:ext uri="{9D8B030D-6E8A-4147-A177-3AD203B41FA5}">
                      <a16:colId xmlns:a16="http://schemas.microsoft.com/office/drawing/2014/main" val="507196796"/>
                    </a:ext>
                  </a:extLst>
                </a:gridCol>
                <a:gridCol w="458280">
                  <a:extLst>
                    <a:ext uri="{9D8B030D-6E8A-4147-A177-3AD203B41FA5}">
                      <a16:colId xmlns:a16="http://schemas.microsoft.com/office/drawing/2014/main" val="140607842"/>
                    </a:ext>
                  </a:extLst>
                </a:gridCol>
                <a:gridCol w="458280">
                  <a:extLst>
                    <a:ext uri="{9D8B030D-6E8A-4147-A177-3AD203B41FA5}">
                      <a16:colId xmlns:a16="http://schemas.microsoft.com/office/drawing/2014/main" val="1074431888"/>
                    </a:ext>
                  </a:extLst>
                </a:gridCol>
              </a:tblGrid>
              <a:tr h="300505">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extLst>
                  <a:ext uri="{0D108BD9-81ED-4DB2-BD59-A6C34878D82A}">
                    <a16:rowId xmlns:a16="http://schemas.microsoft.com/office/drawing/2014/main" val="3519068983"/>
                  </a:ext>
                </a:extLst>
              </a:tr>
              <a:tr h="300505">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1056711045"/>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2240290874"/>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658708675"/>
                  </a:ext>
                </a:extLst>
              </a:tr>
              <a:tr h="300505">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1950640384"/>
                  </a:ext>
                </a:extLst>
              </a:tr>
            </a:tbl>
          </a:graphicData>
        </a:graphic>
      </p:graphicFrame>
      <p:graphicFrame>
        <p:nvGraphicFramePr>
          <p:cNvPr id="11" name="Table 10">
            <a:extLst>
              <a:ext uri="{FF2B5EF4-FFF2-40B4-BE49-F238E27FC236}">
                <a16:creationId xmlns:a16="http://schemas.microsoft.com/office/drawing/2014/main" id="{C155139B-E42F-3965-C362-224B47BDC063}"/>
              </a:ext>
            </a:extLst>
          </p:cNvPr>
          <p:cNvGraphicFramePr>
            <a:graphicFrameLocks noGrp="1"/>
          </p:cNvGraphicFramePr>
          <p:nvPr>
            <p:extLst>
              <p:ext uri="{D42A27DB-BD31-4B8C-83A1-F6EECF244321}">
                <p14:modId xmlns:p14="http://schemas.microsoft.com/office/powerpoint/2010/main" val="387617798"/>
              </p:ext>
            </p:extLst>
          </p:nvPr>
        </p:nvGraphicFramePr>
        <p:xfrm>
          <a:off x="3448094" y="1992376"/>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 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437810342"/>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1697599948"/>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3504702007"/>
                  </a:ext>
                </a:extLst>
              </a:tr>
            </a:tbl>
          </a:graphicData>
        </a:graphic>
      </p:graphicFrame>
      <p:graphicFrame>
        <p:nvGraphicFramePr>
          <p:cNvPr id="12" name="Table 11">
            <a:extLst>
              <a:ext uri="{FF2B5EF4-FFF2-40B4-BE49-F238E27FC236}">
                <a16:creationId xmlns:a16="http://schemas.microsoft.com/office/drawing/2014/main" id="{D9BD96DA-E803-807C-4F84-51E133D07534}"/>
              </a:ext>
            </a:extLst>
          </p:cNvPr>
          <p:cNvGraphicFramePr>
            <a:graphicFrameLocks noGrp="1"/>
          </p:cNvGraphicFramePr>
          <p:nvPr>
            <p:extLst>
              <p:ext uri="{D42A27DB-BD31-4B8C-83A1-F6EECF244321}">
                <p14:modId xmlns:p14="http://schemas.microsoft.com/office/powerpoint/2010/main" val="683992375"/>
              </p:ext>
            </p:extLst>
          </p:nvPr>
        </p:nvGraphicFramePr>
        <p:xfrm>
          <a:off x="5506368" y="1931065"/>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437810342"/>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1697599948"/>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3504702007"/>
                  </a:ext>
                </a:extLst>
              </a:tr>
            </a:tbl>
          </a:graphicData>
        </a:graphic>
      </p:graphicFrame>
      <p:sp>
        <p:nvSpPr>
          <p:cNvPr id="13" name="TextBox 12">
            <a:extLst>
              <a:ext uri="{FF2B5EF4-FFF2-40B4-BE49-F238E27FC236}">
                <a16:creationId xmlns:a16="http://schemas.microsoft.com/office/drawing/2014/main" id="{90A05384-DB2B-B7DD-436D-2D1B5CEFE265}"/>
              </a:ext>
            </a:extLst>
          </p:cNvPr>
          <p:cNvSpPr txBox="1"/>
          <p:nvPr/>
        </p:nvSpPr>
        <p:spPr>
          <a:xfrm>
            <a:off x="2837791" y="2294758"/>
            <a:ext cx="613103" cy="3766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14" name="TextBox 13">
            <a:extLst>
              <a:ext uri="{FF2B5EF4-FFF2-40B4-BE49-F238E27FC236}">
                <a16:creationId xmlns:a16="http://schemas.microsoft.com/office/drawing/2014/main" id="{4F182729-BC03-E02B-C712-602BC42547D2}"/>
              </a:ext>
            </a:extLst>
          </p:cNvPr>
          <p:cNvSpPr txBox="1"/>
          <p:nvPr/>
        </p:nvSpPr>
        <p:spPr>
          <a:xfrm>
            <a:off x="4808482" y="2294758"/>
            <a:ext cx="569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15" name="Rectangle 14">
            <a:extLst>
              <a:ext uri="{FF2B5EF4-FFF2-40B4-BE49-F238E27FC236}">
                <a16:creationId xmlns:a16="http://schemas.microsoft.com/office/drawing/2014/main" id="{FDEB064D-0FA6-F61A-A8A1-67FC28EE1B0B}"/>
              </a:ext>
            </a:extLst>
          </p:cNvPr>
          <p:cNvSpPr/>
          <p:nvPr/>
        </p:nvSpPr>
        <p:spPr>
          <a:xfrm>
            <a:off x="648137" y="1848068"/>
            <a:ext cx="1348827" cy="902137"/>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Table 15">
            <a:extLst>
              <a:ext uri="{FF2B5EF4-FFF2-40B4-BE49-F238E27FC236}">
                <a16:creationId xmlns:a16="http://schemas.microsoft.com/office/drawing/2014/main" id="{B84D9688-58E5-451B-273A-C4998A16F452}"/>
              </a:ext>
            </a:extLst>
          </p:cNvPr>
          <p:cNvGraphicFramePr>
            <a:graphicFrameLocks noGrp="1"/>
          </p:cNvGraphicFramePr>
          <p:nvPr>
            <p:extLst>
              <p:ext uri="{D42A27DB-BD31-4B8C-83A1-F6EECF244321}">
                <p14:modId xmlns:p14="http://schemas.microsoft.com/office/powerpoint/2010/main" val="609164254"/>
              </p:ext>
            </p:extLst>
          </p:nvPr>
        </p:nvGraphicFramePr>
        <p:xfrm>
          <a:off x="224921" y="3455064"/>
          <a:ext cx="2291400" cy="1502525"/>
        </p:xfrm>
        <a:graphic>
          <a:graphicData uri="http://schemas.openxmlformats.org/drawingml/2006/table">
            <a:tbl>
              <a:tblPr firstRow="1" bandRow="1">
                <a:tableStyleId>{5C22544A-7EE6-4342-B048-85BDC9FD1C3A}</a:tableStyleId>
              </a:tblPr>
              <a:tblGrid>
                <a:gridCol w="458280">
                  <a:extLst>
                    <a:ext uri="{9D8B030D-6E8A-4147-A177-3AD203B41FA5}">
                      <a16:colId xmlns:a16="http://schemas.microsoft.com/office/drawing/2014/main" val="83829813"/>
                    </a:ext>
                  </a:extLst>
                </a:gridCol>
                <a:gridCol w="458280">
                  <a:extLst>
                    <a:ext uri="{9D8B030D-6E8A-4147-A177-3AD203B41FA5}">
                      <a16:colId xmlns:a16="http://schemas.microsoft.com/office/drawing/2014/main" val="308489949"/>
                    </a:ext>
                  </a:extLst>
                </a:gridCol>
                <a:gridCol w="458280">
                  <a:extLst>
                    <a:ext uri="{9D8B030D-6E8A-4147-A177-3AD203B41FA5}">
                      <a16:colId xmlns:a16="http://schemas.microsoft.com/office/drawing/2014/main" val="507196796"/>
                    </a:ext>
                  </a:extLst>
                </a:gridCol>
                <a:gridCol w="458280">
                  <a:extLst>
                    <a:ext uri="{9D8B030D-6E8A-4147-A177-3AD203B41FA5}">
                      <a16:colId xmlns:a16="http://schemas.microsoft.com/office/drawing/2014/main" val="140607842"/>
                    </a:ext>
                  </a:extLst>
                </a:gridCol>
                <a:gridCol w="458280">
                  <a:extLst>
                    <a:ext uri="{9D8B030D-6E8A-4147-A177-3AD203B41FA5}">
                      <a16:colId xmlns:a16="http://schemas.microsoft.com/office/drawing/2014/main" val="1074431888"/>
                    </a:ext>
                  </a:extLst>
                </a:gridCol>
              </a:tblGrid>
              <a:tr h="300505">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extLst>
                  <a:ext uri="{0D108BD9-81ED-4DB2-BD59-A6C34878D82A}">
                    <a16:rowId xmlns:a16="http://schemas.microsoft.com/office/drawing/2014/main" val="3519068983"/>
                  </a:ext>
                </a:extLst>
              </a:tr>
              <a:tr h="300505">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1056711045"/>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2240290874"/>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658708675"/>
                  </a:ext>
                </a:extLst>
              </a:tr>
              <a:tr h="300505">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1950640384"/>
                  </a:ext>
                </a:extLst>
              </a:tr>
            </a:tbl>
          </a:graphicData>
        </a:graphic>
      </p:graphicFrame>
      <p:graphicFrame>
        <p:nvGraphicFramePr>
          <p:cNvPr id="17" name="Table 16">
            <a:extLst>
              <a:ext uri="{FF2B5EF4-FFF2-40B4-BE49-F238E27FC236}">
                <a16:creationId xmlns:a16="http://schemas.microsoft.com/office/drawing/2014/main" id="{4488F852-6F00-6391-B297-07FD4878CAB9}"/>
              </a:ext>
            </a:extLst>
          </p:cNvPr>
          <p:cNvGraphicFramePr>
            <a:graphicFrameLocks noGrp="1"/>
          </p:cNvGraphicFramePr>
          <p:nvPr>
            <p:extLst>
              <p:ext uri="{D42A27DB-BD31-4B8C-83A1-F6EECF244321}">
                <p14:modId xmlns:p14="http://schemas.microsoft.com/office/powerpoint/2010/main" val="3182716132"/>
              </p:ext>
            </p:extLst>
          </p:nvPr>
        </p:nvGraphicFramePr>
        <p:xfrm>
          <a:off x="3500646" y="3595203"/>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 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437810342"/>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1697599948"/>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3504702007"/>
                  </a:ext>
                </a:extLst>
              </a:tr>
            </a:tbl>
          </a:graphicData>
        </a:graphic>
      </p:graphicFrame>
      <p:graphicFrame>
        <p:nvGraphicFramePr>
          <p:cNvPr id="18" name="Table 17">
            <a:extLst>
              <a:ext uri="{FF2B5EF4-FFF2-40B4-BE49-F238E27FC236}">
                <a16:creationId xmlns:a16="http://schemas.microsoft.com/office/drawing/2014/main" id="{D438FBD9-1324-4053-D715-BADBB6268658}"/>
              </a:ext>
            </a:extLst>
          </p:cNvPr>
          <p:cNvGraphicFramePr>
            <a:graphicFrameLocks noGrp="1"/>
          </p:cNvGraphicFramePr>
          <p:nvPr>
            <p:extLst>
              <p:ext uri="{D42A27DB-BD31-4B8C-83A1-F6EECF244321}">
                <p14:modId xmlns:p14="http://schemas.microsoft.com/office/powerpoint/2010/main" val="2125031144"/>
              </p:ext>
            </p:extLst>
          </p:nvPr>
        </p:nvGraphicFramePr>
        <p:xfrm>
          <a:off x="5558920" y="3533892"/>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437810342"/>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1697599948"/>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3504702007"/>
                  </a:ext>
                </a:extLst>
              </a:tr>
            </a:tbl>
          </a:graphicData>
        </a:graphic>
      </p:graphicFrame>
      <p:sp>
        <p:nvSpPr>
          <p:cNvPr id="19" name="TextBox 18">
            <a:extLst>
              <a:ext uri="{FF2B5EF4-FFF2-40B4-BE49-F238E27FC236}">
                <a16:creationId xmlns:a16="http://schemas.microsoft.com/office/drawing/2014/main" id="{8B0D0CA7-DF77-4209-AB8A-C7EA8ABEEFB5}"/>
              </a:ext>
            </a:extLst>
          </p:cNvPr>
          <p:cNvSpPr txBox="1"/>
          <p:nvPr/>
        </p:nvSpPr>
        <p:spPr>
          <a:xfrm>
            <a:off x="2890343" y="3897585"/>
            <a:ext cx="613103" cy="3766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20" name="TextBox 19">
            <a:extLst>
              <a:ext uri="{FF2B5EF4-FFF2-40B4-BE49-F238E27FC236}">
                <a16:creationId xmlns:a16="http://schemas.microsoft.com/office/drawing/2014/main" id="{B5020F01-55EA-16B0-7611-98C1BFDC8BDF}"/>
              </a:ext>
            </a:extLst>
          </p:cNvPr>
          <p:cNvSpPr txBox="1"/>
          <p:nvPr/>
        </p:nvSpPr>
        <p:spPr>
          <a:xfrm>
            <a:off x="4861034" y="3897585"/>
            <a:ext cx="569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21" name="Rectangle 20">
            <a:extLst>
              <a:ext uri="{FF2B5EF4-FFF2-40B4-BE49-F238E27FC236}">
                <a16:creationId xmlns:a16="http://schemas.microsoft.com/office/drawing/2014/main" id="{FC504234-85F3-43A0-4645-8127139FB885}"/>
              </a:ext>
            </a:extLst>
          </p:cNvPr>
          <p:cNvSpPr/>
          <p:nvPr/>
        </p:nvSpPr>
        <p:spPr>
          <a:xfrm>
            <a:off x="1121103" y="3433378"/>
            <a:ext cx="1348827" cy="902137"/>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2" name="Table 21">
            <a:extLst>
              <a:ext uri="{FF2B5EF4-FFF2-40B4-BE49-F238E27FC236}">
                <a16:creationId xmlns:a16="http://schemas.microsoft.com/office/drawing/2014/main" id="{7AE71AA8-944E-2124-3EDF-6257A44B464F}"/>
              </a:ext>
            </a:extLst>
          </p:cNvPr>
          <p:cNvGraphicFramePr>
            <a:graphicFrameLocks noGrp="1"/>
          </p:cNvGraphicFramePr>
          <p:nvPr>
            <p:extLst>
              <p:ext uri="{D42A27DB-BD31-4B8C-83A1-F6EECF244321}">
                <p14:modId xmlns:p14="http://schemas.microsoft.com/office/powerpoint/2010/main" val="3917064928"/>
              </p:ext>
            </p:extLst>
          </p:nvPr>
        </p:nvGraphicFramePr>
        <p:xfrm>
          <a:off x="251197" y="5084167"/>
          <a:ext cx="2291400" cy="1502525"/>
        </p:xfrm>
        <a:graphic>
          <a:graphicData uri="http://schemas.openxmlformats.org/drawingml/2006/table">
            <a:tbl>
              <a:tblPr firstRow="1" bandRow="1">
                <a:tableStyleId>{5C22544A-7EE6-4342-B048-85BDC9FD1C3A}</a:tableStyleId>
              </a:tblPr>
              <a:tblGrid>
                <a:gridCol w="458280">
                  <a:extLst>
                    <a:ext uri="{9D8B030D-6E8A-4147-A177-3AD203B41FA5}">
                      <a16:colId xmlns:a16="http://schemas.microsoft.com/office/drawing/2014/main" val="83829813"/>
                    </a:ext>
                  </a:extLst>
                </a:gridCol>
                <a:gridCol w="458280">
                  <a:extLst>
                    <a:ext uri="{9D8B030D-6E8A-4147-A177-3AD203B41FA5}">
                      <a16:colId xmlns:a16="http://schemas.microsoft.com/office/drawing/2014/main" val="308489949"/>
                    </a:ext>
                  </a:extLst>
                </a:gridCol>
                <a:gridCol w="458280">
                  <a:extLst>
                    <a:ext uri="{9D8B030D-6E8A-4147-A177-3AD203B41FA5}">
                      <a16:colId xmlns:a16="http://schemas.microsoft.com/office/drawing/2014/main" val="507196796"/>
                    </a:ext>
                  </a:extLst>
                </a:gridCol>
                <a:gridCol w="458280">
                  <a:extLst>
                    <a:ext uri="{9D8B030D-6E8A-4147-A177-3AD203B41FA5}">
                      <a16:colId xmlns:a16="http://schemas.microsoft.com/office/drawing/2014/main" val="140607842"/>
                    </a:ext>
                  </a:extLst>
                </a:gridCol>
                <a:gridCol w="458280">
                  <a:extLst>
                    <a:ext uri="{9D8B030D-6E8A-4147-A177-3AD203B41FA5}">
                      <a16:colId xmlns:a16="http://schemas.microsoft.com/office/drawing/2014/main" val="1074431888"/>
                    </a:ext>
                  </a:extLst>
                </a:gridCol>
              </a:tblGrid>
              <a:tr h="300505">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extLst>
                  <a:ext uri="{0D108BD9-81ED-4DB2-BD59-A6C34878D82A}">
                    <a16:rowId xmlns:a16="http://schemas.microsoft.com/office/drawing/2014/main" val="3519068983"/>
                  </a:ext>
                </a:extLst>
              </a:tr>
              <a:tr h="300505">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1056711045"/>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2240290874"/>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658708675"/>
                  </a:ext>
                </a:extLst>
              </a:tr>
              <a:tr h="300505">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1950640384"/>
                  </a:ext>
                </a:extLst>
              </a:tr>
            </a:tbl>
          </a:graphicData>
        </a:graphic>
      </p:graphicFrame>
      <p:graphicFrame>
        <p:nvGraphicFramePr>
          <p:cNvPr id="23" name="Table 22">
            <a:extLst>
              <a:ext uri="{FF2B5EF4-FFF2-40B4-BE49-F238E27FC236}">
                <a16:creationId xmlns:a16="http://schemas.microsoft.com/office/drawing/2014/main" id="{A9EDD417-5DFF-9AB2-184D-79EBE209553C}"/>
              </a:ext>
            </a:extLst>
          </p:cNvPr>
          <p:cNvGraphicFramePr>
            <a:graphicFrameLocks noGrp="1"/>
          </p:cNvGraphicFramePr>
          <p:nvPr>
            <p:extLst>
              <p:ext uri="{D42A27DB-BD31-4B8C-83A1-F6EECF244321}">
                <p14:modId xmlns:p14="http://schemas.microsoft.com/office/powerpoint/2010/main" val="1352614201"/>
              </p:ext>
            </p:extLst>
          </p:nvPr>
        </p:nvGraphicFramePr>
        <p:xfrm>
          <a:off x="3526922" y="5224306"/>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 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437810342"/>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1697599948"/>
                  </a:ext>
                </a:extLst>
              </a:tr>
              <a:tr h="303423">
                <a:tc>
                  <a:txBody>
                    <a:bodyPr/>
                    <a:lstStyle/>
                    <a:p>
                      <a:pPr algn="ctr"/>
                      <a:r>
                        <a:rPr lang="en-GB" sz="1200" dirty="0">
                          <a:solidFill>
                            <a:schemeClr val="tx1"/>
                          </a:solidFill>
                        </a:rPr>
                        <a:t>1</a:t>
                      </a:r>
                    </a:p>
                  </a:txBody>
                  <a:tcPr>
                    <a:solidFill>
                      <a:schemeClr val="bg2"/>
                    </a:solidFill>
                  </a:tcPr>
                </a:tc>
                <a:tc>
                  <a:txBody>
                    <a:bodyPr/>
                    <a:lstStyle/>
                    <a:p>
                      <a:pPr algn="ctr"/>
                      <a:r>
                        <a:rPr lang="en-GB" sz="1200" dirty="0">
                          <a:solidFill>
                            <a:schemeClr val="tx1"/>
                          </a:solidFill>
                        </a:rPr>
                        <a:t>0</a:t>
                      </a:r>
                    </a:p>
                  </a:txBody>
                  <a:tcPr>
                    <a:solidFill>
                      <a:schemeClr val="bg2"/>
                    </a:solidFill>
                  </a:tcPr>
                </a:tc>
                <a:tc>
                  <a:txBody>
                    <a:bodyPr/>
                    <a:lstStyle/>
                    <a:p>
                      <a:pPr algn="ctr"/>
                      <a:r>
                        <a:rPr lang="en-GB" sz="1200" dirty="0">
                          <a:solidFill>
                            <a:schemeClr val="tx1"/>
                          </a:solidFill>
                        </a:rPr>
                        <a:t>-1</a:t>
                      </a:r>
                    </a:p>
                  </a:txBody>
                  <a:tcPr>
                    <a:solidFill>
                      <a:schemeClr val="bg2"/>
                    </a:solidFill>
                  </a:tcPr>
                </a:tc>
                <a:extLst>
                  <a:ext uri="{0D108BD9-81ED-4DB2-BD59-A6C34878D82A}">
                    <a16:rowId xmlns:a16="http://schemas.microsoft.com/office/drawing/2014/main" val="3504702007"/>
                  </a:ext>
                </a:extLst>
              </a:tr>
            </a:tbl>
          </a:graphicData>
        </a:graphic>
      </p:graphicFrame>
      <p:graphicFrame>
        <p:nvGraphicFramePr>
          <p:cNvPr id="24" name="Table 23">
            <a:extLst>
              <a:ext uri="{FF2B5EF4-FFF2-40B4-BE49-F238E27FC236}">
                <a16:creationId xmlns:a16="http://schemas.microsoft.com/office/drawing/2014/main" id="{B428DE57-5422-D4C6-673B-F92013817304}"/>
              </a:ext>
            </a:extLst>
          </p:cNvPr>
          <p:cNvGraphicFramePr>
            <a:graphicFrameLocks noGrp="1"/>
          </p:cNvGraphicFramePr>
          <p:nvPr>
            <p:extLst>
              <p:ext uri="{D42A27DB-BD31-4B8C-83A1-F6EECF244321}">
                <p14:modId xmlns:p14="http://schemas.microsoft.com/office/powerpoint/2010/main" val="3095626063"/>
              </p:ext>
            </p:extLst>
          </p:nvPr>
        </p:nvGraphicFramePr>
        <p:xfrm>
          <a:off x="5585196" y="5162995"/>
          <a:ext cx="968898" cy="910269"/>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3568256640"/>
                    </a:ext>
                  </a:extLst>
                </a:gridCol>
                <a:gridCol w="322966">
                  <a:extLst>
                    <a:ext uri="{9D8B030D-6E8A-4147-A177-3AD203B41FA5}">
                      <a16:colId xmlns:a16="http://schemas.microsoft.com/office/drawing/2014/main" val="3972193474"/>
                    </a:ext>
                  </a:extLst>
                </a:gridCol>
                <a:gridCol w="322966">
                  <a:extLst>
                    <a:ext uri="{9D8B030D-6E8A-4147-A177-3AD203B41FA5}">
                      <a16:colId xmlns:a16="http://schemas.microsoft.com/office/drawing/2014/main" val="1666535574"/>
                    </a:ext>
                  </a:extLst>
                </a:gridCol>
              </a:tblGrid>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437810342"/>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1697599948"/>
                  </a:ext>
                </a:extLst>
              </a:tr>
              <a:tr h="303423">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tc>
                  <a:txBody>
                    <a:bodyPr/>
                    <a:lstStyle/>
                    <a:p>
                      <a:pPr algn="ctr"/>
                      <a:endParaRPr lang="en-GB" sz="1200" dirty="0">
                        <a:solidFill>
                          <a:schemeClr val="tx1"/>
                        </a:solidFill>
                      </a:endParaRPr>
                    </a:p>
                  </a:txBody>
                  <a:tcPr>
                    <a:solidFill>
                      <a:schemeClr val="bg2"/>
                    </a:solidFill>
                  </a:tcPr>
                </a:tc>
                <a:extLst>
                  <a:ext uri="{0D108BD9-81ED-4DB2-BD59-A6C34878D82A}">
                    <a16:rowId xmlns:a16="http://schemas.microsoft.com/office/drawing/2014/main" val="3504702007"/>
                  </a:ext>
                </a:extLst>
              </a:tr>
            </a:tbl>
          </a:graphicData>
        </a:graphic>
      </p:graphicFrame>
      <p:sp>
        <p:nvSpPr>
          <p:cNvPr id="25" name="TextBox 24">
            <a:extLst>
              <a:ext uri="{FF2B5EF4-FFF2-40B4-BE49-F238E27FC236}">
                <a16:creationId xmlns:a16="http://schemas.microsoft.com/office/drawing/2014/main" id="{A5D6FEA7-3C41-D298-440B-280C00FE1B5C}"/>
              </a:ext>
            </a:extLst>
          </p:cNvPr>
          <p:cNvSpPr txBox="1"/>
          <p:nvPr/>
        </p:nvSpPr>
        <p:spPr>
          <a:xfrm>
            <a:off x="2916619" y="5526688"/>
            <a:ext cx="613103" cy="3766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26" name="TextBox 25">
            <a:extLst>
              <a:ext uri="{FF2B5EF4-FFF2-40B4-BE49-F238E27FC236}">
                <a16:creationId xmlns:a16="http://schemas.microsoft.com/office/drawing/2014/main" id="{C24A7210-FC45-8FAC-7304-E11ACBF38CC4}"/>
              </a:ext>
            </a:extLst>
          </p:cNvPr>
          <p:cNvSpPr txBox="1"/>
          <p:nvPr/>
        </p:nvSpPr>
        <p:spPr>
          <a:xfrm>
            <a:off x="4887310" y="5526688"/>
            <a:ext cx="569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27" name="Rectangle 26">
            <a:extLst>
              <a:ext uri="{FF2B5EF4-FFF2-40B4-BE49-F238E27FC236}">
                <a16:creationId xmlns:a16="http://schemas.microsoft.com/office/drawing/2014/main" id="{7A693C86-CD06-8900-B6EB-A886D1F24F51}"/>
              </a:ext>
            </a:extLst>
          </p:cNvPr>
          <p:cNvSpPr/>
          <p:nvPr/>
        </p:nvSpPr>
        <p:spPr>
          <a:xfrm>
            <a:off x="289034" y="5377791"/>
            <a:ext cx="1348827" cy="902137"/>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67F4E65-2993-7088-E321-DA5DBBFA85F8}"/>
              </a:ext>
            </a:extLst>
          </p:cNvPr>
          <p:cNvSpPr txBox="1"/>
          <p:nvPr/>
        </p:nvSpPr>
        <p:spPr>
          <a:xfrm>
            <a:off x="3407103" y="201448"/>
            <a:ext cx="116489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Convolution Filters</a:t>
            </a:r>
            <a:endParaRPr lang="en-GB" dirty="0">
              <a:cs typeface="Calibri"/>
            </a:endParaRPr>
          </a:p>
        </p:txBody>
      </p:sp>
      <p:sp>
        <p:nvSpPr>
          <p:cNvPr id="6" name="TextBox 5">
            <a:extLst>
              <a:ext uri="{FF2B5EF4-FFF2-40B4-BE49-F238E27FC236}">
                <a16:creationId xmlns:a16="http://schemas.microsoft.com/office/drawing/2014/main" id="{941F8222-0D81-2FDA-F7FE-B675CD703514}"/>
              </a:ext>
            </a:extLst>
          </p:cNvPr>
          <p:cNvSpPr txBox="1"/>
          <p:nvPr/>
        </p:nvSpPr>
        <p:spPr>
          <a:xfrm>
            <a:off x="5439102" y="140137"/>
            <a:ext cx="119993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Feature Maps</a:t>
            </a:r>
            <a:endParaRPr lang="en-GB" dirty="0"/>
          </a:p>
        </p:txBody>
      </p:sp>
    </p:spTree>
    <p:extLst>
      <p:ext uri="{BB962C8B-B14F-4D97-AF65-F5344CB8AC3E}">
        <p14:creationId xmlns:p14="http://schemas.microsoft.com/office/powerpoint/2010/main" val="4772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5E6FD40-BBD7-29D6-871A-46D02E4413FD}"/>
              </a:ext>
            </a:extLst>
          </p:cNvPr>
          <p:cNvGraphicFramePr>
            <a:graphicFrameLocks noGrp="1"/>
          </p:cNvGraphicFramePr>
          <p:nvPr>
            <p:extLst>
              <p:ext uri="{D42A27DB-BD31-4B8C-83A1-F6EECF244321}">
                <p14:modId xmlns:p14="http://schemas.microsoft.com/office/powerpoint/2010/main" val="3381146363"/>
              </p:ext>
            </p:extLst>
          </p:nvPr>
        </p:nvGraphicFramePr>
        <p:xfrm>
          <a:off x="138308" y="653278"/>
          <a:ext cx="2291400" cy="1502525"/>
        </p:xfrm>
        <a:graphic>
          <a:graphicData uri="http://schemas.openxmlformats.org/drawingml/2006/table">
            <a:tbl>
              <a:tblPr firstRow="1" bandRow="1">
                <a:tableStyleId>{5C22544A-7EE6-4342-B048-85BDC9FD1C3A}</a:tableStyleId>
              </a:tblPr>
              <a:tblGrid>
                <a:gridCol w="458280">
                  <a:extLst>
                    <a:ext uri="{9D8B030D-6E8A-4147-A177-3AD203B41FA5}">
                      <a16:colId xmlns:a16="http://schemas.microsoft.com/office/drawing/2014/main" val="83829813"/>
                    </a:ext>
                  </a:extLst>
                </a:gridCol>
                <a:gridCol w="458280">
                  <a:extLst>
                    <a:ext uri="{9D8B030D-6E8A-4147-A177-3AD203B41FA5}">
                      <a16:colId xmlns:a16="http://schemas.microsoft.com/office/drawing/2014/main" val="308489949"/>
                    </a:ext>
                  </a:extLst>
                </a:gridCol>
                <a:gridCol w="458280">
                  <a:extLst>
                    <a:ext uri="{9D8B030D-6E8A-4147-A177-3AD203B41FA5}">
                      <a16:colId xmlns:a16="http://schemas.microsoft.com/office/drawing/2014/main" val="507196796"/>
                    </a:ext>
                  </a:extLst>
                </a:gridCol>
                <a:gridCol w="458280">
                  <a:extLst>
                    <a:ext uri="{9D8B030D-6E8A-4147-A177-3AD203B41FA5}">
                      <a16:colId xmlns:a16="http://schemas.microsoft.com/office/drawing/2014/main" val="140607842"/>
                    </a:ext>
                  </a:extLst>
                </a:gridCol>
                <a:gridCol w="458280">
                  <a:extLst>
                    <a:ext uri="{9D8B030D-6E8A-4147-A177-3AD203B41FA5}">
                      <a16:colId xmlns:a16="http://schemas.microsoft.com/office/drawing/2014/main" val="1074431888"/>
                    </a:ext>
                  </a:extLst>
                </a:gridCol>
              </a:tblGrid>
              <a:tr h="300505">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0</a:t>
                      </a:r>
                    </a:p>
                  </a:txBody>
                  <a:tcPr anchor="ctr">
                    <a:solidFill>
                      <a:schemeClr val="accent1">
                        <a:lumMod val="40000"/>
                        <a:lumOff val="60000"/>
                      </a:schemeClr>
                    </a:solidFill>
                  </a:tcPr>
                </a:tc>
                <a:extLst>
                  <a:ext uri="{0D108BD9-81ED-4DB2-BD59-A6C34878D82A}">
                    <a16:rowId xmlns:a16="http://schemas.microsoft.com/office/drawing/2014/main" val="3519068983"/>
                  </a:ext>
                </a:extLst>
              </a:tr>
              <a:tr h="300505">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 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1056711045"/>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2240290874"/>
                  </a:ext>
                </a:extLst>
              </a:tr>
              <a:tr h="300505">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extLst>
                  <a:ext uri="{0D108BD9-81ED-4DB2-BD59-A6C34878D82A}">
                    <a16:rowId xmlns:a16="http://schemas.microsoft.com/office/drawing/2014/main" val="658708675"/>
                  </a:ext>
                </a:extLst>
              </a:tr>
              <a:tr h="300505">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1</a:t>
                      </a:r>
                    </a:p>
                  </a:txBody>
                  <a:tcPr anchor="ctr">
                    <a:solidFill>
                      <a:schemeClr val="accent1">
                        <a:lumMod val="40000"/>
                        <a:lumOff val="60000"/>
                      </a:schemeClr>
                    </a:solidFill>
                  </a:tcPr>
                </a:tc>
                <a:tc>
                  <a:txBody>
                    <a:bodyPr/>
                    <a:lstStyle/>
                    <a:p>
                      <a:pPr algn="ctr"/>
                      <a:r>
                        <a:rPr lang="en-GB" sz="1100" dirty="0">
                          <a:solidFill>
                            <a:schemeClr val="bg1"/>
                          </a:solidFill>
                        </a:rPr>
                        <a:t>0</a:t>
                      </a:r>
                    </a:p>
                  </a:txBody>
                  <a:tcPr anchor="ctr">
                    <a:solidFill>
                      <a:schemeClr val="accent1">
                        <a:lumMod val="40000"/>
                        <a:lumOff val="60000"/>
                      </a:schemeClr>
                    </a:solidFill>
                  </a:tcPr>
                </a:tc>
                <a:extLst>
                  <a:ext uri="{0D108BD9-81ED-4DB2-BD59-A6C34878D82A}">
                    <a16:rowId xmlns:a16="http://schemas.microsoft.com/office/drawing/2014/main" val="1950640384"/>
                  </a:ext>
                </a:extLst>
              </a:tr>
            </a:tbl>
          </a:graphicData>
        </a:graphic>
      </p:graphicFrame>
      <p:sp>
        <p:nvSpPr>
          <p:cNvPr id="9" name="TextBox 8">
            <a:extLst>
              <a:ext uri="{FF2B5EF4-FFF2-40B4-BE49-F238E27FC236}">
                <a16:creationId xmlns:a16="http://schemas.microsoft.com/office/drawing/2014/main" id="{5B046979-B0BC-9831-65FF-FB94D7246DAE}"/>
              </a:ext>
            </a:extLst>
          </p:cNvPr>
          <p:cNvSpPr txBox="1"/>
          <p:nvPr/>
        </p:nvSpPr>
        <p:spPr>
          <a:xfrm>
            <a:off x="2907212" y="1124021"/>
            <a:ext cx="3496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10" name="Rectangle 9">
            <a:extLst>
              <a:ext uri="{FF2B5EF4-FFF2-40B4-BE49-F238E27FC236}">
                <a16:creationId xmlns:a16="http://schemas.microsoft.com/office/drawing/2014/main" id="{3D337BAF-0F28-7AC8-6635-AA16DA141426}"/>
              </a:ext>
            </a:extLst>
          </p:cNvPr>
          <p:cNvSpPr/>
          <p:nvPr/>
        </p:nvSpPr>
        <p:spPr>
          <a:xfrm>
            <a:off x="3537184" y="799629"/>
            <a:ext cx="1693333" cy="95014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7456769-8204-3F8D-B8EA-1A9CD00A03F1}"/>
              </a:ext>
            </a:extLst>
          </p:cNvPr>
          <p:cNvSpPr/>
          <p:nvPr/>
        </p:nvSpPr>
        <p:spPr>
          <a:xfrm>
            <a:off x="3678295" y="940740"/>
            <a:ext cx="1693333" cy="95014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2ECD678-1D37-CEC4-5714-8D71917A3A7A}"/>
              </a:ext>
            </a:extLst>
          </p:cNvPr>
          <p:cNvSpPr/>
          <p:nvPr/>
        </p:nvSpPr>
        <p:spPr>
          <a:xfrm>
            <a:off x="3875850" y="1119481"/>
            <a:ext cx="1693333" cy="95014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1F3293AE-0534-05F2-36DD-3B501C445E15}"/>
              </a:ext>
            </a:extLst>
          </p:cNvPr>
          <p:cNvSpPr txBox="1"/>
          <p:nvPr/>
        </p:nvSpPr>
        <p:spPr>
          <a:xfrm>
            <a:off x="6053828" y="1124021"/>
            <a:ext cx="569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rPr>
              <a:t>=</a:t>
            </a:r>
            <a:endParaRPr lang="en-GB" dirty="0"/>
          </a:p>
        </p:txBody>
      </p:sp>
      <p:sp>
        <p:nvSpPr>
          <p:cNvPr id="15" name="Rectangle 14">
            <a:extLst>
              <a:ext uri="{FF2B5EF4-FFF2-40B4-BE49-F238E27FC236}">
                <a16:creationId xmlns:a16="http://schemas.microsoft.com/office/drawing/2014/main" id="{A4745127-4775-5E25-8DE8-56BCD4DE15EE}"/>
              </a:ext>
            </a:extLst>
          </p:cNvPr>
          <p:cNvSpPr/>
          <p:nvPr/>
        </p:nvSpPr>
        <p:spPr>
          <a:xfrm>
            <a:off x="6952073" y="799629"/>
            <a:ext cx="1693333" cy="950148"/>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38E6271-2007-1B2B-2881-88CED4CC6754}"/>
              </a:ext>
            </a:extLst>
          </p:cNvPr>
          <p:cNvSpPr/>
          <p:nvPr/>
        </p:nvSpPr>
        <p:spPr>
          <a:xfrm>
            <a:off x="7093184" y="940740"/>
            <a:ext cx="1693333" cy="950148"/>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1EA691A-E774-76BE-F31A-143B9D66E53F}"/>
              </a:ext>
            </a:extLst>
          </p:cNvPr>
          <p:cNvSpPr/>
          <p:nvPr/>
        </p:nvSpPr>
        <p:spPr>
          <a:xfrm>
            <a:off x="7290739" y="1119481"/>
            <a:ext cx="1693333" cy="950148"/>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519DD98-E328-D84A-3897-0019DFA9A3D6}"/>
              </a:ext>
            </a:extLst>
          </p:cNvPr>
          <p:cNvSpPr txBox="1"/>
          <p:nvPr/>
        </p:nvSpPr>
        <p:spPr>
          <a:xfrm>
            <a:off x="903110" y="2229556"/>
            <a:ext cx="194733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000" dirty="0">
                <a:cs typeface="Calibri"/>
              </a:rPr>
              <a:t>Image</a:t>
            </a:r>
            <a:endParaRPr lang="en-GB">
              <a:cs typeface="Calibri" panose="020F0502020204030204"/>
            </a:endParaRPr>
          </a:p>
        </p:txBody>
      </p:sp>
      <p:sp>
        <p:nvSpPr>
          <p:cNvPr id="19" name="TextBox 18">
            <a:extLst>
              <a:ext uri="{FF2B5EF4-FFF2-40B4-BE49-F238E27FC236}">
                <a16:creationId xmlns:a16="http://schemas.microsoft.com/office/drawing/2014/main" id="{BF6F00D1-9916-E55A-4064-1A91C5247463}"/>
              </a:ext>
            </a:extLst>
          </p:cNvPr>
          <p:cNvSpPr txBox="1"/>
          <p:nvPr/>
        </p:nvSpPr>
        <p:spPr>
          <a:xfrm>
            <a:off x="4035777" y="2229556"/>
            <a:ext cx="194733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Multiple Convolution Filters</a:t>
            </a:r>
          </a:p>
        </p:txBody>
      </p:sp>
      <p:sp>
        <p:nvSpPr>
          <p:cNvPr id="2" name="TextBox 1">
            <a:extLst>
              <a:ext uri="{FF2B5EF4-FFF2-40B4-BE49-F238E27FC236}">
                <a16:creationId xmlns:a16="http://schemas.microsoft.com/office/drawing/2014/main" id="{B3D288BF-B520-123E-7728-23ACE76A9565}"/>
              </a:ext>
            </a:extLst>
          </p:cNvPr>
          <p:cNvSpPr txBox="1"/>
          <p:nvPr/>
        </p:nvSpPr>
        <p:spPr>
          <a:xfrm>
            <a:off x="7591776" y="2154296"/>
            <a:ext cx="194733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Feature Map</a:t>
            </a:r>
          </a:p>
        </p:txBody>
      </p:sp>
    </p:spTree>
    <p:extLst>
      <p:ext uri="{BB962C8B-B14F-4D97-AF65-F5344CB8AC3E}">
        <p14:creationId xmlns:p14="http://schemas.microsoft.com/office/powerpoint/2010/main" val="174604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C9F194-FD52-60DE-631F-B58874A6FA0A}"/>
              </a:ext>
            </a:extLst>
          </p:cNvPr>
          <p:cNvSpPr/>
          <p:nvPr/>
        </p:nvSpPr>
        <p:spPr>
          <a:xfrm>
            <a:off x="2950033" y="479452"/>
            <a:ext cx="357481" cy="29257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4311E8D-B76C-26EE-B389-2ED3C7DBD02A}"/>
              </a:ext>
            </a:extLst>
          </p:cNvPr>
          <p:cNvSpPr/>
          <p:nvPr/>
        </p:nvSpPr>
        <p:spPr>
          <a:xfrm>
            <a:off x="3744472" y="874564"/>
            <a:ext cx="626404" cy="177118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cs typeface="Calibri"/>
            </a:endParaRPr>
          </a:p>
        </p:txBody>
      </p:sp>
      <p:sp>
        <p:nvSpPr>
          <p:cNvPr id="6" name="Rectangle 5">
            <a:extLst>
              <a:ext uri="{FF2B5EF4-FFF2-40B4-BE49-F238E27FC236}">
                <a16:creationId xmlns:a16="http://schemas.microsoft.com/office/drawing/2014/main" id="{998A52A5-C18B-D431-3907-B1A0C24840E7}"/>
              </a:ext>
            </a:extLst>
          </p:cNvPr>
          <p:cNvSpPr/>
          <p:nvPr/>
        </p:nvSpPr>
        <p:spPr>
          <a:xfrm>
            <a:off x="4728032" y="873266"/>
            <a:ext cx="494701" cy="173615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cs typeface="Calibri"/>
            </a:endParaRPr>
          </a:p>
        </p:txBody>
      </p:sp>
      <p:sp>
        <p:nvSpPr>
          <p:cNvPr id="7" name="TextBox 6">
            <a:extLst>
              <a:ext uri="{FF2B5EF4-FFF2-40B4-BE49-F238E27FC236}">
                <a16:creationId xmlns:a16="http://schemas.microsoft.com/office/drawing/2014/main" id="{9B15B019-7E22-91E2-DCBF-8B06BFE95DD1}"/>
              </a:ext>
            </a:extLst>
          </p:cNvPr>
          <p:cNvSpPr txBox="1"/>
          <p:nvPr/>
        </p:nvSpPr>
        <p:spPr>
          <a:xfrm>
            <a:off x="2808922" y="3565083"/>
            <a:ext cx="7620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100" dirty="0">
                <a:cs typeface="Calibri"/>
              </a:rPr>
              <a:t>Input</a:t>
            </a:r>
            <a:endParaRPr lang="en-GB" sz="1100" dirty="0"/>
          </a:p>
        </p:txBody>
      </p:sp>
      <p:sp>
        <p:nvSpPr>
          <p:cNvPr id="9" name="TextBox 8">
            <a:extLst>
              <a:ext uri="{FF2B5EF4-FFF2-40B4-BE49-F238E27FC236}">
                <a16:creationId xmlns:a16="http://schemas.microsoft.com/office/drawing/2014/main" id="{F0D1BFC3-24CE-261C-534B-55F432BE208A}"/>
              </a:ext>
            </a:extLst>
          </p:cNvPr>
          <p:cNvSpPr txBox="1"/>
          <p:nvPr/>
        </p:nvSpPr>
        <p:spPr>
          <a:xfrm>
            <a:off x="3547565" y="2918891"/>
            <a:ext cx="12605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Convolution layer</a:t>
            </a:r>
            <a:endParaRPr lang="en-GB" sz="1100" dirty="0"/>
          </a:p>
        </p:txBody>
      </p:sp>
      <p:sp>
        <p:nvSpPr>
          <p:cNvPr id="10" name="TextBox 9">
            <a:extLst>
              <a:ext uri="{FF2B5EF4-FFF2-40B4-BE49-F238E27FC236}">
                <a16:creationId xmlns:a16="http://schemas.microsoft.com/office/drawing/2014/main" id="{4011C0F9-2F55-6590-4F55-75E6D9FC10A9}"/>
              </a:ext>
            </a:extLst>
          </p:cNvPr>
          <p:cNvSpPr txBox="1"/>
          <p:nvPr/>
        </p:nvSpPr>
        <p:spPr>
          <a:xfrm>
            <a:off x="4643043" y="2918891"/>
            <a:ext cx="12605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Pooling layer</a:t>
            </a:r>
            <a:endParaRPr lang="en-GB" sz="1100" dirty="0"/>
          </a:p>
        </p:txBody>
      </p:sp>
      <p:sp>
        <p:nvSpPr>
          <p:cNvPr id="2" name="Rectangle 1">
            <a:extLst>
              <a:ext uri="{FF2B5EF4-FFF2-40B4-BE49-F238E27FC236}">
                <a16:creationId xmlns:a16="http://schemas.microsoft.com/office/drawing/2014/main" id="{2059A44D-1E76-3417-B32A-3E7A869B49DD}"/>
              </a:ext>
            </a:extLst>
          </p:cNvPr>
          <p:cNvSpPr/>
          <p:nvPr/>
        </p:nvSpPr>
        <p:spPr>
          <a:xfrm>
            <a:off x="5802747" y="900839"/>
            <a:ext cx="626404" cy="177118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cs typeface="Calibri"/>
            </a:endParaRPr>
          </a:p>
        </p:txBody>
      </p:sp>
      <p:sp>
        <p:nvSpPr>
          <p:cNvPr id="3" name="Rectangle 2">
            <a:extLst>
              <a:ext uri="{FF2B5EF4-FFF2-40B4-BE49-F238E27FC236}">
                <a16:creationId xmlns:a16="http://schemas.microsoft.com/office/drawing/2014/main" id="{252B52D3-62C0-1DE3-8FFC-66EDBA0A0B23}"/>
              </a:ext>
            </a:extLst>
          </p:cNvPr>
          <p:cNvSpPr/>
          <p:nvPr/>
        </p:nvSpPr>
        <p:spPr>
          <a:xfrm>
            <a:off x="6786307" y="899541"/>
            <a:ext cx="494701" cy="173615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cs typeface="Calibri"/>
            </a:endParaRPr>
          </a:p>
        </p:txBody>
      </p:sp>
      <p:sp>
        <p:nvSpPr>
          <p:cNvPr id="8" name="TextBox 7">
            <a:extLst>
              <a:ext uri="{FF2B5EF4-FFF2-40B4-BE49-F238E27FC236}">
                <a16:creationId xmlns:a16="http://schemas.microsoft.com/office/drawing/2014/main" id="{6D3E86A6-D63E-BC05-4546-456265F46900}"/>
              </a:ext>
            </a:extLst>
          </p:cNvPr>
          <p:cNvSpPr txBox="1"/>
          <p:nvPr/>
        </p:nvSpPr>
        <p:spPr>
          <a:xfrm>
            <a:off x="5640874" y="2875097"/>
            <a:ext cx="12605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Convolution layer</a:t>
            </a:r>
            <a:endParaRPr lang="en-GB" sz="1100" dirty="0"/>
          </a:p>
        </p:txBody>
      </p:sp>
      <p:sp>
        <p:nvSpPr>
          <p:cNvPr id="11" name="TextBox 10">
            <a:extLst>
              <a:ext uri="{FF2B5EF4-FFF2-40B4-BE49-F238E27FC236}">
                <a16:creationId xmlns:a16="http://schemas.microsoft.com/office/drawing/2014/main" id="{1126862E-045B-FA6A-92D7-1F713835873B}"/>
              </a:ext>
            </a:extLst>
          </p:cNvPr>
          <p:cNvSpPr txBox="1"/>
          <p:nvPr/>
        </p:nvSpPr>
        <p:spPr>
          <a:xfrm>
            <a:off x="6788904" y="2875097"/>
            <a:ext cx="98031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Pooling layer</a:t>
            </a:r>
            <a:endParaRPr lang="en-GB" sz="1100" dirty="0"/>
          </a:p>
        </p:txBody>
      </p:sp>
      <p:sp>
        <p:nvSpPr>
          <p:cNvPr id="13" name="Rectangle 12">
            <a:extLst>
              <a:ext uri="{FF2B5EF4-FFF2-40B4-BE49-F238E27FC236}">
                <a16:creationId xmlns:a16="http://schemas.microsoft.com/office/drawing/2014/main" id="{EDB1995D-7DA9-A289-98F4-15594F0E8C88}"/>
              </a:ext>
            </a:extLst>
          </p:cNvPr>
          <p:cNvSpPr/>
          <p:nvPr/>
        </p:nvSpPr>
        <p:spPr>
          <a:xfrm>
            <a:off x="7942444" y="934574"/>
            <a:ext cx="494701" cy="173615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cs typeface="Calibri"/>
            </a:endParaRPr>
          </a:p>
        </p:txBody>
      </p:sp>
      <p:sp>
        <p:nvSpPr>
          <p:cNvPr id="14" name="TextBox 13">
            <a:extLst>
              <a:ext uri="{FF2B5EF4-FFF2-40B4-BE49-F238E27FC236}">
                <a16:creationId xmlns:a16="http://schemas.microsoft.com/office/drawing/2014/main" id="{EC1CFF05-D82B-2DFB-EB7D-9459D47504F8}"/>
              </a:ext>
            </a:extLst>
          </p:cNvPr>
          <p:cNvSpPr txBox="1"/>
          <p:nvPr/>
        </p:nvSpPr>
        <p:spPr>
          <a:xfrm>
            <a:off x="7769868" y="2918889"/>
            <a:ext cx="112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Flattening Layer</a:t>
            </a:r>
            <a:endParaRPr lang="en-GB" sz="1100" dirty="0"/>
          </a:p>
        </p:txBody>
      </p:sp>
      <p:sp>
        <p:nvSpPr>
          <p:cNvPr id="12" name="Rectangle 11">
            <a:extLst>
              <a:ext uri="{FF2B5EF4-FFF2-40B4-BE49-F238E27FC236}">
                <a16:creationId xmlns:a16="http://schemas.microsoft.com/office/drawing/2014/main" id="{7F4343A2-D218-00DD-DF2E-147A6D6808F2}"/>
              </a:ext>
            </a:extLst>
          </p:cNvPr>
          <p:cNvSpPr/>
          <p:nvPr/>
        </p:nvSpPr>
        <p:spPr>
          <a:xfrm>
            <a:off x="9046029" y="934573"/>
            <a:ext cx="731184" cy="1744912"/>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cs typeface="Calibri"/>
            </a:endParaRPr>
          </a:p>
        </p:txBody>
      </p:sp>
      <p:sp>
        <p:nvSpPr>
          <p:cNvPr id="15" name="TextBox 14">
            <a:extLst>
              <a:ext uri="{FF2B5EF4-FFF2-40B4-BE49-F238E27FC236}">
                <a16:creationId xmlns:a16="http://schemas.microsoft.com/office/drawing/2014/main" id="{DFB72C16-8277-F1BD-41A7-5DB04F505EEF}"/>
              </a:ext>
            </a:extLst>
          </p:cNvPr>
          <p:cNvSpPr txBox="1"/>
          <p:nvPr/>
        </p:nvSpPr>
        <p:spPr>
          <a:xfrm>
            <a:off x="8934764" y="2796267"/>
            <a:ext cx="112921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Fully Connected Dense layer</a:t>
            </a:r>
            <a:endParaRPr lang="en-GB" sz="1100" dirty="0"/>
          </a:p>
        </p:txBody>
      </p:sp>
      <p:sp>
        <p:nvSpPr>
          <p:cNvPr id="16" name="Rectangle 15">
            <a:extLst>
              <a:ext uri="{FF2B5EF4-FFF2-40B4-BE49-F238E27FC236}">
                <a16:creationId xmlns:a16="http://schemas.microsoft.com/office/drawing/2014/main" id="{791C446E-69CC-07CF-760C-1BA1BDE55D10}"/>
              </a:ext>
            </a:extLst>
          </p:cNvPr>
          <p:cNvSpPr/>
          <p:nvPr/>
        </p:nvSpPr>
        <p:spPr>
          <a:xfrm>
            <a:off x="10175891" y="943332"/>
            <a:ext cx="494701" cy="173615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cs typeface="Calibri"/>
            </a:endParaRPr>
          </a:p>
        </p:txBody>
      </p:sp>
      <p:sp>
        <p:nvSpPr>
          <p:cNvPr id="17" name="TextBox 16">
            <a:extLst>
              <a:ext uri="{FF2B5EF4-FFF2-40B4-BE49-F238E27FC236}">
                <a16:creationId xmlns:a16="http://schemas.microsoft.com/office/drawing/2014/main" id="{74AD5170-26B3-A9B6-4B46-593A0E243C7A}"/>
              </a:ext>
            </a:extLst>
          </p:cNvPr>
          <p:cNvSpPr txBox="1"/>
          <p:nvPr/>
        </p:nvSpPr>
        <p:spPr>
          <a:xfrm>
            <a:off x="10012074" y="2840060"/>
            <a:ext cx="118176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Output Layer</a:t>
            </a:r>
          </a:p>
          <a:p>
            <a:r>
              <a:rPr lang="en-GB" sz="1100" dirty="0">
                <a:cs typeface="Calibri"/>
              </a:rPr>
              <a:t>SoftMax/Sigmoid</a:t>
            </a:r>
          </a:p>
        </p:txBody>
      </p:sp>
      <p:sp>
        <p:nvSpPr>
          <p:cNvPr id="18" name="Left Brace 17">
            <a:extLst>
              <a:ext uri="{FF2B5EF4-FFF2-40B4-BE49-F238E27FC236}">
                <a16:creationId xmlns:a16="http://schemas.microsoft.com/office/drawing/2014/main" id="{1C9B8BBB-5233-AA2D-721B-742C25C0DB6D}"/>
              </a:ext>
            </a:extLst>
          </p:cNvPr>
          <p:cNvSpPr/>
          <p:nvPr/>
        </p:nvSpPr>
        <p:spPr>
          <a:xfrm rot="16200000">
            <a:off x="1370725" y="2372832"/>
            <a:ext cx="175175" cy="24261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Left Brace 18">
            <a:extLst>
              <a:ext uri="{FF2B5EF4-FFF2-40B4-BE49-F238E27FC236}">
                <a16:creationId xmlns:a16="http://schemas.microsoft.com/office/drawing/2014/main" id="{3F4FE780-942D-92BE-4BF5-87ED4DC198E2}"/>
              </a:ext>
            </a:extLst>
          </p:cNvPr>
          <p:cNvSpPr/>
          <p:nvPr/>
        </p:nvSpPr>
        <p:spPr>
          <a:xfrm rot="16200000">
            <a:off x="9781221" y="2619207"/>
            <a:ext cx="297794" cy="18655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46BBBEA4-9F77-AD0A-3594-9629743B850C}"/>
              </a:ext>
            </a:extLst>
          </p:cNvPr>
          <p:cNvSpPr txBox="1"/>
          <p:nvPr/>
        </p:nvSpPr>
        <p:spPr>
          <a:xfrm>
            <a:off x="5562693" y="3707162"/>
            <a:ext cx="129562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Feature Learning</a:t>
            </a:r>
            <a:endParaRPr lang="en-GB" sz="1100" dirty="0"/>
          </a:p>
        </p:txBody>
      </p:sp>
      <p:sp>
        <p:nvSpPr>
          <p:cNvPr id="22" name="TextBox 21">
            <a:extLst>
              <a:ext uri="{FF2B5EF4-FFF2-40B4-BE49-F238E27FC236}">
                <a16:creationId xmlns:a16="http://schemas.microsoft.com/office/drawing/2014/main" id="{58C24A0F-2C7F-9178-93F1-ECF0F5B82CF5}"/>
              </a:ext>
            </a:extLst>
          </p:cNvPr>
          <p:cNvSpPr txBox="1"/>
          <p:nvPr/>
        </p:nvSpPr>
        <p:spPr>
          <a:xfrm>
            <a:off x="9758072" y="3637093"/>
            <a:ext cx="132190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cs typeface="Calibri"/>
              </a:rPr>
              <a:t>Classification layer</a:t>
            </a:r>
            <a:endParaRPr lang="en-GB" sz="1100" dirty="0"/>
          </a:p>
        </p:txBody>
      </p:sp>
      <p:pic>
        <p:nvPicPr>
          <p:cNvPr id="20" name="Graphic 19" descr="Paper with solid fill">
            <a:extLst>
              <a:ext uri="{FF2B5EF4-FFF2-40B4-BE49-F238E27FC236}">
                <a16:creationId xmlns:a16="http://schemas.microsoft.com/office/drawing/2014/main" id="{68FFBCC3-20AB-2A30-AF3A-C96F1A72BD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579" y="1482834"/>
            <a:ext cx="686676" cy="686676"/>
          </a:xfrm>
          <a:prstGeom prst="rect">
            <a:avLst/>
          </a:prstGeom>
        </p:spPr>
      </p:pic>
      <p:sp>
        <p:nvSpPr>
          <p:cNvPr id="23" name="TextBox 22">
            <a:extLst>
              <a:ext uri="{FF2B5EF4-FFF2-40B4-BE49-F238E27FC236}">
                <a16:creationId xmlns:a16="http://schemas.microsoft.com/office/drawing/2014/main" id="{37EDE900-426F-F37A-1A07-C6B5ECA0BA6E}"/>
              </a:ext>
            </a:extLst>
          </p:cNvPr>
          <p:cNvSpPr txBox="1"/>
          <p:nvPr/>
        </p:nvSpPr>
        <p:spPr>
          <a:xfrm>
            <a:off x="26275" y="2172138"/>
            <a:ext cx="68317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100" dirty="0">
                <a:ea typeface="Calibri"/>
                <a:cs typeface="Calibri"/>
              </a:rPr>
              <a:t>Data</a:t>
            </a:r>
            <a:endParaRPr lang="en-GB" sz="1100" dirty="0"/>
          </a:p>
        </p:txBody>
      </p:sp>
      <p:sp>
        <p:nvSpPr>
          <p:cNvPr id="24" name="Rectangle 23">
            <a:extLst>
              <a:ext uri="{FF2B5EF4-FFF2-40B4-BE49-F238E27FC236}">
                <a16:creationId xmlns:a16="http://schemas.microsoft.com/office/drawing/2014/main" id="{25AB2964-EF53-BFF1-70DE-E4474A6415CF}"/>
              </a:ext>
            </a:extLst>
          </p:cNvPr>
          <p:cNvSpPr/>
          <p:nvPr/>
        </p:nvSpPr>
        <p:spPr>
          <a:xfrm>
            <a:off x="954690" y="1515242"/>
            <a:ext cx="446691" cy="656897"/>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A1DDB020-4425-CAA9-B665-F70D0A969FEB}"/>
              </a:ext>
            </a:extLst>
          </p:cNvPr>
          <p:cNvSpPr/>
          <p:nvPr/>
        </p:nvSpPr>
        <p:spPr>
          <a:xfrm>
            <a:off x="1918137" y="1515241"/>
            <a:ext cx="446691" cy="656897"/>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9ECAD197-E445-9701-62AB-7BAC2C83A12B}"/>
              </a:ext>
            </a:extLst>
          </p:cNvPr>
          <p:cNvSpPr txBox="1"/>
          <p:nvPr/>
        </p:nvSpPr>
        <p:spPr>
          <a:xfrm>
            <a:off x="753240" y="2250965"/>
            <a:ext cx="77075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100" dirty="0">
                <a:ea typeface="Calibri"/>
                <a:cs typeface="Calibri"/>
              </a:rPr>
              <a:t>Transform</a:t>
            </a:r>
          </a:p>
          <a:p>
            <a:r>
              <a:rPr lang="en-GB" sz="1100" dirty="0">
                <a:ea typeface="Calibri"/>
                <a:cs typeface="Calibri"/>
              </a:rPr>
              <a:t> Images</a:t>
            </a:r>
          </a:p>
        </p:txBody>
      </p:sp>
      <p:sp>
        <p:nvSpPr>
          <p:cNvPr id="27" name="TextBox 26">
            <a:extLst>
              <a:ext uri="{FF2B5EF4-FFF2-40B4-BE49-F238E27FC236}">
                <a16:creationId xmlns:a16="http://schemas.microsoft.com/office/drawing/2014/main" id="{BCBD47AB-E393-2A25-813D-B0B306AD7C76}"/>
              </a:ext>
            </a:extLst>
          </p:cNvPr>
          <p:cNvSpPr txBox="1"/>
          <p:nvPr/>
        </p:nvSpPr>
        <p:spPr>
          <a:xfrm>
            <a:off x="1769239" y="2303516"/>
            <a:ext cx="90213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ea typeface="Calibri"/>
                <a:cs typeface="Calibri"/>
              </a:rPr>
              <a:t>Data Loader</a:t>
            </a:r>
          </a:p>
        </p:txBody>
      </p:sp>
      <p:cxnSp>
        <p:nvCxnSpPr>
          <p:cNvPr id="28" name="Straight Arrow Connector 27">
            <a:extLst>
              <a:ext uri="{FF2B5EF4-FFF2-40B4-BE49-F238E27FC236}">
                <a16:creationId xmlns:a16="http://schemas.microsoft.com/office/drawing/2014/main" id="{0E09A337-035F-11BA-BFA2-E10D99FF5BFA}"/>
              </a:ext>
            </a:extLst>
          </p:cNvPr>
          <p:cNvCxnSpPr/>
          <p:nvPr/>
        </p:nvCxnSpPr>
        <p:spPr>
          <a:xfrm flipV="1">
            <a:off x="517744" y="1935765"/>
            <a:ext cx="380125"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A36BDCD-592A-9C39-77E4-8636FBE31833}"/>
              </a:ext>
            </a:extLst>
          </p:cNvPr>
          <p:cNvCxnSpPr>
            <a:cxnSpLocks/>
          </p:cNvCxnSpPr>
          <p:nvPr/>
        </p:nvCxnSpPr>
        <p:spPr>
          <a:xfrm flipV="1">
            <a:off x="1472433" y="1935764"/>
            <a:ext cx="380125"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D14113F-41F5-DD4C-A43C-7219E26421B6}"/>
              </a:ext>
            </a:extLst>
          </p:cNvPr>
          <p:cNvCxnSpPr>
            <a:cxnSpLocks/>
          </p:cNvCxnSpPr>
          <p:nvPr/>
        </p:nvCxnSpPr>
        <p:spPr>
          <a:xfrm flipV="1">
            <a:off x="2418363" y="1935763"/>
            <a:ext cx="380125"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F34F61D-B6D9-E418-A303-1649D3590955}"/>
              </a:ext>
            </a:extLst>
          </p:cNvPr>
          <p:cNvSpPr txBox="1"/>
          <p:nvPr/>
        </p:nvSpPr>
        <p:spPr>
          <a:xfrm>
            <a:off x="955658" y="3619575"/>
            <a:ext cx="129562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ea typeface="Calibri"/>
                <a:cs typeface="Calibri"/>
              </a:rPr>
              <a:t>Data Loading &amp; Preprocessing</a:t>
            </a:r>
            <a:endParaRPr lang="en-GB" sz="1100" dirty="0"/>
          </a:p>
        </p:txBody>
      </p:sp>
      <p:sp>
        <p:nvSpPr>
          <p:cNvPr id="32" name="Left Brace 31">
            <a:extLst>
              <a:ext uri="{FF2B5EF4-FFF2-40B4-BE49-F238E27FC236}">
                <a16:creationId xmlns:a16="http://schemas.microsoft.com/office/drawing/2014/main" id="{70A8164A-0501-34A7-8252-0FCF26708848}"/>
              </a:ext>
            </a:extLst>
          </p:cNvPr>
          <p:cNvSpPr/>
          <p:nvPr/>
        </p:nvSpPr>
        <p:spPr>
          <a:xfrm rot="16200000">
            <a:off x="6032531" y="1156518"/>
            <a:ext cx="236484" cy="49223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6237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7A6BADF-2649-B0C7-3F85-5530411C6732}"/>
              </a:ext>
            </a:extLst>
          </p:cNvPr>
          <p:cNvGraphicFramePr>
            <a:graphicFrameLocks noGrp="1"/>
          </p:cNvGraphicFramePr>
          <p:nvPr>
            <p:extLst>
              <p:ext uri="{D42A27DB-BD31-4B8C-83A1-F6EECF244321}">
                <p14:modId xmlns:p14="http://schemas.microsoft.com/office/powerpoint/2010/main" val="870549382"/>
              </p:ext>
            </p:extLst>
          </p:nvPr>
        </p:nvGraphicFramePr>
        <p:xfrm>
          <a:off x="461108" y="934720"/>
          <a:ext cx="1620698" cy="1993452"/>
        </p:xfrm>
        <a:graphic>
          <a:graphicData uri="http://schemas.openxmlformats.org/drawingml/2006/table">
            <a:tbl>
              <a:tblPr firstRow="1" bandRow="1">
                <a:tableStyleId>{5C22544A-7EE6-4342-B048-85BDC9FD1C3A}</a:tableStyleId>
              </a:tblPr>
              <a:tblGrid>
                <a:gridCol w="386757">
                  <a:extLst>
                    <a:ext uri="{9D8B030D-6E8A-4147-A177-3AD203B41FA5}">
                      <a16:colId xmlns:a16="http://schemas.microsoft.com/office/drawing/2014/main" val="2019859111"/>
                    </a:ext>
                  </a:extLst>
                </a:gridCol>
                <a:gridCol w="495486">
                  <a:extLst>
                    <a:ext uri="{9D8B030D-6E8A-4147-A177-3AD203B41FA5}">
                      <a16:colId xmlns:a16="http://schemas.microsoft.com/office/drawing/2014/main" val="774349061"/>
                    </a:ext>
                  </a:extLst>
                </a:gridCol>
                <a:gridCol w="287238">
                  <a:extLst>
                    <a:ext uri="{9D8B030D-6E8A-4147-A177-3AD203B41FA5}">
                      <a16:colId xmlns:a16="http://schemas.microsoft.com/office/drawing/2014/main" val="1005061524"/>
                    </a:ext>
                  </a:extLst>
                </a:gridCol>
                <a:gridCol w="451217">
                  <a:extLst>
                    <a:ext uri="{9D8B030D-6E8A-4147-A177-3AD203B41FA5}">
                      <a16:colId xmlns:a16="http://schemas.microsoft.com/office/drawing/2014/main" val="3824419602"/>
                    </a:ext>
                  </a:extLst>
                </a:gridCol>
              </a:tblGrid>
              <a:tr h="498363">
                <a:tc>
                  <a:txBody>
                    <a:bodyPr/>
                    <a:lstStyle/>
                    <a:p>
                      <a:pPr algn="r" fontAlgn="ctr">
                        <a:lnSpc>
                          <a:spcPct val="100000"/>
                        </a:lnSpc>
                      </a:pPr>
                      <a:endParaRPr lang="en-GB" sz="1000" b="0" dirty="0">
                        <a:effectLst/>
                      </a:endParaRPr>
                    </a:p>
                    <a:p>
                      <a:pPr algn="r" rtl="0" fontAlgn="base">
                        <a:lnSpc>
                          <a:spcPct val="100000"/>
                        </a:lnSpc>
                      </a:pPr>
                      <a:r>
                        <a:rPr lang="en-GB" sz="1000" b="0" dirty="0">
                          <a:solidFill>
                            <a:srgbClr val="374151"/>
                          </a:solidFill>
                          <a:effectLst/>
                          <a:latin typeface="system-ui"/>
                        </a:rPr>
                        <a:t>2 </a:t>
                      </a:r>
                      <a:endParaRPr lang="en-GB" sz="1000" b="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b="0" dirty="0">
                        <a:effectLst/>
                      </a:endParaRPr>
                    </a:p>
                    <a:p>
                      <a:pPr algn="r" rtl="0" fontAlgn="base">
                        <a:lnSpc>
                          <a:spcPct val="100000"/>
                        </a:lnSpc>
                      </a:pPr>
                      <a:r>
                        <a:rPr lang="en-GB" sz="1000" b="0" dirty="0">
                          <a:solidFill>
                            <a:srgbClr val="374151"/>
                          </a:solidFill>
                          <a:effectLst/>
                          <a:latin typeface="system-ui"/>
                        </a:rPr>
                        <a:t>4 </a:t>
                      </a:r>
                      <a:endParaRPr lang="en-GB" sz="1000" b="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b="0" dirty="0">
                        <a:effectLst/>
                      </a:endParaRPr>
                    </a:p>
                    <a:p>
                      <a:pPr algn="r" rtl="0" fontAlgn="base">
                        <a:lnSpc>
                          <a:spcPct val="100000"/>
                        </a:lnSpc>
                      </a:pPr>
                      <a:r>
                        <a:rPr lang="en-GB" sz="1000" b="0" dirty="0">
                          <a:solidFill>
                            <a:srgbClr val="374151"/>
                          </a:solidFill>
                          <a:effectLst/>
                          <a:latin typeface="system-ui"/>
                        </a:rPr>
                        <a:t>3 </a:t>
                      </a:r>
                      <a:endParaRPr lang="en-GB" sz="1000" b="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b="0" dirty="0">
                        <a:effectLst/>
                      </a:endParaRPr>
                    </a:p>
                    <a:p>
                      <a:pPr algn="r" rtl="0" fontAlgn="base">
                        <a:lnSpc>
                          <a:spcPct val="100000"/>
                        </a:lnSpc>
                      </a:pPr>
                      <a:r>
                        <a:rPr lang="en-GB" sz="1000" b="0" dirty="0">
                          <a:solidFill>
                            <a:srgbClr val="374151"/>
                          </a:solidFill>
                          <a:effectLst/>
                          <a:latin typeface="system-ui"/>
                        </a:rPr>
                        <a:t>1 </a:t>
                      </a:r>
                      <a:endParaRPr lang="en-GB" sz="1000" b="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6962759"/>
                  </a:ext>
                </a:extLst>
              </a:tr>
              <a:tr h="498363">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5 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1 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7 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8 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10160010"/>
                  </a:ext>
                </a:extLst>
              </a:tr>
              <a:tr h="498363">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9 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2 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6 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4 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44677939"/>
                  </a:ext>
                </a:extLst>
              </a:tr>
              <a:tr h="498363">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3 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6 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0 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lnSpc>
                          <a:spcPct val="100000"/>
                        </a:lnSpc>
                      </a:pPr>
                      <a:endParaRPr lang="en-GB" sz="1000" dirty="0">
                        <a:effectLst/>
                      </a:endParaRPr>
                    </a:p>
                    <a:p>
                      <a:pPr algn="r" rtl="0" fontAlgn="base">
                        <a:lnSpc>
                          <a:spcPct val="100000"/>
                        </a:lnSpc>
                      </a:pPr>
                      <a:r>
                        <a:rPr lang="en-GB" sz="1000" dirty="0">
                          <a:solidFill>
                            <a:srgbClr val="374151"/>
                          </a:solidFill>
                          <a:effectLst/>
                          <a:latin typeface="system-ui"/>
                        </a:rPr>
                        <a:t>2 </a:t>
                      </a:r>
                      <a:endParaRPr lang="en-GB" sz="1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90268731"/>
                  </a:ext>
                </a:extLst>
              </a:tr>
            </a:tbl>
          </a:graphicData>
        </a:graphic>
      </p:graphicFrame>
      <p:sp>
        <p:nvSpPr>
          <p:cNvPr id="6" name="TextBox 5">
            <a:extLst>
              <a:ext uri="{FF2B5EF4-FFF2-40B4-BE49-F238E27FC236}">
                <a16:creationId xmlns:a16="http://schemas.microsoft.com/office/drawing/2014/main" id="{7D32DD06-C461-93F7-0B13-E8FAE97E632A}"/>
              </a:ext>
            </a:extLst>
          </p:cNvPr>
          <p:cNvSpPr txBox="1"/>
          <p:nvPr/>
        </p:nvSpPr>
        <p:spPr>
          <a:xfrm>
            <a:off x="4442178" y="3002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solidFill>
                <a:srgbClr val="000000"/>
              </a:solidFill>
              <a:latin typeface="Segoe UI"/>
              <a:cs typeface="Segoe UI"/>
            </a:endParaRPr>
          </a:p>
        </p:txBody>
      </p:sp>
      <p:sp>
        <p:nvSpPr>
          <p:cNvPr id="9" name="Rectangle 8">
            <a:extLst>
              <a:ext uri="{FF2B5EF4-FFF2-40B4-BE49-F238E27FC236}">
                <a16:creationId xmlns:a16="http://schemas.microsoft.com/office/drawing/2014/main" id="{D20D8FA1-AB3D-37D9-AB2B-4D94510695F2}"/>
              </a:ext>
            </a:extLst>
          </p:cNvPr>
          <p:cNvSpPr/>
          <p:nvPr/>
        </p:nvSpPr>
        <p:spPr>
          <a:xfrm>
            <a:off x="489184" y="931333"/>
            <a:ext cx="780814" cy="997184"/>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1F33477-4E9C-682A-336F-C40453165CD0}"/>
              </a:ext>
            </a:extLst>
          </p:cNvPr>
          <p:cNvSpPr/>
          <p:nvPr/>
        </p:nvSpPr>
        <p:spPr>
          <a:xfrm>
            <a:off x="1335849" y="931333"/>
            <a:ext cx="743185" cy="997184"/>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A9123BB-FCFB-9333-A5BD-307C906605EB}"/>
              </a:ext>
            </a:extLst>
          </p:cNvPr>
          <p:cNvSpPr/>
          <p:nvPr/>
        </p:nvSpPr>
        <p:spPr>
          <a:xfrm>
            <a:off x="489184" y="1900296"/>
            <a:ext cx="780814" cy="997184"/>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DB50896-05CF-A482-F341-6B94CDBE1D70}"/>
              </a:ext>
            </a:extLst>
          </p:cNvPr>
          <p:cNvSpPr/>
          <p:nvPr/>
        </p:nvSpPr>
        <p:spPr>
          <a:xfrm>
            <a:off x="1335849" y="1928518"/>
            <a:ext cx="743185" cy="968962"/>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B5B17630-5DEB-F1AB-4A4B-7735B5A5C183}"/>
              </a:ext>
            </a:extLst>
          </p:cNvPr>
          <p:cNvSpPr/>
          <p:nvPr/>
        </p:nvSpPr>
        <p:spPr>
          <a:xfrm>
            <a:off x="2935111" y="1693333"/>
            <a:ext cx="555037" cy="470370"/>
          </a:xfrm>
          <a:prstGeom prst="rightArrow">
            <a:avLst/>
          </a:prstGeom>
          <a:solidFill>
            <a:schemeClr val="accent2"/>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8B00856D-D64E-09A5-6E16-7C03B0D55D7B}"/>
              </a:ext>
            </a:extLst>
          </p:cNvPr>
          <p:cNvGraphicFramePr>
            <a:graphicFrameLocks noGrp="1"/>
          </p:cNvGraphicFramePr>
          <p:nvPr>
            <p:extLst>
              <p:ext uri="{D42A27DB-BD31-4B8C-83A1-F6EECF244321}">
                <p14:modId xmlns:p14="http://schemas.microsoft.com/office/powerpoint/2010/main" val="1763811817"/>
              </p:ext>
            </p:extLst>
          </p:nvPr>
        </p:nvGraphicFramePr>
        <p:xfrm>
          <a:off x="3893161" y="1362080"/>
          <a:ext cx="1639840" cy="1147784"/>
        </p:xfrm>
        <a:graphic>
          <a:graphicData uri="http://schemas.openxmlformats.org/drawingml/2006/table">
            <a:tbl>
              <a:tblPr firstRow="1" bandRow="1">
                <a:tableStyleId>{5C22544A-7EE6-4342-B048-85BDC9FD1C3A}</a:tableStyleId>
              </a:tblPr>
              <a:tblGrid>
                <a:gridCol w="819920">
                  <a:extLst>
                    <a:ext uri="{9D8B030D-6E8A-4147-A177-3AD203B41FA5}">
                      <a16:colId xmlns:a16="http://schemas.microsoft.com/office/drawing/2014/main" val="2778935786"/>
                    </a:ext>
                  </a:extLst>
                </a:gridCol>
                <a:gridCol w="819920">
                  <a:extLst>
                    <a:ext uri="{9D8B030D-6E8A-4147-A177-3AD203B41FA5}">
                      <a16:colId xmlns:a16="http://schemas.microsoft.com/office/drawing/2014/main" val="2108285551"/>
                    </a:ext>
                  </a:extLst>
                </a:gridCol>
              </a:tblGrid>
              <a:tr h="573892">
                <a:tc>
                  <a:txBody>
                    <a:bodyPr/>
                    <a:lstStyle/>
                    <a:p>
                      <a:pPr algn="ctr"/>
                      <a:r>
                        <a:rPr lang="en-GB" dirty="0">
                          <a:solidFill>
                            <a:schemeClr val="bg1"/>
                          </a:solidFill>
                        </a:rPr>
                        <a:t>4</a:t>
                      </a:r>
                    </a:p>
                  </a:txBody>
                  <a:tcPr anchor="ctr">
                    <a:solidFill>
                      <a:schemeClr val="accent1">
                        <a:lumMod val="40000"/>
                        <a:lumOff val="60000"/>
                      </a:schemeClr>
                    </a:solidFill>
                  </a:tcPr>
                </a:tc>
                <a:tc>
                  <a:txBody>
                    <a:bodyPr/>
                    <a:lstStyle/>
                    <a:p>
                      <a:pPr algn="ctr"/>
                      <a:r>
                        <a:rPr lang="en-GB" dirty="0">
                          <a:solidFill>
                            <a:schemeClr val="bg1"/>
                          </a:solidFill>
                        </a:rPr>
                        <a:t>8</a:t>
                      </a:r>
                    </a:p>
                  </a:txBody>
                  <a:tcPr anchor="ctr">
                    <a:solidFill>
                      <a:schemeClr val="accent1">
                        <a:lumMod val="40000"/>
                        <a:lumOff val="60000"/>
                      </a:schemeClr>
                    </a:solidFill>
                  </a:tcPr>
                </a:tc>
                <a:extLst>
                  <a:ext uri="{0D108BD9-81ED-4DB2-BD59-A6C34878D82A}">
                    <a16:rowId xmlns:a16="http://schemas.microsoft.com/office/drawing/2014/main" val="2630680529"/>
                  </a:ext>
                </a:extLst>
              </a:tr>
              <a:tr h="573892">
                <a:tc>
                  <a:txBody>
                    <a:bodyPr/>
                    <a:lstStyle/>
                    <a:p>
                      <a:pPr algn="ctr"/>
                      <a:r>
                        <a:rPr lang="en-GB" dirty="0">
                          <a:solidFill>
                            <a:schemeClr val="bg1"/>
                          </a:solidFill>
                        </a:rPr>
                        <a:t>9</a:t>
                      </a:r>
                    </a:p>
                  </a:txBody>
                  <a:tcPr anchor="ctr">
                    <a:solidFill>
                      <a:schemeClr val="accent1">
                        <a:lumMod val="40000"/>
                        <a:lumOff val="60000"/>
                      </a:schemeClr>
                    </a:solidFill>
                  </a:tcPr>
                </a:tc>
                <a:tc>
                  <a:txBody>
                    <a:bodyPr/>
                    <a:lstStyle/>
                    <a:p>
                      <a:pPr algn="ctr"/>
                      <a:r>
                        <a:rPr lang="en-GB" dirty="0">
                          <a:solidFill>
                            <a:schemeClr val="bg1"/>
                          </a:solidFill>
                        </a:rPr>
                        <a:t>6</a:t>
                      </a:r>
                    </a:p>
                  </a:txBody>
                  <a:tcPr anchor="ctr">
                    <a:solidFill>
                      <a:schemeClr val="accent1">
                        <a:lumMod val="40000"/>
                        <a:lumOff val="60000"/>
                      </a:schemeClr>
                    </a:solidFill>
                  </a:tcPr>
                </a:tc>
                <a:extLst>
                  <a:ext uri="{0D108BD9-81ED-4DB2-BD59-A6C34878D82A}">
                    <a16:rowId xmlns:a16="http://schemas.microsoft.com/office/drawing/2014/main" val="3043787538"/>
                  </a:ext>
                </a:extLst>
              </a:tr>
            </a:tbl>
          </a:graphicData>
        </a:graphic>
      </p:graphicFrame>
      <p:sp>
        <p:nvSpPr>
          <p:cNvPr id="16" name="TextBox 15">
            <a:extLst>
              <a:ext uri="{FF2B5EF4-FFF2-40B4-BE49-F238E27FC236}">
                <a16:creationId xmlns:a16="http://schemas.microsoft.com/office/drawing/2014/main" id="{7837C285-44E5-9617-53C2-4A8051B6BAF4}"/>
              </a:ext>
            </a:extLst>
          </p:cNvPr>
          <p:cNvSpPr txBox="1"/>
          <p:nvPr/>
        </p:nvSpPr>
        <p:spPr>
          <a:xfrm>
            <a:off x="3894666" y="2728147"/>
            <a:ext cx="179681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cs typeface="Calibri"/>
              </a:rPr>
              <a:t>Max Pooling</a:t>
            </a:r>
            <a:endParaRPr lang="en-GB" sz="1200" dirty="0"/>
          </a:p>
        </p:txBody>
      </p:sp>
    </p:spTree>
    <p:extLst>
      <p:ext uri="{BB962C8B-B14F-4D97-AF65-F5344CB8AC3E}">
        <p14:creationId xmlns:p14="http://schemas.microsoft.com/office/powerpoint/2010/main" val="3161922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49</Words>
  <Application>Microsoft Office PowerPoint</Application>
  <PresentationFormat>Widescreen</PresentationFormat>
  <Paragraphs>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Anand Trivedi</cp:lastModifiedBy>
  <cp:revision>1377</cp:revision>
  <dcterms:created xsi:type="dcterms:W3CDTF">2023-06-19T14:32:18Z</dcterms:created>
  <dcterms:modified xsi:type="dcterms:W3CDTF">2025-02-04T04:10:01Z</dcterms:modified>
</cp:coreProperties>
</file>