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notesMasterIdLst>
    <p:notesMasterId r:id="rId11"/>
  </p:notesMasterIdLst>
  <p:sldIdLst>
    <p:sldId id="263" r:id="rId3"/>
    <p:sldId id="266" r:id="rId4"/>
    <p:sldId id="274" r:id="rId5"/>
    <p:sldId id="273" r:id="rId6"/>
    <p:sldId id="270" r:id="rId7"/>
    <p:sldId id="271" r:id="rId8"/>
    <p:sldId id="276" r:id="rId9"/>
    <p:sldId id="27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C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9" d="100"/>
          <a:sy n="99" d="100"/>
        </p:scale>
        <p:origin x="-1848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501B6-D68A-4492-918D-17E7332D6E9B}" type="datetimeFigureOut">
              <a:rPr lang="en-US" smtClean="0"/>
              <a:t>4/10/15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43E44-D688-44CF-B1CA-E22BD64F6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33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143E44-D688-44CF-B1CA-E22BD64F6D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4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143E44-D688-44CF-B1CA-E22BD64F6D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62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037" descr="Macintosh HD:Users:jasonfeuilly:Desktop:new_ppt_1.26:ppt_footer.jp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789" y="5943601"/>
            <a:ext cx="9118422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037"/>
          <p:cNvSpPr>
            <a:spLocks noChangeArrowheads="1"/>
          </p:cNvSpPr>
          <p:nvPr userDrawn="1"/>
        </p:nvSpPr>
        <p:spPr bwMode="auto">
          <a:xfrm>
            <a:off x="12788" y="1600200"/>
            <a:ext cx="8305800" cy="3276600"/>
          </a:xfrm>
          <a:prstGeom prst="rect">
            <a:avLst/>
          </a:prstGeom>
          <a:gradFill rotWithShape="0">
            <a:gsLst>
              <a:gs pos="0">
                <a:srgbClr val="4F81BD"/>
              </a:gs>
              <a:gs pos="100000">
                <a:srgbClr val="1E85B4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400" b="1" kern="0" dirty="0">
              <a:solidFill>
                <a:srgbClr val="000000"/>
              </a:solidFill>
              <a:ea typeface="ＭＳ Ｐゴシック" pitchFamily="3" charset="-128"/>
            </a:endParaRPr>
          </a:p>
        </p:txBody>
      </p:sp>
      <p:sp>
        <p:nvSpPr>
          <p:cNvPr id="18" name="Text Box 1042"/>
          <p:cNvSpPr txBox="1">
            <a:spLocks noChangeArrowheads="1"/>
          </p:cNvSpPr>
          <p:nvPr userDrawn="1"/>
        </p:nvSpPr>
        <p:spPr bwMode="auto">
          <a:xfrm>
            <a:off x="152400" y="6553201"/>
            <a:ext cx="9067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sz="800" dirty="0">
                <a:solidFill>
                  <a:srgbClr val="FFFFFF"/>
                </a:solidFill>
                <a:latin typeface="Verdana" pitchFamily="3" charset="0"/>
                <a:ea typeface="ＭＳ Ｐゴシック" pitchFamily="3" charset="-128"/>
              </a:rPr>
              <a:t>All rights reserved. The information contained herein is subject to change without notice. 		        ©</a:t>
            </a:r>
            <a:r>
              <a:rPr lang="en-US" sz="800" dirty="0" smtClean="0">
                <a:solidFill>
                  <a:srgbClr val="FFFFFF"/>
                </a:solidFill>
                <a:latin typeface="Verdana" pitchFamily="3" charset="0"/>
                <a:ea typeface="ＭＳ Ｐゴシック" pitchFamily="3" charset="-128"/>
              </a:rPr>
              <a:t>2015, </a:t>
            </a:r>
            <a:r>
              <a:rPr lang="en-US" sz="800" dirty="0">
                <a:solidFill>
                  <a:srgbClr val="FFFFFF"/>
                </a:solidFill>
                <a:latin typeface="Verdana" pitchFamily="3" charset="0"/>
                <a:ea typeface="ＭＳ Ｐゴシック" pitchFamily="3" charset="-128"/>
              </a:rPr>
              <a:t>Cognizant Technology Solutions</a:t>
            </a:r>
          </a:p>
        </p:txBody>
      </p:sp>
      <p:pic>
        <p:nvPicPr>
          <p:cNvPr id="19" name="Picture 1035" descr="Macintosh HD:Users:jasonfeuilly:Desktop:new_ppt_1.26:ppt_header.jp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30" y="0"/>
            <a:ext cx="911710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352800"/>
            <a:ext cx="6629400" cy="1295400"/>
          </a:xfrm>
        </p:spPr>
        <p:txBody>
          <a:bodyPr/>
          <a:lstStyle>
            <a:lvl1pPr marL="0" indent="0">
              <a:defRPr sz="2000">
                <a:solidFill>
                  <a:srgbClr val="3E9AC0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414464"/>
            <a:ext cx="6629400" cy="1938337"/>
          </a:xfrm>
        </p:spPr>
        <p:txBody>
          <a:bodyPr anchor="b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Rectangle 1039"/>
          <p:cNvSpPr>
            <a:spLocks noChangeArrowheads="1"/>
          </p:cNvSpPr>
          <p:nvPr userDrawn="1"/>
        </p:nvSpPr>
        <p:spPr bwMode="auto">
          <a:xfrm>
            <a:off x="8229601" y="1600200"/>
            <a:ext cx="901610" cy="3276600"/>
          </a:xfrm>
          <a:prstGeom prst="rect">
            <a:avLst/>
          </a:prstGeom>
          <a:solidFill>
            <a:srgbClr val="6EB33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400" b="1" dirty="0">
              <a:solidFill>
                <a:srgbClr val="000000"/>
              </a:solidFill>
              <a:ea typeface="ＭＳ Ｐゴシック" pitchFamily="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1003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525963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4" name="Rectangle 8"/>
          <p:cNvSpPr>
            <a:spLocks noChangeArrowheads="1"/>
          </p:cNvSpPr>
          <p:nvPr userDrawn="1"/>
        </p:nvSpPr>
        <p:spPr bwMode="auto">
          <a:xfrm>
            <a:off x="0" y="0"/>
            <a:ext cx="9130170" cy="533400"/>
          </a:xfrm>
          <a:prstGeom prst="rect">
            <a:avLst/>
          </a:prstGeom>
          <a:gradFill rotWithShape="0">
            <a:gsLst>
              <a:gs pos="0">
                <a:srgbClr val="4F81BD"/>
              </a:gs>
              <a:gs pos="100000">
                <a:srgbClr val="1E85B4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400" b="1" kern="0" dirty="0">
              <a:solidFill>
                <a:srgbClr val="000000"/>
              </a:solidFill>
              <a:ea typeface="ＭＳ Ｐゴシック" pitchFamily="3" charset="-128"/>
            </a:endParaRPr>
          </a:p>
        </p:txBody>
      </p:sp>
      <p:sp>
        <p:nvSpPr>
          <p:cNvPr id="15" name="Rectangle 14"/>
          <p:cNvSpPr/>
          <p:nvPr userDrawn="1"/>
        </p:nvSpPr>
        <p:spPr bwMode="auto">
          <a:xfrm>
            <a:off x="7239000" y="0"/>
            <a:ext cx="1891170" cy="5334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 b="1" kern="0">
              <a:solidFill>
                <a:sysClr val="windowText" lastClr="000000"/>
              </a:solidFill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22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8305800" cy="533400"/>
          </a:xfrm>
        </p:spPr>
        <p:txBody>
          <a:bodyPr rtlCol="0"/>
          <a:lstStyle>
            <a:lvl1pPr algn="l">
              <a:defRPr baseline="0">
                <a:solidFill>
                  <a:schemeClr val="bg1"/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pic>
        <p:nvPicPr>
          <p:cNvPr id="24" name="Picture 8" descr="Macintosh HD:Users:jasonfeuilly:Desktop:new_ppt_1.26:ppt_footer_secondarypage.jp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630" y="5943601"/>
            <a:ext cx="9126194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ectangle 33"/>
          <p:cNvSpPr>
            <a:spLocks noChangeArrowheads="1"/>
          </p:cNvSpPr>
          <p:nvPr userDrawn="1"/>
        </p:nvSpPr>
        <p:spPr bwMode="auto">
          <a:xfrm>
            <a:off x="152400" y="6477000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lnSpc>
                <a:spcPct val="190000"/>
              </a:lnSpc>
              <a:defRPr/>
            </a:pPr>
            <a:r>
              <a:rPr lang="en-US" sz="900" b="1" dirty="0">
                <a:solidFill>
                  <a:srgbClr val="000000"/>
                </a:solidFill>
                <a:latin typeface="Verdana" pitchFamily="3" charset="0"/>
                <a:ea typeface="ＭＳ Ｐゴシック" pitchFamily="3" charset="-128"/>
              </a:rPr>
              <a:t>      </a:t>
            </a:r>
            <a:r>
              <a:rPr lang="en-US" sz="800" b="1" dirty="0">
                <a:solidFill>
                  <a:srgbClr val="FFFFFF"/>
                </a:solidFill>
                <a:latin typeface="Verdana" pitchFamily="3" charset="0"/>
                <a:ea typeface="ＭＳ Ｐゴシック" pitchFamily="3" charset="-128"/>
              </a:rPr>
              <a:t>|  </a:t>
            </a:r>
            <a:r>
              <a:rPr lang="en-US" sz="800" dirty="0">
                <a:solidFill>
                  <a:srgbClr val="FFFFFF"/>
                </a:solidFill>
                <a:latin typeface="Verdana" pitchFamily="3" charset="0"/>
                <a:ea typeface="ＭＳ Ｐゴシック" pitchFamily="3" charset="-128"/>
              </a:rPr>
              <a:t>©</a:t>
            </a:r>
            <a:r>
              <a:rPr lang="en-US" sz="800" dirty="0" smtClean="0">
                <a:solidFill>
                  <a:srgbClr val="FFFFFF"/>
                </a:solidFill>
                <a:latin typeface="Verdana" pitchFamily="3" charset="0"/>
                <a:ea typeface="ＭＳ Ｐゴシック" pitchFamily="3" charset="-128"/>
              </a:rPr>
              <a:t>2015, </a:t>
            </a:r>
            <a:r>
              <a:rPr lang="en-US" sz="800" dirty="0">
                <a:solidFill>
                  <a:srgbClr val="FFFFFF"/>
                </a:solidFill>
                <a:latin typeface="Verdana" pitchFamily="3" charset="0"/>
                <a:ea typeface="ＭＳ Ｐゴシック" pitchFamily="3" charset="-128"/>
              </a:rPr>
              <a:t>Cognizant Technology Solutions		Confidential</a:t>
            </a:r>
            <a:endParaRPr lang="en-US" sz="900" dirty="0">
              <a:solidFill>
                <a:srgbClr val="FFFFFF"/>
              </a:solidFill>
              <a:latin typeface="Verdana" pitchFamily="3" charset="0"/>
              <a:ea typeface="ＭＳ Ｐゴシック" pitchFamily="3" charset="-128"/>
            </a:endParaRPr>
          </a:p>
        </p:txBody>
      </p:sp>
      <p:sp>
        <p:nvSpPr>
          <p:cNvPr id="26" name="Rectangle 42"/>
          <p:cNvSpPr txBox="1">
            <a:spLocks noChangeArrowheads="1"/>
          </p:cNvSpPr>
          <p:nvPr userDrawn="1"/>
        </p:nvSpPr>
        <p:spPr bwMode="auto">
          <a:xfrm>
            <a:off x="0" y="6553200"/>
            <a:ext cx="457200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1000" b="0" kern="1200">
                <a:solidFill>
                  <a:srgbClr val="FFFFFF"/>
                </a:solidFill>
                <a:latin typeface="+mj-lt"/>
                <a:ea typeface="ＭＳ Ｐゴシック" pitchFamily="3" charset="-128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6939A32-8A8D-4A1D-9690-B57988E35259}" type="slidenum">
              <a:rPr lang="en-US" smtClean="0"/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542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0" y="1600200"/>
            <a:ext cx="8101013" cy="2209800"/>
          </a:xfrm>
          <a:prstGeom prst="rect">
            <a:avLst/>
          </a:prstGeom>
          <a:solidFill>
            <a:srgbClr val="41AE2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pic>
        <p:nvPicPr>
          <p:cNvPr id="4" name="Picture 8" descr="Macintosh HD:Users:jasonfeuilly:Desktop:new_ppt_1.26:ppt_footer_secondarypage.jp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2" y="5943601"/>
            <a:ext cx="9144000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152400" y="6477000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lnSpc>
                <a:spcPct val="190000"/>
              </a:lnSpc>
              <a:defRPr/>
            </a:pPr>
            <a:r>
              <a:rPr lang="en-US" sz="900" b="1" dirty="0">
                <a:solidFill>
                  <a:srgbClr val="000000"/>
                </a:solidFill>
                <a:latin typeface="Verdana" pitchFamily="3" charset="0"/>
                <a:ea typeface="ＭＳ Ｐゴシック" pitchFamily="3" charset="-128"/>
              </a:rPr>
              <a:t>      </a:t>
            </a:r>
            <a:r>
              <a:rPr lang="en-US" sz="800" b="1" dirty="0">
                <a:solidFill>
                  <a:srgbClr val="FFFFFF"/>
                </a:solidFill>
                <a:latin typeface="Verdana" pitchFamily="3" charset="0"/>
                <a:ea typeface="ＭＳ Ｐゴシック" pitchFamily="3" charset="-128"/>
              </a:rPr>
              <a:t>|  </a:t>
            </a:r>
            <a:r>
              <a:rPr lang="en-US" sz="800" dirty="0">
                <a:solidFill>
                  <a:srgbClr val="FFFFFF"/>
                </a:solidFill>
                <a:latin typeface="Verdana" pitchFamily="3" charset="0"/>
                <a:ea typeface="ＭＳ Ｐゴシック" pitchFamily="3" charset="-128"/>
              </a:rPr>
              <a:t>©</a:t>
            </a:r>
            <a:r>
              <a:rPr lang="en-US" sz="800" dirty="0" smtClean="0">
                <a:solidFill>
                  <a:srgbClr val="FFFFFF"/>
                </a:solidFill>
                <a:latin typeface="Verdana" pitchFamily="3" charset="0"/>
                <a:ea typeface="ＭＳ Ｐゴシック" pitchFamily="3" charset="-128"/>
              </a:rPr>
              <a:t>2015, </a:t>
            </a:r>
            <a:r>
              <a:rPr lang="en-US" sz="800" dirty="0">
                <a:solidFill>
                  <a:srgbClr val="FFFFFF"/>
                </a:solidFill>
                <a:latin typeface="Verdana" pitchFamily="3" charset="0"/>
                <a:ea typeface="ＭＳ Ｐゴシック" pitchFamily="3" charset="-128"/>
              </a:rPr>
              <a:t>Cognizant Technology Solutions		Confidential</a:t>
            </a:r>
            <a:endParaRPr lang="en-US" sz="900" dirty="0">
              <a:solidFill>
                <a:srgbClr val="FFFFFF"/>
              </a:solidFill>
              <a:latin typeface="Verdana" pitchFamily="3" charset="0"/>
              <a:ea typeface="ＭＳ Ｐゴシック" pitchFamily="3" charset="-128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3810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1E85B4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400" b="1" dirty="0">
              <a:solidFill>
                <a:srgbClr val="000000"/>
              </a:solidFill>
              <a:ea typeface="ＭＳ Ｐゴシック" pitchFamily="3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7543800" cy="762000"/>
          </a:xfr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53200"/>
            <a:ext cx="457200" cy="3048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 b="0">
                <a:latin typeface="+mj-lt"/>
              </a:defRPr>
            </a:lvl1pPr>
          </a:lstStyle>
          <a:p>
            <a:pPr>
              <a:defRPr/>
            </a:pPr>
            <a:fld id="{41E68F7A-31D0-4376-8FD0-E13AC366CE01}" type="slidenum">
              <a:rPr lang="en-US"/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89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26" name="Picture 4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29" y="0"/>
            <a:ext cx="9117106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65" y="5705476"/>
            <a:ext cx="912607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Title Placeholder 12"/>
          <p:cNvSpPr>
            <a:spLocks noGrp="1"/>
          </p:cNvSpPr>
          <p:nvPr>
            <p:ph type="title"/>
          </p:nvPr>
        </p:nvSpPr>
        <p:spPr bwMode="auto">
          <a:xfrm>
            <a:off x="152400" y="457200"/>
            <a:ext cx="8839200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Text Placeholder 13"/>
          <p:cNvSpPr>
            <a:spLocks noGrp="1"/>
          </p:cNvSpPr>
          <p:nvPr>
            <p:ph type="body" idx="1"/>
          </p:nvPr>
        </p:nvSpPr>
        <p:spPr bwMode="auto">
          <a:xfrm>
            <a:off x="152400" y="1524001"/>
            <a:ext cx="8839200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Click to edit Master text styles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rgbClr val="2DA2BF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Second level</a:t>
            </a:r>
          </a:p>
          <a:p>
            <a:pPr marL="859536" marR="0" lvl="2" indent="-228600" algn="l" defTabSz="914400" rtl="0" eaLnBrk="1" fontAlgn="auto" latinLnBrk="0" hangingPunct="1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DA1F28"/>
              </a:buClr>
              <a:buSzPct val="100000"/>
              <a:buFont typeface="Wingdings 2"/>
              <a:buChar char="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Third level</a:t>
            </a:r>
          </a:p>
          <a:p>
            <a:pPr marL="11430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DA1F28"/>
              </a:buClr>
              <a:buSzTx/>
              <a:buFont typeface="Wingdings 2"/>
              <a:buChar char=""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Fourth level</a:t>
            </a:r>
          </a:p>
          <a:p>
            <a:pPr marL="1371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DA1F28"/>
              </a:buClr>
              <a:buSzTx/>
              <a:buFont typeface="Wingdings 2"/>
              <a:buChar char="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845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n-US" sz="2800" kern="1200" dirty="0">
          <a:solidFill>
            <a:srgbClr val="3D97BB"/>
          </a:solidFill>
          <a:latin typeface="Verdana" pitchFamily="34" charset="0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34" charset="0"/>
          <a:ea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34" charset="0"/>
          <a:ea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34" charset="0"/>
          <a:ea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34" charset="0"/>
          <a:ea typeface="MS PGothic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34" charset="0"/>
          <a:ea typeface="MS PGothic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34" charset="0"/>
          <a:ea typeface="MS PGothic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34" charset="0"/>
          <a:ea typeface="MS PGothic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34" charset="0"/>
          <a:ea typeface="MS PGothic" pitchFamily="34" charset="-128"/>
        </a:defRPr>
      </a:lvl9pPr>
    </p:titleStyle>
    <p:bodyStyle>
      <a:lvl1pPr marL="365760" marR="0" indent="-256032" algn="l" defTabSz="914400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rgbClr val="2DA2BF"/>
        </a:buClr>
        <a:buSzPct val="68000"/>
        <a:buFont typeface="Wingdings 3"/>
        <a:buChar char=""/>
        <a:tabLst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621792" marR="0" indent="-228600" algn="l" defTabSz="914400" rtl="0" eaLnBrk="1" fontAlgn="auto" latinLnBrk="0" hangingPunct="1">
        <a:lnSpc>
          <a:spcPct val="100000"/>
        </a:lnSpc>
        <a:spcBef>
          <a:spcPts val="324"/>
        </a:spcBef>
        <a:spcAft>
          <a:spcPts val="0"/>
        </a:spcAft>
        <a:buClr>
          <a:srgbClr val="2DA2BF"/>
        </a:buClr>
        <a:buSzTx/>
        <a:buFont typeface="Verdana"/>
        <a:buChar char="◦"/>
        <a:tabLst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859536" marR="0" indent="-228600" algn="l" defTabSz="914400" rtl="0" eaLnBrk="1" fontAlgn="auto" latinLnBrk="0" hangingPunct="1">
        <a:lnSpc>
          <a:spcPct val="100000"/>
        </a:lnSpc>
        <a:spcBef>
          <a:spcPts val="350"/>
        </a:spcBef>
        <a:spcAft>
          <a:spcPts val="0"/>
        </a:spcAft>
        <a:buClr>
          <a:srgbClr val="DA1F28"/>
        </a:buClr>
        <a:buSzPct val="100000"/>
        <a:buFont typeface="Wingdings 2"/>
        <a:buChar char=""/>
        <a:tabLst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143000" marR="0" indent="-228600" algn="l" defTabSz="914400" rtl="0" eaLnBrk="1" fontAlgn="auto" latinLnBrk="0" hangingPunct="1">
        <a:lnSpc>
          <a:spcPct val="100000"/>
        </a:lnSpc>
        <a:spcBef>
          <a:spcPts val="350"/>
        </a:spcBef>
        <a:spcAft>
          <a:spcPts val="0"/>
        </a:spcAft>
        <a:buClr>
          <a:srgbClr val="DA1F28"/>
        </a:buClr>
        <a:buSzTx/>
        <a:buFont typeface="Wingdings 2"/>
        <a:buChar char=""/>
        <a:tabLst/>
        <a:defRPr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1371600" marR="0" indent="-228600" algn="l" defTabSz="914400" rtl="0" eaLnBrk="1" fontAlgn="auto" latinLnBrk="0" hangingPunct="1">
        <a:lnSpc>
          <a:spcPct val="100000"/>
        </a:lnSpc>
        <a:spcBef>
          <a:spcPts val="350"/>
        </a:spcBef>
        <a:spcAft>
          <a:spcPts val="0"/>
        </a:spcAft>
        <a:buClr>
          <a:srgbClr val="DA1F28"/>
        </a:buClr>
        <a:buSzTx/>
        <a:buFont typeface="Wingdings 2"/>
        <a:buChar char=""/>
        <a:tabLst/>
        <a:defRPr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4572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600200"/>
            <a:ext cx="7772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447800" y="65532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10000"/>
              </a:lnSpc>
              <a:defRPr sz="1200" b="0">
                <a:solidFill>
                  <a:srgbClr val="FFFFFF"/>
                </a:solidFill>
                <a:latin typeface="Arial Black" pitchFamily="3" charset="0"/>
                <a:ea typeface="ＭＳ Ｐゴシック" pitchFamily="3" charset="-128"/>
                <a:cs typeface="+mn-cs"/>
              </a:defRPr>
            </a:lvl1pPr>
          </a:lstStyle>
          <a:p>
            <a:pPr>
              <a:defRPr/>
            </a:pPr>
            <a:fld id="{BB39499D-EDB0-4044-824B-E78E129EA7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41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3D97BB"/>
          </a:solidFill>
          <a:latin typeface="Arial" charset="0"/>
          <a:ea typeface="ＭＳ Ｐゴシック" pitchFamily="3" charset="-128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3D97BB"/>
          </a:solidFill>
          <a:latin typeface="Arial" charset="0"/>
          <a:ea typeface="ＭＳ Ｐゴシック" pitchFamily="-12" charset="-128"/>
          <a:cs typeface="ＭＳ Ｐゴシック" pitchFamily="-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3D97BB"/>
          </a:solidFill>
          <a:latin typeface="Arial" charset="0"/>
          <a:ea typeface="ＭＳ Ｐゴシック" pitchFamily="-12" charset="-128"/>
          <a:cs typeface="ＭＳ Ｐゴシック" pitchFamily="-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3D97BB"/>
          </a:solidFill>
          <a:latin typeface="Arial" charset="0"/>
          <a:ea typeface="ＭＳ Ｐゴシック" pitchFamily="-12" charset="-128"/>
          <a:cs typeface="ＭＳ Ｐゴシック" pitchFamily="-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3D97BB"/>
          </a:solidFill>
          <a:latin typeface="Arial" charset="0"/>
          <a:ea typeface="ＭＳ Ｐゴシック" pitchFamily="-12" charset="-128"/>
          <a:cs typeface="ＭＳ Ｐゴシック" pitchFamily="-1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DB33F"/>
        </a:buClr>
        <a:buFont typeface="Wingdings" pitchFamily="2" charset="2"/>
        <a:buChar char="•"/>
        <a:defRPr sz="3200">
          <a:solidFill>
            <a:schemeClr val="tx1"/>
          </a:solidFill>
          <a:latin typeface="Arial" charset="0"/>
          <a:ea typeface="ＭＳ Ｐゴシック" pitchFamily="3" charset="-128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  <a:ea typeface="ＭＳ Ｐゴシック" pitchFamily="3" charset="-128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DB33F"/>
        </a:buClr>
        <a:buFont typeface="Wingdings" pitchFamily="2" charset="2"/>
        <a:buChar char="§"/>
        <a:defRPr sz="2400">
          <a:solidFill>
            <a:schemeClr val="tx1"/>
          </a:solidFill>
          <a:latin typeface="Arial" charset="0"/>
          <a:ea typeface="ＭＳ Ｐゴシック" pitchFamily="3" charset="-128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ＭＳ Ｐゴシック" pitchFamily="3" charset="-128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ＭＳ Ｐゴシック" pitchFamily="3" charset="-128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Client Side </a:t>
            </a:r>
            <a:r>
              <a:rPr lang="en-US" dirty="0" err="1" smtClean="0">
                <a:solidFill>
                  <a:schemeClr val="bg1"/>
                </a:solidFill>
              </a:rPr>
              <a:t>Javascript</a:t>
            </a:r>
            <a:r>
              <a:rPr lang="en-US" dirty="0" smtClean="0">
                <a:solidFill>
                  <a:schemeClr val="bg1"/>
                </a:solidFill>
              </a:rPr>
              <a:t> logging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049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Why Client Side Logging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8588" y="914400"/>
            <a:ext cx="8328212" cy="27022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just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r>
              <a:rPr lang="en-US" sz="1600" dirty="0" smtClean="0">
                <a:solidFill>
                  <a:prstClr val="black"/>
                </a:solidFill>
                <a:cs typeface="Arial" charset="0"/>
              </a:rPr>
              <a:t>Booming of SPA applications.</a:t>
            </a:r>
          </a:p>
          <a:p>
            <a:pPr marL="342900" indent="-342900" algn="just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r>
              <a:rPr lang="en-US" sz="1600" dirty="0" smtClean="0">
                <a:solidFill>
                  <a:prstClr val="black"/>
                </a:solidFill>
                <a:cs typeface="Arial" charset="0"/>
              </a:rPr>
              <a:t>Identifying problem in client side application is hard.</a:t>
            </a:r>
          </a:p>
          <a:p>
            <a:pPr marL="800100" lvl="1" indent="-342900" algn="just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r>
              <a:rPr lang="en-US" sz="1600" dirty="0" smtClean="0">
                <a:solidFill>
                  <a:prstClr val="black"/>
                </a:solidFill>
                <a:cs typeface="Arial" charset="0"/>
              </a:rPr>
              <a:t>We can’t see what user is experiencing.</a:t>
            </a:r>
          </a:p>
          <a:p>
            <a:pPr marL="342900" indent="-342900" algn="just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r>
              <a:rPr lang="en-US" sz="1600" dirty="0" smtClean="0">
                <a:solidFill>
                  <a:prstClr val="black"/>
                </a:solidFill>
                <a:cs typeface="Arial" charset="0"/>
              </a:rPr>
              <a:t>Errors thrown captured only in user browser console.</a:t>
            </a:r>
          </a:p>
          <a:p>
            <a:pPr marL="342900" indent="-342900" algn="just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r>
              <a:rPr lang="en-US" sz="1600" dirty="0" smtClean="0">
                <a:solidFill>
                  <a:prstClr val="black"/>
                </a:solidFill>
                <a:cs typeface="Arial" charset="0"/>
              </a:rPr>
              <a:t>To </a:t>
            </a:r>
            <a:r>
              <a:rPr lang="en-US" sz="1600" dirty="0">
                <a:solidFill>
                  <a:prstClr val="black"/>
                </a:solidFill>
                <a:cs typeface="Arial" charset="0"/>
              </a:rPr>
              <a:t>u</a:t>
            </a:r>
            <a:r>
              <a:rPr lang="en-US" sz="1600" dirty="0" smtClean="0">
                <a:solidFill>
                  <a:prstClr val="black"/>
                </a:solidFill>
                <a:cs typeface="Arial" charset="0"/>
              </a:rPr>
              <a:t>nderstand what happened in client side.</a:t>
            </a:r>
          </a:p>
          <a:p>
            <a:pPr marL="800100" lvl="1" indent="-342900" algn="just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r>
              <a:rPr lang="en-US" sz="1600" dirty="0" smtClean="0">
                <a:solidFill>
                  <a:prstClr val="black"/>
                </a:solidFill>
                <a:cs typeface="Arial" charset="0"/>
              </a:rPr>
              <a:t>Who is causing the issue.</a:t>
            </a:r>
          </a:p>
          <a:p>
            <a:pPr marL="800100" lvl="1" indent="-342900" algn="just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r>
              <a:rPr lang="en-US" sz="1600" dirty="0" smtClean="0">
                <a:solidFill>
                  <a:prstClr val="black"/>
                </a:solidFill>
                <a:cs typeface="Arial" charset="0"/>
              </a:rPr>
              <a:t>Where issue is caused.</a:t>
            </a:r>
          </a:p>
          <a:p>
            <a:pPr marL="342900" indent="-342900" algn="just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r>
              <a:rPr lang="en-US" sz="1600" dirty="0" smtClean="0">
                <a:solidFill>
                  <a:prstClr val="black"/>
                </a:solidFill>
                <a:cs typeface="Arial" charset="0"/>
              </a:rPr>
              <a:t>To Identify and debug environment specific issues.</a:t>
            </a:r>
          </a:p>
          <a:p>
            <a:pPr marL="342900" indent="-342900" algn="just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r>
              <a:rPr lang="en-US" sz="1600" dirty="0">
                <a:solidFill>
                  <a:prstClr val="black"/>
                </a:solidFill>
                <a:cs typeface="Arial" charset="0"/>
              </a:rPr>
              <a:t>For creating a </a:t>
            </a:r>
            <a:r>
              <a:rPr lang="en-US" sz="1600" dirty="0" smtClean="0">
                <a:solidFill>
                  <a:prstClr val="black"/>
                </a:solidFill>
                <a:cs typeface="Arial" charset="0"/>
              </a:rPr>
              <a:t>stable client side </a:t>
            </a:r>
            <a:r>
              <a:rPr lang="en-US" sz="1600" dirty="0" smtClean="0">
                <a:solidFill>
                  <a:prstClr val="black"/>
                </a:solidFill>
                <a:cs typeface="Arial" charset="0"/>
              </a:rPr>
              <a:t>JavaScript </a:t>
            </a:r>
            <a:r>
              <a:rPr lang="en-US" sz="1600" dirty="0">
                <a:solidFill>
                  <a:prstClr val="black"/>
                </a:solidFill>
                <a:cs typeface="Arial" charset="0"/>
              </a:rPr>
              <a:t>application</a:t>
            </a:r>
            <a:r>
              <a:rPr lang="en-US" sz="1600" dirty="0" smtClean="0">
                <a:solidFill>
                  <a:prstClr val="black"/>
                </a:solidFill>
                <a:cs typeface="Arial" charset="0"/>
              </a:rPr>
              <a:t>.</a:t>
            </a:r>
            <a:endParaRPr lang="en-US" sz="160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3810000"/>
            <a:ext cx="8328212" cy="88024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600" b="1" dirty="0" smtClean="0">
                <a:solidFill>
                  <a:prstClr val="black"/>
                </a:solidFill>
                <a:cs typeface="Arial" charset="0"/>
              </a:rPr>
              <a:t>Solution</a:t>
            </a:r>
          </a:p>
          <a:p>
            <a:pPr marL="342900" indent="-342900" algn="just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r>
              <a:rPr lang="en-US" sz="1600" dirty="0" smtClean="0">
                <a:solidFill>
                  <a:prstClr val="black"/>
                </a:solidFill>
                <a:cs typeface="Arial" charset="0"/>
              </a:rPr>
              <a:t>Log client side errors to server logs where we can see them and get information that helps in understanding the problem.</a:t>
            </a:r>
          </a:p>
        </p:txBody>
      </p:sp>
    </p:spTree>
    <p:extLst>
      <p:ext uri="{BB962C8B-B14F-4D97-AF65-F5344CB8AC3E}">
        <p14:creationId xmlns:p14="http://schemas.microsoft.com/office/powerpoint/2010/main" val="3861901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Side Logger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762000"/>
            <a:ext cx="8099612" cy="299774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just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r>
              <a:rPr lang="en-US" sz="1600" dirty="0" smtClean="0">
                <a:solidFill>
                  <a:prstClr val="black"/>
                </a:solidFill>
                <a:cs typeface="Arial" charset="0"/>
              </a:rPr>
              <a:t>Creating logs in client side</a:t>
            </a:r>
            <a:r>
              <a:rPr lang="en-US" sz="1600" dirty="0" smtClean="0">
                <a:solidFill>
                  <a:prstClr val="black"/>
                </a:solidFill>
                <a:cs typeface="Arial" charset="0"/>
              </a:rPr>
              <a:t>.</a:t>
            </a:r>
            <a:endParaRPr lang="en-US" sz="1600" dirty="0" smtClean="0">
              <a:solidFill>
                <a:prstClr val="black"/>
              </a:solidFill>
              <a:cs typeface="Arial" charset="0"/>
            </a:endParaRPr>
          </a:p>
          <a:p>
            <a:pPr marL="342900" indent="-342900" algn="just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r>
              <a:rPr lang="en-US" sz="1600" dirty="0" smtClean="0">
                <a:solidFill>
                  <a:prstClr val="black"/>
                </a:solidFill>
                <a:cs typeface="Arial" charset="0"/>
              </a:rPr>
              <a:t>Capture all types of errors and their </a:t>
            </a:r>
            <a:r>
              <a:rPr lang="en-US" sz="1600" dirty="0" smtClean="0">
                <a:solidFill>
                  <a:prstClr val="black"/>
                </a:solidFill>
                <a:cs typeface="Arial" charset="0"/>
              </a:rPr>
              <a:t>stack trace.</a:t>
            </a:r>
          </a:p>
          <a:p>
            <a:pPr marL="342900" indent="-342900" algn="just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r>
              <a:rPr lang="en-US" sz="1600" dirty="0">
                <a:solidFill>
                  <a:prstClr val="black"/>
                </a:solidFill>
                <a:cs typeface="Arial" charset="0"/>
              </a:rPr>
              <a:t>Sending logs to server.</a:t>
            </a:r>
            <a:endParaRPr lang="en-US" sz="1600" dirty="0" smtClean="0">
              <a:solidFill>
                <a:prstClr val="black"/>
              </a:solidFill>
              <a:cs typeface="Arial" charset="0"/>
            </a:endParaRPr>
          </a:p>
          <a:p>
            <a:pPr marL="342900" indent="-342900" algn="just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r>
              <a:rPr lang="en-US" sz="1600" dirty="0" smtClean="0">
                <a:solidFill>
                  <a:prstClr val="black"/>
                </a:solidFill>
                <a:cs typeface="Arial" charset="0"/>
              </a:rPr>
              <a:t>Easily pluggable into any type of </a:t>
            </a:r>
            <a:r>
              <a:rPr lang="en-US" sz="1600" dirty="0" smtClean="0">
                <a:solidFill>
                  <a:prstClr val="black"/>
                </a:solidFill>
                <a:cs typeface="Arial" charset="0"/>
              </a:rPr>
              <a:t>JavaScript </a:t>
            </a:r>
            <a:r>
              <a:rPr lang="en-US" sz="1600" dirty="0" smtClean="0">
                <a:solidFill>
                  <a:prstClr val="black"/>
                </a:solidFill>
                <a:cs typeface="Arial" charset="0"/>
              </a:rPr>
              <a:t>frameworks.</a:t>
            </a:r>
          </a:p>
          <a:p>
            <a:pPr marL="342900" indent="-342900" algn="just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r>
              <a:rPr lang="en-US" sz="1600" dirty="0" smtClean="0">
                <a:solidFill>
                  <a:prstClr val="black"/>
                </a:solidFill>
                <a:cs typeface="Arial" charset="0"/>
              </a:rPr>
              <a:t>Lightweight</a:t>
            </a:r>
          </a:p>
          <a:p>
            <a:pPr marL="342900" indent="-342900" algn="just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r>
              <a:rPr lang="en-US" sz="1600" dirty="0" smtClean="0">
                <a:solidFill>
                  <a:prstClr val="black"/>
                </a:solidFill>
                <a:cs typeface="Arial" charset="0"/>
              </a:rPr>
              <a:t>No dependencies with other supporting frameworks.</a:t>
            </a:r>
            <a:endParaRPr lang="en-US" sz="1600" dirty="0" smtClean="0">
              <a:solidFill>
                <a:prstClr val="black"/>
              </a:solidFill>
              <a:cs typeface="Arial" charset="0"/>
            </a:endParaRPr>
          </a:p>
          <a:p>
            <a:pPr marL="342900" indent="-342900" algn="just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r>
              <a:rPr lang="en-US" sz="1600" dirty="0" smtClean="0">
                <a:solidFill>
                  <a:prstClr val="black"/>
                </a:solidFill>
                <a:cs typeface="Arial" charset="0"/>
              </a:rPr>
              <a:t>Exception safe</a:t>
            </a:r>
            <a:endParaRPr lang="en-US" sz="1600" dirty="0" smtClean="0">
              <a:solidFill>
                <a:prstClr val="black"/>
              </a:solidFill>
              <a:cs typeface="Arial" charset="0"/>
            </a:endParaRPr>
          </a:p>
          <a:p>
            <a:pPr marL="342900" indent="-342900" algn="just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r>
              <a:rPr lang="en-US" sz="1600" dirty="0" smtClean="0">
                <a:solidFill>
                  <a:prstClr val="black"/>
                </a:solidFill>
                <a:cs typeface="Arial" charset="0"/>
              </a:rPr>
              <a:t>Supported in all types of browsers in desktop </a:t>
            </a:r>
            <a:r>
              <a:rPr lang="en-US" sz="1600" dirty="0" smtClean="0">
                <a:solidFill>
                  <a:prstClr val="black"/>
                </a:solidFill>
                <a:cs typeface="Arial" charset="0"/>
              </a:rPr>
              <a:t>and mobile and also for hybrid mobile apps.</a:t>
            </a:r>
          </a:p>
          <a:p>
            <a:pPr marL="342900" indent="-342900" algn="just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r>
              <a:rPr lang="en-US" sz="1600" dirty="0" smtClean="0">
                <a:solidFill>
                  <a:prstClr val="black"/>
                </a:solidFill>
                <a:cs typeface="Arial" charset="0"/>
              </a:rPr>
              <a:t>Configurable</a:t>
            </a:r>
          </a:p>
          <a:p>
            <a:pPr marL="342900" indent="-342900" algn="just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r>
              <a:rPr lang="en-US" sz="1600" dirty="0" smtClean="0">
                <a:solidFill>
                  <a:prstClr val="black"/>
                </a:solidFill>
                <a:cs typeface="Arial" charset="0"/>
              </a:rPr>
              <a:t>Buffer mechanism</a:t>
            </a:r>
            <a:endParaRPr lang="en-US" sz="160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4267200"/>
            <a:ext cx="8328212" cy="6340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600" b="1" dirty="0" smtClean="0">
                <a:solidFill>
                  <a:prstClr val="black"/>
                </a:solidFill>
                <a:cs typeface="Arial" charset="0"/>
              </a:rPr>
              <a:t>What happens without this?</a:t>
            </a:r>
          </a:p>
          <a:p>
            <a:pPr marL="342900" indent="-342900" algn="just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r>
              <a:rPr lang="en-US" sz="1600" dirty="0" smtClean="0">
                <a:solidFill>
                  <a:prstClr val="black"/>
                </a:solidFill>
                <a:cs typeface="Arial" charset="0"/>
              </a:rPr>
              <a:t>We need to try to find out what causes application to die on user’s X version of browser Y.</a:t>
            </a:r>
          </a:p>
        </p:txBody>
      </p:sp>
    </p:spTree>
    <p:extLst>
      <p:ext uri="{BB962C8B-B14F-4D97-AF65-F5344CB8AC3E}">
        <p14:creationId xmlns:p14="http://schemas.microsoft.com/office/powerpoint/2010/main" val="1584638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Challenges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" y="689955"/>
            <a:ext cx="8328212" cy="6340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eaLnBrk="0" hangingPunct="0">
              <a:spcBef>
                <a:spcPct val="20000"/>
              </a:spcBef>
              <a:defRPr/>
            </a:pPr>
            <a:r>
              <a:rPr lang="en-US" sz="1600" b="1" dirty="0" smtClean="0">
                <a:solidFill>
                  <a:prstClr val="black"/>
                </a:solidFill>
                <a:cs typeface="Calibri" panose="020F0502020204030204" pitchFamily="34" charset="0"/>
              </a:rPr>
              <a:t>Problem Statement</a:t>
            </a:r>
          </a:p>
          <a:p>
            <a:pPr algn="just" eaLnBrk="0" hangingPunct="0">
              <a:spcBef>
                <a:spcPct val="20000"/>
              </a:spcBef>
              <a:defRPr/>
            </a:pPr>
            <a:r>
              <a:rPr lang="en-US" sz="1600" dirty="0" smtClean="0"/>
              <a:t>Performance </a:t>
            </a:r>
            <a:r>
              <a:rPr lang="en-US" sz="1600" dirty="0" smtClean="0"/>
              <a:t>impact of </a:t>
            </a:r>
            <a:r>
              <a:rPr lang="en-US" sz="1600" dirty="0" smtClean="0"/>
              <a:t>client </a:t>
            </a:r>
            <a:r>
              <a:rPr lang="en-US" sz="1600" dirty="0" smtClean="0"/>
              <a:t>and </a:t>
            </a:r>
            <a:r>
              <a:rPr lang="en-US" sz="1600" dirty="0" smtClean="0"/>
              <a:t>server, due to number of log messages in application.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8600" y="3276600"/>
            <a:ext cx="6324600" cy="92948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600" b="1" dirty="0" smtClean="0">
                <a:solidFill>
                  <a:prstClr val="black"/>
                </a:solidFill>
                <a:cs typeface="Arial" charset="0"/>
              </a:rPr>
              <a:t>Benefits</a:t>
            </a:r>
            <a:endParaRPr lang="en-US" sz="1600" b="1" dirty="0">
              <a:solidFill>
                <a:prstClr val="black"/>
              </a:solidFill>
              <a:cs typeface="Arial" charset="0"/>
            </a:endParaRPr>
          </a:p>
          <a:p>
            <a:pPr marL="342900" indent="-342900" algn="just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r>
              <a:rPr lang="en-US" sz="1600" dirty="0" smtClean="0">
                <a:solidFill>
                  <a:prstClr val="black"/>
                </a:solidFill>
                <a:cs typeface="Arial" charset="0"/>
              </a:rPr>
              <a:t>Frequent calls from client to server is prevented.</a:t>
            </a:r>
          </a:p>
          <a:p>
            <a:pPr marL="342900" indent="-342900" algn="just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r>
              <a:rPr lang="en-US" sz="1600" dirty="0" smtClean="0">
                <a:solidFill>
                  <a:prstClr val="black"/>
                </a:solidFill>
                <a:cs typeface="Arial" charset="0"/>
              </a:rPr>
              <a:t>Maintains server load.</a:t>
            </a:r>
            <a:endParaRPr lang="en-US" sz="160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200" y="1522881"/>
            <a:ext cx="8328212" cy="152041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600" b="1" dirty="0" smtClean="0">
                <a:solidFill>
                  <a:prstClr val="black"/>
                </a:solidFill>
                <a:cs typeface="Arial" charset="0"/>
              </a:rPr>
              <a:t>Solution</a:t>
            </a:r>
          </a:p>
          <a:p>
            <a:pPr marL="342900" indent="-342900" algn="just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r>
              <a:rPr lang="en-US" sz="1600" dirty="0" smtClean="0">
                <a:solidFill>
                  <a:prstClr val="black"/>
                </a:solidFill>
                <a:cs typeface="Arial" charset="0"/>
              </a:rPr>
              <a:t>Avoid sending each and every message logged instantly to server.</a:t>
            </a:r>
          </a:p>
          <a:p>
            <a:pPr marL="342900" indent="-342900" algn="just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r>
              <a:rPr lang="en-US" sz="1600" dirty="0" smtClean="0">
                <a:solidFill>
                  <a:prstClr val="black"/>
                </a:solidFill>
                <a:cs typeface="Arial" charset="0"/>
              </a:rPr>
              <a:t>Create a buffer in client side.</a:t>
            </a:r>
          </a:p>
          <a:p>
            <a:pPr marL="342900" indent="-342900" algn="just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r>
              <a:rPr lang="en-US" sz="1600" dirty="0" smtClean="0">
                <a:solidFill>
                  <a:prstClr val="black"/>
                </a:solidFill>
                <a:cs typeface="Arial" charset="0"/>
              </a:rPr>
              <a:t>Store each and every message in the buffer.</a:t>
            </a:r>
          </a:p>
          <a:p>
            <a:pPr marL="342900" indent="-342900" algn="just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r>
              <a:rPr lang="en-US" sz="1600" dirty="0" smtClean="0">
                <a:solidFill>
                  <a:prstClr val="black"/>
                </a:solidFill>
                <a:cs typeface="Arial" charset="0"/>
              </a:rPr>
              <a:t>When the buffer size is reached, send batch of logs to server.</a:t>
            </a:r>
          </a:p>
        </p:txBody>
      </p:sp>
    </p:spTree>
    <p:extLst>
      <p:ext uri="{BB962C8B-B14F-4D97-AF65-F5344CB8AC3E}">
        <p14:creationId xmlns:p14="http://schemas.microsoft.com/office/powerpoint/2010/main" val="1849440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Challenges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200" y="689955"/>
            <a:ext cx="8328212" cy="88024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eaLnBrk="0" hangingPunct="0">
              <a:spcBef>
                <a:spcPct val="20000"/>
              </a:spcBef>
              <a:defRPr/>
            </a:pPr>
            <a:r>
              <a:rPr lang="en-US" sz="1600" b="1" dirty="0" smtClean="0">
                <a:solidFill>
                  <a:prstClr val="black"/>
                </a:solidFill>
                <a:cs typeface="Calibri" panose="020F0502020204030204" pitchFamily="34" charset="0"/>
              </a:rPr>
              <a:t>Problem Statement</a:t>
            </a:r>
          </a:p>
          <a:p>
            <a:pPr algn="just" eaLnBrk="0" hangingPunct="0">
              <a:spcBef>
                <a:spcPct val="20000"/>
              </a:spcBef>
              <a:defRPr/>
            </a:pPr>
            <a:r>
              <a:rPr lang="en-US" sz="1600" dirty="0" smtClean="0"/>
              <a:t>What will happen if user close the browser even before the logger buffer reach its maximum capacity.</a:t>
            </a:r>
            <a:endParaRPr lang="en-US" sz="160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3162" y="2971800"/>
            <a:ext cx="8301249" cy="88024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600" b="1" dirty="0" smtClean="0">
                <a:solidFill>
                  <a:prstClr val="black"/>
                </a:solidFill>
                <a:cs typeface="Arial" charset="0"/>
              </a:rPr>
              <a:t>Benefits</a:t>
            </a:r>
            <a:endParaRPr lang="en-US" sz="1600" b="1" dirty="0">
              <a:solidFill>
                <a:prstClr val="black"/>
              </a:solidFill>
              <a:cs typeface="Arial" charset="0"/>
            </a:endParaRPr>
          </a:p>
          <a:p>
            <a:pPr marL="342900" indent="-342900" algn="just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r>
              <a:rPr lang="en-US" sz="1600" dirty="0" smtClean="0">
                <a:solidFill>
                  <a:prstClr val="black"/>
                </a:solidFill>
                <a:cs typeface="Arial" charset="0"/>
              </a:rPr>
              <a:t>Logs will still be captured even during unexpected situations even when user close, refresh, back, forward in browsers.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2400" y="1828800"/>
            <a:ext cx="8328212" cy="92948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600" b="1" dirty="0" smtClean="0">
                <a:solidFill>
                  <a:prstClr val="black"/>
                </a:solidFill>
                <a:cs typeface="Arial" charset="0"/>
              </a:rPr>
              <a:t>Solution</a:t>
            </a:r>
          </a:p>
          <a:p>
            <a:pPr marL="285750" indent="-285750" algn="just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1600" dirty="0" smtClean="0">
                <a:solidFill>
                  <a:prstClr val="black"/>
                </a:solidFill>
                <a:cs typeface="Arial" charset="0"/>
              </a:rPr>
              <a:t>Leverages the </a:t>
            </a:r>
            <a:r>
              <a:rPr lang="en-US" sz="1600" dirty="0" err="1" smtClean="0">
                <a:solidFill>
                  <a:prstClr val="black"/>
                </a:solidFill>
                <a:cs typeface="Arial" charset="0"/>
              </a:rPr>
              <a:t>javascript</a:t>
            </a:r>
            <a:r>
              <a:rPr lang="en-US" sz="1600" dirty="0" smtClean="0">
                <a:solidFill>
                  <a:prstClr val="black"/>
                </a:solidFill>
                <a:cs typeface="Arial" charset="0"/>
              </a:rPr>
              <a:t> ‘</a:t>
            </a:r>
            <a:r>
              <a:rPr lang="en-US" sz="1600" dirty="0" err="1" smtClean="0">
                <a:solidFill>
                  <a:prstClr val="black"/>
                </a:solidFill>
                <a:cs typeface="Arial" charset="0"/>
              </a:rPr>
              <a:t>onbeforeunload</a:t>
            </a:r>
            <a:r>
              <a:rPr lang="en-US" sz="1600" dirty="0" smtClean="0">
                <a:solidFill>
                  <a:prstClr val="black"/>
                </a:solidFill>
                <a:cs typeface="Arial" charset="0"/>
              </a:rPr>
              <a:t>’ event.</a:t>
            </a:r>
            <a:endParaRPr lang="en-US" sz="1600" b="1" dirty="0">
              <a:solidFill>
                <a:prstClr val="black"/>
              </a:solidFill>
              <a:cs typeface="Arial" charset="0"/>
            </a:endParaRPr>
          </a:p>
          <a:p>
            <a:pPr marL="285750" indent="-285750" algn="just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1600" dirty="0" smtClean="0">
                <a:solidFill>
                  <a:prstClr val="black"/>
                </a:solidFill>
                <a:cs typeface="Arial" charset="0"/>
              </a:rPr>
              <a:t>Send message to server irrespective of buffer size.</a:t>
            </a:r>
          </a:p>
        </p:txBody>
      </p:sp>
    </p:spTree>
    <p:extLst>
      <p:ext uri="{BB962C8B-B14F-4D97-AF65-F5344CB8AC3E}">
        <p14:creationId xmlns:p14="http://schemas.microsoft.com/office/powerpoint/2010/main" val="1494225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Challenges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200" y="689955"/>
            <a:ext cx="8328212" cy="58477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eaLnBrk="0" hangingPunct="0">
              <a:spcBef>
                <a:spcPct val="20000"/>
              </a:spcBef>
              <a:defRPr/>
            </a:pPr>
            <a:r>
              <a:rPr lang="en-US" sz="1600" b="1" dirty="0" smtClean="0">
                <a:solidFill>
                  <a:prstClr val="black"/>
                </a:solidFill>
                <a:cs typeface="Calibri" panose="020F0502020204030204" pitchFamily="34" charset="0"/>
              </a:rPr>
              <a:t>Problem Statement</a:t>
            </a:r>
          </a:p>
          <a:p>
            <a:pPr lvl="0"/>
            <a:r>
              <a:rPr lang="en-US" sz="1600" dirty="0" smtClean="0"/>
              <a:t>What happens when my server is down.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76200" y="1594449"/>
            <a:ext cx="8328212" cy="6340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1600" dirty="0" smtClean="0">
                <a:solidFill>
                  <a:prstClr val="black"/>
                </a:solidFill>
                <a:cs typeface="Arial" charset="0"/>
              </a:rPr>
              <a:t>Client is unaware of server availability without making any requests.</a:t>
            </a:r>
          </a:p>
          <a:p>
            <a:pPr marL="285750" indent="-285750" algn="just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1600" dirty="0" smtClean="0">
                <a:solidFill>
                  <a:prstClr val="black"/>
                </a:solidFill>
                <a:cs typeface="Arial" charset="0"/>
              </a:rPr>
              <a:t>If server is down, then those where captured in server logs </a:t>
            </a:r>
            <a:r>
              <a:rPr lang="en-US" sz="1600" dirty="0" smtClean="0">
                <a:solidFill>
                  <a:prstClr val="black"/>
                </a:solidFill>
                <a:cs typeface="Arial" charset="0"/>
              </a:rPr>
              <a:t>already</a:t>
            </a:r>
            <a:r>
              <a:rPr lang="en-US" sz="1600" dirty="0">
                <a:solidFill>
                  <a:prstClr val="black"/>
                </a:solidFill>
                <a:cs typeface="Arial" charset="0"/>
              </a:rPr>
              <a:t>.</a:t>
            </a:r>
            <a:endParaRPr lang="en-US" sz="1600" dirty="0" smtClean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016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4-02 at 4.24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90600"/>
            <a:ext cx="1033670" cy="914400"/>
          </a:xfrm>
          <a:prstGeom prst="rect">
            <a:avLst/>
          </a:prstGeom>
        </p:spPr>
      </p:pic>
      <p:sp>
        <p:nvSpPr>
          <p:cNvPr id="5" name="Multidocument 4"/>
          <p:cNvSpPr/>
          <p:nvPr/>
        </p:nvSpPr>
        <p:spPr>
          <a:xfrm>
            <a:off x="2514600" y="2362200"/>
            <a:ext cx="1066800" cy="914400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Logger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676400" y="14478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971800" y="1524000"/>
            <a:ext cx="1981200" cy="685800"/>
          </a:xfrm>
          <a:prstGeom prst="cloudCallout">
            <a:avLst/>
          </a:prstGeom>
          <a:solidFill>
            <a:srgbClr val="CCFFCC"/>
          </a:solidFill>
        </p:spPr>
        <p:txBody>
          <a:bodyPr/>
          <a:lstStyle/>
          <a:p>
            <a:r>
              <a:rPr lang="en-US" sz="1200" dirty="0" smtClean="0">
                <a:solidFill>
                  <a:schemeClr val="tx1"/>
                </a:solidFill>
              </a:rPr>
              <a:t>My buffer size not reached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Cloud Callout 11"/>
          <p:cNvSpPr/>
          <p:nvPr/>
        </p:nvSpPr>
        <p:spPr>
          <a:xfrm>
            <a:off x="3352800" y="1752600"/>
            <a:ext cx="1447800" cy="612648"/>
          </a:xfrm>
          <a:prstGeom prst="cloudCallou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Verdana"/>
              </a:rPr>
              <a:t>My buffer is full</a:t>
            </a:r>
            <a:endParaRPr lang="en-US" sz="1200" dirty="0">
              <a:solidFill>
                <a:schemeClr val="bg1"/>
              </a:solidFill>
              <a:latin typeface="Verdana"/>
            </a:endParaRPr>
          </a:p>
        </p:txBody>
      </p:sp>
      <p:pic>
        <p:nvPicPr>
          <p:cNvPr id="13" name="Picture 12" descr="Screen Shot 2015-04-02 at 4.58.3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352800"/>
            <a:ext cx="1143000" cy="160020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3505200" y="32004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Screen Shot 2015-04-02 at 5.01.2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3886200"/>
            <a:ext cx="704775" cy="762000"/>
          </a:xfrm>
          <a:prstGeom prst="rect">
            <a:avLst/>
          </a:prstGeom>
        </p:spPr>
      </p:pic>
      <p:sp>
        <p:nvSpPr>
          <p:cNvPr id="17" name="Oval Callout 16"/>
          <p:cNvSpPr/>
          <p:nvPr/>
        </p:nvSpPr>
        <p:spPr>
          <a:xfrm>
            <a:off x="5638800" y="2590800"/>
            <a:ext cx="1752600" cy="762000"/>
          </a:xfrm>
          <a:prstGeom prst="wedgeEllipseCallout">
            <a:avLst/>
          </a:prstGeom>
          <a:solidFill>
            <a:srgbClr val="82CC7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/>
              </a:rPr>
              <a:t>Hey! I got log request from client</a:t>
            </a:r>
            <a:endParaRPr lang="en-US" sz="1200" dirty="0">
              <a:solidFill>
                <a:schemeClr val="tx1"/>
              </a:solidFill>
              <a:latin typeface="Verdana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172200" y="4267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Callout 19"/>
          <p:cNvSpPr/>
          <p:nvPr/>
        </p:nvSpPr>
        <p:spPr>
          <a:xfrm>
            <a:off x="5791200" y="2667000"/>
            <a:ext cx="1447800" cy="838200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Verdana"/>
              </a:rPr>
              <a:t>Append to log file</a:t>
            </a:r>
            <a:endParaRPr lang="en-US" sz="1200" dirty="0">
              <a:latin typeface="Verdana"/>
            </a:endParaRPr>
          </a:p>
        </p:txBody>
      </p:sp>
      <p:sp>
        <p:nvSpPr>
          <p:cNvPr id="21" name="Cloud Callout 20"/>
          <p:cNvSpPr/>
          <p:nvPr/>
        </p:nvSpPr>
        <p:spPr>
          <a:xfrm>
            <a:off x="1219200" y="457200"/>
            <a:ext cx="1828800" cy="685800"/>
          </a:xfrm>
          <a:prstGeom prst="cloud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Verdana"/>
              </a:rPr>
              <a:t>Hey! I am closing browser</a:t>
            </a:r>
            <a:endParaRPr lang="en-US" sz="1200" dirty="0">
              <a:latin typeface="Verdana"/>
            </a:endParaRPr>
          </a:p>
        </p:txBody>
      </p:sp>
      <p:sp>
        <p:nvSpPr>
          <p:cNvPr id="22" name="Cloud Callout 21"/>
          <p:cNvSpPr/>
          <p:nvPr/>
        </p:nvSpPr>
        <p:spPr>
          <a:xfrm>
            <a:off x="2895600" y="1219200"/>
            <a:ext cx="2286000" cy="914400"/>
          </a:xfrm>
          <a:prstGeom prst="cloudCallou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Verdana"/>
              </a:rPr>
              <a:t>My buffer is not full, yet send request to server</a:t>
            </a:r>
            <a:endParaRPr lang="en-US" sz="1200" dirty="0"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506587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81638E-7 3.19917E-6 L 0.06664 0.07772 " pathEditMode="relative" ptsTypes="AA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41E-7 -1.40874E-6 L 0.05831 0.06662 " pathEditMode="relative" ptsTypes="AA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"/>
                                            </p:cond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41E-7 -1.40874E-6 L 0.06664 0.07773 " pathEditMode="relative" ptsTypes="AA"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0014E-6 3.81679E-7 L 0.1083 0.0999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5" y="499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9"/>
                                            </p:cond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4922E-6 -4.23317E-7 L 0.10413 -4.23317E-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7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3"/>
                                            </p:cond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7966E-7 -1.40874E-6 L 0.06664 0.07773 " pathEditMode="relative" ptsTypes="AA">
                                      <p:cBhvr>
                                        <p:cTn id="6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4"/>
                                            </p:cond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0819E-7 3.81679E-7 L 0.11663 0.09993 " pathEditMode="relative" ptsTypes="AA">
                                      <p:cBhvr>
                                        <p:cTn id="7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4"/>
                                            </p:cond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7959E-6 -4.23317E-7 L 0.09163 -4.23317E-7 " pathEditMode="relative" ptsTypes="AA">
                                      <p:cBhvr>
                                        <p:cTn id="8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8"/>
                                            </p:cond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7" grpId="1" animBg="1"/>
      <p:bldP spid="17" grpId="2" animBg="1"/>
      <p:bldP spid="20" grpId="0" animBg="1"/>
      <p:bldP spid="20" grpId="1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E68F7A-31D0-4376-8FD0-E13AC366CE01}" type="slidenum">
              <a:rPr lang="en-US" smtClean="0"/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384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orporate Theme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E1AD00"/>
      </a:accent1>
      <a:accent2>
        <a:srgbClr val="D8750D"/>
      </a:accent2>
      <a:accent3>
        <a:srgbClr val="87561D"/>
      </a:accent3>
      <a:accent4>
        <a:srgbClr val="5B77BC"/>
      </a:accent4>
      <a:accent5>
        <a:srgbClr val="565522"/>
      </a:accent5>
      <a:accent6>
        <a:srgbClr val="492B16"/>
      </a:accent6>
      <a:hlink>
        <a:srgbClr val="D8750D"/>
      </a:hlink>
      <a:folHlink>
        <a:srgbClr val="D490C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 Presentatio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2" charset="0"/>
            <a:ea typeface="ＭＳ Ｐゴシック" pitchFamily="-12" charset="-128"/>
            <a:cs typeface="ＭＳ Ｐゴシック" pitchFamily="-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2" charset="0"/>
            <a:ea typeface="ＭＳ Ｐゴシック" pitchFamily="-12" charset="-128"/>
            <a:cs typeface="ＭＳ Ｐゴシック" pitchFamily="-1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rporate Theme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E1AD00"/>
    </a:accent1>
    <a:accent2>
      <a:srgbClr val="D8750D"/>
    </a:accent2>
    <a:accent3>
      <a:srgbClr val="87561D"/>
    </a:accent3>
    <a:accent4>
      <a:srgbClr val="5B77BC"/>
    </a:accent4>
    <a:accent5>
      <a:srgbClr val="565522"/>
    </a:accent5>
    <a:accent6>
      <a:srgbClr val="492B16"/>
    </a:accent6>
    <a:hlink>
      <a:srgbClr val="D8750D"/>
    </a:hlink>
    <a:folHlink>
      <a:srgbClr val="D490C5"/>
    </a:folHlink>
  </a:clrScheme>
</a:themeOverride>
</file>

<file path=ppt/theme/themeOverride2.xml><?xml version="1.0" encoding="utf-8"?>
<a:themeOverride xmlns:a="http://schemas.openxmlformats.org/drawingml/2006/main">
  <a:clrScheme name="Corporate Theme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E1AD00"/>
    </a:accent1>
    <a:accent2>
      <a:srgbClr val="D8750D"/>
    </a:accent2>
    <a:accent3>
      <a:srgbClr val="87561D"/>
    </a:accent3>
    <a:accent4>
      <a:srgbClr val="5B77BC"/>
    </a:accent4>
    <a:accent5>
      <a:srgbClr val="565522"/>
    </a:accent5>
    <a:accent6>
      <a:srgbClr val="492B16"/>
    </a:accent6>
    <a:hlink>
      <a:srgbClr val="D8750D"/>
    </a:hlink>
    <a:folHlink>
      <a:srgbClr val="D490C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403</Words>
  <Application>Microsoft Macintosh PowerPoint</Application>
  <PresentationFormat>On-screen Show (4:3)</PresentationFormat>
  <Paragraphs>61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1_Office Theme</vt:lpstr>
      <vt:lpstr>Blank Presentation</vt:lpstr>
      <vt:lpstr>Client Side Javascript logging</vt:lpstr>
      <vt:lpstr>Why Client Side Logging</vt:lpstr>
      <vt:lpstr>Client Side Logger</vt:lpstr>
      <vt:lpstr>Challenges</vt:lpstr>
      <vt:lpstr>Challenges</vt:lpstr>
      <vt:lpstr>Challenges</vt:lpstr>
      <vt:lpstr>My buffer size not reached</vt:lpstr>
      <vt:lpstr>Thank You</vt:lpstr>
    </vt:vector>
  </TitlesOfParts>
  <Company>Cognizant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Leading Bank’s Online Banking - SPA</dc:title>
  <dc:creator>Natarajan, Krishnakumar (Cognizant)</dc:creator>
  <cp:lastModifiedBy>Anand Sakthivel</cp:lastModifiedBy>
  <cp:revision>150</cp:revision>
  <dcterms:created xsi:type="dcterms:W3CDTF">2014-11-11T12:34:06Z</dcterms:created>
  <dcterms:modified xsi:type="dcterms:W3CDTF">2015-04-10T19:56:22Z</dcterms:modified>
</cp:coreProperties>
</file>