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8" r:id="rId1"/>
  </p:sldMasterIdLst>
  <p:sldIdLst>
    <p:sldId id="256" r:id="rId2"/>
    <p:sldId id="278" r:id="rId3"/>
    <p:sldId id="257" r:id="rId4"/>
    <p:sldId id="279" r:id="rId5"/>
    <p:sldId id="258" r:id="rId6"/>
    <p:sldId id="260" r:id="rId7"/>
    <p:sldId id="280" r:id="rId8"/>
    <p:sldId id="262" r:id="rId9"/>
    <p:sldId id="263" r:id="rId10"/>
    <p:sldId id="281" r:id="rId11"/>
    <p:sldId id="264" r:id="rId12"/>
    <p:sldId id="265" r:id="rId13"/>
    <p:sldId id="282" r:id="rId14"/>
    <p:sldId id="266" r:id="rId15"/>
    <p:sldId id="267" r:id="rId16"/>
    <p:sldId id="268" r:id="rId17"/>
    <p:sldId id="269" r:id="rId18"/>
    <p:sldId id="271" r:id="rId19"/>
    <p:sldId id="272" r:id="rId20"/>
    <p:sldId id="273" r:id="rId21"/>
    <p:sldId id="274" r:id="rId22"/>
    <p:sldId id="275" r:id="rId23"/>
    <p:sldId id="283" r:id="rId24"/>
    <p:sldId id="276" r:id="rId25"/>
    <p:sldId id="277"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4FB211-B49B-21FF-8C2A-AA62AA6EC2F0}" v="592" dt="2024-06-15T17:50:34.603"/>
    <p1510:client id="{928198DE-F56C-78E4-CF8C-A2797F82D2AF}" v="1571" dt="2024-06-14T20:23:58.9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6/15/2024</a:t>
            </a:fld>
            <a:endParaRPr lang="en-US" dirty="0"/>
          </a:p>
        </p:txBody>
      </p:sp>
      <p:sp>
        <p:nvSpPr>
          <p:cNvPr id="5" name="Footer Placeholder 4"/>
          <p:cNvSpPr>
            <a:spLocks noGrp="1"/>
          </p:cNvSpPr>
          <p:nvPr>
            <p:ph type="ftr" sz="quarter" idx="11"/>
          </p:nvPr>
        </p:nvSpPr>
        <p:spPr/>
        <p:txBody>
          <a:bodyPr/>
          <a:lstStyle/>
          <a:p>
            <a:r>
              <a:rPr lang="en-US" dirty="0"/>
              <a:t>Summer Internship - Literature Review</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466847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6/15/2024</a:t>
            </a:fld>
            <a:endParaRPr lang="en-US" dirty="0"/>
          </a:p>
        </p:txBody>
      </p:sp>
      <p:sp>
        <p:nvSpPr>
          <p:cNvPr id="5" name="Footer Placeholder 4"/>
          <p:cNvSpPr>
            <a:spLocks noGrp="1"/>
          </p:cNvSpPr>
          <p:nvPr>
            <p:ph type="ftr" sz="quarter" idx="11"/>
          </p:nvPr>
        </p:nvSpPr>
        <p:spPr/>
        <p:txBody>
          <a:bodyPr/>
          <a:lstStyle/>
          <a:p>
            <a:r>
              <a:rPr lang="en-US" dirty="0"/>
              <a:t>Summer Internship - Literature Review</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5467275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6/15/2024</a:t>
            </a:fld>
            <a:endParaRPr lang="en-US" dirty="0"/>
          </a:p>
        </p:txBody>
      </p:sp>
      <p:sp>
        <p:nvSpPr>
          <p:cNvPr id="5" name="Footer Placeholder 4"/>
          <p:cNvSpPr>
            <a:spLocks noGrp="1"/>
          </p:cNvSpPr>
          <p:nvPr>
            <p:ph type="ftr" sz="quarter" idx="11"/>
          </p:nvPr>
        </p:nvSpPr>
        <p:spPr/>
        <p:txBody>
          <a:bodyPr/>
          <a:lstStyle/>
          <a:p>
            <a:r>
              <a:rPr lang="en-US" dirty="0"/>
              <a:t>Summer Internship - Literature Review</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6110191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6/15/2024</a:t>
            </a:fld>
            <a:endParaRPr lang="en-US" dirty="0"/>
          </a:p>
        </p:txBody>
      </p:sp>
      <p:sp>
        <p:nvSpPr>
          <p:cNvPr id="5" name="Footer Placeholder 4"/>
          <p:cNvSpPr>
            <a:spLocks noGrp="1"/>
          </p:cNvSpPr>
          <p:nvPr>
            <p:ph type="ftr" sz="quarter" idx="11"/>
          </p:nvPr>
        </p:nvSpPr>
        <p:spPr/>
        <p:txBody>
          <a:bodyPr/>
          <a:lstStyle/>
          <a:p>
            <a:r>
              <a:rPr lang="en-US" dirty="0"/>
              <a:t>Summer Internship - Literature Review</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7624203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6/15/2024</a:t>
            </a:fld>
            <a:endParaRPr lang="en-US" dirty="0"/>
          </a:p>
        </p:txBody>
      </p:sp>
      <p:sp>
        <p:nvSpPr>
          <p:cNvPr id="5" name="Footer Placeholder 4"/>
          <p:cNvSpPr>
            <a:spLocks noGrp="1"/>
          </p:cNvSpPr>
          <p:nvPr>
            <p:ph type="ftr" sz="quarter" idx="11"/>
          </p:nvPr>
        </p:nvSpPr>
        <p:spPr/>
        <p:txBody>
          <a:bodyPr/>
          <a:lstStyle/>
          <a:p>
            <a:r>
              <a:rPr lang="en-US" dirty="0"/>
              <a:t>Summer Internship - Literature Review</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80169023"/>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6/15/2024</a:t>
            </a:fld>
            <a:endParaRPr lang="en-US" dirty="0"/>
          </a:p>
        </p:txBody>
      </p:sp>
      <p:sp>
        <p:nvSpPr>
          <p:cNvPr id="5" name="Footer Placeholder 4"/>
          <p:cNvSpPr>
            <a:spLocks noGrp="1"/>
          </p:cNvSpPr>
          <p:nvPr>
            <p:ph type="ftr" sz="quarter" idx="11"/>
          </p:nvPr>
        </p:nvSpPr>
        <p:spPr/>
        <p:txBody>
          <a:bodyPr/>
          <a:lstStyle/>
          <a:p>
            <a:r>
              <a:rPr lang="en-US" dirty="0"/>
              <a:t>Summer Internship - Literature Review</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582107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6/15/2024</a:t>
            </a:fld>
            <a:endParaRPr lang="en-US" dirty="0"/>
          </a:p>
        </p:txBody>
      </p:sp>
      <p:sp>
        <p:nvSpPr>
          <p:cNvPr id="5" name="Footer Placeholder 4"/>
          <p:cNvSpPr>
            <a:spLocks noGrp="1"/>
          </p:cNvSpPr>
          <p:nvPr>
            <p:ph type="ftr" sz="quarter" idx="11"/>
          </p:nvPr>
        </p:nvSpPr>
        <p:spPr/>
        <p:txBody>
          <a:bodyPr/>
          <a:lstStyle/>
          <a:p>
            <a:r>
              <a:rPr lang="en-US" dirty="0"/>
              <a:t>Summer Internship - Literature Review</a:t>
            </a:r>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32925125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6/15/2024</a:t>
            </a:fld>
            <a:endParaRPr lang="en-US" dirty="0"/>
          </a:p>
        </p:txBody>
      </p:sp>
      <p:sp>
        <p:nvSpPr>
          <p:cNvPr id="5" name="Footer Placeholder 4"/>
          <p:cNvSpPr>
            <a:spLocks noGrp="1"/>
          </p:cNvSpPr>
          <p:nvPr>
            <p:ph type="ftr" sz="quarter" idx="11"/>
          </p:nvPr>
        </p:nvSpPr>
        <p:spPr/>
        <p:txBody>
          <a:bodyPr/>
          <a:lstStyle/>
          <a:p>
            <a:r>
              <a:rPr lang="en-US" dirty="0"/>
              <a:t>Summer Internship - Literature Review</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726337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6/15/2024</a:t>
            </a:fld>
            <a:endParaRPr lang="en-US" dirty="0"/>
          </a:p>
        </p:txBody>
      </p:sp>
      <p:sp>
        <p:nvSpPr>
          <p:cNvPr id="5" name="Footer Placeholder 4"/>
          <p:cNvSpPr>
            <a:spLocks noGrp="1"/>
          </p:cNvSpPr>
          <p:nvPr>
            <p:ph type="ftr" sz="quarter" idx="11"/>
          </p:nvPr>
        </p:nvSpPr>
        <p:spPr/>
        <p:txBody>
          <a:bodyPr/>
          <a:lstStyle/>
          <a:p>
            <a:r>
              <a:rPr lang="en-US" dirty="0"/>
              <a:t>Summer Internship - Literature Review</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119889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6/15/2024</a:t>
            </a:fld>
            <a:endParaRPr lang="en-US" dirty="0"/>
          </a:p>
        </p:txBody>
      </p:sp>
      <p:sp>
        <p:nvSpPr>
          <p:cNvPr id="5" name="Footer Placeholder 4"/>
          <p:cNvSpPr>
            <a:spLocks noGrp="1"/>
          </p:cNvSpPr>
          <p:nvPr>
            <p:ph type="ftr" sz="quarter" idx="11"/>
          </p:nvPr>
        </p:nvSpPr>
        <p:spPr/>
        <p:txBody>
          <a:bodyPr/>
          <a:lstStyle/>
          <a:p>
            <a:r>
              <a:rPr lang="en-US" dirty="0"/>
              <a:t>Summer Internship - Literature Review</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23825390"/>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B712588-04B1-427B-82EE-E8DB90309F08}" type="datetimeFigureOut">
              <a:rPr lang="en-US" dirty="0"/>
              <a:t>6/15/2024</a:t>
            </a:fld>
            <a:endParaRPr lang="en-US" dirty="0"/>
          </a:p>
        </p:txBody>
      </p:sp>
      <p:sp>
        <p:nvSpPr>
          <p:cNvPr id="6" name="Footer Placeholder 5"/>
          <p:cNvSpPr>
            <a:spLocks noGrp="1"/>
          </p:cNvSpPr>
          <p:nvPr>
            <p:ph type="ftr" sz="quarter" idx="11"/>
          </p:nvPr>
        </p:nvSpPr>
        <p:spPr/>
        <p:txBody>
          <a:bodyPr/>
          <a:lstStyle/>
          <a:p>
            <a:r>
              <a:rPr lang="en-US" dirty="0"/>
              <a:t>Summer Internship - Literature Review</a:t>
            </a:r>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596385162"/>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6/15/2024</a:t>
            </a:fld>
            <a:endParaRPr lang="en-US" dirty="0"/>
          </a:p>
        </p:txBody>
      </p:sp>
      <p:sp>
        <p:nvSpPr>
          <p:cNvPr id="8" name="Footer Placeholder 7"/>
          <p:cNvSpPr>
            <a:spLocks noGrp="1"/>
          </p:cNvSpPr>
          <p:nvPr>
            <p:ph type="ftr" sz="quarter" idx="11"/>
          </p:nvPr>
        </p:nvSpPr>
        <p:spPr/>
        <p:txBody>
          <a:bodyPr/>
          <a:lstStyle/>
          <a:p>
            <a:r>
              <a:rPr lang="en-US" dirty="0"/>
              <a:t>Summer Internship - Literature Review</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5001419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6/15/2024</a:t>
            </a:fld>
            <a:endParaRPr lang="en-US" dirty="0"/>
          </a:p>
        </p:txBody>
      </p:sp>
      <p:sp>
        <p:nvSpPr>
          <p:cNvPr id="4" name="Footer Placeholder 3"/>
          <p:cNvSpPr>
            <a:spLocks noGrp="1"/>
          </p:cNvSpPr>
          <p:nvPr>
            <p:ph type="ftr" sz="quarter" idx="11"/>
          </p:nvPr>
        </p:nvSpPr>
        <p:spPr/>
        <p:txBody>
          <a:bodyPr/>
          <a:lstStyle/>
          <a:p>
            <a:r>
              <a:rPr lang="en-US" dirty="0"/>
              <a:t>Summer Internship - Literature Review</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7304802"/>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6/15/2024</a:t>
            </a:fld>
            <a:endParaRPr lang="en-US" dirty="0"/>
          </a:p>
        </p:txBody>
      </p:sp>
      <p:sp>
        <p:nvSpPr>
          <p:cNvPr id="3" name="Footer Placeholder 2"/>
          <p:cNvSpPr>
            <a:spLocks noGrp="1"/>
          </p:cNvSpPr>
          <p:nvPr>
            <p:ph type="ftr" sz="quarter" idx="11"/>
          </p:nvPr>
        </p:nvSpPr>
        <p:spPr/>
        <p:txBody>
          <a:bodyPr/>
          <a:lstStyle/>
          <a:p>
            <a:r>
              <a:rPr lang="en-US" dirty="0"/>
              <a:t>Summer Internship - Literature Review</a:t>
            </a:r>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64428816"/>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6/15/2024</a:t>
            </a:fld>
            <a:endParaRPr lang="en-US" dirty="0"/>
          </a:p>
        </p:txBody>
      </p:sp>
      <p:sp>
        <p:nvSpPr>
          <p:cNvPr id="6" name="Footer Placeholder 5"/>
          <p:cNvSpPr>
            <a:spLocks noGrp="1"/>
          </p:cNvSpPr>
          <p:nvPr>
            <p:ph type="ftr" sz="quarter" idx="11"/>
          </p:nvPr>
        </p:nvSpPr>
        <p:spPr/>
        <p:txBody>
          <a:bodyPr/>
          <a:lstStyle/>
          <a:p>
            <a:r>
              <a:rPr lang="en-US" dirty="0"/>
              <a:t>Summer Internship - Literature Review</a:t>
            </a:r>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3515019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6/15/2024</a:t>
            </a:fld>
            <a:endParaRPr lang="en-US" dirty="0"/>
          </a:p>
        </p:txBody>
      </p:sp>
      <p:sp>
        <p:nvSpPr>
          <p:cNvPr id="6" name="Footer Placeholder 5"/>
          <p:cNvSpPr>
            <a:spLocks noGrp="1"/>
          </p:cNvSpPr>
          <p:nvPr>
            <p:ph type="ftr" sz="quarter" idx="11"/>
          </p:nvPr>
        </p:nvSpPr>
        <p:spPr/>
        <p:txBody>
          <a:bodyPr/>
          <a:lstStyle/>
          <a:p>
            <a:r>
              <a:rPr lang="en-US" dirty="0"/>
              <a:t>Summer Internship - Literature Review</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24542175"/>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Summer Internship - Literature Review</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2237868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331" y="1373592"/>
            <a:ext cx="9840024" cy="1724742"/>
          </a:xfrm>
        </p:spPr>
        <p:txBody>
          <a:bodyPr/>
          <a:lstStyle/>
          <a:p>
            <a:r>
              <a:rPr lang="en-US" sz="5200" b="1" dirty="0">
                <a:ea typeface="+mj-lt"/>
                <a:cs typeface="+mj-lt"/>
              </a:rPr>
              <a:t>Wildfire burned area mapping</a:t>
            </a:r>
            <a:endParaRPr lang="en-US" sz="5200" b="1"/>
          </a:p>
        </p:txBody>
      </p:sp>
      <p:sp>
        <p:nvSpPr>
          <p:cNvPr id="3" name="Subtitle 2"/>
          <p:cNvSpPr>
            <a:spLocks noGrp="1"/>
          </p:cNvSpPr>
          <p:nvPr>
            <p:ph type="subTitle" idx="1"/>
          </p:nvPr>
        </p:nvSpPr>
        <p:spPr>
          <a:xfrm>
            <a:off x="1271743" y="3473064"/>
            <a:ext cx="7766936" cy="1096899"/>
          </a:xfrm>
        </p:spPr>
        <p:txBody>
          <a:bodyPr/>
          <a:lstStyle/>
          <a:p>
            <a:r>
              <a:rPr lang="en-US" b="1" dirty="0">
                <a:solidFill>
                  <a:schemeClr val="tx1"/>
                </a:solidFill>
                <a:latin typeface="Tahoma"/>
                <a:ea typeface="Tahoma"/>
                <a:cs typeface="Tahoma"/>
              </a:rPr>
              <a:t>LITERATURE REVIEW </a:t>
            </a:r>
          </a:p>
          <a:p>
            <a:r>
              <a:rPr lang="en-US" b="1" dirty="0">
                <a:solidFill>
                  <a:schemeClr val="tx1"/>
                </a:solidFill>
                <a:latin typeface="Tahoma"/>
                <a:ea typeface="Tahoma"/>
                <a:cs typeface="Tahoma"/>
              </a:rPr>
              <a:t>By Anandu N R</a:t>
            </a:r>
          </a:p>
        </p:txBody>
      </p:sp>
      <p:sp>
        <p:nvSpPr>
          <p:cNvPr id="4" name="TextBox 3">
            <a:extLst>
              <a:ext uri="{FF2B5EF4-FFF2-40B4-BE49-F238E27FC236}">
                <a16:creationId xmlns:a16="http://schemas.microsoft.com/office/drawing/2014/main" id="{DBE07641-BA4F-4BFA-C971-72E600334618}"/>
              </a:ext>
            </a:extLst>
          </p:cNvPr>
          <p:cNvSpPr txBox="1"/>
          <p:nvPr/>
        </p:nvSpPr>
        <p:spPr>
          <a:xfrm>
            <a:off x="608141" y="5069861"/>
            <a:ext cx="679972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Verdana"/>
                <a:ea typeface="Verdana"/>
              </a:rPr>
              <a:t>Summer Internship</a:t>
            </a:r>
          </a:p>
          <a:p>
            <a:r>
              <a:rPr lang="en-US" b="1" dirty="0">
                <a:latin typeface="Verdana"/>
                <a:ea typeface="Verdana"/>
              </a:rPr>
              <a:t>Under the supervision of  Prof. Saeid </a:t>
            </a:r>
            <a:r>
              <a:rPr lang="en-US" b="1" err="1">
                <a:latin typeface="Verdana"/>
                <a:ea typeface="Verdana"/>
              </a:rPr>
              <a:t>Homayouni</a:t>
            </a:r>
            <a:r>
              <a:rPr lang="en-US" b="1" dirty="0">
                <a:latin typeface="Verdana"/>
                <a:ea typeface="Verdana"/>
              </a:rPr>
              <a:t>, INRS Quebec</a:t>
            </a:r>
          </a:p>
        </p:txBody>
      </p:sp>
      <p:sp>
        <p:nvSpPr>
          <p:cNvPr id="5" name="TextBox 4">
            <a:extLst>
              <a:ext uri="{FF2B5EF4-FFF2-40B4-BE49-F238E27FC236}">
                <a16:creationId xmlns:a16="http://schemas.microsoft.com/office/drawing/2014/main" id="{47C8B487-7154-4267-548A-C2FE5B404604}"/>
              </a:ext>
            </a:extLst>
          </p:cNvPr>
          <p:cNvSpPr txBox="1"/>
          <p:nvPr/>
        </p:nvSpPr>
        <p:spPr>
          <a:xfrm>
            <a:off x="1118809" y="61988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9724-63E0-B489-B4E0-F5A2444B6D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7DBA1C-C8CD-1FD4-EDE8-21ECC0B51BB3}"/>
              </a:ext>
            </a:extLst>
          </p:cNvPr>
          <p:cNvSpPr>
            <a:spLocks noGrp="1"/>
          </p:cNvSpPr>
          <p:nvPr>
            <p:ph idx="1"/>
          </p:nvPr>
        </p:nvSpPr>
        <p:spPr>
          <a:xfrm>
            <a:off x="666128" y="210766"/>
            <a:ext cx="8596668" cy="3880773"/>
          </a:xfrm>
        </p:spPr>
        <p:txBody>
          <a:bodyPr vert="horz" lIns="91440" tIns="45720" rIns="91440" bIns="45720" rtlCol="0" anchor="t">
            <a:normAutofit fontScale="92500" lnSpcReduction="10000"/>
          </a:bodyPr>
          <a:lstStyle/>
          <a:p>
            <a:pPr marL="0" indent="0">
              <a:buNone/>
            </a:pPr>
            <a:r>
              <a:rPr lang="en-US" b="1" dirty="0">
                <a:solidFill>
                  <a:schemeClr val="tx1"/>
                </a:solidFill>
                <a:latin typeface="Verdana"/>
                <a:ea typeface="Tahoma"/>
                <a:cs typeface="Tahoma"/>
              </a:rPr>
              <a:t>Methodology:</a:t>
            </a:r>
            <a:endParaRPr lang="en-US" b="1">
              <a:solidFill>
                <a:schemeClr val="tx1"/>
              </a:solidFill>
              <a:latin typeface="Verdana"/>
              <a:ea typeface="Verdana"/>
            </a:endParaRPr>
          </a:p>
          <a:p>
            <a:r>
              <a:rPr lang="en-US" dirty="0">
                <a:solidFill>
                  <a:schemeClr val="tx1"/>
                </a:solidFill>
                <a:latin typeface="Verdana"/>
                <a:ea typeface="Verdana"/>
                <a:cs typeface="Tahoma"/>
              </a:rPr>
              <a:t> SAR indices, including log-ratio, RBD, and ΔDPSVI, are extracted.</a:t>
            </a:r>
          </a:p>
          <a:p>
            <a:r>
              <a:rPr lang="en-US" dirty="0">
                <a:solidFill>
                  <a:schemeClr val="tx1"/>
                </a:solidFill>
                <a:latin typeface="Verdana"/>
                <a:ea typeface="Verdana"/>
                <a:cs typeface="Tahoma"/>
              </a:rPr>
              <a:t>This process is performed by considering both ascending (ASC) and descending (DES) images separately, so for each orbit (ASC and DES).</a:t>
            </a:r>
          </a:p>
          <a:p>
            <a:r>
              <a:rPr lang="en-US" dirty="0">
                <a:solidFill>
                  <a:schemeClr val="tx1"/>
                </a:solidFill>
                <a:latin typeface="Verdana"/>
                <a:ea typeface="Verdana"/>
                <a:cs typeface="Tahoma"/>
              </a:rPr>
              <a:t>One of the pre-fire images is regarded as a master to calculate five channels for the remaining SAR images.</a:t>
            </a:r>
          </a:p>
          <a:p>
            <a:r>
              <a:rPr lang="en-US" dirty="0">
                <a:solidFill>
                  <a:schemeClr val="tx1"/>
                </a:solidFill>
                <a:latin typeface="Verdana"/>
                <a:ea typeface="Verdana"/>
                <a:cs typeface="Tahoma"/>
              </a:rPr>
              <a:t>the SAR indices are concatenated to construct a five channel time-series for each orbit.</a:t>
            </a:r>
          </a:p>
          <a:p>
            <a:r>
              <a:rPr lang="en-US" dirty="0">
                <a:solidFill>
                  <a:schemeClr val="tx1"/>
                </a:solidFill>
                <a:latin typeface="Verdana"/>
                <a:ea typeface="Verdana"/>
                <a:cs typeface="Tahoma"/>
              </a:rPr>
              <a:t>Then, the two series (ASC and DES) of SAR channels are combined to construct a united time series.</a:t>
            </a:r>
          </a:p>
          <a:p>
            <a:r>
              <a:rPr lang="en-US" dirty="0">
                <a:solidFill>
                  <a:schemeClr val="tx1"/>
                </a:solidFill>
                <a:latin typeface="Verdana"/>
                <a:ea typeface="Verdana"/>
                <a:cs typeface="Tahoma"/>
              </a:rPr>
              <a:t>the training samples of the combined time-series are fed to the proposed CNN for training the deep model </a:t>
            </a:r>
          </a:p>
          <a:p>
            <a:endParaRPr lang="en-US" b="1" dirty="0">
              <a:solidFill>
                <a:schemeClr val="tx1"/>
              </a:solidFill>
              <a:latin typeface="Verdana"/>
              <a:ea typeface="Verdana"/>
            </a:endParaRPr>
          </a:p>
          <a:p>
            <a:endParaRPr lang="en-US" dirty="0">
              <a:solidFill>
                <a:schemeClr val="tx1"/>
              </a:solidFill>
              <a:latin typeface="Verdana"/>
              <a:ea typeface="Verdana"/>
            </a:endParaRPr>
          </a:p>
          <a:p>
            <a:endParaRPr lang="en-US" dirty="0">
              <a:solidFill>
                <a:schemeClr val="tx1"/>
              </a:solidFill>
              <a:latin typeface="Verdana"/>
              <a:ea typeface="Verdana"/>
            </a:endParaRPr>
          </a:p>
          <a:p>
            <a:endParaRPr lang="en-US" dirty="0">
              <a:latin typeface="Verdana"/>
              <a:ea typeface="Verdana"/>
            </a:endParaRPr>
          </a:p>
        </p:txBody>
      </p:sp>
      <p:sp>
        <p:nvSpPr>
          <p:cNvPr id="4" name="Footer Placeholder 3">
            <a:extLst>
              <a:ext uri="{FF2B5EF4-FFF2-40B4-BE49-F238E27FC236}">
                <a16:creationId xmlns:a16="http://schemas.microsoft.com/office/drawing/2014/main" id="{E8B675F4-6A06-0967-137F-B58C7DE19C6E}"/>
              </a:ext>
            </a:extLst>
          </p:cNvPr>
          <p:cNvSpPr>
            <a:spLocks noGrp="1"/>
          </p:cNvSpPr>
          <p:nvPr>
            <p:ph type="ftr" sz="quarter" idx="11"/>
          </p:nvPr>
        </p:nvSpPr>
        <p:spPr/>
        <p:txBody>
          <a:bodyPr/>
          <a:lstStyle/>
          <a:p>
            <a:r>
              <a:rPr lang="en-US" dirty="0"/>
              <a:t>Summer Internship - Literature Review</a:t>
            </a:r>
          </a:p>
        </p:txBody>
      </p:sp>
      <p:sp>
        <p:nvSpPr>
          <p:cNvPr id="5" name="Slide Number Placeholder 4">
            <a:extLst>
              <a:ext uri="{FF2B5EF4-FFF2-40B4-BE49-F238E27FC236}">
                <a16:creationId xmlns:a16="http://schemas.microsoft.com/office/drawing/2014/main" id="{44EDF812-D6C5-0FD9-4873-70588143600C}"/>
              </a:ext>
            </a:extLst>
          </p:cNvPr>
          <p:cNvSpPr>
            <a:spLocks noGrp="1"/>
          </p:cNvSpPr>
          <p:nvPr>
            <p:ph type="sldNum" sz="quarter" idx="12"/>
          </p:nvPr>
        </p:nvSpPr>
        <p:spPr/>
        <p:txBody>
          <a:bodyPr/>
          <a:lstStyle/>
          <a:p>
            <a:fld id="{D57F1E4F-1CFF-5643-939E-217C01CDF565}" type="slidenum">
              <a:rPr lang="en-US" dirty="0"/>
              <a:pPr/>
              <a:t>10</a:t>
            </a:fld>
            <a:endParaRPr lang="en-US" dirty="0"/>
          </a:p>
        </p:txBody>
      </p:sp>
      <p:pic>
        <p:nvPicPr>
          <p:cNvPr id="6" name="Picture 5" descr="A diagram of a process&#10;&#10;Description automatically generated">
            <a:extLst>
              <a:ext uri="{FF2B5EF4-FFF2-40B4-BE49-F238E27FC236}">
                <a16:creationId xmlns:a16="http://schemas.microsoft.com/office/drawing/2014/main" id="{9B410944-3CDE-70EC-B7C8-2964921B17B3}"/>
              </a:ext>
            </a:extLst>
          </p:cNvPr>
          <p:cNvPicPr>
            <a:picLocks noChangeAspect="1"/>
          </p:cNvPicPr>
          <p:nvPr/>
        </p:nvPicPr>
        <p:blipFill>
          <a:blip r:embed="rId2"/>
          <a:stretch>
            <a:fillRect/>
          </a:stretch>
        </p:blipFill>
        <p:spPr>
          <a:xfrm>
            <a:off x="4123482" y="3761254"/>
            <a:ext cx="4157943" cy="3100668"/>
          </a:xfrm>
          <a:prstGeom prst="rect">
            <a:avLst/>
          </a:prstGeom>
        </p:spPr>
      </p:pic>
    </p:spTree>
    <p:extLst>
      <p:ext uri="{BB962C8B-B14F-4D97-AF65-F5344CB8AC3E}">
        <p14:creationId xmlns:p14="http://schemas.microsoft.com/office/powerpoint/2010/main" val="2889356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4D4DA-E65C-110D-1D06-AABE39FC4D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BE31C8A-4D19-F564-DCB4-C2FAE628A7FC}"/>
              </a:ext>
            </a:extLst>
          </p:cNvPr>
          <p:cNvSpPr>
            <a:spLocks noGrp="1"/>
          </p:cNvSpPr>
          <p:nvPr>
            <p:ph idx="1"/>
          </p:nvPr>
        </p:nvSpPr>
        <p:spPr>
          <a:xfrm>
            <a:off x="470690" y="158725"/>
            <a:ext cx="8596668" cy="3880773"/>
          </a:xfrm>
        </p:spPr>
        <p:txBody>
          <a:bodyPr vert="horz" lIns="91440" tIns="45720" rIns="91440" bIns="45720" rtlCol="0" anchor="t">
            <a:normAutofit/>
          </a:bodyPr>
          <a:lstStyle/>
          <a:p>
            <a:r>
              <a:rPr lang="en-US" dirty="0">
                <a:solidFill>
                  <a:schemeClr val="tx1"/>
                </a:solidFill>
                <a:latin typeface="Verdana"/>
                <a:ea typeface="Verdana"/>
                <a:cs typeface="Arial"/>
              </a:rPr>
              <a:t>In burn mapping studies, the ground truth data might not be available due to the presence of clouds and smoke.</a:t>
            </a:r>
          </a:p>
          <a:p>
            <a:r>
              <a:rPr lang="en-US" dirty="0">
                <a:solidFill>
                  <a:schemeClr val="tx1"/>
                </a:solidFill>
                <a:latin typeface="Verdana"/>
                <a:ea typeface="Verdana"/>
                <a:cs typeface="Arial"/>
              </a:rPr>
              <a:t>To overcome this problem, we analyze its transferability for mapping burned areas on unseen dates. </a:t>
            </a:r>
          </a:p>
          <a:p>
            <a:r>
              <a:rPr lang="en-US" dirty="0">
                <a:solidFill>
                  <a:schemeClr val="tx1"/>
                </a:solidFill>
                <a:latin typeface="Verdana"/>
                <a:ea typeface="Verdana"/>
                <a:cs typeface="Arial"/>
              </a:rPr>
              <a:t>Each of the case studies includes four post-fire images, of which two are considered for supervised training.</a:t>
            </a:r>
          </a:p>
          <a:p>
            <a:r>
              <a:rPr lang="en-US" dirty="0">
                <a:solidFill>
                  <a:schemeClr val="tx1"/>
                </a:solidFill>
                <a:latin typeface="Verdana"/>
                <a:ea typeface="Verdana"/>
                <a:cs typeface="Arial"/>
              </a:rPr>
              <a:t>The remaining images (i.e. pre-fire, during burn progression and the other two postfire images) are used to assess the effectiveness of the transferred models.</a:t>
            </a:r>
          </a:p>
          <a:p>
            <a:endParaRPr lang="en-US" dirty="0">
              <a:solidFill>
                <a:schemeClr val="tx1"/>
              </a:solidFill>
              <a:latin typeface="Verdana"/>
              <a:ea typeface="Verdana"/>
              <a:cs typeface="Arial"/>
            </a:endParaRPr>
          </a:p>
        </p:txBody>
      </p:sp>
      <p:pic>
        <p:nvPicPr>
          <p:cNvPr id="4" name="Picture 3" descr="A screenshot of a graph&#10;&#10;Description automatically generated">
            <a:extLst>
              <a:ext uri="{FF2B5EF4-FFF2-40B4-BE49-F238E27FC236}">
                <a16:creationId xmlns:a16="http://schemas.microsoft.com/office/drawing/2014/main" id="{EC739BA2-6A88-36A4-60CD-2C62552696CB}"/>
              </a:ext>
            </a:extLst>
          </p:cNvPr>
          <p:cNvPicPr>
            <a:picLocks noChangeAspect="1"/>
          </p:cNvPicPr>
          <p:nvPr/>
        </p:nvPicPr>
        <p:blipFill>
          <a:blip r:embed="rId2"/>
          <a:stretch>
            <a:fillRect/>
          </a:stretch>
        </p:blipFill>
        <p:spPr>
          <a:xfrm>
            <a:off x="2955891" y="3050007"/>
            <a:ext cx="5629124" cy="1739749"/>
          </a:xfrm>
          <a:prstGeom prst="rect">
            <a:avLst/>
          </a:prstGeom>
        </p:spPr>
      </p:pic>
      <p:pic>
        <p:nvPicPr>
          <p:cNvPr id="5" name="Picture 4" descr="A table with numbers and text&#10;&#10;Description automatically generated">
            <a:extLst>
              <a:ext uri="{FF2B5EF4-FFF2-40B4-BE49-F238E27FC236}">
                <a16:creationId xmlns:a16="http://schemas.microsoft.com/office/drawing/2014/main" id="{944A71B1-6DE0-5DDE-A0E4-FACC45FBD287}"/>
              </a:ext>
            </a:extLst>
          </p:cNvPr>
          <p:cNvPicPr>
            <a:picLocks noChangeAspect="1"/>
          </p:cNvPicPr>
          <p:nvPr/>
        </p:nvPicPr>
        <p:blipFill>
          <a:blip r:embed="rId3"/>
          <a:stretch>
            <a:fillRect/>
          </a:stretch>
        </p:blipFill>
        <p:spPr>
          <a:xfrm>
            <a:off x="2895415" y="4793394"/>
            <a:ext cx="5689600" cy="1740505"/>
          </a:xfrm>
          <a:prstGeom prst="rect">
            <a:avLst/>
          </a:prstGeom>
        </p:spPr>
      </p:pic>
      <p:sp>
        <p:nvSpPr>
          <p:cNvPr id="7" name="Slide Number Placeholder 6">
            <a:extLst>
              <a:ext uri="{FF2B5EF4-FFF2-40B4-BE49-F238E27FC236}">
                <a16:creationId xmlns:a16="http://schemas.microsoft.com/office/drawing/2014/main" id="{7E70C759-43D6-417E-6236-D58D5B2692CC}"/>
              </a:ext>
            </a:extLst>
          </p:cNvPr>
          <p:cNvSpPr>
            <a:spLocks noGrp="1"/>
          </p:cNvSpPr>
          <p:nvPr>
            <p:ph type="sldNum" sz="quarter" idx="12"/>
          </p:nvPr>
        </p:nvSpPr>
        <p:spPr/>
        <p:txBody>
          <a:bodyPr/>
          <a:lstStyle/>
          <a:p>
            <a:fld id="{D57F1E4F-1CFF-5643-939E-217C01CDF565}" type="slidenum">
              <a:rPr lang="en-US" dirty="0"/>
              <a:pPr/>
              <a:t>11</a:t>
            </a:fld>
            <a:endParaRPr lang="en-US"/>
          </a:p>
        </p:txBody>
      </p:sp>
      <p:sp>
        <p:nvSpPr>
          <p:cNvPr id="6" name="Footer Placeholder 5">
            <a:extLst>
              <a:ext uri="{FF2B5EF4-FFF2-40B4-BE49-F238E27FC236}">
                <a16:creationId xmlns:a16="http://schemas.microsoft.com/office/drawing/2014/main" id="{625589B5-E43E-7203-8963-1FDF7E657469}"/>
              </a:ext>
            </a:extLst>
          </p:cNvPr>
          <p:cNvSpPr>
            <a:spLocks noGrp="1"/>
          </p:cNvSpPr>
          <p:nvPr>
            <p:ph type="ftr" sz="quarter" idx="11"/>
          </p:nvPr>
        </p:nvSpPr>
        <p:spPr/>
        <p:txBody>
          <a:bodyPr/>
          <a:lstStyle/>
          <a:p>
            <a:r>
              <a:rPr lang="en-US"/>
              <a:t>Summer Internship - Literature Review</a:t>
            </a:r>
          </a:p>
        </p:txBody>
      </p:sp>
    </p:spTree>
    <p:extLst>
      <p:ext uri="{BB962C8B-B14F-4D97-AF65-F5344CB8AC3E}">
        <p14:creationId xmlns:p14="http://schemas.microsoft.com/office/powerpoint/2010/main" val="1361588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4E82-B3DE-0655-3D3A-441D5FAD11F9}"/>
              </a:ext>
            </a:extLst>
          </p:cNvPr>
          <p:cNvSpPr>
            <a:spLocks noGrp="1"/>
          </p:cNvSpPr>
          <p:nvPr>
            <p:ph type="title"/>
          </p:nvPr>
        </p:nvSpPr>
        <p:spPr>
          <a:xfrm>
            <a:off x="677334" y="609600"/>
            <a:ext cx="9067315" cy="1757829"/>
          </a:xfrm>
        </p:spPr>
        <p:txBody>
          <a:bodyPr>
            <a:normAutofit/>
          </a:bodyPr>
          <a:lstStyle/>
          <a:p>
            <a:r>
              <a:rPr lang="en-US" sz="2000" b="1" u="sng" dirty="0">
                <a:solidFill>
                  <a:schemeClr val="accent2"/>
                </a:solidFill>
                <a:latin typeface="Tahoma"/>
                <a:ea typeface="Tahoma"/>
                <a:cs typeface="Arial"/>
              </a:rPr>
              <a:t>4.  A novel deep Siamese framework for burned area mapping Leveraging mixture of experts</a:t>
            </a:r>
            <a:endParaRPr lang="en-US" sz="2000" b="1" u="sng">
              <a:solidFill>
                <a:schemeClr val="accent2"/>
              </a:solidFill>
              <a:latin typeface="Tahoma"/>
              <a:ea typeface="Tahoma"/>
              <a:cs typeface="Tahoma"/>
            </a:endParaRPr>
          </a:p>
          <a:p>
            <a:br>
              <a:rPr lang="en-US" dirty="0"/>
            </a:br>
            <a:endParaRPr lang="en-US" sz="2000">
              <a:latin typeface="Tahoma"/>
              <a:ea typeface="Tahoma"/>
              <a:cs typeface="Tahoma"/>
            </a:endParaRPr>
          </a:p>
        </p:txBody>
      </p:sp>
      <p:sp>
        <p:nvSpPr>
          <p:cNvPr id="3" name="Content Placeholder 2">
            <a:extLst>
              <a:ext uri="{FF2B5EF4-FFF2-40B4-BE49-F238E27FC236}">
                <a16:creationId xmlns:a16="http://schemas.microsoft.com/office/drawing/2014/main" id="{423FC86B-5570-83F5-C65F-368BCE9FC28B}"/>
              </a:ext>
            </a:extLst>
          </p:cNvPr>
          <p:cNvSpPr>
            <a:spLocks noGrp="1"/>
          </p:cNvSpPr>
          <p:nvPr>
            <p:ph idx="1"/>
          </p:nvPr>
        </p:nvSpPr>
        <p:spPr>
          <a:xfrm>
            <a:off x="677334" y="1488996"/>
            <a:ext cx="8596668" cy="3880773"/>
          </a:xfrm>
        </p:spPr>
        <p:txBody>
          <a:bodyPr vert="horz" lIns="91440" tIns="45720" rIns="91440" bIns="45720" rtlCol="0" anchor="t">
            <a:noAutofit/>
          </a:bodyPr>
          <a:lstStyle/>
          <a:p>
            <a:endParaRPr lang="en-US" b="1" dirty="0">
              <a:solidFill>
                <a:schemeClr val="tx1"/>
              </a:solidFill>
              <a:latin typeface="Verdana"/>
              <a:ea typeface="Verdana"/>
              <a:cs typeface="Arial"/>
            </a:endParaRPr>
          </a:p>
          <a:p>
            <a:r>
              <a:rPr lang="en-US" dirty="0">
                <a:solidFill>
                  <a:schemeClr val="tx1"/>
                </a:solidFill>
                <a:latin typeface="Verdana"/>
                <a:ea typeface="Verdana"/>
                <a:cs typeface="Arial"/>
              </a:rPr>
              <a:t>The study areas are located in different countries (Spain, Italy, and Portugal).</a:t>
            </a:r>
            <a:endParaRPr lang="en-US" b="1" dirty="0">
              <a:solidFill>
                <a:schemeClr val="tx1"/>
              </a:solidFill>
              <a:latin typeface="Verdana"/>
              <a:ea typeface="Verdana"/>
              <a:cs typeface="Arial"/>
            </a:endParaRPr>
          </a:p>
          <a:p>
            <a:r>
              <a:rPr lang="en-US" dirty="0">
                <a:solidFill>
                  <a:schemeClr val="tx1"/>
                </a:solidFill>
                <a:latin typeface="Verdana"/>
                <a:ea typeface="Verdana"/>
                <a:cs typeface="Arial"/>
              </a:rPr>
              <a:t>In this study, the Sentinel-2 dataset with spatial resolutions of 10 and 20 (m) was used.</a:t>
            </a:r>
            <a:endParaRPr lang="en-US" b="1" dirty="0">
              <a:solidFill>
                <a:schemeClr val="tx1"/>
              </a:solidFill>
              <a:latin typeface="Verdana"/>
              <a:ea typeface="Verdana"/>
              <a:cs typeface="Arial"/>
            </a:endParaRPr>
          </a:p>
          <a:p>
            <a:r>
              <a:rPr lang="en-US" dirty="0">
                <a:solidFill>
                  <a:schemeClr val="tx1"/>
                </a:solidFill>
                <a:latin typeface="Verdana"/>
                <a:ea typeface="Verdana"/>
                <a:cs typeface="Arial"/>
              </a:rPr>
              <a:t>Three real bi-temporal Sentinel-2 datasets were selected to evaluate the performance of the </a:t>
            </a:r>
            <a:r>
              <a:rPr lang="en-US" err="1">
                <a:solidFill>
                  <a:schemeClr val="tx1"/>
                </a:solidFill>
                <a:latin typeface="Verdana"/>
                <a:ea typeface="Verdana"/>
                <a:cs typeface="Arial"/>
              </a:rPr>
              <a:t>SMoE</a:t>
            </a:r>
            <a:r>
              <a:rPr lang="en-US" dirty="0">
                <a:solidFill>
                  <a:schemeClr val="tx1"/>
                </a:solidFill>
                <a:latin typeface="Verdana"/>
                <a:ea typeface="Verdana"/>
                <a:cs typeface="Arial"/>
              </a:rPr>
              <a:t> model. </a:t>
            </a:r>
            <a:endParaRPr lang="en-US">
              <a:solidFill>
                <a:schemeClr val="tx1"/>
              </a:solidFill>
              <a:latin typeface="Verdana"/>
              <a:ea typeface="Verdana"/>
            </a:endParaRPr>
          </a:p>
          <a:p>
            <a:r>
              <a:rPr lang="en-US" dirty="0">
                <a:solidFill>
                  <a:schemeClr val="tx1"/>
                </a:solidFill>
                <a:latin typeface="Verdana"/>
                <a:ea typeface="Verdana"/>
                <a:cs typeface="Arial"/>
              </a:rPr>
              <a:t>Three reference datasets were used in this study, the ground truth of which is available at [https://emergency. copernicus.eu/].</a:t>
            </a:r>
            <a:endParaRPr lang="en-US">
              <a:solidFill>
                <a:schemeClr val="tx1"/>
              </a:solidFill>
              <a:latin typeface="Verdana"/>
              <a:ea typeface="Verdana"/>
            </a:endParaRPr>
          </a:p>
          <a:p>
            <a:endParaRPr lang="en-US" dirty="0">
              <a:solidFill>
                <a:schemeClr val="tx1"/>
              </a:solidFill>
              <a:latin typeface="Verdana"/>
              <a:ea typeface="Verdana"/>
              <a:cs typeface="Arial"/>
            </a:endParaRPr>
          </a:p>
          <a:p>
            <a:pPr marL="0" indent="0">
              <a:buNone/>
            </a:pPr>
            <a:endParaRPr lang="en-US" dirty="0">
              <a:solidFill>
                <a:schemeClr val="tx1"/>
              </a:solidFill>
              <a:latin typeface="Verdana"/>
              <a:ea typeface="Verdana"/>
              <a:cs typeface="Arial"/>
            </a:endParaRPr>
          </a:p>
          <a:p>
            <a:pPr marL="0" indent="0">
              <a:buNone/>
            </a:pPr>
            <a:endParaRPr lang="en-US" b="1" dirty="0">
              <a:solidFill>
                <a:schemeClr val="tx1"/>
              </a:solidFill>
              <a:latin typeface="Verdana"/>
              <a:ea typeface="Verdana"/>
              <a:cs typeface="Arial"/>
            </a:endParaRPr>
          </a:p>
        </p:txBody>
      </p:sp>
      <p:sp>
        <p:nvSpPr>
          <p:cNvPr id="5" name="Slide Number Placeholder 4">
            <a:extLst>
              <a:ext uri="{FF2B5EF4-FFF2-40B4-BE49-F238E27FC236}">
                <a16:creationId xmlns:a16="http://schemas.microsoft.com/office/drawing/2014/main" id="{E23C766E-B682-10A3-F152-18A87BBBBDCE}"/>
              </a:ext>
            </a:extLst>
          </p:cNvPr>
          <p:cNvSpPr>
            <a:spLocks noGrp="1"/>
          </p:cNvSpPr>
          <p:nvPr>
            <p:ph type="sldNum" sz="quarter" idx="12"/>
          </p:nvPr>
        </p:nvSpPr>
        <p:spPr/>
        <p:txBody>
          <a:bodyPr/>
          <a:lstStyle/>
          <a:p>
            <a:fld id="{D57F1E4F-1CFF-5643-939E-217C01CDF565}" type="slidenum">
              <a:rPr lang="en-US" dirty="0"/>
              <a:pPr/>
              <a:t>12</a:t>
            </a:fld>
            <a:endParaRPr lang="en-US"/>
          </a:p>
        </p:txBody>
      </p:sp>
      <p:sp>
        <p:nvSpPr>
          <p:cNvPr id="4" name="Footer Placeholder 3">
            <a:extLst>
              <a:ext uri="{FF2B5EF4-FFF2-40B4-BE49-F238E27FC236}">
                <a16:creationId xmlns:a16="http://schemas.microsoft.com/office/drawing/2014/main" id="{FF7C0785-9E95-7B04-9B58-9685157FC075}"/>
              </a:ext>
            </a:extLst>
          </p:cNvPr>
          <p:cNvSpPr>
            <a:spLocks noGrp="1"/>
          </p:cNvSpPr>
          <p:nvPr>
            <p:ph type="ftr" sz="quarter" idx="11"/>
          </p:nvPr>
        </p:nvSpPr>
        <p:spPr/>
        <p:txBody>
          <a:bodyPr/>
          <a:lstStyle/>
          <a:p>
            <a:r>
              <a:rPr lang="en-US"/>
              <a:t>Summer Internship - Literature Review</a:t>
            </a:r>
          </a:p>
        </p:txBody>
      </p:sp>
    </p:spTree>
    <p:extLst>
      <p:ext uri="{BB962C8B-B14F-4D97-AF65-F5344CB8AC3E}">
        <p14:creationId xmlns:p14="http://schemas.microsoft.com/office/powerpoint/2010/main" val="238294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91D9C-E84C-C4E1-3946-DDD3A2B9DA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D02516-D6C9-9D13-ECBE-F5FA33B211BE}"/>
              </a:ext>
            </a:extLst>
          </p:cNvPr>
          <p:cNvSpPr>
            <a:spLocks noGrp="1"/>
          </p:cNvSpPr>
          <p:nvPr>
            <p:ph idx="1"/>
          </p:nvPr>
        </p:nvSpPr>
        <p:spPr>
          <a:xfrm>
            <a:off x="464422" y="446089"/>
            <a:ext cx="8596668" cy="3880773"/>
          </a:xfrm>
        </p:spPr>
        <p:txBody>
          <a:bodyPr vert="horz" lIns="91440" tIns="45720" rIns="91440" bIns="45720" rtlCol="0" anchor="t">
            <a:noAutofit/>
          </a:bodyPr>
          <a:lstStyle/>
          <a:p>
            <a:pPr marL="0" indent="0">
              <a:buNone/>
            </a:pPr>
            <a:r>
              <a:rPr lang="en-US" b="1" dirty="0">
                <a:solidFill>
                  <a:schemeClr val="tx1"/>
                </a:solidFill>
                <a:latin typeface="Verdana"/>
                <a:ea typeface="Verdana"/>
              </a:rPr>
              <a:t>Methodology </a:t>
            </a:r>
            <a:endParaRPr lang="en-US" dirty="0">
              <a:solidFill>
                <a:schemeClr val="tx1"/>
              </a:solidFill>
              <a:latin typeface="Verdana"/>
              <a:ea typeface="Verdana"/>
            </a:endParaRPr>
          </a:p>
          <a:p>
            <a:r>
              <a:rPr lang="en-US" dirty="0">
                <a:solidFill>
                  <a:schemeClr val="tx1"/>
                </a:solidFill>
                <a:latin typeface="Verdana"/>
                <a:ea typeface="Verdana"/>
              </a:rPr>
              <a:t>(1) Data preparation</a:t>
            </a:r>
          </a:p>
          <a:p>
            <a:r>
              <a:rPr lang="en-US" dirty="0">
                <a:solidFill>
                  <a:schemeClr val="tx1"/>
                </a:solidFill>
                <a:latin typeface="Verdana"/>
                <a:ea typeface="Verdana"/>
              </a:rPr>
              <a:t>(2) Model training, the model parameters are tuned by an iterative manner based on learning using the training dataset and evaluating the model by loss function on the validation dataset.</a:t>
            </a:r>
          </a:p>
          <a:p>
            <a:r>
              <a:rPr lang="en-US" dirty="0">
                <a:solidFill>
                  <a:schemeClr val="tx1"/>
                </a:solidFill>
                <a:latin typeface="Verdana"/>
                <a:ea typeface="Verdana"/>
              </a:rPr>
              <a:t>(3) Prediction, the dataset is fed to the predictive model to generate the final burned map, also, the performance model is evaluated based on the test dataset by quantitative measurement indices and visual analysis.</a:t>
            </a:r>
          </a:p>
          <a:p>
            <a:pPr marL="0" indent="0">
              <a:buNone/>
            </a:pPr>
            <a:r>
              <a:rPr lang="en-US" b="1" dirty="0">
                <a:solidFill>
                  <a:schemeClr val="tx1"/>
                </a:solidFill>
                <a:latin typeface="Verdana"/>
                <a:ea typeface="Verdana"/>
              </a:rPr>
              <a:t>Results</a:t>
            </a:r>
          </a:p>
          <a:p>
            <a:r>
              <a:rPr lang="en-US" dirty="0">
                <a:solidFill>
                  <a:schemeClr val="tx1"/>
                </a:solidFill>
                <a:latin typeface="Verdana"/>
                <a:ea typeface="Verdana"/>
              </a:rPr>
              <a:t>To evaluate the performance of the </a:t>
            </a:r>
            <a:r>
              <a:rPr lang="en-US" dirty="0" err="1">
                <a:solidFill>
                  <a:schemeClr val="tx1"/>
                </a:solidFill>
                <a:latin typeface="Verdana"/>
                <a:ea typeface="Verdana"/>
              </a:rPr>
              <a:t>SMoE</a:t>
            </a:r>
            <a:r>
              <a:rPr lang="en-US" dirty="0">
                <a:solidFill>
                  <a:schemeClr val="tx1"/>
                </a:solidFill>
                <a:latin typeface="Verdana"/>
                <a:ea typeface="Verdana"/>
              </a:rPr>
              <a:t> model, implemented six other deep learning and advanced machine learning models.</a:t>
            </a:r>
          </a:p>
          <a:p>
            <a:r>
              <a:rPr lang="en-US" dirty="0">
                <a:solidFill>
                  <a:schemeClr val="tx1"/>
                </a:solidFill>
                <a:latin typeface="Verdana"/>
                <a:ea typeface="Verdana"/>
              </a:rPr>
              <a:t>These models include extreme gradient boosting (</a:t>
            </a:r>
            <a:r>
              <a:rPr lang="en-US" err="1">
                <a:solidFill>
                  <a:schemeClr val="tx1"/>
                </a:solidFill>
                <a:latin typeface="Verdana"/>
                <a:ea typeface="Verdana"/>
              </a:rPr>
              <a:t>XGBoost</a:t>
            </a:r>
            <a:r>
              <a:rPr lang="en-US" dirty="0">
                <a:solidFill>
                  <a:schemeClr val="tx1"/>
                </a:solidFill>
                <a:latin typeface="Verdana"/>
                <a:ea typeface="Verdana"/>
              </a:rPr>
              <a:t>), light gradient boosting machine (LGBM), 2D-Siamse convolutional neural network (2D-SCNN), 3DSiamse convolutional neural network (3D-SCNN), multi-layer perceptron mixer (MLP-Mixer), and Hierarchical Vision Transformer using Shifted Windows (Swin-T).</a:t>
            </a:r>
          </a:p>
        </p:txBody>
      </p:sp>
      <p:sp>
        <p:nvSpPr>
          <p:cNvPr id="4" name="Footer Placeholder 3">
            <a:extLst>
              <a:ext uri="{FF2B5EF4-FFF2-40B4-BE49-F238E27FC236}">
                <a16:creationId xmlns:a16="http://schemas.microsoft.com/office/drawing/2014/main" id="{18B41358-89DC-12FA-52ED-979ECFEBCA7B}"/>
              </a:ext>
            </a:extLst>
          </p:cNvPr>
          <p:cNvSpPr>
            <a:spLocks noGrp="1"/>
          </p:cNvSpPr>
          <p:nvPr>
            <p:ph type="ftr" sz="quarter" idx="11"/>
          </p:nvPr>
        </p:nvSpPr>
        <p:spPr/>
        <p:txBody>
          <a:bodyPr/>
          <a:lstStyle/>
          <a:p>
            <a:r>
              <a:rPr lang="en-US" dirty="0"/>
              <a:t>Summer Internship - Literature Review</a:t>
            </a:r>
          </a:p>
        </p:txBody>
      </p:sp>
      <p:sp>
        <p:nvSpPr>
          <p:cNvPr id="5" name="Slide Number Placeholder 4">
            <a:extLst>
              <a:ext uri="{FF2B5EF4-FFF2-40B4-BE49-F238E27FC236}">
                <a16:creationId xmlns:a16="http://schemas.microsoft.com/office/drawing/2014/main" id="{DE7E731D-FACC-A9D2-36F2-E0B97A30FF83}"/>
              </a:ext>
            </a:extLst>
          </p:cNvPr>
          <p:cNvSpPr>
            <a:spLocks noGrp="1"/>
          </p:cNvSpPr>
          <p:nvPr>
            <p:ph type="sldNum" sz="quarter" idx="12"/>
          </p:nvPr>
        </p:nvSpPr>
        <p:spPr/>
        <p:txBody>
          <a:bodyPr/>
          <a:lstStyle/>
          <a:p>
            <a:fld id="{D57F1E4F-1CFF-5643-939E-217C01CDF565}" type="slidenum">
              <a:rPr lang="en-US" dirty="0"/>
              <a:pPr/>
              <a:t>13</a:t>
            </a:fld>
            <a:endParaRPr lang="en-US" dirty="0"/>
          </a:p>
        </p:txBody>
      </p:sp>
    </p:spTree>
    <p:extLst>
      <p:ext uri="{BB962C8B-B14F-4D97-AF65-F5344CB8AC3E}">
        <p14:creationId xmlns:p14="http://schemas.microsoft.com/office/powerpoint/2010/main" val="258008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9058D-6B7B-ED73-7A9A-95D2FFE351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AE778B-F49D-BC4D-D0B2-3C052693A2D4}"/>
              </a:ext>
            </a:extLst>
          </p:cNvPr>
          <p:cNvSpPr>
            <a:spLocks noGrp="1"/>
          </p:cNvSpPr>
          <p:nvPr>
            <p:ph idx="1"/>
          </p:nvPr>
        </p:nvSpPr>
        <p:spPr>
          <a:xfrm>
            <a:off x="666128" y="298323"/>
            <a:ext cx="8596668" cy="4190739"/>
          </a:xfrm>
        </p:spPr>
        <p:txBody>
          <a:bodyPr vert="horz" lIns="91440" tIns="45720" rIns="91440" bIns="45720" rtlCol="0" anchor="t">
            <a:normAutofit/>
          </a:bodyPr>
          <a:lstStyle/>
          <a:p>
            <a:pPr marL="228600" indent="-228600">
              <a:buFont typeface=""/>
              <a:buChar char="•"/>
            </a:pPr>
            <a:endParaRPr lang="en-US" dirty="0">
              <a:solidFill>
                <a:schemeClr val="tx1"/>
              </a:solidFill>
              <a:latin typeface="Verdana"/>
              <a:ea typeface="Arial"/>
              <a:cs typeface="Arial"/>
            </a:endParaRPr>
          </a:p>
          <a:p>
            <a:pPr marL="228600" indent="-228600">
              <a:buFont typeface=""/>
              <a:buChar char="•"/>
            </a:pPr>
            <a:endParaRPr lang="en-US" dirty="0">
              <a:solidFill>
                <a:schemeClr val="tx1"/>
              </a:solidFill>
              <a:latin typeface="Verdana"/>
              <a:ea typeface="Arial"/>
              <a:cs typeface="Arial"/>
            </a:endParaRPr>
          </a:p>
          <a:p>
            <a:pPr marL="0" indent="0">
              <a:buNone/>
            </a:pPr>
            <a:endParaRPr lang="en-US" dirty="0">
              <a:solidFill>
                <a:schemeClr val="tx1"/>
              </a:solidFill>
              <a:latin typeface="Verdana"/>
              <a:ea typeface="Verdana"/>
              <a:cs typeface="Arial"/>
            </a:endParaRPr>
          </a:p>
          <a:p>
            <a:pPr marL="0" indent="0">
              <a:buNone/>
            </a:pPr>
            <a:r>
              <a:rPr lang="en-US" b="1" dirty="0">
                <a:solidFill>
                  <a:schemeClr val="tx1"/>
                </a:solidFill>
                <a:latin typeface="Verdana"/>
                <a:ea typeface="Verdana"/>
                <a:cs typeface="Arial"/>
              </a:rPr>
              <a:t>Advantages:</a:t>
            </a:r>
            <a:endParaRPr lang="en-US" b="1">
              <a:solidFill>
                <a:schemeClr val="tx1"/>
              </a:solidFill>
              <a:latin typeface="Verdana"/>
              <a:ea typeface="Verdana"/>
              <a:cs typeface="Arial"/>
            </a:endParaRPr>
          </a:p>
          <a:p>
            <a:pPr>
              <a:buFont typeface="Wingdings 3"/>
              <a:buChar char=""/>
            </a:pPr>
            <a:r>
              <a:rPr lang="en-US" dirty="0">
                <a:solidFill>
                  <a:schemeClr val="tx1"/>
                </a:solidFill>
                <a:latin typeface="Verdana"/>
                <a:ea typeface="Verdana"/>
                <a:cs typeface="Arial"/>
              </a:rPr>
              <a:t>(1) High accuracy in BAM</a:t>
            </a:r>
            <a:endParaRPr lang="en-US">
              <a:solidFill>
                <a:schemeClr val="tx1"/>
              </a:solidFill>
              <a:latin typeface="Verdana"/>
              <a:ea typeface="Verdana"/>
              <a:cs typeface="Arial"/>
            </a:endParaRPr>
          </a:p>
          <a:p>
            <a:pPr>
              <a:buFont typeface="Wingdings 3"/>
              <a:buChar char=""/>
            </a:pPr>
            <a:r>
              <a:rPr lang="en-US" dirty="0">
                <a:solidFill>
                  <a:schemeClr val="tx1"/>
                </a:solidFill>
                <a:latin typeface="Verdana"/>
                <a:ea typeface="Verdana"/>
                <a:cs typeface="Arial"/>
              </a:rPr>
              <a:t>(2) Low miss detection and false alarm rates</a:t>
            </a:r>
            <a:endParaRPr lang="en-US">
              <a:solidFill>
                <a:schemeClr val="tx1"/>
              </a:solidFill>
              <a:latin typeface="Verdana"/>
              <a:ea typeface="Verdana"/>
              <a:cs typeface="Arial"/>
            </a:endParaRPr>
          </a:p>
          <a:p>
            <a:pPr>
              <a:buFont typeface="Wingdings 3"/>
              <a:buChar char=""/>
            </a:pPr>
            <a:r>
              <a:rPr lang="en-US" dirty="0">
                <a:solidFill>
                  <a:schemeClr val="tx1"/>
                </a:solidFill>
                <a:latin typeface="Verdana"/>
                <a:ea typeface="Verdana"/>
                <a:cs typeface="Arial"/>
              </a:rPr>
              <a:t>(3) Doesn’t require additional processing such as feature extraction</a:t>
            </a:r>
            <a:endParaRPr lang="en-US">
              <a:solidFill>
                <a:schemeClr val="tx1"/>
              </a:solidFill>
              <a:latin typeface="Verdana"/>
              <a:ea typeface="Verdana"/>
              <a:cs typeface="Arial"/>
            </a:endParaRPr>
          </a:p>
          <a:p>
            <a:pPr>
              <a:buFont typeface="Wingdings 3"/>
              <a:buChar char=""/>
            </a:pPr>
            <a:r>
              <a:rPr lang="en-US" dirty="0">
                <a:solidFill>
                  <a:schemeClr val="tx1"/>
                </a:solidFill>
                <a:latin typeface="Verdana"/>
                <a:ea typeface="Verdana"/>
                <a:cs typeface="Arial"/>
              </a:rPr>
              <a:t>(4) High generalization for the unseen dataset</a:t>
            </a:r>
            <a:endParaRPr lang="en-US">
              <a:solidFill>
                <a:schemeClr val="tx1"/>
              </a:solidFill>
              <a:latin typeface="Verdana"/>
              <a:ea typeface="Verdana"/>
              <a:cs typeface="Arial"/>
            </a:endParaRPr>
          </a:p>
          <a:p>
            <a:pPr>
              <a:buFont typeface="Wingdings 3"/>
              <a:buChar char=""/>
            </a:pPr>
            <a:r>
              <a:rPr lang="en-US" dirty="0">
                <a:solidFill>
                  <a:schemeClr val="tx1"/>
                </a:solidFill>
                <a:latin typeface="Verdana"/>
                <a:ea typeface="Verdana"/>
                <a:cs typeface="Arial"/>
              </a:rPr>
              <a:t>(5) Adaptive with mono-temporal and bitemporal datasets for BAM. </a:t>
            </a:r>
            <a:endParaRPr lang="en-US">
              <a:solidFill>
                <a:schemeClr val="tx1"/>
              </a:solidFill>
              <a:latin typeface="Verdana"/>
              <a:ea typeface="Verdana"/>
              <a:cs typeface="Arial"/>
            </a:endParaRPr>
          </a:p>
          <a:p>
            <a:pPr>
              <a:buFont typeface="Wingdings 3"/>
              <a:buChar char=""/>
            </a:pPr>
            <a:endParaRPr lang="en-US" dirty="0">
              <a:solidFill>
                <a:schemeClr val="tx1"/>
              </a:solidFill>
              <a:latin typeface="Verdana"/>
              <a:ea typeface="Verdana"/>
              <a:cs typeface="Arial"/>
            </a:endParaRPr>
          </a:p>
        </p:txBody>
      </p:sp>
      <p:sp>
        <p:nvSpPr>
          <p:cNvPr id="5" name="Slide Number Placeholder 4">
            <a:extLst>
              <a:ext uri="{FF2B5EF4-FFF2-40B4-BE49-F238E27FC236}">
                <a16:creationId xmlns:a16="http://schemas.microsoft.com/office/drawing/2014/main" id="{10BFD5BD-6692-6293-9372-5DA29B1245E8}"/>
              </a:ext>
            </a:extLst>
          </p:cNvPr>
          <p:cNvSpPr>
            <a:spLocks noGrp="1"/>
          </p:cNvSpPr>
          <p:nvPr>
            <p:ph type="sldNum" sz="quarter" idx="12"/>
          </p:nvPr>
        </p:nvSpPr>
        <p:spPr/>
        <p:txBody>
          <a:bodyPr/>
          <a:lstStyle/>
          <a:p>
            <a:fld id="{D57F1E4F-1CFF-5643-939E-217C01CDF565}" type="slidenum">
              <a:rPr lang="en-US" dirty="0"/>
              <a:pPr/>
              <a:t>14</a:t>
            </a:fld>
            <a:endParaRPr lang="en-US"/>
          </a:p>
        </p:txBody>
      </p:sp>
      <p:sp>
        <p:nvSpPr>
          <p:cNvPr id="4" name="Footer Placeholder 3">
            <a:extLst>
              <a:ext uri="{FF2B5EF4-FFF2-40B4-BE49-F238E27FC236}">
                <a16:creationId xmlns:a16="http://schemas.microsoft.com/office/drawing/2014/main" id="{8F9CF400-1A68-5655-5E48-FC14C6649677}"/>
              </a:ext>
            </a:extLst>
          </p:cNvPr>
          <p:cNvSpPr>
            <a:spLocks noGrp="1"/>
          </p:cNvSpPr>
          <p:nvPr>
            <p:ph type="ftr" sz="quarter" idx="11"/>
          </p:nvPr>
        </p:nvSpPr>
        <p:spPr/>
        <p:txBody>
          <a:bodyPr/>
          <a:lstStyle/>
          <a:p>
            <a:r>
              <a:rPr lang="en-US"/>
              <a:t>Summer Internship - Literature Review</a:t>
            </a:r>
          </a:p>
        </p:txBody>
      </p:sp>
    </p:spTree>
    <p:extLst>
      <p:ext uri="{BB962C8B-B14F-4D97-AF65-F5344CB8AC3E}">
        <p14:creationId xmlns:p14="http://schemas.microsoft.com/office/powerpoint/2010/main" val="825464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0A650-6782-2FE5-1C55-B499B4AFA92D}"/>
              </a:ext>
            </a:extLst>
          </p:cNvPr>
          <p:cNvSpPr>
            <a:spLocks noGrp="1"/>
          </p:cNvSpPr>
          <p:nvPr>
            <p:ph type="title"/>
          </p:nvPr>
        </p:nvSpPr>
        <p:spPr>
          <a:xfrm>
            <a:off x="666128" y="783956"/>
            <a:ext cx="8596668" cy="1320800"/>
          </a:xfrm>
        </p:spPr>
        <p:txBody>
          <a:bodyPr>
            <a:normAutofit fontScale="90000"/>
          </a:bodyPr>
          <a:lstStyle/>
          <a:p>
            <a:r>
              <a:rPr lang="en-US" sz="2000" b="1" u="sng" dirty="0">
                <a:solidFill>
                  <a:schemeClr val="accent2"/>
                </a:solidFill>
                <a:latin typeface="Tahoma"/>
                <a:ea typeface="Tahoma"/>
                <a:cs typeface="Arial"/>
              </a:rPr>
              <a:t>5. Burnt-Net: Wildfire burned area mapping with single post-fire Sentinel-2 data and deep learning morphological neural network</a:t>
            </a:r>
            <a:r>
              <a:rPr lang="en-US" sz="2000" b="1" dirty="0">
                <a:solidFill>
                  <a:srgbClr val="202122"/>
                </a:solidFill>
                <a:latin typeface="Tahoma"/>
                <a:ea typeface="Tahoma"/>
                <a:cs typeface="Arial"/>
              </a:rPr>
              <a:t> </a:t>
            </a:r>
            <a:endParaRPr lang="en-US" sz="2000" b="1">
              <a:latin typeface="Tahoma"/>
              <a:ea typeface="Tahoma"/>
              <a:cs typeface="Tahoma"/>
            </a:endParaRPr>
          </a:p>
          <a:p>
            <a:br>
              <a:rPr lang="en-US" dirty="0"/>
            </a:br>
            <a:endParaRPr lang="en-US" sz="2000" b="1">
              <a:latin typeface="Tahoma"/>
              <a:ea typeface="Tahoma"/>
              <a:cs typeface="Tahoma"/>
            </a:endParaRPr>
          </a:p>
        </p:txBody>
      </p:sp>
      <p:sp>
        <p:nvSpPr>
          <p:cNvPr id="3" name="Content Placeholder 2">
            <a:extLst>
              <a:ext uri="{FF2B5EF4-FFF2-40B4-BE49-F238E27FC236}">
                <a16:creationId xmlns:a16="http://schemas.microsoft.com/office/drawing/2014/main" id="{E3EDFC27-98DC-6785-4A4B-11EC4620EC65}"/>
              </a:ext>
            </a:extLst>
          </p:cNvPr>
          <p:cNvSpPr>
            <a:spLocks noGrp="1"/>
          </p:cNvSpPr>
          <p:nvPr>
            <p:ph idx="1"/>
          </p:nvPr>
        </p:nvSpPr>
        <p:spPr>
          <a:xfrm>
            <a:off x="677334" y="2351469"/>
            <a:ext cx="8596668" cy="3880773"/>
          </a:xfrm>
        </p:spPr>
        <p:txBody>
          <a:bodyPr vert="horz" lIns="91440" tIns="45720" rIns="91440" bIns="45720" rtlCol="0" anchor="t">
            <a:normAutofit/>
          </a:bodyPr>
          <a:lstStyle/>
          <a:p>
            <a:r>
              <a:rPr lang="en-US" dirty="0">
                <a:solidFill>
                  <a:schemeClr val="tx1"/>
                </a:solidFill>
                <a:latin typeface="Verdana"/>
                <a:ea typeface="Verdana"/>
                <a:cs typeface="Arial"/>
              </a:rPr>
              <a:t>The study areas are located in different countries, which are included: Cyprus, Turkey, Greece, France, Portugal, and Spain.    </a:t>
            </a:r>
            <a:endParaRPr lang="en-US">
              <a:solidFill>
                <a:schemeClr val="tx1"/>
              </a:solidFill>
              <a:latin typeface="Verdana"/>
              <a:ea typeface="Verdana"/>
            </a:endParaRPr>
          </a:p>
          <a:p>
            <a:r>
              <a:rPr lang="en-US" dirty="0">
                <a:solidFill>
                  <a:schemeClr val="tx1"/>
                </a:solidFill>
                <a:latin typeface="Verdana"/>
                <a:ea typeface="Verdana"/>
                <a:cs typeface="Arial"/>
              </a:rPr>
              <a:t>This study proposed a novel End-to-End framework based on deep learning and post-fire Sentinel-2 imagery.</a:t>
            </a:r>
            <a:endParaRPr lang="en-US">
              <a:solidFill>
                <a:schemeClr val="tx1"/>
              </a:solidFill>
              <a:latin typeface="Verdana"/>
              <a:ea typeface="Verdana"/>
            </a:endParaRPr>
          </a:p>
          <a:p>
            <a:r>
              <a:rPr lang="en-US" dirty="0">
                <a:solidFill>
                  <a:schemeClr val="tx1"/>
                </a:solidFill>
                <a:latin typeface="Verdana"/>
                <a:ea typeface="Verdana"/>
                <a:cs typeface="Arial"/>
              </a:rPr>
              <a:t>The proposed framework known as Burnt-Net combines quadratic morphological operators and standard convolution layers.</a:t>
            </a:r>
          </a:p>
          <a:p>
            <a:r>
              <a:rPr lang="en-US" dirty="0">
                <a:solidFill>
                  <a:schemeClr val="tx1"/>
                </a:solidFill>
                <a:latin typeface="Verdana"/>
                <a:ea typeface="Verdana"/>
                <a:cs typeface="Arial"/>
              </a:rPr>
              <a:t>The reference data were obtained based on visual analysis and the interpretation of the results of burned area mapping results in some papers.</a:t>
            </a:r>
          </a:p>
          <a:p>
            <a:r>
              <a:rPr lang="en-US" dirty="0">
                <a:solidFill>
                  <a:schemeClr val="tx1"/>
                </a:solidFill>
                <a:latin typeface="Verdana"/>
                <a:ea typeface="Verdana"/>
                <a:cs typeface="Arial"/>
              </a:rPr>
              <a:t>It utilized only post-fire dataset and </a:t>
            </a:r>
            <a:r>
              <a:rPr lang="en-US" err="1">
                <a:solidFill>
                  <a:schemeClr val="tx1"/>
                </a:solidFill>
                <a:latin typeface="Verdana"/>
                <a:ea typeface="Verdana"/>
                <a:cs typeface="Arial"/>
              </a:rPr>
              <a:t>and</a:t>
            </a:r>
            <a:r>
              <a:rPr lang="en-US" dirty="0">
                <a:solidFill>
                  <a:schemeClr val="tx1"/>
                </a:solidFill>
                <a:latin typeface="Verdana"/>
                <a:ea typeface="Verdana"/>
                <a:cs typeface="Arial"/>
              </a:rPr>
              <a:t> required no pre-processing.</a:t>
            </a:r>
          </a:p>
          <a:p>
            <a:endParaRPr lang="en-US" dirty="0">
              <a:solidFill>
                <a:schemeClr val="tx1"/>
              </a:solidFill>
              <a:latin typeface="Verdana"/>
              <a:ea typeface="Verdana"/>
              <a:cs typeface="Arial"/>
            </a:endParaRPr>
          </a:p>
          <a:p>
            <a:endParaRPr lang="en-US" dirty="0">
              <a:solidFill>
                <a:schemeClr val="tx1"/>
              </a:solidFill>
              <a:latin typeface="Verdana"/>
              <a:ea typeface="Verdana"/>
              <a:cs typeface="Arial"/>
            </a:endParaRPr>
          </a:p>
          <a:p>
            <a:endParaRPr lang="en-US" dirty="0">
              <a:solidFill>
                <a:schemeClr val="tx1"/>
              </a:solidFill>
              <a:latin typeface="Verdana"/>
              <a:ea typeface="Verdana"/>
              <a:cs typeface="Arial"/>
            </a:endParaRPr>
          </a:p>
          <a:p>
            <a:endParaRPr lang="en-US" dirty="0">
              <a:solidFill>
                <a:schemeClr val="tx1"/>
              </a:solidFill>
              <a:latin typeface="Verdana"/>
              <a:ea typeface="Verdana"/>
              <a:cs typeface="Arial"/>
            </a:endParaRPr>
          </a:p>
          <a:p>
            <a:endParaRPr lang="en-US" dirty="0">
              <a:solidFill>
                <a:schemeClr val="tx1"/>
              </a:solidFill>
              <a:latin typeface="Verdana"/>
              <a:ea typeface="Verdana"/>
              <a:cs typeface="Arial"/>
            </a:endParaRPr>
          </a:p>
        </p:txBody>
      </p:sp>
      <p:sp>
        <p:nvSpPr>
          <p:cNvPr id="6" name="Slide Number Placeholder 5">
            <a:extLst>
              <a:ext uri="{FF2B5EF4-FFF2-40B4-BE49-F238E27FC236}">
                <a16:creationId xmlns:a16="http://schemas.microsoft.com/office/drawing/2014/main" id="{B083FED8-859C-5F73-C958-D8182F73D914}"/>
              </a:ext>
            </a:extLst>
          </p:cNvPr>
          <p:cNvSpPr>
            <a:spLocks noGrp="1"/>
          </p:cNvSpPr>
          <p:nvPr>
            <p:ph type="sldNum" sz="quarter" idx="12"/>
          </p:nvPr>
        </p:nvSpPr>
        <p:spPr/>
        <p:txBody>
          <a:bodyPr/>
          <a:lstStyle/>
          <a:p>
            <a:fld id="{D57F1E4F-1CFF-5643-939E-217C01CDF565}" type="slidenum">
              <a:rPr lang="en-US" dirty="0"/>
              <a:pPr/>
              <a:t>15</a:t>
            </a:fld>
            <a:endParaRPr lang="en-US"/>
          </a:p>
        </p:txBody>
      </p:sp>
      <p:sp>
        <p:nvSpPr>
          <p:cNvPr id="5" name="Footer Placeholder 4">
            <a:extLst>
              <a:ext uri="{FF2B5EF4-FFF2-40B4-BE49-F238E27FC236}">
                <a16:creationId xmlns:a16="http://schemas.microsoft.com/office/drawing/2014/main" id="{8A890EE1-CD56-01EC-BA06-7EE0E5584C76}"/>
              </a:ext>
            </a:extLst>
          </p:cNvPr>
          <p:cNvSpPr>
            <a:spLocks noGrp="1"/>
          </p:cNvSpPr>
          <p:nvPr>
            <p:ph type="ftr" sz="quarter" idx="11"/>
          </p:nvPr>
        </p:nvSpPr>
        <p:spPr/>
        <p:txBody>
          <a:bodyPr/>
          <a:lstStyle/>
          <a:p>
            <a:r>
              <a:rPr lang="en-US" dirty="0"/>
              <a:t>Summer Internship - Literature Review</a:t>
            </a:r>
          </a:p>
        </p:txBody>
      </p:sp>
    </p:spTree>
    <p:extLst>
      <p:ext uri="{BB962C8B-B14F-4D97-AF65-F5344CB8AC3E}">
        <p14:creationId xmlns:p14="http://schemas.microsoft.com/office/powerpoint/2010/main" val="3562162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FB183-4B7C-33D2-1B8C-9105D53F12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1CF8DE1-536B-D93C-1AF1-26AA010CBD16}"/>
              </a:ext>
            </a:extLst>
          </p:cNvPr>
          <p:cNvSpPr>
            <a:spLocks noGrp="1"/>
          </p:cNvSpPr>
          <p:nvPr>
            <p:ph idx="1"/>
          </p:nvPr>
        </p:nvSpPr>
        <p:spPr>
          <a:xfrm>
            <a:off x="468981" y="608289"/>
            <a:ext cx="8596668" cy="3880773"/>
          </a:xfrm>
        </p:spPr>
        <p:txBody>
          <a:bodyPr vert="horz" lIns="91440" tIns="45720" rIns="91440" bIns="45720" rtlCol="0" anchor="t">
            <a:noAutofit/>
          </a:bodyPr>
          <a:lstStyle/>
          <a:p>
            <a:pPr marL="0" indent="0">
              <a:buNone/>
            </a:pPr>
            <a:r>
              <a:rPr lang="en-US" b="1" dirty="0">
                <a:solidFill>
                  <a:schemeClr val="tx1"/>
                </a:solidFill>
                <a:latin typeface="Verdana"/>
                <a:ea typeface="Verdana"/>
                <a:cs typeface="Arial"/>
              </a:rPr>
              <a:t>Methodology</a:t>
            </a:r>
            <a:r>
              <a:rPr lang="en-US" dirty="0">
                <a:solidFill>
                  <a:schemeClr val="tx1"/>
                </a:solidFill>
                <a:latin typeface="Verdana"/>
                <a:ea typeface="Verdana"/>
                <a:cs typeface="Arial"/>
              </a:rPr>
              <a:t> </a:t>
            </a:r>
            <a:endParaRPr lang="en-US">
              <a:solidFill>
                <a:schemeClr val="tx1"/>
              </a:solidFill>
              <a:latin typeface="Verdana"/>
              <a:ea typeface="Verdana"/>
            </a:endParaRPr>
          </a:p>
          <a:p>
            <a:r>
              <a:rPr lang="en-US" dirty="0">
                <a:solidFill>
                  <a:schemeClr val="tx1"/>
                </a:solidFill>
                <a:latin typeface="Verdana"/>
                <a:ea typeface="Verdana"/>
                <a:cs typeface="Arial"/>
              </a:rPr>
              <a:t>(1) Data </a:t>
            </a:r>
            <a:r>
              <a:rPr lang="en-US" err="1">
                <a:solidFill>
                  <a:schemeClr val="tx1"/>
                </a:solidFill>
                <a:latin typeface="Verdana"/>
                <a:ea typeface="Verdana"/>
                <a:cs typeface="Arial"/>
              </a:rPr>
              <a:t>preparing:The</a:t>
            </a:r>
            <a:r>
              <a:rPr lang="en-US" dirty="0">
                <a:solidFill>
                  <a:schemeClr val="tx1"/>
                </a:solidFill>
                <a:latin typeface="Verdana"/>
                <a:ea typeface="Verdana"/>
                <a:cs typeface="Arial"/>
              </a:rPr>
              <a:t> data preparation included preprocessing the Sentinel-2 dataset and patch-generation.</a:t>
            </a:r>
            <a:endParaRPr lang="en-US">
              <a:solidFill>
                <a:schemeClr val="tx1"/>
              </a:solidFill>
              <a:latin typeface="Verdana"/>
              <a:ea typeface="Verdana"/>
            </a:endParaRPr>
          </a:p>
          <a:p>
            <a:r>
              <a:rPr lang="en-US" dirty="0">
                <a:solidFill>
                  <a:schemeClr val="tx1"/>
                </a:solidFill>
                <a:latin typeface="Verdana"/>
                <a:ea typeface="Verdana"/>
                <a:cs typeface="Arial"/>
              </a:rPr>
              <a:t>(2) Burnt-Net model </a:t>
            </a:r>
            <a:r>
              <a:rPr lang="en-US" err="1">
                <a:solidFill>
                  <a:schemeClr val="tx1"/>
                </a:solidFill>
                <a:latin typeface="Verdana"/>
                <a:ea typeface="Verdana"/>
                <a:cs typeface="Arial"/>
              </a:rPr>
              <a:t>training:the</a:t>
            </a:r>
            <a:r>
              <a:rPr lang="en-US" dirty="0">
                <a:solidFill>
                  <a:schemeClr val="tx1"/>
                </a:solidFill>
                <a:latin typeface="Verdana"/>
                <a:ea typeface="Verdana"/>
                <a:cs typeface="Arial"/>
              </a:rPr>
              <a:t> labeled datasets are fed for the training Burnt-Net model. In this step, the dataset is split into three main parts such as training, validation, and testing datasets.</a:t>
            </a:r>
            <a:endParaRPr lang="en-US">
              <a:solidFill>
                <a:schemeClr val="tx1"/>
              </a:solidFill>
              <a:latin typeface="Verdana"/>
              <a:ea typeface="Verdana"/>
            </a:endParaRPr>
          </a:p>
          <a:p>
            <a:r>
              <a:rPr lang="en-US" dirty="0">
                <a:solidFill>
                  <a:schemeClr val="tx1"/>
                </a:solidFill>
                <a:latin typeface="Verdana"/>
                <a:ea typeface="Verdana"/>
                <a:cs typeface="Arial"/>
              </a:rPr>
              <a:t>(3) Prediction based on </a:t>
            </a:r>
            <a:r>
              <a:rPr lang="en-US" err="1">
                <a:solidFill>
                  <a:schemeClr val="tx1"/>
                </a:solidFill>
                <a:latin typeface="Verdana"/>
                <a:ea typeface="Verdana"/>
                <a:cs typeface="Arial"/>
              </a:rPr>
              <a:t>Burnt-Net:After</a:t>
            </a:r>
            <a:r>
              <a:rPr lang="en-US" dirty="0">
                <a:solidFill>
                  <a:schemeClr val="tx1"/>
                </a:solidFill>
                <a:latin typeface="Verdana"/>
                <a:ea typeface="Verdana"/>
                <a:cs typeface="Arial"/>
              </a:rPr>
              <a:t> tuning model parameters, the model applies for mapping burned areas and then the result of burned area mapping is assessed by reference datasets.</a:t>
            </a:r>
            <a:endParaRPr lang="en-US">
              <a:solidFill>
                <a:schemeClr val="tx1"/>
              </a:solidFill>
              <a:latin typeface="Verdana"/>
              <a:ea typeface="Verdana"/>
            </a:endParaRPr>
          </a:p>
          <a:p>
            <a:r>
              <a:rPr lang="en-US" dirty="0">
                <a:solidFill>
                  <a:schemeClr val="tx1"/>
                </a:solidFill>
                <a:latin typeface="Verdana"/>
                <a:ea typeface="Verdana"/>
                <a:cs typeface="Arial"/>
              </a:rPr>
              <a:t>A hybrid loss function has been employed combines the weighted cross-entropy (WCE) loss and intersection-over union (IOU) loss.</a:t>
            </a:r>
          </a:p>
          <a:p>
            <a:endParaRPr lang="en-US" dirty="0">
              <a:solidFill>
                <a:schemeClr val="tx1"/>
              </a:solidFill>
              <a:latin typeface="Verdana"/>
              <a:ea typeface="Verdana"/>
              <a:cs typeface="Arial"/>
            </a:endParaRPr>
          </a:p>
          <a:p>
            <a:endParaRPr lang="en-US" dirty="0">
              <a:solidFill>
                <a:schemeClr val="tx1"/>
              </a:solidFill>
              <a:latin typeface="Verdana"/>
              <a:ea typeface="Verdana"/>
              <a:cs typeface="Arial"/>
            </a:endParaRPr>
          </a:p>
        </p:txBody>
      </p:sp>
      <p:sp>
        <p:nvSpPr>
          <p:cNvPr id="5" name="Slide Number Placeholder 4">
            <a:extLst>
              <a:ext uri="{FF2B5EF4-FFF2-40B4-BE49-F238E27FC236}">
                <a16:creationId xmlns:a16="http://schemas.microsoft.com/office/drawing/2014/main" id="{A9FD5DF2-F3C2-9DA1-ADDA-B02548E1B3C9}"/>
              </a:ext>
            </a:extLst>
          </p:cNvPr>
          <p:cNvSpPr>
            <a:spLocks noGrp="1"/>
          </p:cNvSpPr>
          <p:nvPr>
            <p:ph type="sldNum" sz="quarter" idx="12"/>
          </p:nvPr>
        </p:nvSpPr>
        <p:spPr/>
        <p:txBody>
          <a:bodyPr/>
          <a:lstStyle/>
          <a:p>
            <a:fld id="{D57F1E4F-1CFF-5643-939E-217C01CDF565}" type="slidenum">
              <a:rPr lang="en-US" dirty="0"/>
              <a:pPr/>
              <a:t>16</a:t>
            </a:fld>
            <a:endParaRPr lang="en-US"/>
          </a:p>
        </p:txBody>
      </p:sp>
      <p:sp>
        <p:nvSpPr>
          <p:cNvPr id="4" name="Footer Placeholder 3">
            <a:extLst>
              <a:ext uri="{FF2B5EF4-FFF2-40B4-BE49-F238E27FC236}">
                <a16:creationId xmlns:a16="http://schemas.microsoft.com/office/drawing/2014/main" id="{33CF1DEE-8A59-3DE9-0281-881EBCF2DA48}"/>
              </a:ext>
            </a:extLst>
          </p:cNvPr>
          <p:cNvSpPr>
            <a:spLocks noGrp="1"/>
          </p:cNvSpPr>
          <p:nvPr>
            <p:ph type="ftr" sz="quarter" idx="11"/>
          </p:nvPr>
        </p:nvSpPr>
        <p:spPr/>
        <p:txBody>
          <a:bodyPr/>
          <a:lstStyle/>
          <a:p>
            <a:r>
              <a:rPr lang="en-US"/>
              <a:t>Summer Internship - Literature Review</a:t>
            </a:r>
          </a:p>
        </p:txBody>
      </p:sp>
      <p:pic>
        <p:nvPicPr>
          <p:cNvPr id="6" name="Picture 5" descr="A diagram of a process&#10;&#10;Description automatically generated">
            <a:extLst>
              <a:ext uri="{FF2B5EF4-FFF2-40B4-BE49-F238E27FC236}">
                <a16:creationId xmlns:a16="http://schemas.microsoft.com/office/drawing/2014/main" id="{8FD18E93-D644-8044-2ED9-114EF37079E9}"/>
              </a:ext>
            </a:extLst>
          </p:cNvPr>
          <p:cNvPicPr>
            <a:picLocks noChangeAspect="1"/>
          </p:cNvPicPr>
          <p:nvPr/>
        </p:nvPicPr>
        <p:blipFill>
          <a:blip r:embed="rId2"/>
          <a:stretch>
            <a:fillRect/>
          </a:stretch>
        </p:blipFill>
        <p:spPr>
          <a:xfrm>
            <a:off x="3606052" y="4159063"/>
            <a:ext cx="4979895" cy="2551580"/>
          </a:xfrm>
          <a:prstGeom prst="rect">
            <a:avLst/>
          </a:prstGeom>
        </p:spPr>
      </p:pic>
    </p:spTree>
    <p:extLst>
      <p:ext uri="{BB962C8B-B14F-4D97-AF65-F5344CB8AC3E}">
        <p14:creationId xmlns:p14="http://schemas.microsoft.com/office/powerpoint/2010/main" val="213934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007B-80C0-327F-5EA4-DFFA222664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46A6D3-0195-18B5-FFA2-7231CA38B95B}"/>
              </a:ext>
            </a:extLst>
          </p:cNvPr>
          <p:cNvSpPr>
            <a:spLocks noGrp="1"/>
          </p:cNvSpPr>
          <p:nvPr>
            <p:ph idx="1"/>
          </p:nvPr>
        </p:nvSpPr>
        <p:spPr>
          <a:xfrm>
            <a:off x="457775" y="326623"/>
            <a:ext cx="8596668" cy="3880773"/>
          </a:xfrm>
        </p:spPr>
        <p:txBody>
          <a:bodyPr vert="horz" lIns="91440" tIns="45720" rIns="91440" bIns="45720" rtlCol="0" anchor="t">
            <a:normAutofit/>
          </a:bodyPr>
          <a:lstStyle/>
          <a:p>
            <a:pPr marL="0" indent="0">
              <a:buNone/>
            </a:pPr>
            <a:r>
              <a:rPr lang="en-US" b="1" dirty="0">
                <a:solidFill>
                  <a:schemeClr val="tx1"/>
                </a:solidFill>
                <a:latin typeface="Verdana"/>
                <a:ea typeface="Verdana"/>
                <a:cs typeface="Arial"/>
              </a:rPr>
              <a:t>Results</a:t>
            </a:r>
            <a:endParaRPr lang="en-US" dirty="0">
              <a:solidFill>
                <a:schemeClr val="tx1"/>
              </a:solidFill>
              <a:latin typeface="Verdana"/>
              <a:ea typeface="Verdana"/>
              <a:cs typeface="Arial"/>
            </a:endParaRPr>
          </a:p>
          <a:p>
            <a:r>
              <a:rPr lang="en-US" dirty="0">
                <a:solidFill>
                  <a:schemeClr val="tx1"/>
                </a:solidFill>
                <a:latin typeface="Verdana"/>
                <a:ea typeface="Verdana"/>
                <a:cs typeface="Arial"/>
              </a:rPr>
              <a:t>Used Overall accuracy (OA), Recall, Precision, Balance Accuracy (BC), F1-score, Jaccard index/ Intersection over Union (</a:t>
            </a:r>
            <a:r>
              <a:rPr lang="en-US" dirty="0" err="1">
                <a:solidFill>
                  <a:schemeClr val="tx1"/>
                </a:solidFill>
                <a:latin typeface="Verdana"/>
                <a:ea typeface="Verdana"/>
                <a:cs typeface="Arial"/>
              </a:rPr>
              <a:t>IoU</a:t>
            </a:r>
            <a:r>
              <a:rPr lang="en-US" dirty="0">
                <a:solidFill>
                  <a:schemeClr val="tx1"/>
                </a:solidFill>
                <a:latin typeface="Verdana"/>
                <a:ea typeface="Verdana"/>
                <a:cs typeface="Arial"/>
              </a:rPr>
              <a:t>), kappa coefficient (KC), and Matthews correlation coefficient (MCC). </a:t>
            </a:r>
          </a:p>
          <a:p>
            <a:r>
              <a:rPr lang="en-US" dirty="0">
                <a:solidFill>
                  <a:schemeClr val="tx1"/>
                </a:solidFill>
                <a:latin typeface="Verdana"/>
                <a:ea typeface="Verdana"/>
                <a:cs typeface="Arial"/>
              </a:rPr>
              <a:t>For comparing the performance of the proposed method, U-Net and the Landsat burned area product (LBAP) has been selected. </a:t>
            </a:r>
            <a:endParaRPr lang="en-US">
              <a:solidFill>
                <a:schemeClr val="tx1"/>
              </a:solidFill>
              <a:latin typeface="Verdana"/>
              <a:ea typeface="Verdana"/>
            </a:endParaRPr>
          </a:p>
          <a:p>
            <a:r>
              <a:rPr lang="en-US" dirty="0">
                <a:solidFill>
                  <a:schemeClr val="tx1"/>
                </a:solidFill>
                <a:latin typeface="Verdana"/>
                <a:ea typeface="Verdana"/>
                <a:cs typeface="Arial"/>
              </a:rPr>
              <a:t>The deep learning-based frameworks have a high-efficiency comparison with LBAP. </a:t>
            </a:r>
            <a:endParaRPr lang="en-US">
              <a:solidFill>
                <a:schemeClr val="tx1"/>
              </a:solidFill>
              <a:latin typeface="Verdana"/>
              <a:ea typeface="Verdana"/>
            </a:endParaRPr>
          </a:p>
          <a:p>
            <a:r>
              <a:rPr lang="en-US" dirty="0">
                <a:solidFill>
                  <a:schemeClr val="tx1"/>
                </a:solidFill>
                <a:latin typeface="Verdana"/>
                <a:ea typeface="Verdana"/>
                <a:cs typeface="Arial"/>
              </a:rPr>
              <a:t>The </a:t>
            </a:r>
            <a:r>
              <a:rPr lang="en-US" err="1">
                <a:solidFill>
                  <a:schemeClr val="tx1"/>
                </a:solidFill>
                <a:latin typeface="Verdana"/>
                <a:ea typeface="Verdana"/>
                <a:cs typeface="Arial"/>
              </a:rPr>
              <a:t>BurntNet</a:t>
            </a:r>
            <a:r>
              <a:rPr lang="en-US" dirty="0">
                <a:solidFill>
                  <a:schemeClr val="tx1"/>
                </a:solidFill>
                <a:latin typeface="Verdana"/>
                <a:ea typeface="Verdana"/>
                <a:cs typeface="Arial"/>
              </a:rPr>
              <a:t> has provided considerable results in the detection of both burned and unburned pixels.</a:t>
            </a:r>
          </a:p>
          <a:p>
            <a:endParaRPr lang="en-US" dirty="0">
              <a:solidFill>
                <a:schemeClr val="tx1"/>
              </a:solidFill>
              <a:latin typeface="Verdana"/>
              <a:ea typeface="Verdana"/>
              <a:cs typeface="Arial"/>
            </a:endParaRPr>
          </a:p>
        </p:txBody>
      </p:sp>
      <p:pic>
        <p:nvPicPr>
          <p:cNvPr id="4" name="Picture 3" descr="A table with numbers and a black text&#10;&#10;Description automatically generated">
            <a:extLst>
              <a:ext uri="{FF2B5EF4-FFF2-40B4-BE49-F238E27FC236}">
                <a16:creationId xmlns:a16="http://schemas.microsoft.com/office/drawing/2014/main" id="{32A5909B-7655-7577-3B69-A9829C40A2A2}"/>
              </a:ext>
            </a:extLst>
          </p:cNvPr>
          <p:cNvPicPr>
            <a:picLocks noChangeAspect="1"/>
          </p:cNvPicPr>
          <p:nvPr/>
        </p:nvPicPr>
        <p:blipFill>
          <a:blip r:embed="rId2"/>
          <a:stretch>
            <a:fillRect/>
          </a:stretch>
        </p:blipFill>
        <p:spPr>
          <a:xfrm>
            <a:off x="2771500" y="3716687"/>
            <a:ext cx="5943600" cy="2324100"/>
          </a:xfrm>
          <a:prstGeom prst="rect">
            <a:avLst/>
          </a:prstGeom>
        </p:spPr>
      </p:pic>
      <p:sp>
        <p:nvSpPr>
          <p:cNvPr id="6" name="Slide Number Placeholder 5">
            <a:extLst>
              <a:ext uri="{FF2B5EF4-FFF2-40B4-BE49-F238E27FC236}">
                <a16:creationId xmlns:a16="http://schemas.microsoft.com/office/drawing/2014/main" id="{61BB80D2-3D0C-95C2-E4BD-ADF24AFB6BC3}"/>
              </a:ext>
            </a:extLst>
          </p:cNvPr>
          <p:cNvSpPr>
            <a:spLocks noGrp="1"/>
          </p:cNvSpPr>
          <p:nvPr>
            <p:ph type="sldNum" sz="quarter" idx="12"/>
          </p:nvPr>
        </p:nvSpPr>
        <p:spPr/>
        <p:txBody>
          <a:bodyPr/>
          <a:lstStyle/>
          <a:p>
            <a:fld id="{D57F1E4F-1CFF-5643-939E-217C01CDF565}" type="slidenum">
              <a:rPr lang="en-US" dirty="0"/>
              <a:pPr/>
              <a:t>17</a:t>
            </a:fld>
            <a:endParaRPr lang="en-US"/>
          </a:p>
        </p:txBody>
      </p:sp>
      <p:sp>
        <p:nvSpPr>
          <p:cNvPr id="5" name="Footer Placeholder 4">
            <a:extLst>
              <a:ext uri="{FF2B5EF4-FFF2-40B4-BE49-F238E27FC236}">
                <a16:creationId xmlns:a16="http://schemas.microsoft.com/office/drawing/2014/main" id="{D4AC3B74-6E3E-5A6F-1B87-8C9FED24C2A9}"/>
              </a:ext>
            </a:extLst>
          </p:cNvPr>
          <p:cNvSpPr>
            <a:spLocks noGrp="1"/>
          </p:cNvSpPr>
          <p:nvPr>
            <p:ph type="ftr" sz="quarter" idx="11"/>
          </p:nvPr>
        </p:nvSpPr>
        <p:spPr/>
        <p:txBody>
          <a:bodyPr/>
          <a:lstStyle/>
          <a:p>
            <a:r>
              <a:rPr lang="en-US"/>
              <a:t>Summer Internship - Literature Review</a:t>
            </a:r>
          </a:p>
        </p:txBody>
      </p:sp>
    </p:spTree>
    <p:extLst>
      <p:ext uri="{BB962C8B-B14F-4D97-AF65-F5344CB8AC3E}">
        <p14:creationId xmlns:p14="http://schemas.microsoft.com/office/powerpoint/2010/main" val="2418015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43A1-032E-49B1-B7A0-45303AD7D4BF}"/>
              </a:ext>
            </a:extLst>
          </p:cNvPr>
          <p:cNvSpPr>
            <a:spLocks noGrp="1"/>
          </p:cNvSpPr>
          <p:nvPr>
            <p:ph type="title"/>
          </p:nvPr>
        </p:nvSpPr>
        <p:spPr>
          <a:xfrm>
            <a:off x="677334" y="270934"/>
            <a:ext cx="8596668" cy="1320800"/>
          </a:xfrm>
        </p:spPr>
        <p:txBody>
          <a:bodyPr>
            <a:normAutofit/>
          </a:bodyPr>
          <a:lstStyle/>
          <a:p>
            <a:r>
              <a:rPr lang="en-US" sz="2000" b="1" u="sng" dirty="0">
                <a:solidFill>
                  <a:schemeClr val="accent2"/>
                </a:solidFill>
                <a:latin typeface="Tahoma"/>
                <a:ea typeface="Tahoma"/>
                <a:cs typeface="Arial"/>
              </a:rPr>
              <a:t>6. Single-Temporal Sentinel-2 for Analyzing Burned Area Detection Methods: A Study of 14 Cases in Republic of Korea Considering Land Cover</a:t>
            </a:r>
            <a:endParaRPr lang="en-US" sz="2000" b="1" u="sng">
              <a:solidFill>
                <a:schemeClr val="accent2"/>
              </a:solidFill>
              <a:latin typeface="Tahoma"/>
              <a:ea typeface="Tahoma"/>
              <a:cs typeface="Tahoma"/>
            </a:endParaRPr>
          </a:p>
        </p:txBody>
      </p:sp>
      <p:sp>
        <p:nvSpPr>
          <p:cNvPr id="3" name="Content Placeholder 2">
            <a:extLst>
              <a:ext uri="{FF2B5EF4-FFF2-40B4-BE49-F238E27FC236}">
                <a16:creationId xmlns:a16="http://schemas.microsoft.com/office/drawing/2014/main" id="{544940BB-25CB-DA5E-A7B8-AE0F0E99AC99}"/>
              </a:ext>
            </a:extLst>
          </p:cNvPr>
          <p:cNvSpPr>
            <a:spLocks noGrp="1"/>
          </p:cNvSpPr>
          <p:nvPr>
            <p:ph idx="1"/>
          </p:nvPr>
        </p:nvSpPr>
        <p:spPr>
          <a:xfrm>
            <a:off x="677334" y="1713065"/>
            <a:ext cx="9116763" cy="3699345"/>
          </a:xfrm>
        </p:spPr>
        <p:txBody>
          <a:bodyPr vert="horz" lIns="91440" tIns="45720" rIns="91440" bIns="45720" rtlCol="0" anchor="t">
            <a:noAutofit/>
          </a:bodyPr>
          <a:lstStyle/>
          <a:p>
            <a:r>
              <a:rPr lang="en-US" dirty="0">
                <a:solidFill>
                  <a:schemeClr val="tx1"/>
                </a:solidFill>
                <a:latin typeface="Verdana"/>
                <a:ea typeface="+mn-lt"/>
                <a:cs typeface="+mn-lt"/>
              </a:rPr>
              <a:t>The study focused on 14 significant forest fire incidents that occurred in the Republic of Korea between 2019 and 2023</a:t>
            </a:r>
            <a:endParaRPr lang="en-US" dirty="0">
              <a:solidFill>
                <a:schemeClr val="tx1"/>
              </a:solidFill>
              <a:latin typeface="Verdana"/>
              <a:ea typeface="Verdana"/>
              <a:cs typeface="Arial"/>
            </a:endParaRPr>
          </a:p>
          <a:p>
            <a:r>
              <a:rPr lang="en-US" dirty="0">
                <a:solidFill>
                  <a:schemeClr val="tx1"/>
                </a:solidFill>
                <a:latin typeface="Verdana"/>
                <a:ea typeface="Verdana"/>
                <a:cs typeface="Arial"/>
              </a:rPr>
              <a:t> Data used  - Sentinel-2 images</a:t>
            </a:r>
          </a:p>
          <a:p>
            <a:pPr marL="0" indent="0">
              <a:buNone/>
            </a:pPr>
            <a:r>
              <a:rPr lang="en-US" b="1" dirty="0">
                <a:solidFill>
                  <a:schemeClr val="tx1"/>
                </a:solidFill>
                <a:latin typeface="Verdana"/>
                <a:ea typeface="Verdana"/>
                <a:cs typeface="Arial"/>
              </a:rPr>
              <a:t>Methodology</a:t>
            </a:r>
            <a:r>
              <a:rPr lang="en-US" dirty="0">
                <a:solidFill>
                  <a:schemeClr val="tx1"/>
                </a:solidFill>
                <a:latin typeface="Verdana"/>
                <a:ea typeface="Verdana"/>
                <a:cs typeface="Arial"/>
              </a:rPr>
              <a:t> </a:t>
            </a:r>
            <a:endParaRPr lang="en-US" dirty="0">
              <a:solidFill>
                <a:schemeClr val="tx1"/>
              </a:solidFill>
              <a:latin typeface="Verdana"/>
              <a:ea typeface="Verdana"/>
            </a:endParaRPr>
          </a:p>
          <a:p>
            <a:r>
              <a:rPr lang="en-US" dirty="0">
                <a:solidFill>
                  <a:schemeClr val="tx1"/>
                </a:solidFill>
                <a:latin typeface="Verdana"/>
                <a:ea typeface="Verdana"/>
                <a:cs typeface="Arial"/>
              </a:rPr>
              <a:t>(1) Data Preparation – Sentinel 2 Image processing</a:t>
            </a:r>
          </a:p>
          <a:p>
            <a:r>
              <a:rPr lang="en-US" dirty="0">
                <a:solidFill>
                  <a:schemeClr val="tx1"/>
                </a:solidFill>
                <a:latin typeface="Verdana"/>
                <a:ea typeface="Verdana"/>
                <a:cs typeface="Arial"/>
              </a:rPr>
              <a:t>(2) Generation of ground truth (GT) data: Using </a:t>
            </a:r>
            <a:r>
              <a:rPr lang="en-US" dirty="0" err="1">
                <a:solidFill>
                  <a:schemeClr val="tx1"/>
                </a:solidFill>
                <a:latin typeface="Verdana"/>
                <a:ea typeface="Verdana"/>
                <a:cs typeface="Arial"/>
              </a:rPr>
              <a:t>Labkit</a:t>
            </a:r>
            <a:r>
              <a:rPr lang="en-US" dirty="0">
                <a:solidFill>
                  <a:schemeClr val="tx1"/>
                </a:solidFill>
                <a:latin typeface="Verdana"/>
                <a:ea typeface="Verdana"/>
                <a:cs typeface="Arial"/>
              </a:rPr>
              <a:t> tool within ImageJ Fiji Java 8</a:t>
            </a:r>
            <a:endParaRPr lang="en-US" dirty="0">
              <a:solidFill>
                <a:schemeClr val="tx1"/>
              </a:solidFill>
              <a:latin typeface="Verdana"/>
              <a:ea typeface="Verdana"/>
            </a:endParaRPr>
          </a:p>
          <a:p>
            <a:r>
              <a:rPr lang="en-US" dirty="0">
                <a:solidFill>
                  <a:schemeClr val="tx1"/>
                </a:solidFill>
                <a:latin typeface="Verdana"/>
                <a:ea typeface="Verdana"/>
                <a:cs typeface="Arial"/>
              </a:rPr>
              <a:t>(3) Creation of method-specific datasets: tailor datasets for different detection methods (DL, ML, and SI) by extracting relevant features and integrating GT data.</a:t>
            </a:r>
            <a:endParaRPr lang="en-US" dirty="0">
              <a:solidFill>
                <a:schemeClr val="tx1"/>
              </a:solidFill>
              <a:latin typeface="Verdana"/>
              <a:ea typeface="Verdana"/>
            </a:endParaRPr>
          </a:p>
          <a:p>
            <a:r>
              <a:rPr lang="en-US" dirty="0">
                <a:solidFill>
                  <a:schemeClr val="tx1"/>
                </a:solidFill>
                <a:latin typeface="Verdana"/>
                <a:ea typeface="Verdana"/>
                <a:cs typeface="Arial"/>
              </a:rPr>
              <a:t>(4) Evaluation of detection results: assess algorithm performance using accuracy assessment techniques and compare with GT data. </a:t>
            </a:r>
            <a:endParaRPr lang="en-US" dirty="0">
              <a:solidFill>
                <a:schemeClr val="tx1"/>
              </a:solidFill>
              <a:latin typeface="Verdana"/>
              <a:ea typeface="Verdana"/>
            </a:endParaRPr>
          </a:p>
          <a:p>
            <a:endParaRPr lang="en-US" dirty="0">
              <a:solidFill>
                <a:schemeClr val="tx1"/>
              </a:solidFill>
              <a:latin typeface="Verdana"/>
              <a:ea typeface="Verdana"/>
            </a:endParaRPr>
          </a:p>
        </p:txBody>
      </p:sp>
      <p:sp>
        <p:nvSpPr>
          <p:cNvPr id="5" name="Slide Number Placeholder 4">
            <a:extLst>
              <a:ext uri="{FF2B5EF4-FFF2-40B4-BE49-F238E27FC236}">
                <a16:creationId xmlns:a16="http://schemas.microsoft.com/office/drawing/2014/main" id="{22A86164-EF8B-A49E-DD50-80C4A90EFDB9}"/>
              </a:ext>
            </a:extLst>
          </p:cNvPr>
          <p:cNvSpPr>
            <a:spLocks noGrp="1"/>
          </p:cNvSpPr>
          <p:nvPr>
            <p:ph type="sldNum" sz="quarter" idx="12"/>
          </p:nvPr>
        </p:nvSpPr>
        <p:spPr/>
        <p:txBody>
          <a:bodyPr/>
          <a:lstStyle/>
          <a:p>
            <a:fld id="{D57F1E4F-1CFF-5643-939E-217C01CDF565}" type="slidenum">
              <a:rPr lang="en-US" dirty="0"/>
              <a:pPr/>
              <a:t>18</a:t>
            </a:fld>
            <a:endParaRPr lang="en-US"/>
          </a:p>
        </p:txBody>
      </p:sp>
      <p:sp>
        <p:nvSpPr>
          <p:cNvPr id="4" name="Footer Placeholder 3">
            <a:extLst>
              <a:ext uri="{FF2B5EF4-FFF2-40B4-BE49-F238E27FC236}">
                <a16:creationId xmlns:a16="http://schemas.microsoft.com/office/drawing/2014/main" id="{61F4B120-162E-4BF8-0C5B-6078A35AB2FE}"/>
              </a:ext>
            </a:extLst>
          </p:cNvPr>
          <p:cNvSpPr>
            <a:spLocks noGrp="1"/>
          </p:cNvSpPr>
          <p:nvPr>
            <p:ph type="ftr" sz="quarter" idx="11"/>
          </p:nvPr>
        </p:nvSpPr>
        <p:spPr/>
        <p:txBody>
          <a:bodyPr/>
          <a:lstStyle/>
          <a:p>
            <a:r>
              <a:rPr lang="en-US"/>
              <a:t>Summer Internship - Literature Review</a:t>
            </a:r>
          </a:p>
        </p:txBody>
      </p:sp>
    </p:spTree>
    <p:extLst>
      <p:ext uri="{BB962C8B-B14F-4D97-AF65-F5344CB8AC3E}">
        <p14:creationId xmlns:p14="http://schemas.microsoft.com/office/powerpoint/2010/main" val="1112758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6EDC2-9679-753A-9AC6-4AB9217E74A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FD6A5C-01F6-0C71-6F02-C108827A7C64}"/>
              </a:ext>
            </a:extLst>
          </p:cNvPr>
          <p:cNvSpPr>
            <a:spLocks noGrp="1"/>
          </p:cNvSpPr>
          <p:nvPr>
            <p:ph idx="1"/>
          </p:nvPr>
        </p:nvSpPr>
        <p:spPr>
          <a:xfrm>
            <a:off x="677334" y="1277637"/>
            <a:ext cx="9878763" cy="4666963"/>
          </a:xfrm>
        </p:spPr>
        <p:txBody>
          <a:bodyPr vert="horz" lIns="91440" tIns="45720" rIns="91440" bIns="45720" rtlCol="0" anchor="t">
            <a:noAutofit/>
          </a:bodyPr>
          <a:lstStyle/>
          <a:p>
            <a:pPr marL="0" indent="0">
              <a:buNone/>
            </a:pPr>
            <a:r>
              <a:rPr lang="en-US" b="1" dirty="0">
                <a:solidFill>
                  <a:schemeClr val="tx1"/>
                </a:solidFill>
                <a:latin typeface="Verdana"/>
                <a:ea typeface="+mn-lt"/>
                <a:cs typeface="+mn-lt"/>
              </a:rPr>
              <a:t>Deep Learning Analysis:</a:t>
            </a:r>
            <a:r>
              <a:rPr lang="en-US" dirty="0">
                <a:solidFill>
                  <a:schemeClr val="tx1"/>
                </a:solidFill>
                <a:latin typeface="Verdana"/>
                <a:ea typeface="+mn-lt"/>
                <a:cs typeface="+mn-lt"/>
              </a:rPr>
              <a:t> </a:t>
            </a:r>
            <a:endParaRPr lang="en-US">
              <a:solidFill>
                <a:schemeClr val="tx1"/>
              </a:solidFill>
              <a:latin typeface="Verdana"/>
              <a:ea typeface="Verdana"/>
              <a:cs typeface="Arial"/>
            </a:endParaRPr>
          </a:p>
          <a:p>
            <a:r>
              <a:rPr lang="en-US" dirty="0">
                <a:solidFill>
                  <a:schemeClr val="tx1"/>
                </a:solidFill>
                <a:latin typeface="Verdana"/>
                <a:ea typeface="+mn-lt"/>
                <a:cs typeface="+mn-lt"/>
              </a:rPr>
              <a:t>U-Net Model and HRNetV2+OCR Model</a:t>
            </a:r>
            <a:endParaRPr lang="en-US">
              <a:solidFill>
                <a:schemeClr val="tx1"/>
              </a:solidFill>
              <a:latin typeface="Verdana"/>
              <a:ea typeface="Verdana"/>
              <a:cs typeface="+mn-lt"/>
            </a:endParaRPr>
          </a:p>
          <a:p>
            <a:pPr marL="0" indent="0">
              <a:buNone/>
            </a:pPr>
            <a:r>
              <a:rPr lang="en-US" dirty="0">
                <a:solidFill>
                  <a:schemeClr val="tx1"/>
                </a:solidFill>
                <a:latin typeface="Verdana"/>
                <a:ea typeface="+mn-lt"/>
                <a:cs typeface="+mn-lt"/>
              </a:rPr>
              <a:t>        Plans:</a:t>
            </a:r>
            <a:endParaRPr lang="en-US" dirty="0">
              <a:solidFill>
                <a:schemeClr val="tx1"/>
              </a:solidFill>
              <a:latin typeface="Verdana"/>
              <a:ea typeface="Verdana"/>
            </a:endParaRPr>
          </a:p>
          <a:p>
            <a:pPr lvl="1"/>
            <a:r>
              <a:rPr lang="en-US" sz="1800" dirty="0">
                <a:solidFill>
                  <a:schemeClr val="tx1"/>
                </a:solidFill>
                <a:latin typeface="Verdana"/>
                <a:ea typeface="+mn-lt"/>
                <a:cs typeface="+mn-lt"/>
              </a:rPr>
              <a:t>Plan 1: Three combinations of individual spectral bands.</a:t>
            </a:r>
            <a:endParaRPr lang="en-US" sz="1800" dirty="0">
              <a:solidFill>
                <a:schemeClr val="tx1"/>
              </a:solidFill>
              <a:latin typeface="Verdana"/>
              <a:ea typeface="Verdana"/>
            </a:endParaRPr>
          </a:p>
          <a:p>
            <a:pPr lvl="1"/>
            <a:r>
              <a:rPr lang="en-US" sz="1800" dirty="0">
                <a:solidFill>
                  <a:schemeClr val="tx1"/>
                </a:solidFill>
                <a:latin typeface="Verdana"/>
                <a:ea typeface="+mn-lt"/>
                <a:cs typeface="+mn-lt"/>
              </a:rPr>
              <a:t>Plan 2: Additional SI (NDVI, NBR).</a:t>
            </a:r>
            <a:endParaRPr lang="en-US" sz="1800">
              <a:solidFill>
                <a:schemeClr val="tx1"/>
              </a:solidFill>
              <a:latin typeface="Verdana"/>
              <a:ea typeface="Verdana"/>
              <a:cs typeface="+mn-lt"/>
            </a:endParaRPr>
          </a:p>
          <a:p>
            <a:pPr lvl="1"/>
            <a:r>
              <a:rPr lang="en-US" sz="1800" dirty="0">
                <a:solidFill>
                  <a:schemeClr val="tx1"/>
                </a:solidFill>
                <a:latin typeface="Verdana"/>
                <a:ea typeface="+mn-lt"/>
                <a:cs typeface="+mn-lt"/>
              </a:rPr>
              <a:t>Utilized ArcGIS Pro v2.9.0 and </a:t>
            </a:r>
            <a:r>
              <a:rPr lang="en-US" sz="1800" err="1">
                <a:solidFill>
                  <a:schemeClr val="tx1"/>
                </a:solidFill>
                <a:latin typeface="Verdana"/>
                <a:ea typeface="+mn-lt"/>
                <a:cs typeface="+mn-lt"/>
              </a:rPr>
              <a:t>PyCaret</a:t>
            </a:r>
            <a:r>
              <a:rPr lang="en-US" sz="1800" dirty="0">
                <a:solidFill>
                  <a:schemeClr val="tx1"/>
                </a:solidFill>
                <a:latin typeface="Verdana"/>
                <a:ea typeface="+mn-lt"/>
                <a:cs typeface="+mn-lt"/>
              </a:rPr>
              <a:t> in Python.</a:t>
            </a:r>
            <a:endParaRPr lang="en-US" sz="1800" dirty="0">
              <a:solidFill>
                <a:schemeClr val="tx1"/>
              </a:solidFill>
              <a:latin typeface="Verdana"/>
              <a:ea typeface="Verdana"/>
            </a:endParaRPr>
          </a:p>
          <a:p>
            <a:pPr marL="0" indent="0">
              <a:buNone/>
            </a:pPr>
            <a:r>
              <a:rPr lang="en-US" b="1" dirty="0">
                <a:solidFill>
                  <a:schemeClr val="tx1"/>
                </a:solidFill>
                <a:latin typeface="Verdana"/>
                <a:ea typeface="Verdana"/>
                <a:cs typeface="+mn-lt"/>
              </a:rPr>
              <a:t>Machine learning Analysis</a:t>
            </a:r>
            <a:r>
              <a:rPr lang="en-US" b="1" dirty="0">
                <a:solidFill>
                  <a:schemeClr val="tx1"/>
                </a:solidFill>
                <a:latin typeface="Verdana"/>
                <a:ea typeface="Verdana"/>
              </a:rPr>
              <a:t>:</a:t>
            </a:r>
            <a:r>
              <a:rPr lang="en-US" dirty="0">
                <a:solidFill>
                  <a:schemeClr val="tx1"/>
                </a:solidFill>
                <a:latin typeface="Verdana"/>
                <a:ea typeface="Verdana"/>
              </a:rPr>
              <a:t> </a:t>
            </a:r>
            <a:r>
              <a:rPr lang="en-US" dirty="0" err="1">
                <a:solidFill>
                  <a:schemeClr val="tx1"/>
                </a:solidFill>
                <a:latin typeface="Verdana"/>
                <a:ea typeface="Verdana"/>
              </a:rPr>
              <a:t>AutoML</a:t>
            </a:r>
            <a:r>
              <a:rPr lang="en-US" dirty="0">
                <a:solidFill>
                  <a:schemeClr val="tx1"/>
                </a:solidFill>
                <a:latin typeface="Verdana"/>
                <a:ea typeface="Verdana"/>
              </a:rPr>
              <a:t> Model</a:t>
            </a:r>
            <a:endParaRPr lang="en-US">
              <a:solidFill>
                <a:schemeClr val="tx1"/>
              </a:solidFill>
            </a:endParaRPr>
          </a:p>
          <a:p>
            <a:pPr>
              <a:buNone/>
            </a:pPr>
            <a:r>
              <a:rPr lang="en-US" b="1" dirty="0">
                <a:solidFill>
                  <a:schemeClr val="tx1"/>
                </a:solidFill>
                <a:latin typeface="Verdana"/>
                <a:ea typeface="Verdana"/>
                <a:cs typeface="+mn-lt"/>
              </a:rPr>
              <a:t>Spectral Indices-Based Approaches:</a:t>
            </a:r>
            <a:r>
              <a:rPr lang="en-US" dirty="0">
                <a:solidFill>
                  <a:schemeClr val="tx1"/>
                </a:solidFill>
                <a:latin typeface="Verdana"/>
                <a:ea typeface="Verdana"/>
              </a:rPr>
              <a:t> NDVI and NBR for burned area detection.</a:t>
            </a:r>
          </a:p>
          <a:p>
            <a:pPr>
              <a:buFont typeface="Wingdings 3"/>
              <a:buChar char=""/>
            </a:pPr>
            <a:r>
              <a:rPr lang="en-US" dirty="0">
                <a:solidFill>
                  <a:schemeClr val="tx1"/>
                </a:solidFill>
                <a:latin typeface="Verdana"/>
                <a:ea typeface="Verdana"/>
              </a:rPr>
              <a:t>Accuracy Evaluation Metrics: Accuracy, Precision, Recall, F1-score, </a:t>
            </a:r>
            <a:r>
              <a:rPr lang="en-US" err="1">
                <a:solidFill>
                  <a:schemeClr val="tx1"/>
                </a:solidFill>
                <a:latin typeface="Verdana"/>
                <a:ea typeface="Verdana"/>
              </a:rPr>
              <a:t>IoU</a:t>
            </a:r>
            <a:r>
              <a:rPr lang="en-US" dirty="0">
                <a:solidFill>
                  <a:schemeClr val="tx1"/>
                </a:solidFill>
                <a:latin typeface="Verdana"/>
                <a:ea typeface="Verdana"/>
              </a:rPr>
              <a:t>.</a:t>
            </a:r>
            <a:endParaRPr lang="en-US">
              <a:solidFill>
                <a:schemeClr val="tx1"/>
              </a:solidFill>
              <a:latin typeface="Verdana"/>
              <a:ea typeface="Verdana"/>
            </a:endParaRPr>
          </a:p>
          <a:p>
            <a:pPr marL="0" indent="0">
              <a:buNone/>
            </a:pPr>
            <a:endParaRPr lang="en-US" dirty="0">
              <a:solidFill>
                <a:schemeClr val="tx1"/>
              </a:solidFill>
              <a:latin typeface="Verdana"/>
              <a:ea typeface="Verdana"/>
            </a:endParaRPr>
          </a:p>
          <a:p>
            <a:endParaRPr lang="en-US" dirty="0">
              <a:solidFill>
                <a:schemeClr val="tx1"/>
              </a:solidFill>
              <a:latin typeface="Verdana"/>
              <a:ea typeface="Verdana"/>
            </a:endParaRPr>
          </a:p>
        </p:txBody>
      </p:sp>
      <p:sp>
        <p:nvSpPr>
          <p:cNvPr id="5" name="Slide Number Placeholder 4">
            <a:extLst>
              <a:ext uri="{FF2B5EF4-FFF2-40B4-BE49-F238E27FC236}">
                <a16:creationId xmlns:a16="http://schemas.microsoft.com/office/drawing/2014/main" id="{1799A4A9-947C-C1D1-A689-6025A5280AD7}"/>
              </a:ext>
            </a:extLst>
          </p:cNvPr>
          <p:cNvSpPr>
            <a:spLocks noGrp="1"/>
          </p:cNvSpPr>
          <p:nvPr>
            <p:ph type="sldNum" sz="quarter" idx="12"/>
          </p:nvPr>
        </p:nvSpPr>
        <p:spPr/>
        <p:txBody>
          <a:bodyPr/>
          <a:lstStyle/>
          <a:p>
            <a:fld id="{D57F1E4F-1CFF-5643-939E-217C01CDF565}" type="slidenum">
              <a:rPr lang="en-US" dirty="0"/>
              <a:pPr/>
              <a:t>19</a:t>
            </a:fld>
            <a:endParaRPr lang="en-US"/>
          </a:p>
        </p:txBody>
      </p:sp>
      <p:sp>
        <p:nvSpPr>
          <p:cNvPr id="4" name="Footer Placeholder 3">
            <a:extLst>
              <a:ext uri="{FF2B5EF4-FFF2-40B4-BE49-F238E27FC236}">
                <a16:creationId xmlns:a16="http://schemas.microsoft.com/office/drawing/2014/main" id="{04B5EB3D-E4FE-1CA0-2B4A-54A466A45AAD}"/>
              </a:ext>
            </a:extLst>
          </p:cNvPr>
          <p:cNvSpPr>
            <a:spLocks noGrp="1"/>
          </p:cNvSpPr>
          <p:nvPr>
            <p:ph type="ftr" sz="quarter" idx="11"/>
          </p:nvPr>
        </p:nvSpPr>
        <p:spPr/>
        <p:txBody>
          <a:bodyPr/>
          <a:lstStyle/>
          <a:p>
            <a:r>
              <a:rPr lang="en-US"/>
              <a:t>Summer Internship - Literature Review</a:t>
            </a:r>
          </a:p>
        </p:txBody>
      </p:sp>
    </p:spTree>
    <p:extLst>
      <p:ext uri="{BB962C8B-B14F-4D97-AF65-F5344CB8AC3E}">
        <p14:creationId xmlns:p14="http://schemas.microsoft.com/office/powerpoint/2010/main" val="320107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24F90-A0BA-64D8-5BC7-1F4920F470F6}"/>
              </a:ext>
            </a:extLst>
          </p:cNvPr>
          <p:cNvSpPr>
            <a:spLocks noGrp="1"/>
          </p:cNvSpPr>
          <p:nvPr>
            <p:ph type="title"/>
          </p:nvPr>
        </p:nvSpPr>
        <p:spPr/>
        <p:txBody>
          <a:bodyPr>
            <a:normAutofit/>
          </a:bodyPr>
          <a:lstStyle/>
          <a:p>
            <a:r>
              <a:rPr lang="en-US" sz="2400" b="1" dirty="0">
                <a:solidFill>
                  <a:schemeClr val="tx1"/>
                </a:solidFill>
                <a:latin typeface="Tahoma"/>
                <a:ea typeface="Tahoma"/>
                <a:cs typeface="Tahoma"/>
              </a:rPr>
              <a:t>Contents</a:t>
            </a:r>
          </a:p>
        </p:txBody>
      </p:sp>
      <p:graphicFrame>
        <p:nvGraphicFramePr>
          <p:cNvPr id="4" name="Content Placeholder 3">
            <a:extLst>
              <a:ext uri="{FF2B5EF4-FFF2-40B4-BE49-F238E27FC236}">
                <a16:creationId xmlns:a16="http://schemas.microsoft.com/office/drawing/2014/main" id="{B553C910-CBF3-6569-F47C-AE5B3DA6661D}"/>
              </a:ext>
            </a:extLst>
          </p:cNvPr>
          <p:cNvGraphicFramePr>
            <a:graphicFrameLocks noGrp="1"/>
          </p:cNvGraphicFramePr>
          <p:nvPr>
            <p:ph idx="1"/>
            <p:extLst>
              <p:ext uri="{D42A27DB-BD31-4B8C-83A1-F6EECF244321}">
                <p14:modId xmlns:p14="http://schemas.microsoft.com/office/powerpoint/2010/main" val="4128109907"/>
              </p:ext>
            </p:extLst>
          </p:nvPr>
        </p:nvGraphicFramePr>
        <p:xfrm>
          <a:off x="677863" y="1301826"/>
          <a:ext cx="8262907" cy="4250679"/>
        </p:xfrm>
        <a:graphic>
          <a:graphicData uri="http://schemas.openxmlformats.org/drawingml/2006/table">
            <a:tbl>
              <a:tblPr firstRow="1" bandRow="1">
                <a:tableStyleId>{5C22544A-7EE6-4342-B048-85BDC9FD1C3A}</a:tableStyleId>
              </a:tblPr>
              <a:tblGrid>
                <a:gridCol w="871959">
                  <a:extLst>
                    <a:ext uri="{9D8B030D-6E8A-4147-A177-3AD203B41FA5}">
                      <a16:colId xmlns:a16="http://schemas.microsoft.com/office/drawing/2014/main" val="1963574852"/>
                    </a:ext>
                  </a:extLst>
                </a:gridCol>
                <a:gridCol w="6597832">
                  <a:extLst>
                    <a:ext uri="{9D8B030D-6E8A-4147-A177-3AD203B41FA5}">
                      <a16:colId xmlns:a16="http://schemas.microsoft.com/office/drawing/2014/main" val="3988347838"/>
                    </a:ext>
                  </a:extLst>
                </a:gridCol>
                <a:gridCol w="793116">
                  <a:extLst>
                    <a:ext uri="{9D8B030D-6E8A-4147-A177-3AD203B41FA5}">
                      <a16:colId xmlns:a16="http://schemas.microsoft.com/office/drawing/2014/main" val="1400303617"/>
                    </a:ext>
                  </a:extLst>
                </a:gridCol>
              </a:tblGrid>
              <a:tr h="535391">
                <a:tc>
                  <a:txBody>
                    <a:bodyPr/>
                    <a:lstStyle/>
                    <a:p>
                      <a:pPr marL="0" indent="0">
                        <a:buNone/>
                      </a:pPr>
                      <a:r>
                        <a:rPr lang="en-US" sz="1200" dirty="0">
                          <a:solidFill>
                            <a:schemeClr val="tx1"/>
                          </a:solidFill>
                          <a:latin typeface="Tahoma"/>
                        </a:rPr>
                        <a:t>Index</a:t>
                      </a:r>
                    </a:p>
                  </a:txBody>
                  <a:tcPr/>
                </a:tc>
                <a:tc>
                  <a:txBody>
                    <a:bodyPr/>
                    <a:lstStyle/>
                    <a:p>
                      <a:r>
                        <a:rPr lang="en-US" sz="1200" dirty="0">
                          <a:solidFill>
                            <a:schemeClr val="tx1"/>
                          </a:solidFill>
                          <a:latin typeface="Tahoma"/>
                        </a:rPr>
                        <a:t>Project</a:t>
                      </a:r>
                    </a:p>
                  </a:txBody>
                  <a:tcPr/>
                </a:tc>
                <a:tc>
                  <a:txBody>
                    <a:bodyPr/>
                    <a:lstStyle/>
                    <a:p>
                      <a:pPr lvl="0">
                        <a:buNone/>
                      </a:pPr>
                      <a:r>
                        <a:rPr lang="en-US" sz="1200" dirty="0">
                          <a:solidFill>
                            <a:schemeClr val="tx1"/>
                          </a:solidFill>
                          <a:latin typeface="Tahoma"/>
                        </a:rPr>
                        <a:t>Page No.</a:t>
                      </a:r>
                    </a:p>
                  </a:txBody>
                  <a:tcPr/>
                </a:tc>
                <a:extLst>
                  <a:ext uri="{0D108BD9-81ED-4DB2-BD59-A6C34878D82A}">
                    <a16:rowId xmlns:a16="http://schemas.microsoft.com/office/drawing/2014/main" val="3433763892"/>
                  </a:ext>
                </a:extLst>
              </a:tr>
              <a:tr h="470495">
                <a:tc>
                  <a:txBody>
                    <a:bodyPr/>
                    <a:lstStyle/>
                    <a:p>
                      <a:r>
                        <a:rPr lang="en-US" sz="1000" dirty="0">
                          <a:solidFill>
                            <a:schemeClr val="tx1"/>
                          </a:solidFill>
                          <a:latin typeface="Tahoma"/>
                        </a:rPr>
                        <a:t>1</a:t>
                      </a:r>
                    </a:p>
                  </a:txBody>
                  <a:tcPr/>
                </a:tc>
                <a:tc>
                  <a:txBody>
                    <a:bodyPr/>
                    <a:lstStyle/>
                    <a:p>
                      <a:pPr marL="0" marR="0" lvl="0" indent="0" algn="l">
                        <a:lnSpc>
                          <a:spcPct val="100000"/>
                        </a:lnSpc>
                        <a:spcBef>
                          <a:spcPct val="0"/>
                        </a:spcBef>
                        <a:spcAft>
                          <a:spcPts val="0"/>
                        </a:spcAft>
                        <a:buClr>
                          <a:srgbClr val="000000"/>
                        </a:buClr>
                        <a:buNone/>
                      </a:pPr>
                      <a:r>
                        <a:rPr lang="en-US" sz="1000" b="0" i="0" u="none" strike="noStrike" noProof="0" dirty="0">
                          <a:solidFill>
                            <a:schemeClr val="tx1"/>
                          </a:solidFill>
                          <a:latin typeface="Tahoma"/>
                        </a:rPr>
                        <a:t>Contribution of SAR/Sentinel-1 images in the detection of burnt areas in the natural vegetation of the Brazilian Pantanal biome</a:t>
                      </a:r>
                    </a:p>
                  </a:txBody>
                  <a:tcPr/>
                </a:tc>
                <a:tc>
                  <a:txBody>
                    <a:bodyPr/>
                    <a:lstStyle/>
                    <a:p>
                      <a:pPr lvl="0">
                        <a:buNone/>
                      </a:pPr>
                      <a:r>
                        <a:rPr lang="en-US" sz="1000" dirty="0">
                          <a:solidFill>
                            <a:schemeClr val="tx1"/>
                          </a:solidFill>
                          <a:latin typeface="Tahoma"/>
                        </a:rPr>
                        <a:t>3</a:t>
                      </a:r>
                    </a:p>
                  </a:txBody>
                  <a:tcPr/>
                </a:tc>
                <a:extLst>
                  <a:ext uri="{0D108BD9-81ED-4DB2-BD59-A6C34878D82A}">
                    <a16:rowId xmlns:a16="http://schemas.microsoft.com/office/drawing/2014/main" val="2533675844"/>
                  </a:ext>
                </a:extLst>
              </a:tr>
              <a:tr h="454271">
                <a:tc>
                  <a:txBody>
                    <a:bodyPr/>
                    <a:lstStyle/>
                    <a:p>
                      <a:r>
                        <a:rPr lang="en-US" sz="1000" dirty="0">
                          <a:solidFill>
                            <a:schemeClr val="tx1"/>
                          </a:solidFill>
                          <a:latin typeface="Tahoma"/>
                        </a:rPr>
                        <a:t>2</a:t>
                      </a:r>
                    </a:p>
                  </a:txBody>
                  <a:tcPr/>
                </a:tc>
                <a:tc>
                  <a:txBody>
                    <a:bodyPr/>
                    <a:lstStyle/>
                    <a:p>
                      <a:pPr lvl="0">
                        <a:buNone/>
                      </a:pPr>
                      <a:r>
                        <a:rPr lang="en-US" sz="1000" b="0" i="0" u="none" strike="noStrike" noProof="0" dirty="0">
                          <a:solidFill>
                            <a:schemeClr val="tx1"/>
                          </a:solidFill>
                          <a:latin typeface="Tahoma"/>
                        </a:rPr>
                        <a:t>BADI: a novel burned area detection index for sentinel-2 imagery using google earth engine platform</a:t>
                      </a:r>
                      <a:endParaRPr lang="en-US" sz="1000" b="0" u="none" dirty="0">
                        <a:solidFill>
                          <a:schemeClr val="tx1"/>
                        </a:solidFill>
                        <a:latin typeface="Tahoma"/>
                      </a:endParaRPr>
                    </a:p>
                  </a:txBody>
                  <a:tcPr/>
                </a:tc>
                <a:tc>
                  <a:txBody>
                    <a:bodyPr/>
                    <a:lstStyle/>
                    <a:p>
                      <a:pPr lvl="0">
                        <a:buNone/>
                      </a:pPr>
                      <a:r>
                        <a:rPr lang="en-US" sz="1000" dirty="0">
                          <a:solidFill>
                            <a:schemeClr val="tx1"/>
                          </a:solidFill>
                          <a:latin typeface="Tahoma"/>
                        </a:rPr>
                        <a:t>6</a:t>
                      </a:r>
                    </a:p>
                  </a:txBody>
                  <a:tcPr/>
                </a:tc>
                <a:extLst>
                  <a:ext uri="{0D108BD9-81ED-4DB2-BD59-A6C34878D82A}">
                    <a16:rowId xmlns:a16="http://schemas.microsoft.com/office/drawing/2014/main" val="2732783874"/>
                  </a:ext>
                </a:extLst>
              </a:tr>
              <a:tr h="454271">
                <a:tc>
                  <a:txBody>
                    <a:bodyPr/>
                    <a:lstStyle/>
                    <a:p>
                      <a:r>
                        <a:rPr lang="en-US" sz="1000" dirty="0">
                          <a:solidFill>
                            <a:schemeClr val="tx1"/>
                          </a:solidFill>
                          <a:latin typeface="Tahoma"/>
                        </a:rPr>
                        <a:t>3</a:t>
                      </a:r>
                    </a:p>
                  </a:txBody>
                  <a:tcPr/>
                </a:tc>
                <a:tc>
                  <a:txBody>
                    <a:bodyPr/>
                    <a:lstStyle/>
                    <a:p>
                      <a:pPr lvl="0">
                        <a:buNone/>
                      </a:pPr>
                      <a:r>
                        <a:rPr lang="en-US" sz="1000" b="0" i="0" u="none" strike="noStrike" noProof="0" dirty="0">
                          <a:solidFill>
                            <a:schemeClr val="tx1"/>
                          </a:solidFill>
                          <a:latin typeface="Tahoma"/>
                        </a:rPr>
                        <a:t>A deep convolutional neural network for burn progression mapping using Sentinel-1 SAR timeseries</a:t>
                      </a:r>
                      <a:endParaRPr lang="en-US" sz="1000" b="0" u="none">
                        <a:solidFill>
                          <a:schemeClr val="tx1"/>
                        </a:solidFill>
                        <a:latin typeface="Tahoma"/>
                      </a:endParaRPr>
                    </a:p>
                  </a:txBody>
                  <a:tcPr/>
                </a:tc>
                <a:tc>
                  <a:txBody>
                    <a:bodyPr/>
                    <a:lstStyle/>
                    <a:p>
                      <a:pPr lvl="0">
                        <a:buNone/>
                      </a:pPr>
                      <a:r>
                        <a:rPr lang="en-US" sz="1000" dirty="0">
                          <a:solidFill>
                            <a:schemeClr val="tx1"/>
                          </a:solidFill>
                          <a:latin typeface="Tahoma"/>
                        </a:rPr>
                        <a:t>9</a:t>
                      </a:r>
                    </a:p>
                  </a:txBody>
                  <a:tcPr/>
                </a:tc>
                <a:extLst>
                  <a:ext uri="{0D108BD9-81ED-4DB2-BD59-A6C34878D82A}">
                    <a16:rowId xmlns:a16="http://schemas.microsoft.com/office/drawing/2014/main" val="1713122381"/>
                  </a:ext>
                </a:extLst>
              </a:tr>
              <a:tr h="454271">
                <a:tc>
                  <a:txBody>
                    <a:bodyPr/>
                    <a:lstStyle/>
                    <a:p>
                      <a:r>
                        <a:rPr lang="en-US" sz="1000" dirty="0">
                          <a:solidFill>
                            <a:schemeClr val="tx1"/>
                          </a:solidFill>
                          <a:latin typeface="Tahoma"/>
                        </a:rPr>
                        <a:t>4</a:t>
                      </a:r>
                    </a:p>
                  </a:txBody>
                  <a:tcPr/>
                </a:tc>
                <a:tc>
                  <a:txBody>
                    <a:bodyPr/>
                    <a:lstStyle/>
                    <a:p>
                      <a:pPr lvl="0">
                        <a:buNone/>
                      </a:pPr>
                      <a:r>
                        <a:rPr lang="en-US" sz="1000" b="0" i="0" u="none" strike="noStrike" noProof="0" dirty="0">
                          <a:solidFill>
                            <a:schemeClr val="tx1"/>
                          </a:solidFill>
                          <a:latin typeface="Tahoma"/>
                        </a:rPr>
                        <a:t>A novel deep Siamese framework for burned area mapping Leveraging mixture of experts</a:t>
                      </a:r>
                      <a:endParaRPr lang="en-US" sz="1000" b="0" u="none">
                        <a:solidFill>
                          <a:schemeClr val="tx1"/>
                        </a:solidFill>
                        <a:latin typeface="Tahoma"/>
                      </a:endParaRPr>
                    </a:p>
                  </a:txBody>
                  <a:tcPr/>
                </a:tc>
                <a:tc>
                  <a:txBody>
                    <a:bodyPr/>
                    <a:lstStyle/>
                    <a:p>
                      <a:pPr lvl="0">
                        <a:buNone/>
                      </a:pPr>
                      <a:r>
                        <a:rPr lang="en-US" sz="1000" dirty="0">
                          <a:solidFill>
                            <a:schemeClr val="tx1"/>
                          </a:solidFill>
                          <a:latin typeface="Tahoma"/>
                        </a:rPr>
                        <a:t>12</a:t>
                      </a:r>
                    </a:p>
                  </a:txBody>
                  <a:tcPr/>
                </a:tc>
                <a:extLst>
                  <a:ext uri="{0D108BD9-81ED-4DB2-BD59-A6C34878D82A}">
                    <a16:rowId xmlns:a16="http://schemas.microsoft.com/office/drawing/2014/main" val="3977568767"/>
                  </a:ext>
                </a:extLst>
              </a:tr>
              <a:tr h="470495">
                <a:tc>
                  <a:txBody>
                    <a:bodyPr/>
                    <a:lstStyle/>
                    <a:p>
                      <a:r>
                        <a:rPr lang="en-US" sz="1000" dirty="0">
                          <a:solidFill>
                            <a:schemeClr val="tx1"/>
                          </a:solidFill>
                          <a:latin typeface="Tahoma"/>
                        </a:rPr>
                        <a:t>5</a:t>
                      </a:r>
                    </a:p>
                  </a:txBody>
                  <a:tcPr/>
                </a:tc>
                <a:tc>
                  <a:txBody>
                    <a:bodyPr/>
                    <a:lstStyle/>
                    <a:p>
                      <a:pPr lvl="0">
                        <a:buNone/>
                      </a:pPr>
                      <a:r>
                        <a:rPr lang="en-US" sz="1000" b="0" i="0" u="none" strike="noStrike" noProof="0" dirty="0">
                          <a:solidFill>
                            <a:schemeClr val="tx1"/>
                          </a:solidFill>
                          <a:latin typeface="Tahoma"/>
                        </a:rPr>
                        <a:t>Burnt-Net: Wildfire burned area mapping with single post-fire Sentinel-2 data and deep learning morphological neural network </a:t>
                      </a:r>
                      <a:endParaRPr lang="en-US" sz="1000" b="0">
                        <a:solidFill>
                          <a:schemeClr val="tx1"/>
                        </a:solidFill>
                        <a:latin typeface="Tahoma"/>
                      </a:endParaRPr>
                    </a:p>
                  </a:txBody>
                  <a:tcPr/>
                </a:tc>
                <a:tc>
                  <a:txBody>
                    <a:bodyPr/>
                    <a:lstStyle/>
                    <a:p>
                      <a:pPr lvl="0">
                        <a:buNone/>
                      </a:pPr>
                      <a:r>
                        <a:rPr lang="en-US" sz="1000" dirty="0">
                          <a:solidFill>
                            <a:schemeClr val="tx1"/>
                          </a:solidFill>
                          <a:latin typeface="Tahoma"/>
                        </a:rPr>
                        <a:t>15</a:t>
                      </a:r>
                    </a:p>
                  </a:txBody>
                  <a:tcPr/>
                </a:tc>
                <a:extLst>
                  <a:ext uri="{0D108BD9-81ED-4DB2-BD59-A6C34878D82A}">
                    <a16:rowId xmlns:a16="http://schemas.microsoft.com/office/drawing/2014/main" val="1276403971"/>
                  </a:ext>
                </a:extLst>
              </a:tr>
              <a:tr h="470495">
                <a:tc>
                  <a:txBody>
                    <a:bodyPr/>
                    <a:lstStyle/>
                    <a:p>
                      <a:r>
                        <a:rPr lang="en-US" sz="1000" dirty="0">
                          <a:solidFill>
                            <a:schemeClr val="tx1"/>
                          </a:solidFill>
                          <a:latin typeface="Tahoma"/>
                        </a:rPr>
                        <a:t>6</a:t>
                      </a:r>
                    </a:p>
                  </a:txBody>
                  <a:tcPr/>
                </a:tc>
                <a:tc>
                  <a:txBody>
                    <a:bodyPr/>
                    <a:lstStyle/>
                    <a:p>
                      <a:pPr lvl="0">
                        <a:buNone/>
                      </a:pPr>
                      <a:r>
                        <a:rPr lang="en-US" sz="1000" b="0" i="0" u="none" strike="noStrike" noProof="0" dirty="0">
                          <a:solidFill>
                            <a:schemeClr val="tx1"/>
                          </a:solidFill>
                          <a:latin typeface="Tahoma"/>
                        </a:rPr>
                        <a:t>Single-Temporal Sentinel-2 for Analyzing Burned Area Detection Methods: A Study of 14 Cases in Republic of Korea Considering Land Cover</a:t>
                      </a:r>
                      <a:endParaRPr lang="en-US" sz="1000" b="0" u="none">
                        <a:solidFill>
                          <a:schemeClr val="tx1"/>
                        </a:solidFill>
                        <a:latin typeface="Tahoma"/>
                      </a:endParaRPr>
                    </a:p>
                  </a:txBody>
                  <a:tcPr/>
                </a:tc>
                <a:tc>
                  <a:txBody>
                    <a:bodyPr/>
                    <a:lstStyle/>
                    <a:p>
                      <a:pPr lvl="0">
                        <a:buNone/>
                      </a:pPr>
                      <a:r>
                        <a:rPr lang="en-US" sz="1000" dirty="0">
                          <a:solidFill>
                            <a:schemeClr val="tx1"/>
                          </a:solidFill>
                          <a:latin typeface="Tahoma"/>
                        </a:rPr>
                        <a:t>18</a:t>
                      </a:r>
                    </a:p>
                  </a:txBody>
                  <a:tcPr/>
                </a:tc>
                <a:extLst>
                  <a:ext uri="{0D108BD9-81ED-4DB2-BD59-A6C34878D82A}">
                    <a16:rowId xmlns:a16="http://schemas.microsoft.com/office/drawing/2014/main" val="1095412303"/>
                  </a:ext>
                </a:extLst>
              </a:tr>
              <a:tr h="470495">
                <a:tc>
                  <a:txBody>
                    <a:bodyPr/>
                    <a:lstStyle/>
                    <a:p>
                      <a:r>
                        <a:rPr lang="en-US" sz="1000" dirty="0">
                          <a:solidFill>
                            <a:schemeClr val="tx1"/>
                          </a:solidFill>
                          <a:latin typeface="Tahoma"/>
                        </a:rPr>
                        <a:t>7</a:t>
                      </a:r>
                    </a:p>
                  </a:txBody>
                  <a:tcPr/>
                </a:tc>
                <a:tc>
                  <a:txBody>
                    <a:bodyPr/>
                    <a:lstStyle/>
                    <a:p>
                      <a:pPr lvl="0">
                        <a:buNone/>
                      </a:pPr>
                      <a:r>
                        <a:rPr lang="en-US" sz="1000" b="0" i="0" u="none" strike="noStrike" noProof="0" dirty="0">
                          <a:solidFill>
                            <a:schemeClr val="tx1"/>
                          </a:solidFill>
                          <a:latin typeface="Tahoma"/>
                        </a:rPr>
                        <a:t>An Unsupervised Saliency-Guided Deep Convolutional Neural Network for Accurate Burn Mapping from Sentinel-1 SAR Data</a:t>
                      </a:r>
                      <a:endParaRPr lang="en-US" sz="1000" b="0" u="none">
                        <a:solidFill>
                          <a:schemeClr val="tx1"/>
                        </a:solidFill>
                        <a:latin typeface="Tahoma"/>
                      </a:endParaRPr>
                    </a:p>
                  </a:txBody>
                  <a:tcPr/>
                </a:tc>
                <a:tc>
                  <a:txBody>
                    <a:bodyPr/>
                    <a:lstStyle/>
                    <a:p>
                      <a:pPr lvl="0">
                        <a:buNone/>
                      </a:pPr>
                      <a:r>
                        <a:rPr lang="en-US" sz="1000" dirty="0">
                          <a:solidFill>
                            <a:schemeClr val="tx1"/>
                          </a:solidFill>
                          <a:latin typeface="Tahoma"/>
                        </a:rPr>
                        <a:t>21</a:t>
                      </a:r>
                    </a:p>
                  </a:txBody>
                  <a:tcPr/>
                </a:tc>
                <a:extLst>
                  <a:ext uri="{0D108BD9-81ED-4DB2-BD59-A6C34878D82A}">
                    <a16:rowId xmlns:a16="http://schemas.microsoft.com/office/drawing/2014/main" val="15381688"/>
                  </a:ext>
                </a:extLst>
              </a:tr>
              <a:tr h="470495">
                <a:tc>
                  <a:txBody>
                    <a:bodyPr/>
                    <a:lstStyle/>
                    <a:p>
                      <a:pPr lvl="0">
                        <a:buNone/>
                      </a:pPr>
                      <a:r>
                        <a:rPr lang="en-US" sz="1000" dirty="0">
                          <a:solidFill>
                            <a:schemeClr val="tx1"/>
                          </a:solidFill>
                          <a:latin typeface="Tahoma"/>
                        </a:rPr>
                        <a:t>8</a:t>
                      </a:r>
                    </a:p>
                  </a:txBody>
                  <a:tcPr/>
                </a:tc>
                <a:tc>
                  <a:txBody>
                    <a:bodyPr/>
                    <a:lstStyle/>
                    <a:p>
                      <a:pPr lvl="0">
                        <a:buNone/>
                      </a:pPr>
                      <a:r>
                        <a:rPr lang="en-US" sz="1000" b="0" i="0" u="none" strike="noStrike" noProof="0" dirty="0">
                          <a:solidFill>
                            <a:schemeClr val="tx1"/>
                          </a:solidFill>
                          <a:latin typeface="Tahoma"/>
                        </a:rPr>
                        <a:t>Automatic Mapping of Burned Areas Using Landsat 8 Time-Series Images in Google Earth Engine: A Case Study from Iran </a:t>
                      </a:r>
                      <a:endParaRPr lang="en-US" sz="1000" b="0" u="none">
                        <a:solidFill>
                          <a:schemeClr val="tx1"/>
                        </a:solidFill>
                        <a:latin typeface="Tahoma"/>
                      </a:endParaRPr>
                    </a:p>
                  </a:txBody>
                  <a:tcPr/>
                </a:tc>
                <a:tc>
                  <a:txBody>
                    <a:bodyPr/>
                    <a:lstStyle/>
                    <a:p>
                      <a:pPr lvl="0">
                        <a:buNone/>
                      </a:pPr>
                      <a:r>
                        <a:rPr lang="en-US" sz="1000" dirty="0">
                          <a:solidFill>
                            <a:schemeClr val="tx1"/>
                          </a:solidFill>
                          <a:latin typeface="Tahoma"/>
                        </a:rPr>
                        <a:t>24</a:t>
                      </a:r>
                    </a:p>
                  </a:txBody>
                  <a:tcPr/>
                </a:tc>
                <a:extLst>
                  <a:ext uri="{0D108BD9-81ED-4DB2-BD59-A6C34878D82A}">
                    <a16:rowId xmlns:a16="http://schemas.microsoft.com/office/drawing/2014/main" val="4016782449"/>
                  </a:ext>
                </a:extLst>
              </a:tr>
            </a:tbl>
          </a:graphicData>
        </a:graphic>
      </p:graphicFrame>
      <p:sp>
        <p:nvSpPr>
          <p:cNvPr id="5" name="Slide Number Placeholder 4">
            <a:extLst>
              <a:ext uri="{FF2B5EF4-FFF2-40B4-BE49-F238E27FC236}">
                <a16:creationId xmlns:a16="http://schemas.microsoft.com/office/drawing/2014/main" id="{BD6D208E-D85E-497A-859E-187A40B3CB44}"/>
              </a:ext>
            </a:extLst>
          </p:cNvPr>
          <p:cNvSpPr>
            <a:spLocks noGrp="1"/>
          </p:cNvSpPr>
          <p:nvPr>
            <p:ph type="sldNum" sz="quarter" idx="12"/>
          </p:nvPr>
        </p:nvSpPr>
        <p:spPr/>
        <p:txBody>
          <a:bodyPr/>
          <a:lstStyle/>
          <a:p>
            <a:fld id="{D57F1E4F-1CFF-5643-939E-217C01CDF565}" type="slidenum">
              <a:rPr lang="en-US" dirty="0"/>
              <a:pPr/>
              <a:t>2</a:t>
            </a:fld>
            <a:endParaRPr lang="en-US"/>
          </a:p>
        </p:txBody>
      </p:sp>
      <p:sp>
        <p:nvSpPr>
          <p:cNvPr id="6" name="Footer Placeholder 5">
            <a:extLst>
              <a:ext uri="{FF2B5EF4-FFF2-40B4-BE49-F238E27FC236}">
                <a16:creationId xmlns:a16="http://schemas.microsoft.com/office/drawing/2014/main" id="{C1573C32-7E2B-8EAA-8B41-BF57AA10A23B}"/>
              </a:ext>
            </a:extLst>
          </p:cNvPr>
          <p:cNvSpPr>
            <a:spLocks noGrp="1"/>
          </p:cNvSpPr>
          <p:nvPr>
            <p:ph type="ftr" sz="quarter" idx="11"/>
          </p:nvPr>
        </p:nvSpPr>
        <p:spPr/>
        <p:txBody>
          <a:bodyPr/>
          <a:lstStyle/>
          <a:p>
            <a:r>
              <a:rPr lang="en-US"/>
              <a:t>Summer Internship - Literature Review</a:t>
            </a:r>
          </a:p>
        </p:txBody>
      </p:sp>
    </p:spTree>
    <p:extLst>
      <p:ext uri="{BB962C8B-B14F-4D97-AF65-F5344CB8AC3E}">
        <p14:creationId xmlns:p14="http://schemas.microsoft.com/office/powerpoint/2010/main" val="764072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A952-BCDC-D5F4-0227-789E95F823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0288C5-3806-65B0-96D8-830985F08464}"/>
              </a:ext>
            </a:extLst>
          </p:cNvPr>
          <p:cNvSpPr>
            <a:spLocks noGrp="1"/>
          </p:cNvSpPr>
          <p:nvPr>
            <p:ph idx="1"/>
          </p:nvPr>
        </p:nvSpPr>
        <p:spPr>
          <a:xfrm>
            <a:off x="677334" y="842208"/>
            <a:ext cx="8596668" cy="3880773"/>
          </a:xfrm>
        </p:spPr>
        <p:txBody>
          <a:bodyPr vert="horz" lIns="91440" tIns="45720" rIns="91440" bIns="45720" rtlCol="0" anchor="t">
            <a:noAutofit/>
          </a:bodyPr>
          <a:lstStyle/>
          <a:p>
            <a:pPr marL="0" indent="0">
              <a:buNone/>
            </a:pPr>
            <a:r>
              <a:rPr lang="en-US" b="1" dirty="0">
                <a:solidFill>
                  <a:schemeClr val="tx1"/>
                </a:solidFill>
                <a:latin typeface="Verdana"/>
                <a:ea typeface="Verdana"/>
              </a:rPr>
              <a:t>      </a:t>
            </a:r>
            <a:r>
              <a:rPr lang="en-US" b="1" u="sng" dirty="0">
                <a:solidFill>
                  <a:schemeClr val="tx1"/>
                </a:solidFill>
                <a:latin typeface="Verdana"/>
                <a:ea typeface="Verdana"/>
              </a:rPr>
              <a:t>Results:</a:t>
            </a:r>
            <a:endParaRPr lang="en-US" u="sng" dirty="0">
              <a:solidFill>
                <a:schemeClr val="tx1"/>
              </a:solidFill>
              <a:latin typeface="Verdana"/>
              <a:ea typeface="Verdana"/>
            </a:endParaRPr>
          </a:p>
          <a:p>
            <a:r>
              <a:rPr lang="en-US" b="1" dirty="0">
                <a:solidFill>
                  <a:schemeClr val="tx1"/>
                </a:solidFill>
                <a:latin typeface="Verdana"/>
                <a:ea typeface="Verdana"/>
              </a:rPr>
              <a:t>U-Net:</a:t>
            </a:r>
            <a:endParaRPr lang="en-US" dirty="0">
              <a:solidFill>
                <a:schemeClr val="tx1"/>
              </a:solidFill>
              <a:latin typeface="Verdana"/>
              <a:ea typeface="Verdana"/>
            </a:endParaRPr>
          </a:p>
          <a:p>
            <a:pPr lvl="1"/>
            <a:r>
              <a:rPr lang="en-US" sz="1800" dirty="0">
                <a:solidFill>
                  <a:schemeClr val="tx1"/>
                </a:solidFill>
                <a:latin typeface="Verdana"/>
                <a:ea typeface="Verdana"/>
              </a:rPr>
              <a:t>Effectively handled imbalanced datasets, beneficial for complex terrains.</a:t>
            </a:r>
          </a:p>
          <a:p>
            <a:pPr lvl="1"/>
            <a:r>
              <a:rPr lang="en-US" sz="1800" dirty="0">
                <a:solidFill>
                  <a:schemeClr val="tx1"/>
                </a:solidFill>
                <a:latin typeface="Verdana"/>
                <a:ea typeface="Verdana"/>
              </a:rPr>
              <a:t>Misclassified agricultural lands as forest areas.</a:t>
            </a:r>
          </a:p>
          <a:p>
            <a:r>
              <a:rPr lang="en-US" b="1" err="1">
                <a:solidFill>
                  <a:schemeClr val="tx1"/>
                </a:solidFill>
                <a:latin typeface="Verdana"/>
                <a:ea typeface="Verdana"/>
              </a:rPr>
              <a:t>HRNet</a:t>
            </a:r>
            <a:r>
              <a:rPr lang="en-US" b="1" dirty="0">
                <a:solidFill>
                  <a:schemeClr val="tx1"/>
                </a:solidFill>
                <a:latin typeface="Verdana"/>
                <a:ea typeface="Verdana"/>
              </a:rPr>
              <a:t>:</a:t>
            </a:r>
            <a:endParaRPr lang="en-US" dirty="0">
              <a:solidFill>
                <a:schemeClr val="tx1"/>
              </a:solidFill>
              <a:latin typeface="Verdana"/>
              <a:ea typeface="Verdana"/>
            </a:endParaRPr>
          </a:p>
          <a:p>
            <a:pPr lvl="1"/>
            <a:r>
              <a:rPr lang="en-US" sz="1800" dirty="0">
                <a:solidFill>
                  <a:schemeClr val="tx1"/>
                </a:solidFill>
                <a:latin typeface="Verdana"/>
                <a:ea typeface="Verdana"/>
              </a:rPr>
              <a:t>Highest accuracy in both qualitative and quantitative analyses.</a:t>
            </a:r>
          </a:p>
          <a:p>
            <a:pPr lvl="1"/>
            <a:r>
              <a:rPr lang="en-US" sz="1800" dirty="0">
                <a:solidFill>
                  <a:schemeClr val="tx1"/>
                </a:solidFill>
                <a:latin typeface="Verdana"/>
                <a:ea typeface="Verdana"/>
              </a:rPr>
              <a:t>Stability across various terrains and conditions.</a:t>
            </a:r>
            <a:endParaRPr lang="en-US" sz="1800" u="sng">
              <a:solidFill>
                <a:schemeClr val="tx1"/>
              </a:solidFill>
              <a:latin typeface="Verdana"/>
              <a:ea typeface="Verdana"/>
            </a:endParaRPr>
          </a:p>
          <a:p>
            <a:pPr marL="457200" lvl="1" indent="0">
              <a:buNone/>
            </a:pPr>
            <a:r>
              <a:rPr lang="en-US" sz="1800" b="1" u="sng" dirty="0">
                <a:solidFill>
                  <a:schemeClr val="tx1"/>
                </a:solidFill>
                <a:latin typeface="Verdana"/>
                <a:ea typeface="Verdana"/>
              </a:rPr>
              <a:t>Conclusion:</a:t>
            </a:r>
            <a:endParaRPr lang="en-US" sz="1800" u="sng">
              <a:solidFill>
                <a:schemeClr val="tx1"/>
              </a:solidFill>
              <a:latin typeface="Verdana"/>
              <a:ea typeface="Verdana"/>
            </a:endParaRPr>
          </a:p>
          <a:p>
            <a:r>
              <a:rPr lang="en-US" dirty="0">
                <a:solidFill>
                  <a:schemeClr val="tx1"/>
                </a:solidFill>
                <a:latin typeface="Verdana"/>
                <a:ea typeface="Verdana"/>
              </a:rPr>
              <a:t>DL models (especially </a:t>
            </a:r>
            <a:r>
              <a:rPr lang="en-US" err="1">
                <a:solidFill>
                  <a:schemeClr val="tx1"/>
                </a:solidFill>
                <a:latin typeface="Verdana"/>
                <a:ea typeface="Verdana"/>
              </a:rPr>
              <a:t>HRNet</a:t>
            </a:r>
            <a:r>
              <a:rPr lang="en-US" dirty="0">
                <a:solidFill>
                  <a:schemeClr val="tx1"/>
                </a:solidFill>
                <a:latin typeface="Verdana"/>
                <a:ea typeface="Verdana"/>
              </a:rPr>
              <a:t>) are highly effective for detecting forest fire damage using single-temporal Sentinel-2 imagery.</a:t>
            </a:r>
          </a:p>
          <a:p>
            <a:r>
              <a:rPr lang="en-US" dirty="0">
                <a:solidFill>
                  <a:schemeClr val="tx1"/>
                </a:solidFill>
                <a:latin typeface="Verdana"/>
                <a:ea typeface="+mn-lt"/>
                <a:cs typeface="+mn-lt"/>
              </a:rPr>
              <a:t>False-color RGB images (B4, B8, B3) were found to be the most effective for detecting forest fire damage.</a:t>
            </a:r>
          </a:p>
          <a:p>
            <a:endParaRPr lang="en-US" dirty="0">
              <a:solidFill>
                <a:schemeClr val="tx1"/>
              </a:solidFill>
              <a:latin typeface="Verdana"/>
              <a:ea typeface="Verdana"/>
            </a:endParaRPr>
          </a:p>
          <a:p>
            <a:endParaRPr lang="en-US" dirty="0">
              <a:solidFill>
                <a:schemeClr val="tx1"/>
              </a:solidFill>
              <a:latin typeface="Verdana"/>
              <a:ea typeface="Verdana"/>
            </a:endParaRPr>
          </a:p>
        </p:txBody>
      </p:sp>
      <p:sp>
        <p:nvSpPr>
          <p:cNvPr id="5" name="Slide Number Placeholder 4">
            <a:extLst>
              <a:ext uri="{FF2B5EF4-FFF2-40B4-BE49-F238E27FC236}">
                <a16:creationId xmlns:a16="http://schemas.microsoft.com/office/drawing/2014/main" id="{48A62BE4-5B25-F63E-8A59-98DAA95EFEDF}"/>
              </a:ext>
            </a:extLst>
          </p:cNvPr>
          <p:cNvSpPr>
            <a:spLocks noGrp="1"/>
          </p:cNvSpPr>
          <p:nvPr>
            <p:ph type="sldNum" sz="quarter" idx="12"/>
          </p:nvPr>
        </p:nvSpPr>
        <p:spPr/>
        <p:txBody>
          <a:bodyPr/>
          <a:lstStyle/>
          <a:p>
            <a:fld id="{D57F1E4F-1CFF-5643-939E-217C01CDF565}" type="slidenum">
              <a:rPr lang="en-US" dirty="0"/>
              <a:pPr/>
              <a:t>20</a:t>
            </a:fld>
            <a:endParaRPr lang="en-US"/>
          </a:p>
        </p:txBody>
      </p:sp>
      <p:sp>
        <p:nvSpPr>
          <p:cNvPr id="4" name="Footer Placeholder 3">
            <a:extLst>
              <a:ext uri="{FF2B5EF4-FFF2-40B4-BE49-F238E27FC236}">
                <a16:creationId xmlns:a16="http://schemas.microsoft.com/office/drawing/2014/main" id="{6D42FCBE-117D-1455-CAB3-1D9DA795B119}"/>
              </a:ext>
            </a:extLst>
          </p:cNvPr>
          <p:cNvSpPr>
            <a:spLocks noGrp="1"/>
          </p:cNvSpPr>
          <p:nvPr>
            <p:ph type="ftr" sz="quarter" idx="11"/>
          </p:nvPr>
        </p:nvSpPr>
        <p:spPr/>
        <p:txBody>
          <a:bodyPr/>
          <a:lstStyle/>
          <a:p>
            <a:r>
              <a:rPr lang="en-US"/>
              <a:t>Summer Internship - Literature Review</a:t>
            </a:r>
          </a:p>
        </p:txBody>
      </p:sp>
    </p:spTree>
    <p:extLst>
      <p:ext uri="{BB962C8B-B14F-4D97-AF65-F5344CB8AC3E}">
        <p14:creationId xmlns:p14="http://schemas.microsoft.com/office/powerpoint/2010/main" val="3578282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D435-FA5E-BB13-676B-9AEB0A136B72}"/>
              </a:ext>
            </a:extLst>
          </p:cNvPr>
          <p:cNvSpPr>
            <a:spLocks noGrp="1"/>
          </p:cNvSpPr>
          <p:nvPr>
            <p:ph type="title"/>
          </p:nvPr>
        </p:nvSpPr>
        <p:spPr>
          <a:xfrm>
            <a:off x="677334" y="343505"/>
            <a:ext cx="8826477" cy="1224038"/>
          </a:xfrm>
        </p:spPr>
        <p:txBody>
          <a:bodyPr>
            <a:normAutofit fontScale="90000"/>
          </a:bodyPr>
          <a:lstStyle/>
          <a:p>
            <a:r>
              <a:rPr lang="en-US" sz="2000" b="1" u="sng" dirty="0">
                <a:solidFill>
                  <a:schemeClr val="accent2"/>
                </a:solidFill>
                <a:latin typeface="Tahoma"/>
                <a:ea typeface="Tahoma"/>
                <a:cs typeface="Arial"/>
              </a:rPr>
              <a:t>7. An Unsupervised Saliency-Guided Deep Convolutional Neural Network for Accurate Burn Mapping from Sentinel-1 SAR Data</a:t>
            </a:r>
            <a:endParaRPr lang="en-US" sz="2000" b="1" u="sng">
              <a:solidFill>
                <a:schemeClr val="accent2"/>
              </a:solidFill>
              <a:latin typeface="Tahoma"/>
              <a:ea typeface="Tahoma"/>
              <a:cs typeface="Tahoma"/>
            </a:endParaRPr>
          </a:p>
          <a:p>
            <a:br>
              <a:rPr lang="en-US" dirty="0"/>
            </a:br>
            <a:endParaRPr lang="en-US" sz="2000" u="sng">
              <a:solidFill>
                <a:schemeClr val="accent2"/>
              </a:solidFill>
              <a:latin typeface="Tahoma"/>
              <a:ea typeface="Tahoma"/>
              <a:cs typeface="Tahoma"/>
            </a:endParaRPr>
          </a:p>
        </p:txBody>
      </p:sp>
      <p:sp>
        <p:nvSpPr>
          <p:cNvPr id="3" name="Content Placeholder 2">
            <a:extLst>
              <a:ext uri="{FF2B5EF4-FFF2-40B4-BE49-F238E27FC236}">
                <a16:creationId xmlns:a16="http://schemas.microsoft.com/office/drawing/2014/main" id="{FBA95662-8EE0-4D94-C361-5577D1E14D8F}"/>
              </a:ext>
            </a:extLst>
          </p:cNvPr>
          <p:cNvSpPr>
            <a:spLocks noGrp="1"/>
          </p:cNvSpPr>
          <p:nvPr>
            <p:ph idx="1"/>
          </p:nvPr>
        </p:nvSpPr>
        <p:spPr>
          <a:xfrm>
            <a:off x="677334" y="1144590"/>
            <a:ext cx="9467525" cy="4582296"/>
          </a:xfrm>
        </p:spPr>
        <p:txBody>
          <a:bodyPr vert="horz" lIns="91440" tIns="45720" rIns="91440" bIns="45720" rtlCol="0" anchor="t">
            <a:noAutofit/>
          </a:bodyPr>
          <a:lstStyle/>
          <a:p>
            <a:endParaRPr lang="en-US" b="1" dirty="0">
              <a:solidFill>
                <a:schemeClr val="tx1"/>
              </a:solidFill>
              <a:latin typeface="Verdana"/>
              <a:ea typeface="+mn-lt"/>
              <a:cs typeface="+mn-lt"/>
            </a:endParaRPr>
          </a:p>
          <a:p>
            <a:pPr marL="0" indent="0">
              <a:buNone/>
            </a:pPr>
            <a:r>
              <a:rPr lang="en-US" b="1" dirty="0">
                <a:solidFill>
                  <a:schemeClr val="tx1"/>
                </a:solidFill>
                <a:latin typeface="Verdana"/>
                <a:ea typeface="Verdana"/>
                <a:cs typeface="+mn-lt"/>
              </a:rPr>
              <a:t>Study Area:</a:t>
            </a:r>
            <a:endParaRPr lang="en-US">
              <a:solidFill>
                <a:schemeClr val="tx1"/>
              </a:solidFill>
              <a:latin typeface="Verdana"/>
              <a:ea typeface="Verdana"/>
              <a:cs typeface="+mn-lt"/>
            </a:endParaRPr>
          </a:p>
          <a:p>
            <a:r>
              <a:rPr lang="en-US" dirty="0">
                <a:solidFill>
                  <a:schemeClr val="tx1"/>
                </a:solidFill>
                <a:latin typeface="Verdana"/>
                <a:ea typeface="Verdana"/>
                <a:cs typeface="+mn-lt"/>
              </a:rPr>
              <a:t>Wildfire on 6 August 2017 in </a:t>
            </a:r>
            <a:r>
              <a:rPr lang="en-US" err="1">
                <a:solidFill>
                  <a:schemeClr val="tx1"/>
                </a:solidFill>
                <a:latin typeface="Verdana"/>
                <a:ea typeface="Verdana"/>
                <a:cs typeface="+mn-lt"/>
              </a:rPr>
              <a:t>Rossomanno</a:t>
            </a:r>
            <a:r>
              <a:rPr lang="en-US" dirty="0">
                <a:solidFill>
                  <a:schemeClr val="tx1"/>
                </a:solidFill>
                <a:latin typeface="Verdana"/>
                <a:ea typeface="Verdana"/>
                <a:cs typeface="+mn-lt"/>
              </a:rPr>
              <a:t>-</a:t>
            </a:r>
            <a:r>
              <a:rPr lang="en-US" err="1">
                <a:solidFill>
                  <a:schemeClr val="tx1"/>
                </a:solidFill>
                <a:latin typeface="Verdana"/>
                <a:ea typeface="Verdana"/>
                <a:cs typeface="+mn-lt"/>
              </a:rPr>
              <a:t>Grottascura</a:t>
            </a:r>
            <a:r>
              <a:rPr lang="en-US" dirty="0">
                <a:solidFill>
                  <a:schemeClr val="tx1"/>
                </a:solidFill>
                <a:latin typeface="Verdana"/>
                <a:ea typeface="Verdana"/>
                <a:cs typeface="+mn-lt"/>
              </a:rPr>
              <a:t>-Bellia, Sicily, Italy.</a:t>
            </a:r>
            <a:endParaRPr lang="en-US">
              <a:solidFill>
                <a:schemeClr val="tx1"/>
              </a:solidFill>
              <a:latin typeface="Verdana"/>
              <a:ea typeface="Verdana"/>
              <a:cs typeface="+mn-lt"/>
            </a:endParaRPr>
          </a:p>
          <a:p>
            <a:pPr marL="0" indent="0">
              <a:buNone/>
            </a:pPr>
            <a:r>
              <a:rPr lang="en-US" b="1" dirty="0">
                <a:solidFill>
                  <a:schemeClr val="tx1"/>
                </a:solidFill>
                <a:latin typeface="Verdana"/>
                <a:ea typeface="+mn-lt"/>
                <a:cs typeface="+mn-lt"/>
              </a:rPr>
              <a:t>Data used:</a:t>
            </a:r>
            <a:endParaRPr lang="en-US" b="1" dirty="0">
              <a:solidFill>
                <a:schemeClr val="tx1"/>
              </a:solidFill>
              <a:latin typeface="Verdana"/>
              <a:ea typeface="Verdana"/>
              <a:cs typeface="+mn-lt"/>
            </a:endParaRPr>
          </a:p>
          <a:p>
            <a:r>
              <a:rPr lang="en-US" dirty="0">
                <a:solidFill>
                  <a:schemeClr val="tx1"/>
                </a:solidFill>
                <a:latin typeface="Verdana"/>
                <a:ea typeface="+mn-lt"/>
                <a:cs typeface="+mn-lt"/>
              </a:rPr>
              <a:t>Sentinel-1 data</a:t>
            </a:r>
          </a:p>
          <a:p>
            <a:r>
              <a:rPr lang="en-US" dirty="0">
                <a:solidFill>
                  <a:schemeClr val="tx1"/>
                </a:solidFill>
                <a:latin typeface="Verdana"/>
                <a:ea typeface="+mn-lt"/>
                <a:cs typeface="+mn-lt"/>
              </a:rPr>
              <a:t>The reference ground truth map was generated using the ∆NBR (normalized burn ratio) index, calculated from Sentinel-2 multispectral images.</a:t>
            </a:r>
          </a:p>
          <a:p>
            <a:pPr marL="0" indent="0">
              <a:buNone/>
            </a:pPr>
            <a:r>
              <a:rPr lang="en-US" b="1" dirty="0">
                <a:solidFill>
                  <a:schemeClr val="tx1"/>
                </a:solidFill>
                <a:latin typeface="Verdana"/>
                <a:ea typeface="+mn-lt"/>
                <a:cs typeface="+mn-lt"/>
              </a:rPr>
              <a:t>Preprocessing: (Used GEE)</a:t>
            </a:r>
            <a:endParaRPr lang="en-US" dirty="0">
              <a:solidFill>
                <a:schemeClr val="tx1"/>
              </a:solidFill>
              <a:latin typeface="Verdana"/>
              <a:ea typeface="Verdana"/>
            </a:endParaRPr>
          </a:p>
          <a:p>
            <a:r>
              <a:rPr lang="en-US" dirty="0">
                <a:solidFill>
                  <a:schemeClr val="tx1"/>
                </a:solidFill>
                <a:latin typeface="Verdana"/>
                <a:ea typeface="+mn-lt"/>
                <a:cs typeface="+mn-lt"/>
              </a:rPr>
              <a:t>Terrain correction and refined Lee filter for noise reduction.</a:t>
            </a:r>
            <a:endParaRPr lang="en-US" dirty="0">
              <a:solidFill>
                <a:schemeClr val="tx1"/>
              </a:solidFill>
              <a:latin typeface="Verdana"/>
              <a:ea typeface="Verdana"/>
            </a:endParaRPr>
          </a:p>
          <a:p>
            <a:r>
              <a:rPr lang="en-US" dirty="0">
                <a:solidFill>
                  <a:schemeClr val="tx1"/>
                </a:solidFill>
                <a:latin typeface="Verdana"/>
                <a:ea typeface="+mn-lt"/>
                <a:cs typeface="+mn-lt"/>
              </a:rPr>
              <a:t>Averaged pre- and post-fire Sentinel-1 SAR images.</a:t>
            </a:r>
            <a:endParaRPr lang="en-US" dirty="0">
              <a:solidFill>
                <a:schemeClr val="tx1"/>
              </a:solidFill>
              <a:latin typeface="Verdana"/>
              <a:ea typeface="Verdana"/>
            </a:endParaRPr>
          </a:p>
          <a:p>
            <a:r>
              <a:rPr lang="en-US" dirty="0">
                <a:solidFill>
                  <a:schemeClr val="tx1"/>
                </a:solidFill>
                <a:latin typeface="Verdana"/>
                <a:ea typeface="+mn-lt"/>
                <a:cs typeface="+mn-lt"/>
              </a:rPr>
              <a:t>Log-ratio of VV and VH polarization computed for pre- and post-fire images.</a:t>
            </a:r>
            <a:endParaRPr lang="en-US" dirty="0">
              <a:solidFill>
                <a:schemeClr val="tx1"/>
              </a:solidFill>
              <a:latin typeface="Verdana"/>
              <a:ea typeface="Verdana"/>
            </a:endParaRPr>
          </a:p>
          <a:p>
            <a:r>
              <a:rPr lang="en-US" dirty="0">
                <a:solidFill>
                  <a:schemeClr val="tx1"/>
                </a:solidFill>
                <a:latin typeface="Verdana"/>
                <a:ea typeface="+mn-lt"/>
                <a:cs typeface="+mn-lt"/>
              </a:rPr>
              <a:t>Generation of saliency rate images and binary masks to remove non-salient regions.</a:t>
            </a:r>
            <a:endParaRPr lang="en-US" dirty="0">
              <a:solidFill>
                <a:schemeClr val="tx1"/>
              </a:solidFill>
              <a:latin typeface="Verdana"/>
              <a:ea typeface="Verdana"/>
            </a:endParaRPr>
          </a:p>
          <a:p>
            <a:endParaRPr lang="en-US" dirty="0">
              <a:solidFill>
                <a:schemeClr val="tx1"/>
              </a:solidFill>
              <a:latin typeface="Verdana"/>
              <a:ea typeface="Verdana"/>
            </a:endParaRPr>
          </a:p>
        </p:txBody>
      </p:sp>
      <p:sp>
        <p:nvSpPr>
          <p:cNvPr id="5" name="Slide Number Placeholder 4">
            <a:extLst>
              <a:ext uri="{FF2B5EF4-FFF2-40B4-BE49-F238E27FC236}">
                <a16:creationId xmlns:a16="http://schemas.microsoft.com/office/drawing/2014/main" id="{883367F4-EDE1-5FB7-0077-55E79CF8546F}"/>
              </a:ext>
            </a:extLst>
          </p:cNvPr>
          <p:cNvSpPr>
            <a:spLocks noGrp="1"/>
          </p:cNvSpPr>
          <p:nvPr>
            <p:ph type="sldNum" sz="quarter" idx="12"/>
          </p:nvPr>
        </p:nvSpPr>
        <p:spPr/>
        <p:txBody>
          <a:bodyPr/>
          <a:lstStyle/>
          <a:p>
            <a:fld id="{D57F1E4F-1CFF-5643-939E-217C01CDF565}" type="slidenum">
              <a:rPr lang="en-US" dirty="0"/>
              <a:pPr/>
              <a:t>21</a:t>
            </a:fld>
            <a:endParaRPr lang="en-US"/>
          </a:p>
        </p:txBody>
      </p:sp>
      <p:sp>
        <p:nvSpPr>
          <p:cNvPr id="4" name="Footer Placeholder 3">
            <a:extLst>
              <a:ext uri="{FF2B5EF4-FFF2-40B4-BE49-F238E27FC236}">
                <a16:creationId xmlns:a16="http://schemas.microsoft.com/office/drawing/2014/main" id="{A69CC47E-ECDC-18FB-E2C1-188CF8C7AD42}"/>
              </a:ext>
            </a:extLst>
          </p:cNvPr>
          <p:cNvSpPr>
            <a:spLocks noGrp="1"/>
          </p:cNvSpPr>
          <p:nvPr>
            <p:ph type="ftr" sz="quarter" idx="11"/>
          </p:nvPr>
        </p:nvSpPr>
        <p:spPr/>
        <p:txBody>
          <a:bodyPr/>
          <a:lstStyle/>
          <a:p>
            <a:r>
              <a:rPr lang="en-US"/>
              <a:t>Summer Internship - Literature Review</a:t>
            </a:r>
          </a:p>
        </p:txBody>
      </p:sp>
    </p:spTree>
    <p:extLst>
      <p:ext uri="{BB962C8B-B14F-4D97-AF65-F5344CB8AC3E}">
        <p14:creationId xmlns:p14="http://schemas.microsoft.com/office/powerpoint/2010/main" val="511068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2C25-1258-C473-8848-956D0FB211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EB3712-F14B-A3D5-BF47-66846A515910}"/>
              </a:ext>
            </a:extLst>
          </p:cNvPr>
          <p:cNvSpPr>
            <a:spLocks noGrp="1"/>
          </p:cNvSpPr>
          <p:nvPr>
            <p:ph idx="1"/>
          </p:nvPr>
        </p:nvSpPr>
        <p:spPr>
          <a:xfrm>
            <a:off x="677334" y="334031"/>
            <a:ext cx="8596668" cy="5707331"/>
          </a:xfrm>
        </p:spPr>
        <p:txBody>
          <a:bodyPr vert="horz" lIns="91440" tIns="45720" rIns="91440" bIns="45720" rtlCol="0" anchor="t">
            <a:noAutofit/>
          </a:bodyPr>
          <a:lstStyle/>
          <a:p>
            <a:pPr marL="0" indent="0">
              <a:buNone/>
            </a:pPr>
            <a:r>
              <a:rPr lang="en-US" b="1" dirty="0">
                <a:latin typeface="Verdana"/>
                <a:ea typeface="+mn-lt"/>
                <a:cs typeface="+mn-lt"/>
              </a:rPr>
              <a:t>Methodology:</a:t>
            </a:r>
            <a:endParaRPr lang="en-US" dirty="0">
              <a:latin typeface="Verdana"/>
              <a:ea typeface="Verdana"/>
            </a:endParaRPr>
          </a:p>
          <a:p>
            <a:r>
              <a:rPr lang="en-US" b="1" dirty="0">
                <a:latin typeface="Verdana"/>
                <a:ea typeface="+mn-lt"/>
                <a:cs typeface="+mn-lt"/>
              </a:rPr>
              <a:t>Saliency-Guided Technique:</a:t>
            </a:r>
            <a:endParaRPr lang="en-US" dirty="0">
              <a:latin typeface="Verdana"/>
              <a:ea typeface="Verdana"/>
            </a:endParaRPr>
          </a:p>
          <a:p>
            <a:pPr lvl="1"/>
            <a:r>
              <a:rPr lang="en-US" sz="1800" dirty="0">
                <a:latin typeface="Verdana"/>
                <a:ea typeface="+mn-lt"/>
                <a:cs typeface="+mn-lt"/>
              </a:rPr>
              <a:t>Detected salient regions with a high probability of containing burned areas.</a:t>
            </a:r>
            <a:endParaRPr lang="en-US" sz="1800" dirty="0">
              <a:latin typeface="Verdana"/>
              <a:ea typeface="Verdana"/>
            </a:endParaRPr>
          </a:p>
          <a:p>
            <a:pPr lvl="1"/>
            <a:r>
              <a:rPr lang="en-US" sz="1800" dirty="0">
                <a:latin typeface="Verdana"/>
                <a:ea typeface="+mn-lt"/>
                <a:cs typeface="+mn-lt"/>
              </a:rPr>
              <a:t>Produced saliency maps using pre- and post-fire difference images for VV and VH polarizations.</a:t>
            </a:r>
            <a:endParaRPr lang="en-US" sz="1800" dirty="0">
              <a:latin typeface="Verdana"/>
              <a:ea typeface="Verdana"/>
            </a:endParaRPr>
          </a:p>
          <a:p>
            <a:pPr lvl="1"/>
            <a:r>
              <a:rPr lang="en-US" sz="1800" dirty="0">
                <a:latin typeface="Verdana"/>
                <a:ea typeface="+mn-lt"/>
                <a:cs typeface="+mn-lt"/>
              </a:rPr>
              <a:t>Aggregate saliency maps to utilize full Sentinel-1 backscatter data potential.</a:t>
            </a:r>
            <a:endParaRPr lang="en-US" sz="1800" dirty="0">
              <a:latin typeface="Verdana"/>
              <a:ea typeface="Verdana"/>
            </a:endParaRPr>
          </a:p>
          <a:p>
            <a:r>
              <a:rPr lang="en-US" b="1" dirty="0">
                <a:latin typeface="Verdana"/>
                <a:ea typeface="+mn-lt"/>
                <a:cs typeface="+mn-lt"/>
              </a:rPr>
              <a:t>Initial Clustering and Supervised Learning:</a:t>
            </a:r>
            <a:endParaRPr lang="en-US" dirty="0">
              <a:latin typeface="Verdana"/>
              <a:ea typeface="Verdana"/>
            </a:endParaRPr>
          </a:p>
          <a:p>
            <a:pPr lvl="1"/>
            <a:r>
              <a:rPr lang="en-US" sz="1800" dirty="0">
                <a:latin typeface="Verdana"/>
                <a:ea typeface="+mn-lt"/>
                <a:cs typeface="+mn-lt"/>
              </a:rPr>
              <a:t>Fuzzy C-Means (FCM) to segment data into burned, intermediate, and unburned regions.</a:t>
            </a:r>
            <a:endParaRPr lang="en-US" sz="1800" dirty="0">
              <a:latin typeface="Verdana"/>
              <a:ea typeface="Verdana"/>
            </a:endParaRPr>
          </a:p>
          <a:p>
            <a:pPr lvl="1"/>
            <a:r>
              <a:rPr lang="en-US" sz="1800" dirty="0">
                <a:latin typeface="Verdana"/>
                <a:ea typeface="+mn-lt"/>
                <a:cs typeface="+mn-lt"/>
              </a:rPr>
              <a:t>DCNN to classify intermediate regions using clustered data.</a:t>
            </a:r>
            <a:endParaRPr lang="en-US" sz="1800" dirty="0">
              <a:latin typeface="Verdana"/>
              <a:ea typeface="Verdana"/>
            </a:endParaRPr>
          </a:p>
          <a:p>
            <a:pPr marL="0" indent="0">
              <a:buNone/>
            </a:pPr>
            <a:r>
              <a:rPr lang="en-US" b="1" dirty="0">
                <a:latin typeface="Verdana"/>
                <a:ea typeface="Verdana"/>
              </a:rPr>
              <a:t>Evaluation Parameters:</a:t>
            </a:r>
          </a:p>
          <a:p>
            <a:r>
              <a:rPr lang="en-US" dirty="0">
                <a:latin typeface="Verdana"/>
                <a:ea typeface="Verdana"/>
              </a:rPr>
              <a:t>Precision, Recall, F1-score, Overall Accuracy (OA).</a:t>
            </a:r>
            <a:endParaRPr lang="en-US">
              <a:solidFill>
                <a:srgbClr val="000000"/>
              </a:solidFill>
              <a:latin typeface="Verdana"/>
              <a:ea typeface="Verdana"/>
            </a:endParaRPr>
          </a:p>
          <a:p>
            <a:endParaRPr lang="en-US" dirty="0">
              <a:latin typeface="Verdana"/>
              <a:ea typeface="Verdana"/>
            </a:endParaRPr>
          </a:p>
          <a:p>
            <a:endParaRPr lang="en-US" dirty="0">
              <a:latin typeface="Verdana"/>
              <a:ea typeface="Verdana"/>
            </a:endParaRPr>
          </a:p>
          <a:p>
            <a:endParaRPr lang="en-US" dirty="0">
              <a:latin typeface="Verdana"/>
              <a:ea typeface="Verdana"/>
            </a:endParaRPr>
          </a:p>
        </p:txBody>
      </p:sp>
      <p:sp>
        <p:nvSpPr>
          <p:cNvPr id="5" name="Slide Number Placeholder 4">
            <a:extLst>
              <a:ext uri="{FF2B5EF4-FFF2-40B4-BE49-F238E27FC236}">
                <a16:creationId xmlns:a16="http://schemas.microsoft.com/office/drawing/2014/main" id="{A80C094C-75BF-08F8-8615-B660B3571901}"/>
              </a:ext>
            </a:extLst>
          </p:cNvPr>
          <p:cNvSpPr>
            <a:spLocks noGrp="1"/>
          </p:cNvSpPr>
          <p:nvPr>
            <p:ph type="sldNum" sz="quarter" idx="12"/>
          </p:nvPr>
        </p:nvSpPr>
        <p:spPr/>
        <p:txBody>
          <a:bodyPr/>
          <a:lstStyle/>
          <a:p>
            <a:fld id="{D57F1E4F-1CFF-5643-939E-217C01CDF565}" type="slidenum">
              <a:rPr lang="en-US" dirty="0"/>
              <a:pPr/>
              <a:t>22</a:t>
            </a:fld>
            <a:endParaRPr lang="en-US"/>
          </a:p>
        </p:txBody>
      </p:sp>
      <p:sp>
        <p:nvSpPr>
          <p:cNvPr id="4" name="Footer Placeholder 3">
            <a:extLst>
              <a:ext uri="{FF2B5EF4-FFF2-40B4-BE49-F238E27FC236}">
                <a16:creationId xmlns:a16="http://schemas.microsoft.com/office/drawing/2014/main" id="{80A82B4B-FA3F-98EE-9F59-B749745A2289}"/>
              </a:ext>
            </a:extLst>
          </p:cNvPr>
          <p:cNvSpPr>
            <a:spLocks noGrp="1"/>
          </p:cNvSpPr>
          <p:nvPr>
            <p:ph type="ftr" sz="quarter" idx="11"/>
          </p:nvPr>
        </p:nvSpPr>
        <p:spPr/>
        <p:txBody>
          <a:bodyPr/>
          <a:lstStyle/>
          <a:p>
            <a:r>
              <a:rPr lang="en-US"/>
              <a:t>Summer Internship - Literature Review</a:t>
            </a:r>
          </a:p>
        </p:txBody>
      </p:sp>
    </p:spTree>
    <p:extLst>
      <p:ext uri="{BB962C8B-B14F-4D97-AF65-F5344CB8AC3E}">
        <p14:creationId xmlns:p14="http://schemas.microsoft.com/office/powerpoint/2010/main" val="1105485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2FC7-D8AC-E201-D9D2-9CEACC45E4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589C46E-B682-A83E-622B-EAD6FE0DDB9E}"/>
              </a:ext>
            </a:extLst>
          </p:cNvPr>
          <p:cNvSpPr>
            <a:spLocks noGrp="1"/>
          </p:cNvSpPr>
          <p:nvPr>
            <p:ph idx="1"/>
          </p:nvPr>
        </p:nvSpPr>
        <p:spPr>
          <a:xfrm>
            <a:off x="666128" y="1275324"/>
            <a:ext cx="8596668" cy="3880773"/>
          </a:xfrm>
        </p:spPr>
        <p:txBody>
          <a:bodyPr vert="horz" lIns="91440" tIns="45720" rIns="91440" bIns="45720" rtlCol="0" anchor="t">
            <a:normAutofit/>
          </a:bodyPr>
          <a:lstStyle/>
          <a:p>
            <a:pPr marL="0" indent="0">
              <a:buNone/>
            </a:pPr>
            <a:r>
              <a:rPr lang="en-US" b="1" dirty="0">
                <a:latin typeface="Verdana"/>
                <a:ea typeface="Verdana"/>
              </a:rPr>
              <a:t>Results:</a:t>
            </a:r>
            <a:endParaRPr lang="en-US" dirty="0">
              <a:solidFill>
                <a:srgbClr val="000000"/>
              </a:solidFill>
              <a:latin typeface="Verdana"/>
              <a:ea typeface="Verdana"/>
            </a:endParaRPr>
          </a:p>
          <a:p>
            <a:r>
              <a:rPr lang="en-US" dirty="0">
                <a:latin typeface="Verdana"/>
                <a:ea typeface="Verdana"/>
              </a:rPr>
              <a:t>Cross-polarization (VH) proved dominant in mapping burned areas.</a:t>
            </a:r>
            <a:endParaRPr lang="en-US" dirty="0">
              <a:solidFill>
                <a:srgbClr val="000000"/>
              </a:solidFill>
              <a:latin typeface="Verdana"/>
              <a:ea typeface="Verdana"/>
            </a:endParaRPr>
          </a:p>
          <a:p>
            <a:r>
              <a:rPr lang="en-US" dirty="0">
                <a:latin typeface="Verdana"/>
                <a:ea typeface="Verdana"/>
              </a:rPr>
              <a:t>Combined VV and VH polarizations outperformed single polarization.</a:t>
            </a:r>
            <a:endParaRPr lang="en-US" dirty="0">
              <a:solidFill>
                <a:srgbClr val="000000"/>
              </a:solidFill>
              <a:latin typeface="Verdana"/>
              <a:ea typeface="Verdana"/>
            </a:endParaRPr>
          </a:p>
          <a:p>
            <a:pPr marL="0" indent="0">
              <a:buNone/>
            </a:pPr>
            <a:r>
              <a:rPr lang="en-US" b="1" dirty="0">
                <a:latin typeface="Verdana"/>
                <a:ea typeface="Verdana"/>
              </a:rPr>
              <a:t>Discussion:</a:t>
            </a:r>
            <a:endParaRPr lang="en-US" dirty="0">
              <a:solidFill>
                <a:srgbClr val="000000"/>
              </a:solidFill>
              <a:latin typeface="Verdana"/>
              <a:ea typeface="Verdana"/>
            </a:endParaRPr>
          </a:p>
          <a:p>
            <a:r>
              <a:rPr lang="en-US" dirty="0">
                <a:latin typeface="Verdana"/>
                <a:ea typeface="Verdana"/>
              </a:rPr>
              <a:t>Unsupervised saliency-guided DCNN model effectively detected burned areas using Sentinel-1 SAR images.</a:t>
            </a:r>
            <a:endParaRPr lang="en-US" dirty="0">
              <a:solidFill>
                <a:srgbClr val="000000"/>
              </a:solidFill>
              <a:latin typeface="Verdana"/>
              <a:ea typeface="Verdana"/>
            </a:endParaRPr>
          </a:p>
          <a:p>
            <a:r>
              <a:rPr lang="en-US" dirty="0">
                <a:latin typeface="Verdana"/>
                <a:ea typeface="Verdana"/>
              </a:rPr>
              <a:t>Saliency maps and difference images enhanced the segmentation and classification process.</a:t>
            </a:r>
            <a:endParaRPr lang="en-US" dirty="0">
              <a:solidFill>
                <a:srgbClr val="000000"/>
              </a:solidFill>
              <a:latin typeface="Verdana"/>
              <a:ea typeface="Verdana"/>
            </a:endParaRPr>
          </a:p>
          <a:p>
            <a:r>
              <a:rPr lang="en-US" dirty="0">
                <a:latin typeface="Verdana"/>
                <a:ea typeface="Verdana"/>
              </a:rPr>
              <a:t>The proposed model, utilizing both polarizations, achieves high precision and can be implemented unsupervised, suitable for diverse conditions without reliable ground truth data.</a:t>
            </a:r>
            <a:endParaRPr lang="en-US" dirty="0">
              <a:solidFill>
                <a:srgbClr val="000000"/>
              </a:solidFill>
              <a:latin typeface="Verdana"/>
              <a:ea typeface="Verdana"/>
            </a:endParaRPr>
          </a:p>
          <a:p>
            <a:endParaRPr lang="en-US" dirty="0">
              <a:solidFill>
                <a:srgbClr val="000000"/>
              </a:solidFill>
              <a:latin typeface="Verdana"/>
              <a:ea typeface="Verdana"/>
            </a:endParaRPr>
          </a:p>
          <a:p>
            <a:endParaRPr lang="en-US" dirty="0">
              <a:latin typeface="Verdana"/>
              <a:ea typeface="Verdana"/>
            </a:endParaRPr>
          </a:p>
        </p:txBody>
      </p:sp>
      <p:sp>
        <p:nvSpPr>
          <p:cNvPr id="4" name="Footer Placeholder 3">
            <a:extLst>
              <a:ext uri="{FF2B5EF4-FFF2-40B4-BE49-F238E27FC236}">
                <a16:creationId xmlns:a16="http://schemas.microsoft.com/office/drawing/2014/main" id="{31332D6C-3E67-1E04-CC40-39528A0A1559}"/>
              </a:ext>
            </a:extLst>
          </p:cNvPr>
          <p:cNvSpPr>
            <a:spLocks noGrp="1"/>
          </p:cNvSpPr>
          <p:nvPr>
            <p:ph type="ftr" sz="quarter" idx="11"/>
          </p:nvPr>
        </p:nvSpPr>
        <p:spPr/>
        <p:txBody>
          <a:bodyPr/>
          <a:lstStyle/>
          <a:p>
            <a:r>
              <a:rPr lang="en-US" dirty="0"/>
              <a:t>Summer Internship - Literature Review</a:t>
            </a:r>
          </a:p>
        </p:txBody>
      </p:sp>
      <p:sp>
        <p:nvSpPr>
          <p:cNvPr id="5" name="Slide Number Placeholder 4">
            <a:extLst>
              <a:ext uri="{FF2B5EF4-FFF2-40B4-BE49-F238E27FC236}">
                <a16:creationId xmlns:a16="http://schemas.microsoft.com/office/drawing/2014/main" id="{8E979780-ACCD-3885-7501-7FD032AAFFA4}"/>
              </a:ext>
            </a:extLst>
          </p:cNvPr>
          <p:cNvSpPr>
            <a:spLocks noGrp="1"/>
          </p:cNvSpPr>
          <p:nvPr>
            <p:ph type="sldNum" sz="quarter" idx="12"/>
          </p:nvPr>
        </p:nvSpPr>
        <p:spPr/>
        <p:txBody>
          <a:bodyPr/>
          <a:lstStyle/>
          <a:p>
            <a:fld id="{D57F1E4F-1CFF-5643-939E-217C01CDF565}" type="slidenum">
              <a:rPr lang="en-US" dirty="0"/>
              <a:pPr/>
              <a:t>23</a:t>
            </a:fld>
            <a:endParaRPr lang="en-US" dirty="0"/>
          </a:p>
        </p:txBody>
      </p:sp>
    </p:spTree>
    <p:extLst>
      <p:ext uri="{BB962C8B-B14F-4D97-AF65-F5344CB8AC3E}">
        <p14:creationId xmlns:p14="http://schemas.microsoft.com/office/powerpoint/2010/main" val="3886249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EB11-AAC3-722C-0B3D-8C94B00CDA32}"/>
              </a:ext>
            </a:extLst>
          </p:cNvPr>
          <p:cNvSpPr>
            <a:spLocks noGrp="1"/>
          </p:cNvSpPr>
          <p:nvPr>
            <p:ph type="title"/>
          </p:nvPr>
        </p:nvSpPr>
        <p:spPr>
          <a:xfrm>
            <a:off x="471715" y="149981"/>
            <a:ext cx="8802287" cy="1320800"/>
          </a:xfrm>
        </p:spPr>
        <p:txBody>
          <a:bodyPr>
            <a:normAutofit/>
          </a:bodyPr>
          <a:lstStyle/>
          <a:p>
            <a:r>
              <a:rPr lang="en-US" sz="2000" b="1" u="sng" dirty="0">
                <a:solidFill>
                  <a:schemeClr val="accent2"/>
                </a:solidFill>
                <a:latin typeface="Tahoma"/>
                <a:ea typeface="Tahoma"/>
                <a:cs typeface="Arial"/>
              </a:rPr>
              <a:t>8. Automatic Mapping of Burned Areas Using Landsat 8 Time-Series Images in Google Earth Engine: A Case Study from Iran </a:t>
            </a:r>
            <a:endParaRPr lang="en-US" sz="2000" u="sng">
              <a:solidFill>
                <a:schemeClr val="accent2"/>
              </a:solidFill>
              <a:latin typeface="Tahoma"/>
              <a:ea typeface="Tahoma"/>
              <a:cs typeface="Tahoma"/>
            </a:endParaRPr>
          </a:p>
        </p:txBody>
      </p:sp>
      <p:sp>
        <p:nvSpPr>
          <p:cNvPr id="3" name="Content Placeholder 2">
            <a:extLst>
              <a:ext uri="{FF2B5EF4-FFF2-40B4-BE49-F238E27FC236}">
                <a16:creationId xmlns:a16="http://schemas.microsoft.com/office/drawing/2014/main" id="{068859D9-8647-B653-68E5-301E90DA475B}"/>
              </a:ext>
            </a:extLst>
          </p:cNvPr>
          <p:cNvSpPr>
            <a:spLocks noGrp="1"/>
          </p:cNvSpPr>
          <p:nvPr>
            <p:ph idx="1"/>
          </p:nvPr>
        </p:nvSpPr>
        <p:spPr>
          <a:xfrm>
            <a:off x="471715" y="999446"/>
            <a:ext cx="9600572" cy="3892868"/>
          </a:xfrm>
        </p:spPr>
        <p:txBody>
          <a:bodyPr vert="horz" lIns="91440" tIns="45720" rIns="91440" bIns="45720" rtlCol="0" anchor="t">
            <a:noAutofit/>
          </a:bodyPr>
          <a:lstStyle/>
          <a:p>
            <a:r>
              <a:rPr lang="en-US" dirty="0">
                <a:latin typeface="Verdana"/>
                <a:ea typeface="+mn-lt"/>
                <a:cs typeface="+mn-lt"/>
              </a:rPr>
              <a:t>The study was conducted in </a:t>
            </a:r>
            <a:r>
              <a:rPr lang="en-US" b="1" dirty="0">
                <a:latin typeface="Verdana"/>
                <a:ea typeface="+mn-lt"/>
                <a:cs typeface="+mn-lt"/>
              </a:rPr>
              <a:t>Iran</a:t>
            </a:r>
            <a:r>
              <a:rPr lang="en-US" dirty="0">
                <a:latin typeface="Verdana"/>
                <a:ea typeface="+mn-lt"/>
                <a:cs typeface="+mn-lt"/>
              </a:rPr>
              <a:t>, covering an area of 1.7 million km²</a:t>
            </a:r>
            <a:r>
              <a:rPr lang="en-US" b="1" dirty="0">
                <a:latin typeface="Verdana"/>
                <a:ea typeface="+mn-lt"/>
                <a:cs typeface="+mn-lt"/>
              </a:rPr>
              <a:t>    </a:t>
            </a:r>
            <a:endParaRPr lang="en-US">
              <a:latin typeface="Verdana"/>
              <a:ea typeface="Verdana"/>
              <a:cs typeface="+mn-lt"/>
            </a:endParaRPr>
          </a:p>
          <a:p>
            <a:r>
              <a:rPr lang="en-US" dirty="0">
                <a:latin typeface="Verdana"/>
                <a:ea typeface="+mn-lt"/>
                <a:cs typeface="+mn-lt"/>
              </a:rPr>
              <a:t>Utilized surface reflectance time-series images from Landsat 8, accessed through GEE. </a:t>
            </a:r>
            <a:endParaRPr lang="en-US" b="1" dirty="0">
              <a:latin typeface="Verdana"/>
              <a:ea typeface="+mn-lt"/>
              <a:cs typeface="+mn-lt"/>
            </a:endParaRPr>
          </a:p>
          <a:p>
            <a:r>
              <a:rPr lang="en-US" b="1" dirty="0">
                <a:latin typeface="Verdana"/>
                <a:ea typeface="+mn-lt"/>
                <a:cs typeface="+mn-lt"/>
              </a:rPr>
              <a:t>Data Preparation:</a:t>
            </a:r>
            <a:endParaRPr lang="en-US" dirty="0">
              <a:latin typeface="Verdana"/>
              <a:ea typeface="Verdana"/>
            </a:endParaRPr>
          </a:p>
          <a:p>
            <a:r>
              <a:rPr lang="en-US" b="1" dirty="0">
                <a:latin typeface="Verdana"/>
                <a:ea typeface="+mn-lt"/>
                <a:cs typeface="+mn-lt"/>
              </a:rPr>
              <a:t>Landsat 8 Image Collection:</a:t>
            </a:r>
            <a:endParaRPr lang="en-US" dirty="0">
              <a:latin typeface="Verdana"/>
              <a:ea typeface="Verdana"/>
            </a:endParaRPr>
          </a:p>
          <a:p>
            <a:pPr lvl="1"/>
            <a:r>
              <a:rPr lang="en-US" sz="1800" dirty="0">
                <a:latin typeface="Verdana"/>
                <a:ea typeface="+mn-lt"/>
                <a:cs typeface="+mn-lt"/>
              </a:rPr>
              <a:t>9 bands (B1–B7, B10–B11) from 1 January 2019 to 30 December 2020 and 1 January 2021 to 30 September 2021.</a:t>
            </a:r>
            <a:endParaRPr lang="en-US" sz="1800" dirty="0">
              <a:latin typeface="Verdana"/>
              <a:ea typeface="Verdana"/>
            </a:endParaRPr>
          </a:p>
          <a:p>
            <a:pPr lvl="1"/>
            <a:r>
              <a:rPr lang="en-US" sz="1800" dirty="0">
                <a:latin typeface="Verdana"/>
                <a:ea typeface="+mn-lt"/>
                <a:cs typeface="+mn-lt"/>
              </a:rPr>
              <a:t>13 spectral indices generated and added to 9 bands, resulting in 22 bands.</a:t>
            </a:r>
            <a:endParaRPr lang="en-US" sz="1800" dirty="0">
              <a:latin typeface="Verdana"/>
              <a:ea typeface="Verdana"/>
            </a:endParaRPr>
          </a:p>
          <a:p>
            <a:pPr lvl="1"/>
            <a:r>
              <a:rPr lang="en-US" sz="1800" dirty="0">
                <a:latin typeface="Verdana"/>
                <a:ea typeface="+mn-lt"/>
                <a:cs typeface="+mn-lt"/>
              </a:rPr>
              <a:t>Repeated for 1 January 2021 to 30 September 2021.</a:t>
            </a:r>
            <a:endParaRPr lang="en-US" sz="1800" dirty="0">
              <a:latin typeface="Verdana"/>
              <a:ea typeface="Verdana"/>
            </a:endParaRPr>
          </a:p>
          <a:p>
            <a:r>
              <a:rPr lang="en-US" b="1" dirty="0">
                <a:latin typeface="Verdana"/>
                <a:ea typeface="+mn-lt"/>
                <a:cs typeface="+mn-lt"/>
              </a:rPr>
              <a:t>Reference Data:</a:t>
            </a:r>
            <a:endParaRPr lang="en-US" dirty="0">
              <a:latin typeface="Verdana"/>
              <a:ea typeface="Verdana"/>
            </a:endParaRPr>
          </a:p>
          <a:p>
            <a:pPr lvl="1"/>
            <a:r>
              <a:rPr lang="en-US" sz="1800" dirty="0">
                <a:latin typeface="Verdana"/>
                <a:ea typeface="+mn-lt"/>
                <a:cs typeface="+mn-lt"/>
              </a:rPr>
              <a:t>Coordinates and dates of wildfires from the Iranian Space Agency (ISA).</a:t>
            </a:r>
            <a:endParaRPr lang="en-US" sz="1800" dirty="0">
              <a:latin typeface="Verdana"/>
              <a:ea typeface="Verdana"/>
            </a:endParaRPr>
          </a:p>
          <a:p>
            <a:pPr lvl="1"/>
            <a:r>
              <a:rPr lang="en-US" sz="1800" dirty="0">
                <a:latin typeface="Verdana"/>
                <a:ea typeface="+mn-lt"/>
                <a:cs typeface="+mn-lt"/>
              </a:rPr>
              <a:t>Non-burned reference polygons created using FIRMS products.</a:t>
            </a:r>
            <a:endParaRPr lang="en-US" sz="1800" dirty="0">
              <a:latin typeface="Verdana"/>
              <a:ea typeface="Verdana"/>
            </a:endParaRPr>
          </a:p>
          <a:p>
            <a:pPr lvl="1"/>
            <a:r>
              <a:rPr lang="en-US" sz="1800" dirty="0">
                <a:latin typeface="Verdana"/>
                <a:ea typeface="+mn-lt"/>
                <a:cs typeface="+mn-lt"/>
              </a:rPr>
              <a:t>MODIS (MCD64A1) products for model comparison and evaluation.</a:t>
            </a:r>
            <a:endParaRPr lang="en-US" sz="1800" dirty="0">
              <a:latin typeface="Verdana"/>
              <a:ea typeface="Verdana"/>
            </a:endParaRPr>
          </a:p>
          <a:p>
            <a:endParaRPr lang="en-US" dirty="0">
              <a:latin typeface="Verdana"/>
              <a:ea typeface="Verdana"/>
            </a:endParaRPr>
          </a:p>
        </p:txBody>
      </p:sp>
      <p:sp>
        <p:nvSpPr>
          <p:cNvPr id="5" name="Slide Number Placeholder 4">
            <a:extLst>
              <a:ext uri="{FF2B5EF4-FFF2-40B4-BE49-F238E27FC236}">
                <a16:creationId xmlns:a16="http://schemas.microsoft.com/office/drawing/2014/main" id="{D38D785A-A864-4D0E-59EB-B38F58227830}"/>
              </a:ext>
            </a:extLst>
          </p:cNvPr>
          <p:cNvSpPr>
            <a:spLocks noGrp="1"/>
          </p:cNvSpPr>
          <p:nvPr>
            <p:ph type="sldNum" sz="quarter" idx="12"/>
          </p:nvPr>
        </p:nvSpPr>
        <p:spPr/>
        <p:txBody>
          <a:bodyPr/>
          <a:lstStyle/>
          <a:p>
            <a:fld id="{D57F1E4F-1CFF-5643-939E-217C01CDF565}" type="slidenum">
              <a:rPr lang="en-US" dirty="0"/>
              <a:pPr/>
              <a:t>24</a:t>
            </a:fld>
            <a:endParaRPr lang="en-US"/>
          </a:p>
        </p:txBody>
      </p:sp>
      <p:sp>
        <p:nvSpPr>
          <p:cNvPr id="4" name="Footer Placeholder 3">
            <a:extLst>
              <a:ext uri="{FF2B5EF4-FFF2-40B4-BE49-F238E27FC236}">
                <a16:creationId xmlns:a16="http://schemas.microsoft.com/office/drawing/2014/main" id="{3ABB3FA8-F973-5C38-4ED0-560EE92B5E9F}"/>
              </a:ext>
            </a:extLst>
          </p:cNvPr>
          <p:cNvSpPr>
            <a:spLocks noGrp="1"/>
          </p:cNvSpPr>
          <p:nvPr>
            <p:ph type="ftr" sz="quarter" idx="11"/>
          </p:nvPr>
        </p:nvSpPr>
        <p:spPr/>
        <p:txBody>
          <a:bodyPr/>
          <a:lstStyle/>
          <a:p>
            <a:r>
              <a:rPr lang="en-US"/>
              <a:t>Summer Internship - Literature Review</a:t>
            </a:r>
          </a:p>
        </p:txBody>
      </p:sp>
    </p:spTree>
    <p:extLst>
      <p:ext uri="{BB962C8B-B14F-4D97-AF65-F5344CB8AC3E}">
        <p14:creationId xmlns:p14="http://schemas.microsoft.com/office/powerpoint/2010/main" val="1429539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BE7EA-4937-0507-37DC-C589FA90F6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A565F6-ABC0-82B8-E17B-70EA0F829703}"/>
              </a:ext>
            </a:extLst>
          </p:cNvPr>
          <p:cNvSpPr>
            <a:spLocks noGrp="1"/>
          </p:cNvSpPr>
          <p:nvPr>
            <p:ph idx="1"/>
          </p:nvPr>
        </p:nvSpPr>
        <p:spPr>
          <a:xfrm>
            <a:off x="778187" y="758789"/>
            <a:ext cx="8393360" cy="6541724"/>
          </a:xfrm>
        </p:spPr>
        <p:txBody>
          <a:bodyPr vert="horz" lIns="91440" tIns="45720" rIns="91440" bIns="45720" rtlCol="0" anchor="t">
            <a:noAutofit/>
          </a:bodyPr>
          <a:lstStyle/>
          <a:p>
            <a:pPr marL="0" indent="0">
              <a:buNone/>
            </a:pPr>
            <a:r>
              <a:rPr lang="en-US" b="1" dirty="0">
                <a:latin typeface="Verdana"/>
                <a:ea typeface="+mn-lt"/>
                <a:cs typeface="+mn-lt"/>
              </a:rPr>
              <a:t>Methodology:</a:t>
            </a:r>
            <a:endParaRPr lang="en-US" dirty="0">
              <a:latin typeface="Verdana"/>
              <a:ea typeface="Verdana"/>
            </a:endParaRPr>
          </a:p>
          <a:p>
            <a:r>
              <a:rPr lang="en-US" b="1" dirty="0">
                <a:latin typeface="Verdana"/>
                <a:ea typeface="+mn-lt"/>
                <a:cs typeface="+mn-lt"/>
              </a:rPr>
              <a:t>Training Data Creation:</a:t>
            </a:r>
            <a:endParaRPr lang="en-US" dirty="0">
              <a:latin typeface="Verdana"/>
              <a:ea typeface="Verdana"/>
            </a:endParaRPr>
          </a:p>
          <a:p>
            <a:pPr lvl="1"/>
            <a:r>
              <a:rPr lang="en-US" sz="1800" dirty="0">
                <a:latin typeface="Verdana"/>
                <a:ea typeface="+mn-lt"/>
                <a:cs typeface="+mn-lt"/>
              </a:rPr>
              <a:t>Burned area polygons using ISA data and Sentinel-2 images.</a:t>
            </a:r>
            <a:endParaRPr lang="en-US" sz="1800" dirty="0">
              <a:latin typeface="Verdana"/>
              <a:ea typeface="Verdana"/>
            </a:endParaRPr>
          </a:p>
          <a:p>
            <a:pPr lvl="1"/>
            <a:r>
              <a:rPr lang="en-US" sz="1800" dirty="0">
                <a:latin typeface="Verdana"/>
                <a:ea typeface="+mn-lt"/>
                <a:cs typeface="+mn-lt"/>
              </a:rPr>
              <a:t>Unburned area polygons using FIRMS fire products. Landsat 8 images with 22 features sampled at 30 m spatial scale.</a:t>
            </a:r>
            <a:endParaRPr lang="en-US" sz="1800" dirty="0">
              <a:latin typeface="Verdana"/>
              <a:ea typeface="Verdana"/>
            </a:endParaRPr>
          </a:p>
          <a:p>
            <a:pPr lvl="1"/>
            <a:endParaRPr lang="en-US" dirty="0">
              <a:latin typeface="Verdana"/>
              <a:ea typeface="+mn-lt"/>
              <a:cs typeface="+mn-lt"/>
            </a:endParaRPr>
          </a:p>
          <a:p>
            <a:r>
              <a:rPr lang="en-US" b="1" dirty="0">
                <a:latin typeface="Verdana"/>
                <a:ea typeface="+mn-lt"/>
                <a:cs typeface="+mn-lt"/>
              </a:rPr>
              <a:t>Feature Selection and Model Training:</a:t>
            </a:r>
            <a:endParaRPr lang="en-US" dirty="0">
              <a:latin typeface="Verdana"/>
              <a:ea typeface="Verdana"/>
            </a:endParaRPr>
          </a:p>
          <a:p>
            <a:pPr lvl="1"/>
            <a:r>
              <a:rPr lang="en-US" sz="1800" dirty="0">
                <a:latin typeface="Verdana"/>
                <a:ea typeface="+mn-lt"/>
                <a:cs typeface="+mn-lt"/>
              </a:rPr>
              <a:t>Combined GA and NN algorithm for optimal feature selection and model training. 19 optimal features selected.</a:t>
            </a:r>
            <a:endParaRPr lang="en-US" sz="1800" dirty="0">
              <a:latin typeface="Verdana"/>
              <a:ea typeface="Verdana"/>
            </a:endParaRPr>
          </a:p>
          <a:p>
            <a:pPr lvl="1"/>
            <a:r>
              <a:rPr lang="en-US" sz="1800" dirty="0">
                <a:latin typeface="Verdana"/>
                <a:ea typeface="+mn-lt"/>
                <a:cs typeface="+mn-lt"/>
              </a:rPr>
              <a:t>NN and RF algorithms used for burned area detection.</a:t>
            </a:r>
            <a:endParaRPr lang="en-US" sz="1800" dirty="0">
              <a:latin typeface="Verdana"/>
              <a:ea typeface="Verdana"/>
            </a:endParaRPr>
          </a:p>
          <a:p>
            <a:pPr marL="457200" lvl="1" indent="0">
              <a:buNone/>
            </a:pPr>
            <a:endParaRPr lang="en-US" sz="1800" dirty="0">
              <a:latin typeface="Verdana"/>
              <a:ea typeface="Verdana"/>
            </a:endParaRPr>
          </a:p>
        </p:txBody>
      </p:sp>
      <p:sp>
        <p:nvSpPr>
          <p:cNvPr id="5" name="Slide Number Placeholder 4">
            <a:extLst>
              <a:ext uri="{FF2B5EF4-FFF2-40B4-BE49-F238E27FC236}">
                <a16:creationId xmlns:a16="http://schemas.microsoft.com/office/drawing/2014/main" id="{65CEBC25-FE81-9C1B-2775-410D11766F50}"/>
              </a:ext>
            </a:extLst>
          </p:cNvPr>
          <p:cNvSpPr>
            <a:spLocks noGrp="1"/>
          </p:cNvSpPr>
          <p:nvPr>
            <p:ph type="sldNum" sz="quarter" idx="12"/>
          </p:nvPr>
        </p:nvSpPr>
        <p:spPr/>
        <p:txBody>
          <a:bodyPr/>
          <a:lstStyle/>
          <a:p>
            <a:fld id="{D57F1E4F-1CFF-5643-939E-217C01CDF565}" type="slidenum">
              <a:rPr lang="en-US" dirty="0"/>
              <a:pPr/>
              <a:t>25</a:t>
            </a:fld>
            <a:endParaRPr lang="en-US"/>
          </a:p>
        </p:txBody>
      </p:sp>
      <p:sp>
        <p:nvSpPr>
          <p:cNvPr id="4" name="Footer Placeholder 3">
            <a:extLst>
              <a:ext uri="{FF2B5EF4-FFF2-40B4-BE49-F238E27FC236}">
                <a16:creationId xmlns:a16="http://schemas.microsoft.com/office/drawing/2014/main" id="{9810BB63-6856-4FBA-7A42-DDB238A4B18C}"/>
              </a:ext>
            </a:extLst>
          </p:cNvPr>
          <p:cNvSpPr>
            <a:spLocks noGrp="1"/>
          </p:cNvSpPr>
          <p:nvPr>
            <p:ph type="ftr" sz="quarter" idx="11"/>
          </p:nvPr>
        </p:nvSpPr>
        <p:spPr/>
        <p:txBody>
          <a:bodyPr/>
          <a:lstStyle/>
          <a:p>
            <a:r>
              <a:rPr lang="en-US"/>
              <a:t>Summer Internship - Literature Review</a:t>
            </a:r>
          </a:p>
        </p:txBody>
      </p:sp>
    </p:spTree>
    <p:extLst>
      <p:ext uri="{BB962C8B-B14F-4D97-AF65-F5344CB8AC3E}">
        <p14:creationId xmlns:p14="http://schemas.microsoft.com/office/powerpoint/2010/main" val="3554410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423B-32C7-F224-2B2D-BE1BD145FE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E63F71-399C-31F2-96C8-9DEFD923598E}"/>
              </a:ext>
            </a:extLst>
          </p:cNvPr>
          <p:cNvSpPr>
            <a:spLocks noGrp="1"/>
          </p:cNvSpPr>
          <p:nvPr>
            <p:ph idx="1"/>
          </p:nvPr>
        </p:nvSpPr>
        <p:spPr>
          <a:xfrm>
            <a:off x="341158" y="838295"/>
            <a:ext cx="9537962" cy="3029127"/>
          </a:xfrm>
        </p:spPr>
        <p:txBody>
          <a:bodyPr vert="horz" lIns="91440" tIns="45720" rIns="91440" bIns="45720" rtlCol="0" anchor="t">
            <a:noAutofit/>
          </a:bodyPr>
          <a:lstStyle/>
          <a:p>
            <a:pPr marL="457200" lvl="1" indent="0">
              <a:buNone/>
            </a:pPr>
            <a:r>
              <a:rPr lang="en-US" sz="1800" b="1" dirty="0">
                <a:latin typeface="Verdana"/>
                <a:ea typeface="Verdana"/>
              </a:rPr>
              <a:t>Discussion:</a:t>
            </a:r>
            <a:endParaRPr lang="en-US" sz="1800" dirty="0">
              <a:solidFill>
                <a:srgbClr val="000000"/>
              </a:solidFill>
              <a:latin typeface="Verdana"/>
              <a:ea typeface="Verdana"/>
            </a:endParaRPr>
          </a:p>
          <a:p>
            <a:r>
              <a:rPr lang="en-US" b="1" dirty="0">
                <a:latin typeface="Verdana"/>
                <a:ea typeface="Verdana"/>
              </a:rPr>
              <a:t>Model Performance:</a:t>
            </a:r>
            <a:endParaRPr lang="en-US" dirty="0">
              <a:solidFill>
                <a:srgbClr val="000000"/>
              </a:solidFill>
              <a:latin typeface="Verdana"/>
              <a:ea typeface="Verdana"/>
            </a:endParaRPr>
          </a:p>
          <a:p>
            <a:pPr lvl="1"/>
            <a:r>
              <a:rPr lang="en-US" sz="1800" dirty="0">
                <a:latin typeface="Verdana"/>
                <a:ea typeface="Verdana"/>
              </a:rPr>
              <a:t>Both NN and RF models demonstrated effective burned area detection. Accuracy influenced by quality and dynamics of reference data.</a:t>
            </a:r>
            <a:endParaRPr lang="en-US" sz="1800" dirty="0">
              <a:solidFill>
                <a:srgbClr val="000000"/>
              </a:solidFill>
              <a:latin typeface="Verdana"/>
              <a:ea typeface="Verdana"/>
            </a:endParaRPr>
          </a:p>
          <a:p>
            <a:pPr lvl="1"/>
            <a:r>
              <a:rPr lang="en-US" sz="1800" dirty="0">
                <a:latin typeface="Verdana"/>
                <a:ea typeface="Verdana"/>
              </a:rPr>
              <a:t>GEE platform enabled efficient handling and analysis of large datasets.</a:t>
            </a:r>
            <a:endParaRPr lang="en-US" sz="1800" dirty="0">
              <a:solidFill>
                <a:srgbClr val="000000"/>
              </a:solidFill>
              <a:latin typeface="Verdana"/>
              <a:ea typeface="Verdana"/>
            </a:endParaRPr>
          </a:p>
          <a:p>
            <a:pPr marL="457200" lvl="1" indent="0">
              <a:buNone/>
            </a:pPr>
            <a:r>
              <a:rPr lang="en-US" sz="1800" b="1" dirty="0">
                <a:latin typeface="Verdana"/>
                <a:ea typeface="Verdana"/>
              </a:rPr>
              <a:t>Conclusion:</a:t>
            </a:r>
            <a:endParaRPr lang="en-US" sz="1800" dirty="0">
              <a:solidFill>
                <a:srgbClr val="000000"/>
              </a:solidFill>
              <a:latin typeface="Verdana"/>
              <a:ea typeface="Verdana"/>
            </a:endParaRPr>
          </a:p>
          <a:p>
            <a:r>
              <a:rPr lang="en-US" dirty="0">
                <a:latin typeface="Verdana"/>
                <a:ea typeface="Verdana"/>
              </a:rPr>
              <a:t>Automatic burned area mapping using Landsat 8 and GEE is effective and efficient. Optimal feature selection and robust model architecture crucial for accurate detection.</a:t>
            </a:r>
            <a:endParaRPr lang="en-US" dirty="0">
              <a:solidFill>
                <a:srgbClr val="000000"/>
              </a:solidFill>
              <a:latin typeface="Verdana"/>
              <a:ea typeface="Verdana"/>
            </a:endParaRPr>
          </a:p>
          <a:p>
            <a:r>
              <a:rPr lang="en-US" dirty="0">
                <a:latin typeface="Verdana"/>
                <a:ea typeface="Verdana"/>
              </a:rPr>
              <a:t>Study highlights importance of high-quality reference data and temporal analysis for reliable burned area mapping.</a:t>
            </a:r>
            <a:endParaRPr lang="en-US" dirty="0">
              <a:solidFill>
                <a:srgbClr val="000000"/>
              </a:solidFill>
              <a:latin typeface="Verdana"/>
              <a:ea typeface="Verdana"/>
            </a:endParaRPr>
          </a:p>
          <a:p>
            <a:endParaRPr lang="en-US" dirty="0">
              <a:solidFill>
                <a:srgbClr val="000000"/>
              </a:solidFill>
              <a:latin typeface="Verdana"/>
              <a:ea typeface="Verdana"/>
            </a:endParaRPr>
          </a:p>
          <a:p>
            <a:endParaRPr lang="en-US" dirty="0">
              <a:latin typeface="Verdana"/>
              <a:ea typeface="Verdana"/>
            </a:endParaRPr>
          </a:p>
        </p:txBody>
      </p:sp>
      <p:sp>
        <p:nvSpPr>
          <p:cNvPr id="4" name="Footer Placeholder 3">
            <a:extLst>
              <a:ext uri="{FF2B5EF4-FFF2-40B4-BE49-F238E27FC236}">
                <a16:creationId xmlns:a16="http://schemas.microsoft.com/office/drawing/2014/main" id="{925E63A6-E04F-8F65-BF44-4AC6681FE06F}"/>
              </a:ext>
            </a:extLst>
          </p:cNvPr>
          <p:cNvSpPr>
            <a:spLocks noGrp="1"/>
          </p:cNvSpPr>
          <p:nvPr>
            <p:ph type="ftr" sz="quarter" idx="11"/>
          </p:nvPr>
        </p:nvSpPr>
        <p:spPr/>
        <p:txBody>
          <a:bodyPr/>
          <a:lstStyle/>
          <a:p>
            <a:r>
              <a:rPr lang="en-US" dirty="0"/>
              <a:t>Summer Internship - Literature Review</a:t>
            </a:r>
          </a:p>
        </p:txBody>
      </p:sp>
      <p:sp>
        <p:nvSpPr>
          <p:cNvPr id="5" name="Slide Number Placeholder 4">
            <a:extLst>
              <a:ext uri="{FF2B5EF4-FFF2-40B4-BE49-F238E27FC236}">
                <a16:creationId xmlns:a16="http://schemas.microsoft.com/office/drawing/2014/main" id="{3A4B718F-0B99-46ED-A29E-B49B7E83B59A}"/>
              </a:ext>
            </a:extLst>
          </p:cNvPr>
          <p:cNvSpPr>
            <a:spLocks noGrp="1"/>
          </p:cNvSpPr>
          <p:nvPr>
            <p:ph type="sldNum" sz="quarter" idx="12"/>
          </p:nvPr>
        </p:nvSpPr>
        <p:spPr/>
        <p:txBody>
          <a:bodyPr/>
          <a:lstStyle/>
          <a:p>
            <a:fld id="{D57F1E4F-1CFF-5643-939E-217C01CDF565}" type="slidenum">
              <a:rPr lang="en-US" dirty="0"/>
              <a:pPr/>
              <a:t>26</a:t>
            </a:fld>
            <a:endParaRPr lang="en-US" dirty="0"/>
          </a:p>
        </p:txBody>
      </p:sp>
    </p:spTree>
    <p:extLst>
      <p:ext uri="{BB962C8B-B14F-4D97-AF65-F5344CB8AC3E}">
        <p14:creationId xmlns:p14="http://schemas.microsoft.com/office/powerpoint/2010/main" val="186328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BC5A-CF4B-5F63-33B5-7EAF2D3B05B6}"/>
              </a:ext>
            </a:extLst>
          </p:cNvPr>
          <p:cNvSpPr>
            <a:spLocks noGrp="1"/>
          </p:cNvSpPr>
          <p:nvPr>
            <p:ph type="title"/>
          </p:nvPr>
        </p:nvSpPr>
        <p:spPr/>
        <p:txBody>
          <a:bodyPr>
            <a:normAutofit/>
          </a:bodyPr>
          <a:lstStyle/>
          <a:p>
            <a:pPr marL="342900" indent="-342900">
              <a:buAutoNum type="arabicPeriod"/>
            </a:pPr>
            <a:r>
              <a:rPr lang="en-US" sz="2000" b="1" u="sng" dirty="0">
                <a:solidFill>
                  <a:schemeClr val="accent2"/>
                </a:solidFill>
                <a:latin typeface="Tahoma"/>
                <a:ea typeface="Tahoma"/>
                <a:cs typeface="Arial"/>
              </a:rPr>
              <a:t>Contribution of SAR/Sentinel-1 images in the detection of burnt areas in the natural vegetation of the </a:t>
            </a:r>
            <a:r>
              <a:rPr lang="en-US" sz="2000" b="1" u="sng" err="1">
                <a:solidFill>
                  <a:schemeClr val="accent2"/>
                </a:solidFill>
                <a:latin typeface="Tahoma"/>
                <a:ea typeface="Tahoma"/>
                <a:cs typeface="Arial"/>
              </a:rPr>
              <a:t>brazilian</a:t>
            </a:r>
            <a:r>
              <a:rPr lang="en-US" sz="2000" b="1" u="sng" dirty="0">
                <a:solidFill>
                  <a:schemeClr val="accent2"/>
                </a:solidFill>
                <a:latin typeface="Tahoma"/>
                <a:ea typeface="Tahoma"/>
                <a:cs typeface="Arial"/>
              </a:rPr>
              <a:t> Pantanal biome</a:t>
            </a:r>
            <a:endParaRPr lang="en-US" sz="2000" b="1" u="sng">
              <a:solidFill>
                <a:schemeClr val="accent2"/>
              </a:solidFill>
              <a:latin typeface="Tahoma"/>
              <a:ea typeface="Tahoma"/>
              <a:cs typeface="Tahoma"/>
            </a:endParaRPr>
          </a:p>
          <a:p>
            <a:endParaRPr lang="en-US" dirty="0"/>
          </a:p>
        </p:txBody>
      </p:sp>
      <p:sp>
        <p:nvSpPr>
          <p:cNvPr id="3" name="Content Placeholder 2">
            <a:extLst>
              <a:ext uri="{FF2B5EF4-FFF2-40B4-BE49-F238E27FC236}">
                <a16:creationId xmlns:a16="http://schemas.microsoft.com/office/drawing/2014/main" id="{F1DBDC83-6AB3-1C29-03DC-5BCA3214E398}"/>
              </a:ext>
            </a:extLst>
          </p:cNvPr>
          <p:cNvSpPr>
            <a:spLocks noGrp="1"/>
          </p:cNvSpPr>
          <p:nvPr>
            <p:ph idx="1"/>
          </p:nvPr>
        </p:nvSpPr>
        <p:spPr>
          <a:xfrm>
            <a:off x="677334" y="2154235"/>
            <a:ext cx="8596668" cy="3880773"/>
          </a:xfrm>
        </p:spPr>
        <p:txBody>
          <a:bodyPr vert="horz" lIns="91440" tIns="45720" rIns="91440" bIns="45720" rtlCol="0" anchor="t">
            <a:normAutofit/>
          </a:bodyPr>
          <a:lstStyle/>
          <a:p>
            <a:r>
              <a:rPr lang="en-US" dirty="0">
                <a:solidFill>
                  <a:srgbClr val="202122"/>
                </a:solidFill>
                <a:latin typeface="Verdana"/>
                <a:ea typeface="Arial"/>
                <a:cs typeface="Arial"/>
              </a:rPr>
              <a:t>The purpose of this study was to map burnt areas in the EASP conservation unit, Mato-Grosso</a:t>
            </a:r>
            <a:r>
              <a:rPr lang="en-US" dirty="0">
                <a:solidFill>
                  <a:srgbClr val="202122"/>
                </a:solidFill>
                <a:latin typeface="Verdana"/>
                <a:ea typeface="+mn-lt"/>
                <a:cs typeface="+mn-lt"/>
              </a:rPr>
              <a:t>, Brazil </a:t>
            </a:r>
            <a:r>
              <a:rPr lang="en-US" dirty="0">
                <a:solidFill>
                  <a:srgbClr val="202122"/>
                </a:solidFill>
                <a:latin typeface="Verdana"/>
                <a:ea typeface="+mn-lt"/>
                <a:cs typeface="Arial"/>
              </a:rPr>
              <a:t>in</a:t>
            </a:r>
            <a:r>
              <a:rPr lang="en-US" dirty="0">
                <a:solidFill>
                  <a:srgbClr val="202122"/>
                </a:solidFill>
                <a:latin typeface="Verdana"/>
                <a:ea typeface="Arial"/>
                <a:cs typeface="Arial"/>
              </a:rPr>
              <a:t> the dry season of 2020.</a:t>
            </a:r>
            <a:endParaRPr lang="en-US">
              <a:solidFill>
                <a:srgbClr val="404040"/>
              </a:solidFill>
              <a:latin typeface="Verdana"/>
              <a:ea typeface="Arial"/>
              <a:cs typeface="Arial"/>
            </a:endParaRPr>
          </a:p>
          <a:p>
            <a:r>
              <a:rPr lang="en-US" dirty="0">
                <a:solidFill>
                  <a:srgbClr val="202122"/>
                </a:solidFill>
                <a:latin typeface="Verdana"/>
                <a:ea typeface="Verdana"/>
                <a:cs typeface="Arial"/>
              </a:rPr>
              <a:t>The focus of this study was on fire events that took place between June 20 and November 22, 2020.</a:t>
            </a:r>
          </a:p>
          <a:p>
            <a:r>
              <a:rPr lang="en-US" b="1" dirty="0">
                <a:solidFill>
                  <a:srgbClr val="202122"/>
                </a:solidFill>
                <a:latin typeface="Verdana"/>
                <a:ea typeface="Verdana"/>
                <a:cs typeface="Arial"/>
              </a:rPr>
              <a:t>Data Used:</a:t>
            </a:r>
            <a:r>
              <a:rPr lang="en-US" dirty="0">
                <a:solidFill>
                  <a:srgbClr val="202122"/>
                </a:solidFill>
                <a:latin typeface="Verdana"/>
                <a:ea typeface="Verdana"/>
                <a:cs typeface="Arial"/>
              </a:rPr>
              <a:t> </a:t>
            </a:r>
          </a:p>
          <a:p>
            <a:r>
              <a:rPr lang="en-US" b="1" dirty="0">
                <a:solidFill>
                  <a:srgbClr val="202122"/>
                </a:solidFill>
                <a:latin typeface="Verdana"/>
                <a:ea typeface="+mn-lt"/>
                <a:cs typeface="+mn-lt"/>
              </a:rPr>
              <a:t>Sentinel-2 Optical Data</a:t>
            </a:r>
            <a:r>
              <a:rPr lang="en-US" dirty="0">
                <a:solidFill>
                  <a:srgbClr val="202122"/>
                </a:solidFill>
                <a:latin typeface="Verdana"/>
                <a:ea typeface="+mn-lt"/>
                <a:cs typeface="+mn-lt"/>
              </a:rPr>
              <a:t>(Used as ground truth): Acquired on June 20 (Pre fire) and November 22 (Post fire)</a:t>
            </a:r>
            <a:endParaRPr lang="en-US">
              <a:solidFill>
                <a:srgbClr val="404040"/>
              </a:solidFill>
              <a:latin typeface="Verdana"/>
              <a:ea typeface="+mn-lt"/>
              <a:cs typeface="+mn-lt"/>
            </a:endParaRPr>
          </a:p>
          <a:p>
            <a:r>
              <a:rPr lang="en-US" b="1" dirty="0">
                <a:solidFill>
                  <a:srgbClr val="202122"/>
                </a:solidFill>
                <a:latin typeface="Verdana"/>
                <a:ea typeface="+mn-lt"/>
                <a:cs typeface="+mn-lt"/>
              </a:rPr>
              <a:t>Sentinel-1 SAR Data</a:t>
            </a:r>
            <a:r>
              <a:rPr lang="en-US" dirty="0">
                <a:solidFill>
                  <a:srgbClr val="202122"/>
                </a:solidFill>
                <a:latin typeface="Verdana"/>
                <a:ea typeface="+mn-lt"/>
                <a:cs typeface="+mn-lt"/>
              </a:rPr>
              <a:t>: Pre- (June 15)and post-fire (November 24) images were selected.</a:t>
            </a:r>
            <a:endParaRPr lang="en-US">
              <a:latin typeface="Verdana"/>
              <a:ea typeface="Verdana"/>
            </a:endParaRPr>
          </a:p>
          <a:p>
            <a:endParaRPr lang="en-US" dirty="0">
              <a:solidFill>
                <a:srgbClr val="202122"/>
              </a:solidFill>
              <a:latin typeface="Verdana"/>
              <a:ea typeface="Verdana"/>
              <a:cs typeface="Arial"/>
            </a:endParaRPr>
          </a:p>
          <a:p>
            <a:endParaRPr lang="en-US" dirty="0">
              <a:solidFill>
                <a:srgbClr val="202122"/>
              </a:solidFill>
              <a:latin typeface="Verdana"/>
              <a:ea typeface="Verdana"/>
              <a:cs typeface="Arial"/>
            </a:endParaRPr>
          </a:p>
          <a:p>
            <a:endParaRPr lang="en-US" dirty="0">
              <a:solidFill>
                <a:srgbClr val="202122"/>
              </a:solidFill>
              <a:latin typeface="Verdana"/>
              <a:ea typeface="Verdana"/>
              <a:cs typeface="Arial"/>
            </a:endParaRPr>
          </a:p>
          <a:p>
            <a:endParaRPr lang="en-US" dirty="0">
              <a:solidFill>
                <a:srgbClr val="202122"/>
              </a:solidFill>
              <a:latin typeface="Verdana"/>
              <a:ea typeface="Verdana"/>
              <a:cs typeface="Arial"/>
            </a:endParaRPr>
          </a:p>
          <a:p>
            <a:endParaRPr lang="en-US" dirty="0">
              <a:solidFill>
                <a:srgbClr val="202122"/>
              </a:solidFill>
              <a:latin typeface="Verdana"/>
              <a:ea typeface="Verdana"/>
              <a:cs typeface="Arial"/>
            </a:endParaRPr>
          </a:p>
        </p:txBody>
      </p:sp>
      <p:sp>
        <p:nvSpPr>
          <p:cNvPr id="6" name="Slide Number Placeholder 5">
            <a:extLst>
              <a:ext uri="{FF2B5EF4-FFF2-40B4-BE49-F238E27FC236}">
                <a16:creationId xmlns:a16="http://schemas.microsoft.com/office/drawing/2014/main" id="{82858DB0-C1D0-2D5B-6BF3-12A3EB8F69ED}"/>
              </a:ext>
            </a:extLst>
          </p:cNvPr>
          <p:cNvSpPr>
            <a:spLocks noGrp="1"/>
          </p:cNvSpPr>
          <p:nvPr>
            <p:ph type="sldNum" sz="quarter" idx="12"/>
          </p:nvPr>
        </p:nvSpPr>
        <p:spPr/>
        <p:txBody>
          <a:bodyPr/>
          <a:lstStyle/>
          <a:p>
            <a:fld id="{D57F1E4F-1CFF-5643-939E-217C01CDF565}" type="slidenum">
              <a:rPr lang="en-US" dirty="0"/>
              <a:pPr/>
              <a:t>3</a:t>
            </a:fld>
            <a:endParaRPr lang="en-US"/>
          </a:p>
        </p:txBody>
      </p:sp>
      <p:sp>
        <p:nvSpPr>
          <p:cNvPr id="5" name="Footer Placeholder 4">
            <a:extLst>
              <a:ext uri="{FF2B5EF4-FFF2-40B4-BE49-F238E27FC236}">
                <a16:creationId xmlns:a16="http://schemas.microsoft.com/office/drawing/2014/main" id="{78FA0404-7E87-96FA-00D5-5A737555848E}"/>
              </a:ext>
            </a:extLst>
          </p:cNvPr>
          <p:cNvSpPr>
            <a:spLocks noGrp="1"/>
          </p:cNvSpPr>
          <p:nvPr>
            <p:ph type="ftr" sz="quarter" idx="11"/>
          </p:nvPr>
        </p:nvSpPr>
        <p:spPr/>
        <p:txBody>
          <a:bodyPr/>
          <a:lstStyle/>
          <a:p>
            <a:r>
              <a:rPr lang="en-US"/>
              <a:t>Summer Internship - Literature Review</a:t>
            </a:r>
          </a:p>
        </p:txBody>
      </p:sp>
    </p:spTree>
    <p:extLst>
      <p:ext uri="{BB962C8B-B14F-4D97-AF65-F5344CB8AC3E}">
        <p14:creationId xmlns:p14="http://schemas.microsoft.com/office/powerpoint/2010/main" val="1363610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399E7-2369-5977-5D02-85EF5CA05423}"/>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5F2A0D75-D541-B902-C80D-1D1544D36906}"/>
              </a:ext>
            </a:extLst>
          </p:cNvPr>
          <p:cNvSpPr>
            <a:spLocks noGrp="1"/>
          </p:cNvSpPr>
          <p:nvPr>
            <p:ph type="ftr" sz="quarter" idx="11"/>
          </p:nvPr>
        </p:nvSpPr>
        <p:spPr/>
        <p:txBody>
          <a:bodyPr/>
          <a:lstStyle/>
          <a:p>
            <a:r>
              <a:rPr lang="en-US" dirty="0"/>
              <a:t>Summer Internship - Literature Review</a:t>
            </a:r>
          </a:p>
        </p:txBody>
      </p:sp>
      <p:sp>
        <p:nvSpPr>
          <p:cNvPr id="5" name="Slide Number Placeholder 4">
            <a:extLst>
              <a:ext uri="{FF2B5EF4-FFF2-40B4-BE49-F238E27FC236}">
                <a16:creationId xmlns:a16="http://schemas.microsoft.com/office/drawing/2014/main" id="{3EAF7DE4-77C3-E223-1135-9BCFA3F175B4}"/>
              </a:ext>
            </a:extLst>
          </p:cNvPr>
          <p:cNvSpPr>
            <a:spLocks noGrp="1"/>
          </p:cNvSpPr>
          <p:nvPr>
            <p:ph type="sldNum" sz="quarter" idx="12"/>
          </p:nvPr>
        </p:nvSpPr>
        <p:spPr/>
        <p:txBody>
          <a:bodyPr/>
          <a:lstStyle/>
          <a:p>
            <a:fld id="{D57F1E4F-1CFF-5643-939E-217C01CDF565}" type="slidenum">
              <a:rPr lang="en-US" dirty="0"/>
              <a:pPr/>
              <a:t>4</a:t>
            </a:fld>
            <a:endParaRPr lang="en-US" dirty="0"/>
          </a:p>
        </p:txBody>
      </p:sp>
      <p:sp>
        <p:nvSpPr>
          <p:cNvPr id="8" name="Content Placeholder 7">
            <a:extLst>
              <a:ext uri="{FF2B5EF4-FFF2-40B4-BE49-F238E27FC236}">
                <a16:creationId xmlns:a16="http://schemas.microsoft.com/office/drawing/2014/main" id="{6B69C2C1-551A-3288-FA93-7947DB1103DA}"/>
              </a:ext>
            </a:extLst>
          </p:cNvPr>
          <p:cNvSpPr>
            <a:spLocks noGrp="1"/>
          </p:cNvSpPr>
          <p:nvPr>
            <p:ph idx="1"/>
          </p:nvPr>
        </p:nvSpPr>
        <p:spPr>
          <a:xfrm>
            <a:off x="520096" y="285827"/>
            <a:ext cx="8596668" cy="3880773"/>
          </a:xfrm>
        </p:spPr>
        <p:txBody>
          <a:bodyPr vert="horz" lIns="91440" tIns="45720" rIns="91440" bIns="45720" rtlCol="0" anchor="t">
            <a:normAutofit/>
          </a:bodyPr>
          <a:lstStyle/>
          <a:p>
            <a:r>
              <a:rPr lang="en-US" b="1" dirty="0">
                <a:latin typeface="Verdana"/>
                <a:ea typeface="Verdana"/>
              </a:rPr>
              <a:t>Methodology:</a:t>
            </a:r>
          </a:p>
          <a:p>
            <a:r>
              <a:rPr lang="en-US" dirty="0">
                <a:latin typeface="Verdana"/>
                <a:ea typeface="+mn-lt"/>
                <a:cs typeface="+mn-lt"/>
              </a:rPr>
              <a:t>Acquisition of optical and SAR data.</a:t>
            </a:r>
            <a:endParaRPr lang="en-US">
              <a:latin typeface="Verdana"/>
              <a:ea typeface="Verdana"/>
            </a:endParaRPr>
          </a:p>
          <a:p>
            <a:r>
              <a:rPr lang="en-US" dirty="0">
                <a:latin typeface="Verdana"/>
                <a:ea typeface="+mn-lt"/>
                <a:cs typeface="+mn-lt"/>
              </a:rPr>
              <a:t>Calculation of NBR and </a:t>
            </a:r>
            <a:r>
              <a:rPr lang="en-US" err="1">
                <a:latin typeface="Verdana"/>
                <a:ea typeface="+mn-lt"/>
                <a:cs typeface="+mn-lt"/>
              </a:rPr>
              <a:t>dNBR</a:t>
            </a:r>
            <a:r>
              <a:rPr lang="en-US" dirty="0">
                <a:latin typeface="Verdana"/>
                <a:ea typeface="+mn-lt"/>
                <a:cs typeface="+mn-lt"/>
              </a:rPr>
              <a:t>.</a:t>
            </a:r>
            <a:endParaRPr lang="en-US">
              <a:latin typeface="Verdana"/>
              <a:ea typeface="Verdana"/>
            </a:endParaRPr>
          </a:p>
          <a:p>
            <a:r>
              <a:rPr lang="en-US" dirty="0">
                <a:latin typeface="Verdana"/>
                <a:ea typeface="+mn-lt"/>
                <a:cs typeface="+mn-lt"/>
              </a:rPr>
              <a:t>Calculation of difference in backscatter </a:t>
            </a:r>
            <a:r>
              <a:rPr lang="en-US" err="1">
                <a:latin typeface="Verdana"/>
                <a:ea typeface="+mn-lt"/>
                <a:cs typeface="+mn-lt"/>
              </a:rPr>
              <a:t>coeficient</a:t>
            </a:r>
            <a:r>
              <a:rPr lang="en-US" dirty="0">
                <a:latin typeface="Verdana"/>
                <a:ea typeface="+mn-lt"/>
                <a:cs typeface="+mn-lt"/>
              </a:rPr>
              <a:t> in </a:t>
            </a:r>
            <a:r>
              <a:rPr lang="en-US" err="1">
                <a:latin typeface="Verdana"/>
                <a:ea typeface="+mn-lt"/>
                <a:cs typeface="+mn-lt"/>
              </a:rPr>
              <a:t>dVV</a:t>
            </a:r>
            <a:r>
              <a:rPr lang="en-US" dirty="0">
                <a:latin typeface="Verdana"/>
                <a:ea typeface="+mn-lt"/>
                <a:cs typeface="+mn-lt"/>
              </a:rPr>
              <a:t> and </a:t>
            </a:r>
            <a:r>
              <a:rPr lang="en-US" err="1">
                <a:latin typeface="Verdana"/>
                <a:ea typeface="+mn-lt"/>
                <a:cs typeface="+mn-lt"/>
              </a:rPr>
              <a:t>dVH</a:t>
            </a:r>
            <a:r>
              <a:rPr lang="en-US" dirty="0">
                <a:latin typeface="Verdana"/>
                <a:ea typeface="+mn-lt"/>
                <a:cs typeface="+mn-lt"/>
              </a:rPr>
              <a:t> images</a:t>
            </a:r>
            <a:endParaRPr lang="en-US">
              <a:latin typeface="Verdana"/>
              <a:ea typeface="Verdana"/>
            </a:endParaRPr>
          </a:p>
          <a:p>
            <a:r>
              <a:rPr lang="en-US" dirty="0">
                <a:latin typeface="Verdana"/>
                <a:ea typeface="+mn-lt"/>
                <a:cs typeface="+mn-lt"/>
              </a:rPr>
              <a:t>Random Forest classification of </a:t>
            </a:r>
            <a:r>
              <a:rPr lang="en-US" err="1">
                <a:latin typeface="Verdana"/>
                <a:ea typeface="+mn-lt"/>
                <a:cs typeface="+mn-lt"/>
              </a:rPr>
              <a:t>dNBR</a:t>
            </a:r>
            <a:r>
              <a:rPr lang="en-US" dirty="0">
                <a:latin typeface="Verdana"/>
                <a:ea typeface="+mn-lt"/>
                <a:cs typeface="+mn-lt"/>
              </a:rPr>
              <a:t>, </a:t>
            </a:r>
            <a:r>
              <a:rPr lang="en-US" err="1">
                <a:latin typeface="Verdana"/>
                <a:ea typeface="+mn-lt"/>
                <a:cs typeface="+mn-lt"/>
              </a:rPr>
              <a:t>dVV</a:t>
            </a:r>
            <a:r>
              <a:rPr lang="en-US" dirty="0">
                <a:latin typeface="Verdana"/>
                <a:ea typeface="+mn-lt"/>
                <a:cs typeface="+mn-lt"/>
              </a:rPr>
              <a:t>, and </a:t>
            </a:r>
            <a:r>
              <a:rPr lang="en-US" err="1">
                <a:latin typeface="Verdana"/>
                <a:ea typeface="+mn-lt"/>
                <a:cs typeface="+mn-lt"/>
              </a:rPr>
              <a:t>dVH</a:t>
            </a:r>
            <a:r>
              <a:rPr lang="en-US" dirty="0">
                <a:latin typeface="Verdana"/>
                <a:ea typeface="+mn-lt"/>
                <a:cs typeface="+mn-lt"/>
              </a:rPr>
              <a:t>(</a:t>
            </a:r>
            <a:r>
              <a:rPr lang="en-US" dirty="0">
                <a:solidFill>
                  <a:srgbClr val="000000"/>
                </a:solidFill>
                <a:latin typeface="Verdana"/>
                <a:ea typeface="Verdana"/>
                <a:cs typeface="+mn-lt"/>
              </a:rPr>
              <a:t>Two output classes: burnt areas and unburnt areas.)</a:t>
            </a:r>
            <a:endParaRPr lang="en-US">
              <a:latin typeface="Verdana"/>
              <a:ea typeface="Verdana"/>
            </a:endParaRPr>
          </a:p>
          <a:p>
            <a:r>
              <a:rPr lang="en-US" dirty="0">
                <a:solidFill>
                  <a:srgbClr val="202122"/>
                </a:solidFill>
                <a:latin typeface="Verdana"/>
                <a:ea typeface="Verdana"/>
                <a:cs typeface="Arial"/>
              </a:rPr>
              <a:t>Data pre-processing, both optical and SAR images, was performed using the Sentinel Application Platform 8.0 (SNAP) software, developed by the ESA.</a:t>
            </a:r>
            <a:endParaRPr lang="en-US" dirty="0">
              <a:latin typeface="Verdana"/>
              <a:ea typeface="Verdana"/>
            </a:endParaRPr>
          </a:p>
          <a:p>
            <a:pPr marL="0" indent="0">
              <a:buNone/>
            </a:pPr>
            <a:endParaRPr lang="en-US" dirty="0"/>
          </a:p>
          <a:p>
            <a:pPr marL="0" indent="0">
              <a:buNone/>
            </a:pPr>
            <a:endParaRPr lang="en-US" dirty="0"/>
          </a:p>
          <a:p>
            <a:endParaRPr lang="en-US" dirty="0"/>
          </a:p>
        </p:txBody>
      </p:sp>
      <p:pic>
        <p:nvPicPr>
          <p:cNvPr id="9" name="Picture 8" descr="A diagram of a research process&#10;&#10;Description automatically generated">
            <a:extLst>
              <a:ext uri="{FF2B5EF4-FFF2-40B4-BE49-F238E27FC236}">
                <a16:creationId xmlns:a16="http://schemas.microsoft.com/office/drawing/2014/main" id="{246C6AE3-2435-D1AC-8387-A3C048B817E7}"/>
              </a:ext>
            </a:extLst>
          </p:cNvPr>
          <p:cNvPicPr>
            <a:picLocks noChangeAspect="1"/>
          </p:cNvPicPr>
          <p:nvPr/>
        </p:nvPicPr>
        <p:blipFill>
          <a:blip r:embed="rId2"/>
          <a:stretch>
            <a:fillRect/>
          </a:stretch>
        </p:blipFill>
        <p:spPr>
          <a:xfrm>
            <a:off x="3824893" y="3534758"/>
            <a:ext cx="5292121" cy="2872771"/>
          </a:xfrm>
          <a:prstGeom prst="rect">
            <a:avLst/>
          </a:prstGeom>
        </p:spPr>
      </p:pic>
    </p:spTree>
    <p:extLst>
      <p:ext uri="{BB962C8B-B14F-4D97-AF65-F5344CB8AC3E}">
        <p14:creationId xmlns:p14="http://schemas.microsoft.com/office/powerpoint/2010/main" val="2819614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04B4D2A-6561-09C1-F948-E56095B55D5F}"/>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1266260F-D1D1-5867-B77B-F478F9723408}"/>
              </a:ext>
            </a:extLst>
          </p:cNvPr>
          <p:cNvSpPr>
            <a:spLocks noGrp="1"/>
          </p:cNvSpPr>
          <p:nvPr>
            <p:ph idx="1"/>
          </p:nvPr>
        </p:nvSpPr>
        <p:spPr>
          <a:xfrm>
            <a:off x="535266" y="739911"/>
            <a:ext cx="8596668" cy="3880773"/>
          </a:xfrm>
        </p:spPr>
        <p:txBody>
          <a:bodyPr vert="horz" lIns="91440" tIns="45720" rIns="91440" bIns="45720" rtlCol="0" anchor="t">
            <a:normAutofit/>
          </a:bodyPr>
          <a:lstStyle/>
          <a:p>
            <a:pPr marL="0" indent="0">
              <a:buNone/>
            </a:pPr>
            <a:r>
              <a:rPr lang="en-US" b="1" dirty="0">
                <a:solidFill>
                  <a:schemeClr val="tx1"/>
                </a:solidFill>
                <a:latin typeface="Verdana"/>
                <a:ea typeface="Verdana"/>
                <a:cs typeface="Arial"/>
              </a:rPr>
              <a:t>Results</a:t>
            </a:r>
          </a:p>
          <a:p>
            <a:r>
              <a:rPr lang="en-US" dirty="0">
                <a:solidFill>
                  <a:schemeClr val="tx1"/>
                </a:solidFill>
                <a:latin typeface="Verdana"/>
                <a:ea typeface="Verdana"/>
                <a:cs typeface="Arial"/>
              </a:rPr>
              <a:t>Calculated the Recall, Precision, F1-Score, and accuracy metrics from the validation data.</a:t>
            </a:r>
          </a:p>
          <a:p>
            <a:r>
              <a:rPr lang="en-US" dirty="0">
                <a:solidFill>
                  <a:schemeClr val="tx1"/>
                </a:solidFill>
                <a:latin typeface="Verdana"/>
                <a:ea typeface="+mn-lt"/>
                <a:cs typeface="+mn-lt"/>
              </a:rPr>
              <a:t>Strong correlation between SAR and optical data.</a:t>
            </a:r>
            <a:endParaRPr lang="en-US">
              <a:solidFill>
                <a:schemeClr val="tx1"/>
              </a:solidFill>
              <a:latin typeface="Verdana"/>
              <a:ea typeface="Verdana"/>
              <a:cs typeface="Arial"/>
            </a:endParaRPr>
          </a:p>
          <a:p>
            <a:r>
              <a:rPr lang="en-US" dirty="0">
                <a:solidFill>
                  <a:schemeClr val="tx1"/>
                </a:solidFill>
                <a:latin typeface="Verdana"/>
                <a:ea typeface="Verdana"/>
                <a:cs typeface="Arial"/>
              </a:rPr>
              <a:t>The results showed that the </a:t>
            </a:r>
            <a:r>
              <a:rPr lang="en-US" dirty="0" err="1">
                <a:solidFill>
                  <a:schemeClr val="tx1"/>
                </a:solidFill>
                <a:latin typeface="Verdana"/>
                <a:ea typeface="Verdana"/>
                <a:cs typeface="Arial"/>
              </a:rPr>
              <a:t>dVH</a:t>
            </a:r>
            <a:r>
              <a:rPr lang="en-US" dirty="0">
                <a:solidFill>
                  <a:schemeClr val="tx1"/>
                </a:solidFill>
                <a:latin typeface="Verdana"/>
                <a:ea typeface="Verdana"/>
                <a:cs typeface="Arial"/>
              </a:rPr>
              <a:t> and </a:t>
            </a:r>
            <a:r>
              <a:rPr lang="en-US" dirty="0" err="1">
                <a:solidFill>
                  <a:schemeClr val="tx1"/>
                </a:solidFill>
                <a:latin typeface="Verdana"/>
                <a:ea typeface="Verdana"/>
                <a:cs typeface="Arial"/>
              </a:rPr>
              <a:t>dVV</a:t>
            </a:r>
            <a:r>
              <a:rPr lang="en-US" dirty="0">
                <a:solidFill>
                  <a:schemeClr val="tx1"/>
                </a:solidFill>
                <a:latin typeface="Verdana"/>
                <a:ea typeface="Verdana"/>
                <a:cs typeface="Arial"/>
              </a:rPr>
              <a:t> products identified more burnt areas compared to </a:t>
            </a:r>
            <a:r>
              <a:rPr lang="en-US" dirty="0" err="1">
                <a:solidFill>
                  <a:schemeClr val="tx1"/>
                </a:solidFill>
                <a:latin typeface="Verdana"/>
                <a:ea typeface="Verdana"/>
                <a:cs typeface="Arial"/>
              </a:rPr>
              <a:t>dNBR</a:t>
            </a:r>
            <a:r>
              <a:rPr lang="en-US" dirty="0">
                <a:solidFill>
                  <a:schemeClr val="tx1"/>
                </a:solidFill>
                <a:latin typeface="Verdana"/>
                <a:ea typeface="Verdana"/>
                <a:cs typeface="Arial"/>
              </a:rPr>
              <a:t>, 21% and 18%, respectively.</a:t>
            </a:r>
            <a:endParaRPr lang="en-US">
              <a:solidFill>
                <a:schemeClr val="tx1"/>
              </a:solidFill>
              <a:latin typeface="Verdana"/>
              <a:ea typeface="Verdana"/>
              <a:cs typeface="Arial"/>
            </a:endParaRPr>
          </a:p>
          <a:p>
            <a:r>
              <a:rPr lang="en-US" dirty="0">
                <a:solidFill>
                  <a:schemeClr val="tx1"/>
                </a:solidFill>
                <a:latin typeface="Verdana"/>
                <a:ea typeface="Verdana"/>
                <a:cs typeface="Arial"/>
              </a:rPr>
              <a:t>The </a:t>
            </a:r>
            <a:r>
              <a:rPr lang="en-US" err="1">
                <a:solidFill>
                  <a:schemeClr val="tx1"/>
                </a:solidFill>
                <a:latin typeface="Verdana"/>
                <a:ea typeface="Verdana"/>
                <a:cs typeface="Arial"/>
              </a:rPr>
              <a:t>dVH</a:t>
            </a:r>
            <a:r>
              <a:rPr lang="en-US" dirty="0">
                <a:solidFill>
                  <a:schemeClr val="tx1"/>
                </a:solidFill>
                <a:latin typeface="Verdana"/>
                <a:ea typeface="Verdana"/>
                <a:cs typeface="Arial"/>
              </a:rPr>
              <a:t> and </a:t>
            </a:r>
            <a:r>
              <a:rPr lang="en-US" err="1">
                <a:solidFill>
                  <a:schemeClr val="tx1"/>
                </a:solidFill>
                <a:latin typeface="Verdana"/>
                <a:ea typeface="Verdana"/>
                <a:cs typeface="Arial"/>
              </a:rPr>
              <a:t>dVV</a:t>
            </a:r>
            <a:r>
              <a:rPr lang="en-US" dirty="0">
                <a:solidFill>
                  <a:schemeClr val="tx1"/>
                </a:solidFill>
                <a:latin typeface="Verdana"/>
                <a:ea typeface="Verdana"/>
                <a:cs typeface="Arial"/>
              </a:rPr>
              <a:t> products were able to differentiate water bodies, not associating them with burnt areas, as occurred with </a:t>
            </a:r>
            <a:r>
              <a:rPr lang="en-US" err="1">
                <a:solidFill>
                  <a:schemeClr val="tx1"/>
                </a:solidFill>
                <a:latin typeface="Verdana"/>
                <a:ea typeface="Verdana"/>
                <a:cs typeface="Arial"/>
              </a:rPr>
              <a:t>dNBR</a:t>
            </a:r>
            <a:r>
              <a:rPr lang="en-US" dirty="0">
                <a:solidFill>
                  <a:schemeClr val="tx1"/>
                </a:solidFill>
                <a:latin typeface="Verdana"/>
                <a:ea typeface="Verdana"/>
                <a:cs typeface="Arial"/>
              </a:rPr>
              <a:t>.</a:t>
            </a:r>
            <a:endParaRPr lang="en-US">
              <a:solidFill>
                <a:schemeClr val="tx1"/>
              </a:solidFill>
              <a:latin typeface="Trebuchet MS"/>
              <a:ea typeface="Verdana"/>
              <a:cs typeface="Arial"/>
            </a:endParaRPr>
          </a:p>
          <a:p>
            <a:endParaRPr lang="en-US" sz="1200" dirty="0">
              <a:solidFill>
                <a:schemeClr val="tx1"/>
              </a:solidFill>
              <a:latin typeface="Verdana"/>
              <a:ea typeface="Verdana"/>
              <a:cs typeface="Arial"/>
            </a:endParaRPr>
          </a:p>
          <a:p>
            <a:endParaRPr lang="en-US" sz="1200" dirty="0">
              <a:solidFill>
                <a:schemeClr val="tx1"/>
              </a:solidFill>
              <a:latin typeface="Trebuchet MS"/>
              <a:ea typeface="Verdana"/>
              <a:cs typeface="Arial"/>
            </a:endParaRPr>
          </a:p>
          <a:p>
            <a:endParaRPr lang="en-US" sz="1200" dirty="0">
              <a:solidFill>
                <a:schemeClr val="tx1"/>
              </a:solidFill>
              <a:latin typeface="Verdana"/>
              <a:ea typeface="Verdana"/>
              <a:cs typeface="Arial"/>
            </a:endParaRPr>
          </a:p>
          <a:p>
            <a:endParaRPr lang="en-US" sz="1200" dirty="0">
              <a:solidFill>
                <a:schemeClr val="tx1"/>
              </a:solidFill>
              <a:latin typeface="Verdana"/>
              <a:ea typeface="Verdana"/>
              <a:cs typeface="Arial"/>
            </a:endParaRPr>
          </a:p>
          <a:p>
            <a:endParaRPr lang="en-US" sz="1200" dirty="0">
              <a:solidFill>
                <a:schemeClr val="tx1"/>
              </a:solidFill>
              <a:latin typeface="Verdana"/>
              <a:ea typeface="Verdana"/>
              <a:cs typeface="Arial"/>
            </a:endParaRPr>
          </a:p>
        </p:txBody>
      </p:sp>
      <p:pic>
        <p:nvPicPr>
          <p:cNvPr id="6" name="Picture 5" descr="A table with numbers and a number of objects&#10;&#10;Description automatically generated">
            <a:extLst>
              <a:ext uri="{FF2B5EF4-FFF2-40B4-BE49-F238E27FC236}">
                <a16:creationId xmlns:a16="http://schemas.microsoft.com/office/drawing/2014/main" id="{697E0726-093A-CAAF-A225-98FE337AB052}"/>
              </a:ext>
            </a:extLst>
          </p:cNvPr>
          <p:cNvPicPr>
            <a:picLocks noChangeAspect="1"/>
          </p:cNvPicPr>
          <p:nvPr/>
        </p:nvPicPr>
        <p:blipFill>
          <a:blip r:embed="rId2"/>
          <a:stretch>
            <a:fillRect/>
          </a:stretch>
        </p:blipFill>
        <p:spPr>
          <a:xfrm>
            <a:off x="1909786" y="3644670"/>
            <a:ext cx="6674642" cy="2255791"/>
          </a:xfrm>
          <a:prstGeom prst="rect">
            <a:avLst/>
          </a:prstGeom>
        </p:spPr>
      </p:pic>
      <p:sp>
        <p:nvSpPr>
          <p:cNvPr id="3" name="Slide Number Placeholder 2">
            <a:extLst>
              <a:ext uri="{FF2B5EF4-FFF2-40B4-BE49-F238E27FC236}">
                <a16:creationId xmlns:a16="http://schemas.microsoft.com/office/drawing/2014/main" id="{29AAB880-1EDF-7CF0-F535-9D897E348089}"/>
              </a:ext>
            </a:extLst>
          </p:cNvPr>
          <p:cNvSpPr>
            <a:spLocks noGrp="1"/>
          </p:cNvSpPr>
          <p:nvPr>
            <p:ph type="sldNum" sz="quarter" idx="12"/>
          </p:nvPr>
        </p:nvSpPr>
        <p:spPr/>
        <p:txBody>
          <a:bodyPr/>
          <a:lstStyle/>
          <a:p>
            <a:fld id="{D57F1E4F-1CFF-5643-939E-217C01CDF565}" type="slidenum">
              <a:rPr lang="en-US" dirty="0"/>
              <a:pPr/>
              <a:t>5</a:t>
            </a:fld>
            <a:endParaRPr lang="en-US"/>
          </a:p>
        </p:txBody>
      </p:sp>
      <p:sp>
        <p:nvSpPr>
          <p:cNvPr id="2" name="Footer Placeholder 1">
            <a:extLst>
              <a:ext uri="{FF2B5EF4-FFF2-40B4-BE49-F238E27FC236}">
                <a16:creationId xmlns:a16="http://schemas.microsoft.com/office/drawing/2014/main" id="{E39B5BD8-F4B0-B961-5E44-72A8D0E778C9}"/>
              </a:ext>
            </a:extLst>
          </p:cNvPr>
          <p:cNvSpPr>
            <a:spLocks noGrp="1"/>
          </p:cNvSpPr>
          <p:nvPr>
            <p:ph type="ftr" sz="quarter" idx="11"/>
          </p:nvPr>
        </p:nvSpPr>
        <p:spPr/>
        <p:txBody>
          <a:bodyPr/>
          <a:lstStyle/>
          <a:p>
            <a:r>
              <a:rPr lang="en-US"/>
              <a:t>Summer Internship - Literature Review</a:t>
            </a:r>
          </a:p>
        </p:txBody>
      </p:sp>
    </p:spTree>
    <p:extLst>
      <p:ext uri="{BB962C8B-B14F-4D97-AF65-F5344CB8AC3E}">
        <p14:creationId xmlns:p14="http://schemas.microsoft.com/office/powerpoint/2010/main" val="3586359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ADFB-35FA-7448-BBB0-2E40DB2428C1}"/>
              </a:ext>
            </a:extLst>
          </p:cNvPr>
          <p:cNvSpPr>
            <a:spLocks noGrp="1"/>
          </p:cNvSpPr>
          <p:nvPr>
            <p:ph type="title"/>
          </p:nvPr>
        </p:nvSpPr>
        <p:spPr>
          <a:xfrm>
            <a:off x="677334" y="710453"/>
            <a:ext cx="8596668" cy="1320800"/>
          </a:xfrm>
        </p:spPr>
        <p:txBody>
          <a:bodyPr>
            <a:normAutofit/>
          </a:bodyPr>
          <a:lstStyle/>
          <a:p>
            <a:r>
              <a:rPr lang="en-US" sz="2000" b="1" u="sng" dirty="0">
                <a:solidFill>
                  <a:schemeClr val="accent2"/>
                </a:solidFill>
                <a:latin typeface="Tahoma"/>
                <a:ea typeface="Tahoma"/>
                <a:cs typeface="Arial"/>
              </a:rPr>
              <a:t>2. BADI: a novel burned area detection index for sentinel-2 imagery using google earth engine platform</a:t>
            </a:r>
            <a:endParaRPr lang="en-US" sz="2000" b="1" u="sng">
              <a:solidFill>
                <a:schemeClr val="accent2"/>
              </a:solidFill>
              <a:latin typeface="Tahoma"/>
              <a:ea typeface="Tahoma"/>
              <a:cs typeface="Tahoma"/>
            </a:endParaRPr>
          </a:p>
        </p:txBody>
      </p:sp>
      <p:sp>
        <p:nvSpPr>
          <p:cNvPr id="3" name="Content Placeholder 2">
            <a:extLst>
              <a:ext uri="{FF2B5EF4-FFF2-40B4-BE49-F238E27FC236}">
                <a16:creationId xmlns:a16="http://schemas.microsoft.com/office/drawing/2014/main" id="{870C149E-061C-9002-8C43-7FB832A1441C}"/>
              </a:ext>
            </a:extLst>
          </p:cNvPr>
          <p:cNvSpPr>
            <a:spLocks noGrp="1"/>
          </p:cNvSpPr>
          <p:nvPr>
            <p:ph idx="1"/>
          </p:nvPr>
        </p:nvSpPr>
        <p:spPr>
          <a:xfrm>
            <a:off x="677334" y="2155412"/>
            <a:ext cx="8596668" cy="3880773"/>
          </a:xfrm>
        </p:spPr>
        <p:txBody>
          <a:bodyPr vert="horz" lIns="91440" tIns="45720" rIns="91440" bIns="45720" rtlCol="0" anchor="t">
            <a:noAutofit/>
          </a:bodyPr>
          <a:lstStyle/>
          <a:p>
            <a:r>
              <a:rPr lang="en-US" dirty="0">
                <a:solidFill>
                  <a:schemeClr val="tx1"/>
                </a:solidFill>
                <a:latin typeface="Verdana"/>
                <a:ea typeface="Verdana"/>
                <a:cs typeface="Arial"/>
              </a:rPr>
              <a:t>The fire event considered in this research occurred from 3 to 13 May 2020 in southwestern Iran and southwestern Fars province .</a:t>
            </a:r>
          </a:p>
          <a:p>
            <a:r>
              <a:rPr lang="en-US" dirty="0">
                <a:solidFill>
                  <a:schemeClr val="tx1"/>
                </a:solidFill>
                <a:latin typeface="Verdana"/>
                <a:ea typeface="Verdana"/>
                <a:cs typeface="Arial"/>
              </a:rPr>
              <a:t>Cloud-free optical satellite images obtained by the</a:t>
            </a:r>
            <a:r>
              <a:rPr lang="en-US" b="1" dirty="0">
                <a:solidFill>
                  <a:schemeClr val="tx1"/>
                </a:solidFill>
                <a:latin typeface="Verdana"/>
                <a:ea typeface="Verdana"/>
                <a:cs typeface="Arial"/>
              </a:rPr>
              <a:t> Sentinel-2</a:t>
            </a:r>
            <a:r>
              <a:rPr lang="en-US" dirty="0">
                <a:solidFill>
                  <a:schemeClr val="tx1"/>
                </a:solidFill>
                <a:latin typeface="Verdana"/>
                <a:ea typeface="Verdana"/>
                <a:cs typeface="Arial"/>
              </a:rPr>
              <a:t> satellite were used.</a:t>
            </a:r>
          </a:p>
          <a:p>
            <a:r>
              <a:rPr lang="en-US" dirty="0">
                <a:solidFill>
                  <a:schemeClr val="tx1"/>
                </a:solidFill>
                <a:latin typeface="Verdana"/>
                <a:ea typeface="Verdana"/>
                <a:cs typeface="Arial"/>
              </a:rPr>
              <a:t>The Sentinel-2 data was acquired and pre-processed in the GEE environment.</a:t>
            </a:r>
          </a:p>
          <a:p>
            <a:pPr marL="0" indent="0">
              <a:buNone/>
            </a:pPr>
            <a:endParaRPr lang="en-US" dirty="0">
              <a:solidFill>
                <a:schemeClr val="tx1"/>
              </a:solidFill>
              <a:latin typeface="Verdana"/>
              <a:ea typeface="Verdana"/>
              <a:cs typeface="Arial"/>
            </a:endParaRPr>
          </a:p>
          <a:p>
            <a:endParaRPr lang="en-US" dirty="0">
              <a:solidFill>
                <a:schemeClr val="tx1"/>
              </a:solidFill>
              <a:latin typeface="Verdana"/>
              <a:ea typeface="Verdana"/>
              <a:cs typeface="Arial"/>
            </a:endParaRPr>
          </a:p>
          <a:p>
            <a:endParaRPr lang="en-US" dirty="0">
              <a:solidFill>
                <a:schemeClr val="tx1"/>
              </a:solidFill>
              <a:latin typeface="Verdana"/>
              <a:ea typeface="Verdana"/>
              <a:cs typeface="Arial"/>
            </a:endParaRPr>
          </a:p>
          <a:p>
            <a:endParaRPr lang="en-US" dirty="0">
              <a:solidFill>
                <a:schemeClr val="tx1"/>
              </a:solidFill>
              <a:latin typeface="Verdana"/>
              <a:ea typeface="Verdana"/>
              <a:cs typeface="Arial"/>
            </a:endParaRPr>
          </a:p>
          <a:p>
            <a:endParaRPr lang="en-US" dirty="0">
              <a:solidFill>
                <a:schemeClr val="tx1"/>
              </a:solidFill>
              <a:latin typeface="Verdana"/>
              <a:ea typeface="Verdana"/>
              <a:cs typeface="Arial"/>
            </a:endParaRPr>
          </a:p>
          <a:p>
            <a:endParaRPr lang="en-US" dirty="0">
              <a:solidFill>
                <a:schemeClr val="tx1"/>
              </a:solidFill>
              <a:latin typeface="Verdana"/>
              <a:ea typeface="Verdana"/>
              <a:cs typeface="Arial"/>
            </a:endParaRPr>
          </a:p>
          <a:p>
            <a:endParaRPr lang="en-US" dirty="0">
              <a:solidFill>
                <a:schemeClr val="tx1"/>
              </a:solidFill>
              <a:latin typeface="Verdana"/>
              <a:ea typeface="Verdana"/>
              <a:cs typeface="Arial"/>
            </a:endParaRPr>
          </a:p>
        </p:txBody>
      </p:sp>
      <p:sp>
        <p:nvSpPr>
          <p:cNvPr id="6" name="Slide Number Placeholder 5">
            <a:extLst>
              <a:ext uri="{FF2B5EF4-FFF2-40B4-BE49-F238E27FC236}">
                <a16:creationId xmlns:a16="http://schemas.microsoft.com/office/drawing/2014/main" id="{6B464639-4C79-2669-6838-E8E80C4369C8}"/>
              </a:ext>
            </a:extLst>
          </p:cNvPr>
          <p:cNvSpPr>
            <a:spLocks noGrp="1"/>
          </p:cNvSpPr>
          <p:nvPr>
            <p:ph type="sldNum" sz="quarter" idx="12"/>
          </p:nvPr>
        </p:nvSpPr>
        <p:spPr/>
        <p:txBody>
          <a:bodyPr/>
          <a:lstStyle/>
          <a:p>
            <a:fld id="{D57F1E4F-1CFF-5643-939E-217C01CDF565}" type="slidenum">
              <a:rPr lang="en-US" dirty="0"/>
              <a:pPr/>
              <a:t>6</a:t>
            </a:fld>
            <a:endParaRPr lang="en-US"/>
          </a:p>
        </p:txBody>
      </p:sp>
      <p:sp>
        <p:nvSpPr>
          <p:cNvPr id="5" name="Footer Placeholder 4">
            <a:extLst>
              <a:ext uri="{FF2B5EF4-FFF2-40B4-BE49-F238E27FC236}">
                <a16:creationId xmlns:a16="http://schemas.microsoft.com/office/drawing/2014/main" id="{77CD9C83-3838-188E-397B-496A02BD58E4}"/>
              </a:ext>
            </a:extLst>
          </p:cNvPr>
          <p:cNvSpPr>
            <a:spLocks noGrp="1"/>
          </p:cNvSpPr>
          <p:nvPr>
            <p:ph type="ftr" sz="quarter" idx="11"/>
          </p:nvPr>
        </p:nvSpPr>
        <p:spPr/>
        <p:txBody>
          <a:bodyPr/>
          <a:lstStyle/>
          <a:p>
            <a:r>
              <a:rPr lang="en-US"/>
              <a:t>Summer Internship - Literature Review</a:t>
            </a:r>
          </a:p>
        </p:txBody>
      </p:sp>
    </p:spTree>
    <p:extLst>
      <p:ext uri="{BB962C8B-B14F-4D97-AF65-F5344CB8AC3E}">
        <p14:creationId xmlns:p14="http://schemas.microsoft.com/office/powerpoint/2010/main" val="373375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3B53-1C44-125E-6B35-7FA3668DA4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DF3AF9-EABA-F248-1661-7D17BD0497CB}"/>
              </a:ext>
            </a:extLst>
          </p:cNvPr>
          <p:cNvSpPr>
            <a:spLocks noGrp="1"/>
          </p:cNvSpPr>
          <p:nvPr>
            <p:ph idx="1"/>
          </p:nvPr>
        </p:nvSpPr>
        <p:spPr>
          <a:xfrm>
            <a:off x="666128" y="255589"/>
            <a:ext cx="8596668" cy="3880773"/>
          </a:xfrm>
        </p:spPr>
        <p:txBody>
          <a:bodyPr vert="horz" lIns="91440" tIns="45720" rIns="91440" bIns="45720" rtlCol="0" anchor="t">
            <a:normAutofit/>
          </a:bodyPr>
          <a:lstStyle/>
          <a:p>
            <a:pPr marL="0" indent="0">
              <a:buNone/>
            </a:pPr>
            <a:r>
              <a:rPr lang="en-US" b="1" dirty="0">
                <a:solidFill>
                  <a:schemeClr val="tx1"/>
                </a:solidFill>
                <a:latin typeface="Verdana"/>
                <a:ea typeface="Verdana"/>
              </a:rPr>
              <a:t>Methodology:</a:t>
            </a:r>
          </a:p>
          <a:p>
            <a:r>
              <a:rPr lang="en-US" dirty="0">
                <a:solidFill>
                  <a:schemeClr val="tx1"/>
                </a:solidFill>
                <a:latin typeface="Verdana"/>
                <a:ea typeface="Verdana"/>
              </a:rPr>
              <a:t>The BA map was extracted using the BADI spectral index and the automatic Otsu thresholding method.</a:t>
            </a:r>
          </a:p>
          <a:p>
            <a:r>
              <a:rPr lang="en-US" dirty="0">
                <a:solidFill>
                  <a:schemeClr val="tx1"/>
                </a:solidFill>
                <a:latin typeface="Verdana"/>
                <a:ea typeface="Verdana"/>
              </a:rPr>
              <a:t>In the next step, water(</a:t>
            </a:r>
            <a:r>
              <a:rPr lang="en-US" dirty="0">
                <a:solidFill>
                  <a:schemeClr val="tx1"/>
                </a:solidFill>
                <a:latin typeface="Verdana"/>
                <a:ea typeface="Verdana"/>
                <a:cs typeface="Arial"/>
              </a:rPr>
              <a:t>NDWI index)</a:t>
            </a:r>
            <a:r>
              <a:rPr lang="en-US" dirty="0">
                <a:solidFill>
                  <a:schemeClr val="tx1"/>
                </a:solidFill>
                <a:latin typeface="Verdana"/>
                <a:ea typeface="Verdana"/>
              </a:rPr>
              <a:t> and vegetation(</a:t>
            </a:r>
            <a:r>
              <a:rPr lang="en-US" dirty="0">
                <a:solidFill>
                  <a:schemeClr val="tx1"/>
                </a:solidFill>
                <a:latin typeface="Verdana"/>
                <a:ea typeface="Verdana"/>
                <a:cs typeface="Arial"/>
              </a:rPr>
              <a:t>NDVI index)</a:t>
            </a:r>
            <a:r>
              <a:rPr lang="en-US" dirty="0">
                <a:solidFill>
                  <a:schemeClr val="tx1"/>
                </a:solidFill>
                <a:latin typeface="Verdana"/>
                <a:ea typeface="Verdana"/>
              </a:rPr>
              <a:t> classes were removed from the PBR map to create the FBR map.</a:t>
            </a:r>
          </a:p>
          <a:p>
            <a:r>
              <a:rPr lang="en-US" dirty="0">
                <a:solidFill>
                  <a:schemeClr val="tx1"/>
                </a:solidFill>
                <a:latin typeface="Verdana"/>
                <a:ea typeface="Verdana"/>
              </a:rPr>
              <a:t>An evaluation of the proposed BADI index was conducted based on the Copernicus EMS reference map.</a:t>
            </a:r>
          </a:p>
        </p:txBody>
      </p:sp>
      <p:sp>
        <p:nvSpPr>
          <p:cNvPr id="4" name="Footer Placeholder 3">
            <a:extLst>
              <a:ext uri="{FF2B5EF4-FFF2-40B4-BE49-F238E27FC236}">
                <a16:creationId xmlns:a16="http://schemas.microsoft.com/office/drawing/2014/main" id="{B267DFBF-D6B0-EBF7-E93C-51825C4CD4B9}"/>
              </a:ext>
            </a:extLst>
          </p:cNvPr>
          <p:cNvSpPr>
            <a:spLocks noGrp="1"/>
          </p:cNvSpPr>
          <p:nvPr>
            <p:ph type="ftr" sz="quarter" idx="11"/>
          </p:nvPr>
        </p:nvSpPr>
        <p:spPr/>
        <p:txBody>
          <a:bodyPr/>
          <a:lstStyle/>
          <a:p>
            <a:r>
              <a:rPr lang="en-US" dirty="0"/>
              <a:t>Summer Internship - Literature Review</a:t>
            </a:r>
          </a:p>
        </p:txBody>
      </p:sp>
      <p:sp>
        <p:nvSpPr>
          <p:cNvPr id="5" name="Slide Number Placeholder 4">
            <a:extLst>
              <a:ext uri="{FF2B5EF4-FFF2-40B4-BE49-F238E27FC236}">
                <a16:creationId xmlns:a16="http://schemas.microsoft.com/office/drawing/2014/main" id="{DBB9DFE5-3E77-1DFE-368C-10FFDD2CB619}"/>
              </a:ext>
            </a:extLst>
          </p:cNvPr>
          <p:cNvSpPr>
            <a:spLocks noGrp="1"/>
          </p:cNvSpPr>
          <p:nvPr>
            <p:ph type="sldNum" sz="quarter" idx="12"/>
          </p:nvPr>
        </p:nvSpPr>
        <p:spPr/>
        <p:txBody>
          <a:bodyPr/>
          <a:lstStyle/>
          <a:p>
            <a:fld id="{D57F1E4F-1CFF-5643-939E-217C01CDF565}" type="slidenum">
              <a:rPr lang="en-US" dirty="0"/>
              <a:pPr/>
              <a:t>7</a:t>
            </a:fld>
            <a:endParaRPr lang="en-US" dirty="0"/>
          </a:p>
        </p:txBody>
      </p:sp>
      <p:pic>
        <p:nvPicPr>
          <p:cNvPr id="6" name="Picture 5" descr="A diagram of a process&#10;&#10;Description automatically generated">
            <a:extLst>
              <a:ext uri="{FF2B5EF4-FFF2-40B4-BE49-F238E27FC236}">
                <a16:creationId xmlns:a16="http://schemas.microsoft.com/office/drawing/2014/main" id="{B541CCCE-C8C5-BC2E-74A7-07ED39B9FA80}"/>
              </a:ext>
            </a:extLst>
          </p:cNvPr>
          <p:cNvPicPr>
            <a:picLocks noChangeAspect="1"/>
          </p:cNvPicPr>
          <p:nvPr/>
        </p:nvPicPr>
        <p:blipFill>
          <a:blip r:embed="rId2"/>
          <a:stretch>
            <a:fillRect/>
          </a:stretch>
        </p:blipFill>
        <p:spPr>
          <a:xfrm>
            <a:off x="3444687" y="2987768"/>
            <a:ext cx="4047566" cy="3874434"/>
          </a:xfrm>
          <a:prstGeom prst="rect">
            <a:avLst/>
          </a:prstGeom>
        </p:spPr>
      </p:pic>
    </p:spTree>
    <p:extLst>
      <p:ext uri="{BB962C8B-B14F-4D97-AF65-F5344CB8AC3E}">
        <p14:creationId xmlns:p14="http://schemas.microsoft.com/office/powerpoint/2010/main" val="3177750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1FBD-012A-B33D-82EA-525D3A4B42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104664-CD6C-98DA-C1E5-B46065F236D3}"/>
              </a:ext>
            </a:extLst>
          </p:cNvPr>
          <p:cNvSpPr>
            <a:spLocks noGrp="1"/>
          </p:cNvSpPr>
          <p:nvPr>
            <p:ph idx="1"/>
          </p:nvPr>
        </p:nvSpPr>
        <p:spPr>
          <a:xfrm>
            <a:off x="561097" y="287877"/>
            <a:ext cx="8596668" cy="3880773"/>
          </a:xfrm>
        </p:spPr>
        <p:txBody>
          <a:bodyPr vert="horz" lIns="91440" tIns="45720" rIns="91440" bIns="45720" rtlCol="0" anchor="t">
            <a:normAutofit/>
          </a:bodyPr>
          <a:lstStyle/>
          <a:p>
            <a:pPr marL="0" indent="0">
              <a:buNone/>
            </a:pPr>
            <a:r>
              <a:rPr lang="en-US" b="1" dirty="0">
                <a:solidFill>
                  <a:schemeClr val="tx1"/>
                </a:solidFill>
                <a:latin typeface="Verdana"/>
                <a:ea typeface="Verdana"/>
                <a:cs typeface="Arial"/>
              </a:rPr>
              <a:t>Results:</a:t>
            </a:r>
          </a:p>
          <a:p>
            <a:r>
              <a:rPr lang="en-US" dirty="0">
                <a:solidFill>
                  <a:schemeClr val="tx1"/>
                </a:solidFill>
                <a:latin typeface="Verdana"/>
                <a:ea typeface="Verdana"/>
                <a:cs typeface="Arial"/>
              </a:rPr>
              <a:t>Four measures of accuracy were used to evaluate the outcomes: producer accuracy (PA %), user accuracy (UA%), overall accuracy (OA%), and kappa coefficient (KC).</a:t>
            </a:r>
            <a:endParaRPr lang="en-US">
              <a:solidFill>
                <a:schemeClr val="tx1"/>
              </a:solidFill>
              <a:latin typeface="Verdana"/>
              <a:ea typeface="Verdana"/>
            </a:endParaRPr>
          </a:p>
          <a:p>
            <a:r>
              <a:rPr lang="en-US" dirty="0">
                <a:solidFill>
                  <a:schemeClr val="tx1"/>
                </a:solidFill>
                <a:latin typeface="Verdana"/>
                <a:ea typeface="Verdana"/>
                <a:cs typeface="Arial"/>
              </a:rPr>
              <a:t>To compare the BADI index with the reference spectral indicators used for mapping the BA, BAIS2, NBR, normalized difference SWIR (NDSWIR), and mid-infrared </a:t>
            </a:r>
            <a:r>
              <a:rPr lang="en-US" dirty="0" err="1">
                <a:solidFill>
                  <a:schemeClr val="tx1"/>
                </a:solidFill>
                <a:latin typeface="Verdana"/>
                <a:ea typeface="Verdana"/>
                <a:cs typeface="Arial"/>
              </a:rPr>
              <a:t>bispectral</a:t>
            </a:r>
            <a:r>
              <a:rPr lang="en-US" dirty="0">
                <a:solidFill>
                  <a:schemeClr val="tx1"/>
                </a:solidFill>
                <a:latin typeface="Verdana"/>
                <a:ea typeface="Verdana"/>
                <a:cs typeface="Arial"/>
              </a:rPr>
              <a:t> index (MIRBI) were calculated.</a:t>
            </a:r>
          </a:p>
          <a:p>
            <a:r>
              <a:rPr lang="en-US" dirty="0">
                <a:solidFill>
                  <a:schemeClr val="tx1"/>
                </a:solidFill>
                <a:latin typeface="Verdana"/>
                <a:ea typeface="Verdana"/>
                <a:cs typeface="Arial"/>
              </a:rPr>
              <a:t>Results showed r</a:t>
            </a:r>
            <a:r>
              <a:rPr lang="en-US" dirty="0">
                <a:solidFill>
                  <a:schemeClr val="tx1"/>
                </a:solidFill>
                <a:latin typeface="Verdana"/>
                <a:ea typeface="+mn-lt"/>
                <a:cs typeface="+mn-lt"/>
              </a:rPr>
              <a:t>eduction in false positives.</a:t>
            </a:r>
            <a:endParaRPr lang="en-US" dirty="0">
              <a:solidFill>
                <a:schemeClr val="tx1"/>
              </a:solidFill>
              <a:latin typeface="Verdana"/>
              <a:ea typeface="Verdana"/>
              <a:cs typeface="Arial"/>
            </a:endParaRPr>
          </a:p>
          <a:p>
            <a:pPr marL="0" indent="0">
              <a:buNone/>
            </a:pPr>
            <a:endParaRPr lang="en-US" dirty="0">
              <a:solidFill>
                <a:schemeClr val="tx1"/>
              </a:solidFill>
              <a:latin typeface="Verdana"/>
              <a:ea typeface="Verdana"/>
              <a:cs typeface="Arial"/>
            </a:endParaRPr>
          </a:p>
          <a:p>
            <a:endParaRPr lang="en-US" dirty="0">
              <a:solidFill>
                <a:schemeClr val="tx1"/>
              </a:solidFill>
              <a:latin typeface="Verdana"/>
              <a:ea typeface="Verdana"/>
              <a:cs typeface="Arial"/>
            </a:endParaRPr>
          </a:p>
          <a:p>
            <a:endParaRPr lang="en-US" dirty="0">
              <a:solidFill>
                <a:schemeClr val="tx1"/>
              </a:solidFill>
              <a:latin typeface="Verdana"/>
              <a:ea typeface="Verdana"/>
              <a:cs typeface="Arial"/>
            </a:endParaRPr>
          </a:p>
          <a:p>
            <a:endParaRPr lang="en-US" dirty="0">
              <a:solidFill>
                <a:schemeClr val="tx1"/>
              </a:solidFill>
              <a:latin typeface="Verdana"/>
              <a:ea typeface="Verdana"/>
              <a:cs typeface="Arial"/>
            </a:endParaRPr>
          </a:p>
          <a:p>
            <a:endParaRPr lang="en-US" dirty="0">
              <a:solidFill>
                <a:schemeClr val="tx1"/>
              </a:solidFill>
              <a:latin typeface="Verdana"/>
              <a:ea typeface="Verdana"/>
              <a:cs typeface="Arial"/>
            </a:endParaRPr>
          </a:p>
        </p:txBody>
      </p:sp>
      <p:pic>
        <p:nvPicPr>
          <p:cNvPr id="4" name="Picture 3" descr="A table with numbers and letters&#10;&#10;Description automatically generated">
            <a:extLst>
              <a:ext uri="{FF2B5EF4-FFF2-40B4-BE49-F238E27FC236}">
                <a16:creationId xmlns:a16="http://schemas.microsoft.com/office/drawing/2014/main" id="{937CBAE0-D139-C036-58E5-C4DA6111DB0E}"/>
              </a:ext>
            </a:extLst>
          </p:cNvPr>
          <p:cNvPicPr>
            <a:picLocks noChangeAspect="1"/>
          </p:cNvPicPr>
          <p:nvPr/>
        </p:nvPicPr>
        <p:blipFill>
          <a:blip r:embed="rId2"/>
          <a:stretch>
            <a:fillRect/>
          </a:stretch>
        </p:blipFill>
        <p:spPr>
          <a:xfrm>
            <a:off x="2872660" y="3267249"/>
            <a:ext cx="5943600" cy="3295650"/>
          </a:xfrm>
          <a:prstGeom prst="rect">
            <a:avLst/>
          </a:prstGeom>
        </p:spPr>
      </p:pic>
      <p:sp>
        <p:nvSpPr>
          <p:cNvPr id="6" name="Slide Number Placeholder 5">
            <a:extLst>
              <a:ext uri="{FF2B5EF4-FFF2-40B4-BE49-F238E27FC236}">
                <a16:creationId xmlns:a16="http://schemas.microsoft.com/office/drawing/2014/main" id="{A1F6FB54-DA28-7626-DBC0-F323FE1A3BB1}"/>
              </a:ext>
            </a:extLst>
          </p:cNvPr>
          <p:cNvSpPr>
            <a:spLocks noGrp="1"/>
          </p:cNvSpPr>
          <p:nvPr>
            <p:ph type="sldNum" sz="quarter" idx="12"/>
          </p:nvPr>
        </p:nvSpPr>
        <p:spPr/>
        <p:txBody>
          <a:bodyPr/>
          <a:lstStyle/>
          <a:p>
            <a:fld id="{D57F1E4F-1CFF-5643-939E-217C01CDF565}" type="slidenum">
              <a:rPr lang="en-US" dirty="0"/>
              <a:pPr/>
              <a:t>8</a:t>
            </a:fld>
            <a:endParaRPr lang="en-US"/>
          </a:p>
        </p:txBody>
      </p:sp>
      <p:sp>
        <p:nvSpPr>
          <p:cNvPr id="5" name="Footer Placeholder 4">
            <a:extLst>
              <a:ext uri="{FF2B5EF4-FFF2-40B4-BE49-F238E27FC236}">
                <a16:creationId xmlns:a16="http://schemas.microsoft.com/office/drawing/2014/main" id="{F45CFE14-09DE-0063-2C75-1690EA757FB9}"/>
              </a:ext>
            </a:extLst>
          </p:cNvPr>
          <p:cNvSpPr>
            <a:spLocks noGrp="1"/>
          </p:cNvSpPr>
          <p:nvPr>
            <p:ph type="ftr" sz="quarter" idx="11"/>
          </p:nvPr>
        </p:nvSpPr>
        <p:spPr/>
        <p:txBody>
          <a:bodyPr/>
          <a:lstStyle/>
          <a:p>
            <a:r>
              <a:rPr lang="en-US"/>
              <a:t>Summer Internship - Literature Review</a:t>
            </a:r>
          </a:p>
        </p:txBody>
      </p:sp>
    </p:spTree>
    <p:extLst>
      <p:ext uri="{BB962C8B-B14F-4D97-AF65-F5344CB8AC3E}">
        <p14:creationId xmlns:p14="http://schemas.microsoft.com/office/powerpoint/2010/main" val="1410653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533FD-775E-C885-54C2-F73BDFD0CDE7}"/>
              </a:ext>
            </a:extLst>
          </p:cNvPr>
          <p:cNvSpPr>
            <a:spLocks noGrp="1"/>
          </p:cNvSpPr>
          <p:nvPr>
            <p:ph type="title"/>
          </p:nvPr>
        </p:nvSpPr>
        <p:spPr>
          <a:xfrm>
            <a:off x="677334" y="390230"/>
            <a:ext cx="8596668" cy="1320800"/>
          </a:xfrm>
        </p:spPr>
        <p:txBody>
          <a:bodyPr>
            <a:normAutofit/>
          </a:bodyPr>
          <a:lstStyle/>
          <a:p>
            <a:r>
              <a:rPr lang="en-US" sz="2000" b="1" u="sng" dirty="0">
                <a:solidFill>
                  <a:schemeClr val="accent2"/>
                </a:solidFill>
                <a:latin typeface="Tahoma"/>
                <a:ea typeface="Tahoma"/>
                <a:cs typeface="Arial"/>
              </a:rPr>
              <a:t>3. A deep convolutional neural network for burn progression mapping using Sentinel-1 SAR timeseries</a:t>
            </a:r>
            <a:endParaRPr lang="en-US" sz="2000" u="sng" dirty="0">
              <a:solidFill>
                <a:schemeClr val="accent2"/>
              </a:solidFill>
              <a:latin typeface="Tahoma"/>
              <a:ea typeface="Tahoma"/>
            </a:endParaRPr>
          </a:p>
        </p:txBody>
      </p:sp>
      <p:sp>
        <p:nvSpPr>
          <p:cNvPr id="3" name="Content Placeholder 2">
            <a:extLst>
              <a:ext uri="{FF2B5EF4-FFF2-40B4-BE49-F238E27FC236}">
                <a16:creationId xmlns:a16="http://schemas.microsoft.com/office/drawing/2014/main" id="{5D1DC8A5-30D7-392C-B428-0D0E654B7F04}"/>
              </a:ext>
            </a:extLst>
          </p:cNvPr>
          <p:cNvSpPr>
            <a:spLocks noGrp="1"/>
          </p:cNvSpPr>
          <p:nvPr>
            <p:ph idx="1"/>
          </p:nvPr>
        </p:nvSpPr>
        <p:spPr>
          <a:xfrm>
            <a:off x="688540" y="1050067"/>
            <a:ext cx="8585463" cy="3891978"/>
          </a:xfrm>
        </p:spPr>
        <p:txBody>
          <a:bodyPr vert="horz" lIns="91440" tIns="45720" rIns="91440" bIns="45720" rtlCol="0" anchor="t">
            <a:normAutofit fontScale="92500"/>
          </a:bodyPr>
          <a:lstStyle/>
          <a:p>
            <a:pPr marL="0" indent="0">
              <a:buNone/>
            </a:pPr>
            <a:r>
              <a:rPr lang="en-US" b="1" dirty="0">
                <a:solidFill>
                  <a:schemeClr val="tx1"/>
                </a:solidFill>
                <a:latin typeface="Verdana"/>
                <a:ea typeface="+mn-lt"/>
                <a:cs typeface="+mn-lt"/>
              </a:rPr>
              <a:t>      </a:t>
            </a:r>
            <a:endParaRPr lang="en-US">
              <a:solidFill>
                <a:schemeClr val="tx1"/>
              </a:solidFill>
              <a:latin typeface="Verdana"/>
              <a:ea typeface="Verdana"/>
              <a:cs typeface="Arial"/>
            </a:endParaRPr>
          </a:p>
          <a:p>
            <a:pPr marL="0" indent="0">
              <a:buNone/>
            </a:pPr>
            <a:endParaRPr lang="en-US" dirty="0">
              <a:solidFill>
                <a:schemeClr val="tx1"/>
              </a:solidFill>
              <a:latin typeface="Verdana"/>
              <a:ea typeface="+mn-lt"/>
              <a:cs typeface="+mn-lt"/>
            </a:endParaRPr>
          </a:p>
          <a:p>
            <a:pPr marL="0" indent="0">
              <a:buNone/>
            </a:pPr>
            <a:r>
              <a:rPr lang="en-US" b="1" dirty="0">
                <a:solidFill>
                  <a:schemeClr val="tx1"/>
                </a:solidFill>
                <a:latin typeface="Verdana"/>
                <a:ea typeface="+mn-lt"/>
                <a:cs typeface="+mn-lt"/>
              </a:rPr>
              <a:t>Study Areas:</a:t>
            </a:r>
            <a:endParaRPr lang="en-US" b="1">
              <a:solidFill>
                <a:schemeClr val="tx1"/>
              </a:solidFill>
              <a:latin typeface="Verdana"/>
              <a:ea typeface="Verdana"/>
              <a:cs typeface="Arial"/>
            </a:endParaRPr>
          </a:p>
          <a:p>
            <a:r>
              <a:rPr lang="en-US" err="1">
                <a:solidFill>
                  <a:schemeClr val="tx1"/>
                </a:solidFill>
                <a:latin typeface="Verdana"/>
                <a:ea typeface="+mn-lt"/>
                <a:cs typeface="+mn-lt"/>
              </a:rPr>
              <a:t>Derazno</a:t>
            </a:r>
            <a:r>
              <a:rPr lang="en-US" dirty="0">
                <a:solidFill>
                  <a:schemeClr val="tx1"/>
                </a:solidFill>
                <a:latin typeface="Verdana"/>
                <a:ea typeface="+mn-lt"/>
                <a:cs typeface="+mn-lt"/>
              </a:rPr>
              <a:t>, Iran: A fire incident on 23 September 2021 burned around 200 hectares of Caspian Hyrcanian mixed forest.</a:t>
            </a:r>
            <a:endParaRPr lang="en-US">
              <a:solidFill>
                <a:schemeClr val="tx1"/>
              </a:solidFill>
              <a:latin typeface="Verdana"/>
              <a:ea typeface="Tahoma"/>
              <a:cs typeface="Tahoma"/>
            </a:endParaRPr>
          </a:p>
          <a:p>
            <a:r>
              <a:rPr lang="en-US" err="1">
                <a:solidFill>
                  <a:schemeClr val="tx1"/>
                </a:solidFill>
                <a:latin typeface="Verdana"/>
                <a:ea typeface="+mn-lt"/>
                <a:cs typeface="+mn-lt"/>
              </a:rPr>
              <a:t>Rossomanno</a:t>
            </a:r>
            <a:r>
              <a:rPr lang="en-US" dirty="0">
                <a:solidFill>
                  <a:schemeClr val="tx1"/>
                </a:solidFill>
                <a:latin typeface="Verdana"/>
                <a:ea typeface="+mn-lt"/>
                <a:cs typeface="+mn-lt"/>
              </a:rPr>
              <a:t>-</a:t>
            </a:r>
            <a:r>
              <a:rPr lang="en-US" err="1">
                <a:solidFill>
                  <a:schemeClr val="tx1"/>
                </a:solidFill>
                <a:latin typeface="Verdana"/>
                <a:ea typeface="+mn-lt"/>
                <a:cs typeface="+mn-lt"/>
              </a:rPr>
              <a:t>Grottascura</a:t>
            </a:r>
            <a:r>
              <a:rPr lang="en-US" dirty="0">
                <a:solidFill>
                  <a:schemeClr val="tx1"/>
                </a:solidFill>
                <a:latin typeface="Verdana"/>
                <a:ea typeface="+mn-lt"/>
                <a:cs typeface="+mn-lt"/>
              </a:rPr>
              <a:t>-Bellia, Italy: A large wildfire on 6 August 2017 affected approximately 3,851 hectares in Sicily, Italy.</a:t>
            </a:r>
            <a:endParaRPr lang="en-US">
              <a:solidFill>
                <a:schemeClr val="tx1"/>
              </a:solidFill>
              <a:latin typeface="Verdana"/>
              <a:ea typeface="Tahoma"/>
              <a:cs typeface="Tahoma"/>
            </a:endParaRPr>
          </a:p>
          <a:p>
            <a:pPr marL="0" indent="0">
              <a:buNone/>
            </a:pPr>
            <a:r>
              <a:rPr lang="en-US" b="1" dirty="0">
                <a:solidFill>
                  <a:schemeClr val="tx1"/>
                </a:solidFill>
                <a:latin typeface="Verdana"/>
                <a:ea typeface="+mn-lt"/>
                <a:cs typeface="+mn-lt"/>
              </a:rPr>
              <a:t>Data used:</a:t>
            </a:r>
          </a:p>
          <a:p>
            <a:r>
              <a:rPr lang="en-US" dirty="0">
                <a:solidFill>
                  <a:schemeClr val="tx1"/>
                </a:solidFill>
                <a:latin typeface="Verdana"/>
                <a:ea typeface="+mn-lt"/>
                <a:cs typeface="+mn-lt"/>
              </a:rPr>
              <a:t>Sentinel-1 SAR data was used, acquired from Google Earth Engine (GEE).</a:t>
            </a:r>
            <a:endParaRPr lang="en-US">
              <a:solidFill>
                <a:schemeClr val="tx1"/>
              </a:solidFill>
              <a:latin typeface="Verdana"/>
              <a:ea typeface="Verdana"/>
              <a:cs typeface="Arial"/>
            </a:endParaRPr>
          </a:p>
          <a:p>
            <a:r>
              <a:rPr lang="en-US" dirty="0">
                <a:solidFill>
                  <a:schemeClr val="tx1"/>
                </a:solidFill>
                <a:latin typeface="Verdana"/>
                <a:ea typeface="+mn-lt"/>
                <a:cs typeface="+mn-lt"/>
              </a:rPr>
              <a:t>Reference Data: Sentinel-2 multispectral images and the normalized burn ratio (NBR) were used for validation.</a:t>
            </a:r>
            <a:endParaRPr lang="en-US">
              <a:solidFill>
                <a:schemeClr val="tx1"/>
              </a:solidFill>
              <a:latin typeface="Verdana"/>
              <a:ea typeface="Verdana"/>
              <a:cs typeface="Arial"/>
            </a:endParaRPr>
          </a:p>
        </p:txBody>
      </p:sp>
      <p:sp>
        <p:nvSpPr>
          <p:cNvPr id="6" name="Slide Number Placeholder 5">
            <a:extLst>
              <a:ext uri="{FF2B5EF4-FFF2-40B4-BE49-F238E27FC236}">
                <a16:creationId xmlns:a16="http://schemas.microsoft.com/office/drawing/2014/main" id="{6CCA3E0D-B47D-913B-6E7B-7EE052038F20}"/>
              </a:ext>
            </a:extLst>
          </p:cNvPr>
          <p:cNvSpPr>
            <a:spLocks noGrp="1"/>
          </p:cNvSpPr>
          <p:nvPr>
            <p:ph type="sldNum" sz="quarter" idx="12"/>
          </p:nvPr>
        </p:nvSpPr>
        <p:spPr/>
        <p:txBody>
          <a:bodyPr/>
          <a:lstStyle/>
          <a:p>
            <a:fld id="{D57F1E4F-1CFF-5643-939E-217C01CDF565}" type="slidenum">
              <a:rPr lang="en-US" dirty="0"/>
              <a:pPr/>
              <a:t>9</a:t>
            </a:fld>
            <a:endParaRPr lang="en-US"/>
          </a:p>
        </p:txBody>
      </p:sp>
      <p:sp>
        <p:nvSpPr>
          <p:cNvPr id="5" name="Footer Placeholder 4">
            <a:extLst>
              <a:ext uri="{FF2B5EF4-FFF2-40B4-BE49-F238E27FC236}">
                <a16:creationId xmlns:a16="http://schemas.microsoft.com/office/drawing/2014/main" id="{E322FDF2-E887-A1D3-FC6F-298D41AF57E9}"/>
              </a:ext>
            </a:extLst>
          </p:cNvPr>
          <p:cNvSpPr>
            <a:spLocks noGrp="1"/>
          </p:cNvSpPr>
          <p:nvPr>
            <p:ph type="ftr" sz="quarter" idx="11"/>
          </p:nvPr>
        </p:nvSpPr>
        <p:spPr/>
        <p:txBody>
          <a:bodyPr/>
          <a:lstStyle/>
          <a:p>
            <a:r>
              <a:rPr lang="en-US"/>
              <a:t>Summer Internship - Literature Review</a:t>
            </a:r>
          </a:p>
        </p:txBody>
      </p:sp>
    </p:spTree>
    <p:extLst>
      <p:ext uri="{BB962C8B-B14F-4D97-AF65-F5344CB8AC3E}">
        <p14:creationId xmlns:p14="http://schemas.microsoft.com/office/powerpoint/2010/main" val="29908007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Facet</vt:lpstr>
      <vt:lpstr>Wildfire burned area mapping</vt:lpstr>
      <vt:lpstr>Contents</vt:lpstr>
      <vt:lpstr>Contribution of SAR/Sentinel-1 images in the detection of burnt areas in the natural vegetation of the brazilian Pantanal biome </vt:lpstr>
      <vt:lpstr>PowerPoint Presentation</vt:lpstr>
      <vt:lpstr>PowerPoint Presentation</vt:lpstr>
      <vt:lpstr>2. BADI: a novel burned area detection index for sentinel-2 imagery using google earth engine platform</vt:lpstr>
      <vt:lpstr>PowerPoint Presentation</vt:lpstr>
      <vt:lpstr>PowerPoint Presentation</vt:lpstr>
      <vt:lpstr>3. A deep convolutional neural network for burn progression mapping using Sentinel-1 SAR timeseries</vt:lpstr>
      <vt:lpstr>PowerPoint Presentation</vt:lpstr>
      <vt:lpstr>PowerPoint Presentation</vt:lpstr>
      <vt:lpstr>4.  A novel deep Siamese framework for burned area mapping Leveraging mixture of experts  </vt:lpstr>
      <vt:lpstr>PowerPoint Presentation</vt:lpstr>
      <vt:lpstr>PowerPoint Presentation</vt:lpstr>
      <vt:lpstr>5. Burnt-Net: Wildfire burned area mapping with single post-fire Sentinel-2 data and deep learning morphological neural network   </vt:lpstr>
      <vt:lpstr>PowerPoint Presentation</vt:lpstr>
      <vt:lpstr>PowerPoint Presentation</vt:lpstr>
      <vt:lpstr>6. Single-Temporal Sentinel-2 for Analyzing Burned Area Detection Methods: A Study of 14 Cases in Republic of Korea Considering Land Cover</vt:lpstr>
      <vt:lpstr>PowerPoint Presentation</vt:lpstr>
      <vt:lpstr>PowerPoint Presentation</vt:lpstr>
      <vt:lpstr>7. An Unsupervised Saliency-Guided Deep Convolutional Neural Network for Accurate Burn Mapping from Sentinel-1 SAR Data  </vt:lpstr>
      <vt:lpstr>PowerPoint Presentation</vt:lpstr>
      <vt:lpstr>PowerPoint Presentation</vt:lpstr>
      <vt:lpstr>8. Automatic Mapping of Burned Areas Using Landsat 8 Time-Series Images in Google Earth Engine: A Case Study from Iran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1066</cp:revision>
  <dcterms:created xsi:type="dcterms:W3CDTF">2024-05-31T14:02:52Z</dcterms:created>
  <dcterms:modified xsi:type="dcterms:W3CDTF">2024-06-15T17:51:47Z</dcterms:modified>
</cp:coreProperties>
</file>