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325" r:id="rId5"/>
    <p:sldId id="327" r:id="rId6"/>
    <p:sldId id="328" r:id="rId7"/>
    <p:sldId id="329" r:id="rId8"/>
    <p:sldId id="340" r:id="rId9"/>
    <p:sldId id="341" r:id="rId10"/>
    <p:sldId id="342" r:id="rId11"/>
    <p:sldId id="343" r:id="rId12"/>
    <p:sldId id="344" r:id="rId13"/>
    <p:sldId id="345" r:id="rId14"/>
    <p:sldId id="330" r:id="rId15"/>
    <p:sldId id="346" r:id="rId16"/>
    <p:sldId id="347" r:id="rId17"/>
    <p:sldId id="33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05" autoAdjust="0"/>
  </p:normalViewPr>
  <p:slideViewPr>
    <p:cSldViewPr snapToGrid="0">
      <p:cViewPr varScale="1">
        <p:scale>
          <a:sx n="115" d="100"/>
          <a:sy n="115" d="100"/>
        </p:scale>
        <p:origin x="348" y="102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anchor="ctr"/>
          <a:lstStyle>
            <a:lvl1pPr algn="ctr">
              <a:defRPr sz="60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/>
          <a:lstStyle>
            <a:lvl1pPr algn="ctr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5221224"/>
            <a:ext cx="3621024" cy="621792"/>
          </a:xfrm>
        </p:spPr>
        <p:txBody>
          <a:bodyPr/>
          <a:lstStyle>
            <a:lvl1pPr algn="l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zon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anchor="ctr"/>
          <a:lstStyle>
            <a:lvl1pPr marL="0" indent="0" algn="ctr">
              <a:lnSpc>
                <a:spcPts val="2460"/>
              </a:lnSpc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anchor="b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anchor="ctr"/>
          <a:lstStyle>
            <a:lvl1pPr marL="0" indent="0" algn="ctr">
              <a:buNone/>
              <a:defRPr sz="20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all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none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it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anchor="ctr"/>
          <a:lstStyle>
            <a:lvl1pPr algn="ctr">
              <a:defRPr sz="48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/>
          <a:lstStyle>
            <a:lvl1pPr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/>
          <a:lstStyle>
            <a:lvl1pPr algn="ctr"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/>
          <a:lstStyle>
            <a:lvl1pPr marL="0" indent="0" algn="l">
              <a:buNone/>
              <a:defRPr sz="2000" cap="all" spc="200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anchor="b"/>
          <a:lstStyle>
            <a:lvl1pPr algn="l">
              <a:lnSpc>
                <a:spcPts val="5200"/>
              </a:lnSpc>
              <a:defRPr sz="3600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42952" y="1451496"/>
            <a:ext cx="1784352" cy="189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cap="all" spc="1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Retail churn prediction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5000" y="4871084"/>
            <a:ext cx="9925050" cy="2045971"/>
          </a:xfrm>
        </p:spPr>
        <p:txBody>
          <a:bodyPr/>
          <a:lstStyle/>
          <a:p>
            <a:pPr algn="r"/>
            <a:r>
              <a:rPr lang="en-US" dirty="0"/>
              <a:t>Anand </a:t>
            </a:r>
            <a:r>
              <a:rPr lang="en-US" dirty="0" err="1"/>
              <a:t>Umrani</a:t>
            </a:r>
            <a:endParaRPr lang="en-US" dirty="0"/>
          </a:p>
          <a:p>
            <a:pPr algn="r"/>
            <a:r>
              <a:rPr lang="en-US" dirty="0"/>
              <a:t> Kyatham Nikhil </a:t>
            </a:r>
          </a:p>
          <a:p>
            <a:pPr algn="r"/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Exploratory  Data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8A7CCE-F3A8-5CA5-1C41-4E2D9AA4E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multiple attributes which show a high degree of multi collinearity.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" name="object 6">
            <a:extLst>
              <a:ext uri="{FF2B5EF4-FFF2-40B4-BE49-F238E27FC236}">
                <a16:creationId xmlns:a16="http://schemas.microsoft.com/office/drawing/2014/main" id="{3015BB1A-6389-A079-68B9-E3A35B51306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0100" y="2717800"/>
            <a:ext cx="7429500" cy="3987800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5038E1D-3B03-40AA-48F4-FF91F7753FC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569977" y="1238767"/>
            <a:ext cx="2438402" cy="209443"/>
          </a:xfrm>
        </p:spPr>
        <p:txBody>
          <a:bodyPr/>
          <a:lstStyle/>
          <a:p>
            <a:r>
              <a:rPr lang="en-US" dirty="0"/>
              <a:t>Retail churn prediction</a:t>
            </a:r>
          </a:p>
        </p:txBody>
      </p:sp>
    </p:spTree>
    <p:extLst>
      <p:ext uri="{BB962C8B-B14F-4D97-AF65-F5344CB8AC3E}">
        <p14:creationId xmlns:p14="http://schemas.microsoft.com/office/powerpoint/2010/main" val="3428408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9D63F-F67D-B1A6-9772-28B26C23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Outcomes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73E4D-D096-DA02-6E8D-C161D57C29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075CA8-2387-0E99-E49B-5A3366C83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Logistic Regression model. The results are as below: 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A73B598-2001-0FC8-4A9F-E807FAE88D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04818"/>
              </p:ext>
            </p:extLst>
          </p:nvPr>
        </p:nvGraphicFramePr>
        <p:xfrm>
          <a:off x="1295400" y="2202656"/>
          <a:ext cx="8300548" cy="3657600"/>
        </p:xfrm>
        <a:graphic>
          <a:graphicData uri="http://schemas.openxmlformats.org/drawingml/2006/table">
            <a:tbl>
              <a:tblPr/>
              <a:tblGrid>
                <a:gridCol w="2075137">
                  <a:extLst>
                    <a:ext uri="{9D8B030D-6E8A-4147-A177-3AD203B41FA5}">
                      <a16:colId xmlns:a16="http://schemas.microsoft.com/office/drawing/2014/main" val="2077021753"/>
                    </a:ext>
                  </a:extLst>
                </a:gridCol>
                <a:gridCol w="2075137">
                  <a:extLst>
                    <a:ext uri="{9D8B030D-6E8A-4147-A177-3AD203B41FA5}">
                      <a16:colId xmlns:a16="http://schemas.microsoft.com/office/drawing/2014/main" val="3453726281"/>
                    </a:ext>
                  </a:extLst>
                </a:gridCol>
                <a:gridCol w="2075137">
                  <a:extLst>
                    <a:ext uri="{9D8B030D-6E8A-4147-A177-3AD203B41FA5}">
                      <a16:colId xmlns:a16="http://schemas.microsoft.com/office/drawing/2014/main" val="1936318364"/>
                    </a:ext>
                  </a:extLst>
                </a:gridCol>
                <a:gridCol w="2075137">
                  <a:extLst>
                    <a:ext uri="{9D8B030D-6E8A-4147-A177-3AD203B41FA5}">
                      <a16:colId xmlns:a16="http://schemas.microsoft.com/office/drawing/2014/main" val="1836071683"/>
                    </a:ext>
                  </a:extLst>
                </a:gridCol>
              </a:tblGrid>
              <a:tr h="365760">
                <a:tc gridSpan="4">
                  <a:txBody>
                    <a:bodyPr/>
                    <a:lstStyle/>
                    <a:p>
                      <a:r>
                        <a:rPr lang="en-IN" sz="1800" dirty="0"/>
                        <a:t>Generalized Linear Model Regression Results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3836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Dep. Variable: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Churn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No. Observations: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5616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32253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Model: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GLM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Df Residuals: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5585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93127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Model Family: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Binomial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Df Model: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53051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Link Function: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Logit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Scale: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1.0000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3027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Method: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IRLS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Log-Likelihood: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-1714.5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72604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Date: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Sun, 30 Jul 2023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Deviance: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3429.0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91981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Time: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05:07:30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Pearson chi2: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6.10e+03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16836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No. Iterations: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Pseudo R-squ. (CS):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0.5396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98174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Covariance Type: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nonrobust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28665"/>
                  </a:ext>
                </a:extLst>
              </a:tr>
            </a:tbl>
          </a:graphicData>
        </a:graphic>
      </p:graphicFrame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53B9387-5884-DD73-D3E6-2B4C581B2A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569977" y="1229892"/>
            <a:ext cx="2438402" cy="209443"/>
          </a:xfrm>
        </p:spPr>
        <p:txBody>
          <a:bodyPr/>
          <a:lstStyle/>
          <a:p>
            <a:r>
              <a:rPr lang="en-US" dirty="0"/>
              <a:t>Retail churn prediction</a:t>
            </a:r>
          </a:p>
        </p:txBody>
      </p:sp>
    </p:spTree>
    <p:extLst>
      <p:ext uri="{BB962C8B-B14F-4D97-AF65-F5344CB8AC3E}">
        <p14:creationId xmlns:p14="http://schemas.microsoft.com/office/powerpoint/2010/main" val="1239358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9D63F-F67D-B1A6-9772-28B26C23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Outcomes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73E4D-D096-DA02-6E8D-C161D57C29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075CA8-2387-0E99-E49B-5A3366C83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ROC Curve: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132A188-F582-E2CB-A1D4-012ABA032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363" y="1981200"/>
            <a:ext cx="4467225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7CB7855-B38F-E4D2-FE74-997D919697C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569977" y="1212137"/>
            <a:ext cx="2438402" cy="209443"/>
          </a:xfrm>
        </p:spPr>
        <p:txBody>
          <a:bodyPr/>
          <a:lstStyle/>
          <a:p>
            <a:r>
              <a:rPr lang="en-US" dirty="0"/>
              <a:t>Retail churn prediction</a:t>
            </a:r>
          </a:p>
        </p:txBody>
      </p:sp>
    </p:spTree>
    <p:extLst>
      <p:ext uri="{BB962C8B-B14F-4D97-AF65-F5344CB8AC3E}">
        <p14:creationId xmlns:p14="http://schemas.microsoft.com/office/powerpoint/2010/main" val="295255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9D63F-F67D-B1A6-9772-28B26C23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Outcomes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73E4D-D096-DA02-6E8D-C161D57C29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075CA8-2387-0E99-E49B-5A3366C83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Accuracy: </a:t>
            </a:r>
            <a:r>
              <a:rPr lang="en-IN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0.8354059985369422</a:t>
            </a:r>
          </a:p>
          <a:p>
            <a:r>
              <a:rPr lang="en-IN" dirty="0"/>
              <a:t>Confusion Matrix</a:t>
            </a:r>
            <a:r>
              <a:rPr lang="en-IN" dirty="0">
                <a:solidFill>
                  <a:srgbClr val="212121"/>
                </a:solidFill>
                <a:latin typeface="Courier New" panose="02070309020205020404" pitchFamily="49" charset="0"/>
              </a:rPr>
              <a:t>: </a:t>
            </a:r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array([[1035, 170], [ 55, 107]])</a:t>
            </a:r>
            <a:endParaRPr lang="en-IN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IN" dirty="0"/>
              <a:t>Sensitivity</a:t>
            </a:r>
            <a:r>
              <a:rPr lang="en-IN" dirty="0">
                <a:solidFill>
                  <a:srgbClr val="212121"/>
                </a:solidFill>
                <a:latin typeface="Courier New" panose="02070309020205020404" pitchFamily="49" charset="0"/>
              </a:rPr>
              <a:t>: </a:t>
            </a:r>
            <a:r>
              <a:rPr lang="en-IN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0.6604938271604939</a:t>
            </a:r>
          </a:p>
          <a:p>
            <a:r>
              <a:rPr lang="en-IN" dirty="0"/>
              <a:t>Specificity</a:t>
            </a:r>
            <a:r>
              <a:rPr lang="en-IN" dirty="0">
                <a:solidFill>
                  <a:srgbClr val="212121"/>
                </a:solidFill>
                <a:latin typeface="Courier New" panose="02070309020205020404" pitchFamily="49" charset="0"/>
              </a:rPr>
              <a:t>: </a:t>
            </a:r>
            <a:r>
              <a:rPr lang="en-IN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0.8589211618257261</a:t>
            </a:r>
          </a:p>
          <a:p>
            <a:r>
              <a:rPr lang="en-IN" dirty="0"/>
              <a:t>F1 score</a:t>
            </a:r>
            <a:r>
              <a:rPr lang="en-IN" dirty="0">
                <a:solidFill>
                  <a:srgbClr val="212121"/>
                </a:solidFill>
                <a:latin typeface="Courier New" panose="02070309020205020404" pitchFamily="49" charset="0"/>
              </a:rPr>
              <a:t>: </a:t>
            </a:r>
            <a:r>
              <a:rPr lang="en-IN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0.4874715261958998</a:t>
            </a:r>
          </a:p>
          <a:p>
            <a:endParaRPr lang="en-IN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IN" dirty="0"/>
              <a:t>The Overall Model Accuracy is 83% which is an indication that this model is able to predict the churn in the dataset.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2093E5D-B936-9FD3-A78A-620C538B589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569977" y="1158873"/>
            <a:ext cx="2438402" cy="209443"/>
          </a:xfrm>
        </p:spPr>
        <p:txBody>
          <a:bodyPr/>
          <a:lstStyle/>
          <a:p>
            <a:r>
              <a:rPr lang="en-US" dirty="0"/>
              <a:t>Retail churn prediction</a:t>
            </a:r>
          </a:p>
        </p:txBody>
      </p:sp>
    </p:spTree>
    <p:extLst>
      <p:ext uri="{BB962C8B-B14F-4D97-AF65-F5344CB8AC3E}">
        <p14:creationId xmlns:p14="http://schemas.microsoft.com/office/powerpoint/2010/main" val="2213976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White DNA structure">
            <a:extLst>
              <a:ext uri="{FF2B5EF4-FFF2-40B4-BE49-F238E27FC236}">
                <a16:creationId xmlns:a16="http://schemas.microsoft.com/office/drawing/2014/main" id="{6D8705D1-EA1F-3113-ABE0-EC474D1F18D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1130D679-D78E-1F15-EC3D-4BED6D69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33412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530027" y="1097487"/>
            <a:ext cx="2358502" cy="323329"/>
          </a:xfrm>
        </p:spPr>
        <p:txBody>
          <a:bodyPr/>
          <a:lstStyle/>
          <a:p>
            <a:r>
              <a:rPr lang="en-US" dirty="0"/>
              <a:t>Retail churn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2657" y="2889504"/>
            <a:ext cx="7207887" cy="3632066"/>
          </a:xfrm>
        </p:spPr>
        <p:txBody>
          <a:bodyPr/>
          <a:lstStyle/>
          <a:p>
            <a:pPr marL="0" indent="0">
              <a:lnSpc>
                <a:spcPts val="2400"/>
              </a:lnSpc>
              <a:buNone/>
            </a:pPr>
            <a:r>
              <a:rPr lang="en-US" sz="2000" spc="0" dirty="0">
                <a:ea typeface="+mn-lt"/>
                <a:cs typeface="+mn-lt"/>
              </a:rPr>
              <a:t>A small to medium-scale organization that majorly  deals in wine, fruits and meat products, having held around 35% market share.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sz="2000" spc="0" dirty="0">
                <a:ea typeface="+mn-lt"/>
                <a:cs typeface="+mn-lt"/>
              </a:rPr>
              <a:t>Organization wants to stay competitive. Challenges are to compete with quickly expanding companies.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sz="2000" spc="0" dirty="0">
                <a:ea typeface="+mn-lt"/>
                <a:cs typeface="+mn-lt"/>
              </a:rPr>
              <a:t>RetailKart.com goes Online and sets the roadmap to Customer Acquisition and Increase the Transactions on the platform.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sz="2000" spc="0" dirty="0">
                <a:ea typeface="+mn-lt"/>
                <a:cs typeface="+mn-lt"/>
              </a:rPr>
              <a:t>One such Project is to offer Personalized Experience for its Customer  Shopping Experience.</a:t>
            </a:r>
          </a:p>
        </p:txBody>
      </p:sp>
    </p:spTree>
    <p:extLst>
      <p:ext uri="{BB962C8B-B14F-4D97-AF65-F5344CB8AC3E}">
        <p14:creationId xmlns:p14="http://schemas.microsoft.com/office/powerpoint/2010/main" val="2810133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White DNA structure">
            <a:extLst>
              <a:ext uri="{FF2B5EF4-FFF2-40B4-BE49-F238E27FC236}">
                <a16:creationId xmlns:a16="http://schemas.microsoft.com/office/drawing/2014/main" id="{7F21F877-E428-8BB2-045F-D9FA57744C2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0" y="1481328"/>
            <a:ext cx="9144000" cy="38862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3924A06-2533-68FE-6815-A6208AD97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2967228"/>
            <a:ext cx="8110728" cy="457200"/>
          </a:xfrm>
        </p:spPr>
        <p:txBody>
          <a:bodyPr/>
          <a:lstStyle/>
          <a:p>
            <a:r>
              <a:rPr lang="en-US" dirty="0"/>
              <a:t>Primary goals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3FE44-803A-0FCA-D29B-EB40225C3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531973"/>
            <a:ext cx="6520880" cy="835555"/>
          </a:xfrm>
        </p:spPr>
        <p:txBody>
          <a:bodyPr/>
          <a:lstStyle/>
          <a:p>
            <a:r>
              <a:rPr lang="en-US" dirty="0"/>
              <a:t>Perform </a:t>
            </a:r>
            <a:r>
              <a:rPr lang="en-US" dirty="0" err="1"/>
              <a:t>EdA</a:t>
            </a:r>
            <a:r>
              <a:rPr lang="en-US" dirty="0"/>
              <a:t> on the data</a:t>
            </a:r>
          </a:p>
          <a:p>
            <a:r>
              <a:rPr lang="en-US" dirty="0"/>
              <a:t>Generate Model to predict the churn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417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Exploratory  Data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8A7CCE-F3A8-5CA5-1C41-4E2D9AA4E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Outlier Analysis: Hours spent on App (1 Outlier) </a:t>
            </a:r>
            <a:endParaRPr lang="en-IN" dirty="0"/>
          </a:p>
        </p:txBody>
      </p:sp>
      <p:pic>
        <p:nvPicPr>
          <p:cNvPr id="11" name="object 7">
            <a:extLst>
              <a:ext uri="{FF2B5EF4-FFF2-40B4-BE49-F238E27FC236}">
                <a16:creationId xmlns:a16="http://schemas.microsoft.com/office/drawing/2014/main" id="{352ABE17-DF27-827C-1658-01F54F44CC5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0328" y="2566989"/>
            <a:ext cx="10210799" cy="3248024"/>
          </a:xfrm>
          <a:prstGeom prst="rect">
            <a:avLst/>
          </a:prstGeom>
        </p:spPr>
      </p:pic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DF900EB-0311-60CC-FCD7-C0AFB841DE8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569977" y="1158875"/>
            <a:ext cx="2438402" cy="209443"/>
          </a:xfrm>
        </p:spPr>
        <p:txBody>
          <a:bodyPr/>
          <a:lstStyle/>
          <a:p>
            <a:r>
              <a:rPr lang="en-US" dirty="0"/>
              <a:t>Retail churn prediction</a:t>
            </a:r>
          </a:p>
        </p:txBody>
      </p:sp>
    </p:spTree>
    <p:extLst>
      <p:ext uri="{BB962C8B-B14F-4D97-AF65-F5344CB8AC3E}">
        <p14:creationId xmlns:p14="http://schemas.microsoft.com/office/powerpoint/2010/main" val="1263875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Exploratory  Data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8A7CCE-F3A8-5CA5-1C41-4E2D9AA4E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Outlier Analysis: Tenure (4 Outliers)</a:t>
            </a:r>
            <a:endParaRPr lang="en-IN" dirty="0"/>
          </a:p>
        </p:txBody>
      </p:sp>
      <p:pic>
        <p:nvPicPr>
          <p:cNvPr id="3" name="object 6">
            <a:extLst>
              <a:ext uri="{FF2B5EF4-FFF2-40B4-BE49-F238E27FC236}">
                <a16:creationId xmlns:a16="http://schemas.microsoft.com/office/drawing/2014/main" id="{43622C22-11F8-2EE9-9EE2-10AC9ADC3FA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4875" y="2825752"/>
            <a:ext cx="10382249" cy="3286124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5997F0E-5DBC-4A02-B690-B1061872E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569977" y="1167751"/>
            <a:ext cx="2438402" cy="209443"/>
          </a:xfrm>
        </p:spPr>
        <p:txBody>
          <a:bodyPr/>
          <a:lstStyle/>
          <a:p>
            <a:r>
              <a:rPr lang="en-US" dirty="0"/>
              <a:t>Retail churn prediction</a:t>
            </a:r>
          </a:p>
        </p:txBody>
      </p:sp>
    </p:spTree>
    <p:extLst>
      <p:ext uri="{BB962C8B-B14F-4D97-AF65-F5344CB8AC3E}">
        <p14:creationId xmlns:p14="http://schemas.microsoft.com/office/powerpoint/2010/main" val="2114566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Exploratory  Data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8A7CCE-F3A8-5CA5-1C41-4E2D9AA4E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Outlier Analysis: Number of Addresses (3 Outliers)</a:t>
            </a:r>
            <a:endParaRPr lang="en-IN" dirty="0"/>
          </a:p>
        </p:txBody>
      </p:sp>
      <p:pic>
        <p:nvPicPr>
          <p:cNvPr id="6" name="object 7">
            <a:extLst>
              <a:ext uri="{FF2B5EF4-FFF2-40B4-BE49-F238E27FC236}">
                <a16:creationId xmlns:a16="http://schemas.microsoft.com/office/drawing/2014/main" id="{48A73DB4-BD6B-9C79-A32A-A0EBD087E5F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4413" y="2677216"/>
            <a:ext cx="10163174" cy="3219449"/>
          </a:xfrm>
          <a:prstGeom prst="rect">
            <a:avLst/>
          </a:prstGeom>
        </p:spPr>
      </p:pic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B8D4FC5-BC8F-2A31-DC0D-3A8C682C70D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569977" y="1221014"/>
            <a:ext cx="2438402" cy="209443"/>
          </a:xfrm>
        </p:spPr>
        <p:txBody>
          <a:bodyPr/>
          <a:lstStyle/>
          <a:p>
            <a:r>
              <a:rPr lang="en-US" dirty="0"/>
              <a:t>Retail churn prediction</a:t>
            </a:r>
          </a:p>
        </p:txBody>
      </p:sp>
    </p:spTree>
    <p:extLst>
      <p:ext uri="{BB962C8B-B14F-4D97-AF65-F5344CB8AC3E}">
        <p14:creationId xmlns:p14="http://schemas.microsoft.com/office/powerpoint/2010/main" val="218553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Exploratory  Data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8A7CCE-F3A8-5CA5-1C41-4E2D9AA4E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the Users are using Mobile phone as platform for placing orders</a:t>
            </a:r>
            <a:endParaRPr lang="en-IN" dirty="0"/>
          </a:p>
        </p:txBody>
      </p:sp>
      <p:pic>
        <p:nvPicPr>
          <p:cNvPr id="3" name="object 6">
            <a:extLst>
              <a:ext uri="{FF2B5EF4-FFF2-40B4-BE49-F238E27FC236}">
                <a16:creationId xmlns:a16="http://schemas.microsoft.com/office/drawing/2014/main" id="{3A270532-65EF-7AD1-0BF5-F3C52B5FFF4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7875" y="2803527"/>
            <a:ext cx="8096249" cy="3400424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51A52C2-849E-8D24-58BC-D18A0D7BA49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569977" y="1283157"/>
            <a:ext cx="2438402" cy="209443"/>
          </a:xfrm>
        </p:spPr>
        <p:txBody>
          <a:bodyPr/>
          <a:lstStyle/>
          <a:p>
            <a:r>
              <a:rPr lang="en-US" dirty="0"/>
              <a:t>Retail churn prediction</a:t>
            </a:r>
          </a:p>
        </p:txBody>
      </p:sp>
    </p:spTree>
    <p:extLst>
      <p:ext uri="{BB962C8B-B14F-4D97-AF65-F5344CB8AC3E}">
        <p14:creationId xmlns:p14="http://schemas.microsoft.com/office/powerpoint/2010/main" val="4277987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Exploratory  Data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8A7CCE-F3A8-5CA5-1C41-4E2D9AA4E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debit card transaction is the highest payment mode in the  entire population.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object 7">
            <a:extLst>
              <a:ext uri="{FF2B5EF4-FFF2-40B4-BE49-F238E27FC236}">
                <a16:creationId xmlns:a16="http://schemas.microsoft.com/office/drawing/2014/main" id="{66957E48-9E1A-7125-A315-BC7E31671B3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6766" y="2567749"/>
            <a:ext cx="7219949" cy="4057649"/>
          </a:xfrm>
          <a:prstGeom prst="rect">
            <a:avLst/>
          </a:prstGeom>
        </p:spPr>
      </p:pic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4BE077A-0FEA-3CEC-1D74-B039AC016A0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569977" y="1229892"/>
            <a:ext cx="2438402" cy="209443"/>
          </a:xfrm>
        </p:spPr>
        <p:txBody>
          <a:bodyPr/>
          <a:lstStyle/>
          <a:p>
            <a:r>
              <a:rPr lang="en-US" dirty="0"/>
              <a:t>Retail churn prediction</a:t>
            </a:r>
          </a:p>
        </p:txBody>
      </p:sp>
    </p:spTree>
    <p:extLst>
      <p:ext uri="{BB962C8B-B14F-4D97-AF65-F5344CB8AC3E}">
        <p14:creationId xmlns:p14="http://schemas.microsoft.com/office/powerpoint/2010/main" val="2915367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Exploratory  Data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8A7CCE-F3A8-5CA5-1C41-4E2D9AA4E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Males have higher chances of churn rate than that of females.</a:t>
            </a:r>
          </a:p>
          <a:p>
            <a:r>
              <a:rPr lang="en-US" dirty="0"/>
              <a:t>People who are calling via phone and placing orders have a higher churn rate.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object 8">
            <a:extLst>
              <a:ext uri="{FF2B5EF4-FFF2-40B4-BE49-F238E27FC236}">
                <a16:creationId xmlns:a16="http://schemas.microsoft.com/office/drawing/2014/main" id="{75FF6D51-7FFC-CEE4-4B8B-C8B7DDD1C14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44054" y="3357799"/>
            <a:ext cx="6000749" cy="3028949"/>
          </a:xfrm>
          <a:prstGeom prst="rect">
            <a:avLst/>
          </a:prstGeom>
        </p:spPr>
      </p:pic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853C6B4-F1E9-1DDA-C3A6-443B5B0E0DB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569977" y="1229889"/>
            <a:ext cx="2438402" cy="209443"/>
          </a:xfrm>
        </p:spPr>
        <p:txBody>
          <a:bodyPr/>
          <a:lstStyle/>
          <a:p>
            <a:r>
              <a:rPr lang="en-US" dirty="0"/>
              <a:t>Retail churn prediction</a:t>
            </a:r>
          </a:p>
        </p:txBody>
      </p:sp>
    </p:spTree>
    <p:extLst>
      <p:ext uri="{BB962C8B-B14F-4D97-AF65-F5344CB8AC3E}">
        <p14:creationId xmlns:p14="http://schemas.microsoft.com/office/powerpoint/2010/main" val="915691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-Discovery_Win32_EF_v4" id="{D94798B6-E450-4518-8015-6EE17CD1412B}" vid="{16A04E6B-C80A-471C-86D6-D49E9EAD76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{B9552C7B-7618-4EA5-94C7-4403285C5FEB}tf67061901_win32</Template>
  <TotalTime>1693</TotalTime>
  <Words>415</Words>
  <Application>Microsoft Office PowerPoint</Application>
  <PresentationFormat>Widescreen</PresentationFormat>
  <Paragraphs>99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Courier New</vt:lpstr>
      <vt:lpstr>Daytona Condensed Light</vt:lpstr>
      <vt:lpstr>Posterama</vt:lpstr>
      <vt:lpstr>Office Theme</vt:lpstr>
      <vt:lpstr>Retail churn prediction</vt:lpstr>
      <vt:lpstr>Introduction</vt:lpstr>
      <vt:lpstr>Primary goals</vt:lpstr>
      <vt:lpstr>Exploratory  Data Analysis</vt:lpstr>
      <vt:lpstr>Exploratory  Data Analysis</vt:lpstr>
      <vt:lpstr>Exploratory  Data Analysis</vt:lpstr>
      <vt:lpstr>Exploratory  Data Analysis</vt:lpstr>
      <vt:lpstr>Exploratory  Data Analysis</vt:lpstr>
      <vt:lpstr>Exploratory  Data Analysis</vt:lpstr>
      <vt:lpstr>Exploratory  Data Analysis</vt:lpstr>
      <vt:lpstr>Model Outcomes</vt:lpstr>
      <vt:lpstr>Model Outcomes</vt:lpstr>
      <vt:lpstr>Model Outcomes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churn prediction</dc:title>
  <dc:creator>kyatham nikhil</dc:creator>
  <cp:lastModifiedBy>Anand Umrani</cp:lastModifiedBy>
  <cp:revision>3</cp:revision>
  <dcterms:created xsi:type="dcterms:W3CDTF">2023-07-30T05:19:36Z</dcterms:created>
  <dcterms:modified xsi:type="dcterms:W3CDTF">2023-09-30T13:51:43Z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