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22435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411460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18714-DD0E-4DDB-92EE-D349EA86F99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439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15433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18714-DD0E-4DDB-92EE-D349EA86F99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446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3069055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379352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41990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136769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B759C-D55B-4BE8-A9C3-DC6589BA01C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120136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34294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B759C-D55B-4BE8-A9C3-DC6589BA01C3}"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267793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B759C-D55B-4BE8-A9C3-DC6589BA01C3}"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35591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B759C-D55B-4BE8-A9C3-DC6589BA01C3}"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211180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289325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B759C-D55B-4BE8-A9C3-DC6589BA01C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18714-DD0E-4DDB-92EE-D349EA86F996}" type="slidenum">
              <a:rPr lang="en-IN" smtClean="0"/>
              <a:t>‹#›</a:t>
            </a:fld>
            <a:endParaRPr lang="en-IN"/>
          </a:p>
        </p:txBody>
      </p:sp>
    </p:spTree>
    <p:extLst>
      <p:ext uri="{BB962C8B-B14F-4D97-AF65-F5344CB8AC3E}">
        <p14:creationId xmlns:p14="http://schemas.microsoft.com/office/powerpoint/2010/main" val="408249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9B759C-D55B-4BE8-A9C3-DC6589BA01C3}" type="datetimeFigureOut">
              <a:rPr lang="en-IN" smtClean="0"/>
              <a:t>30-04-2024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818714-DD0E-4DDB-92EE-D349EA86F996}" type="slidenum">
              <a:rPr lang="en-IN" smtClean="0"/>
              <a:t>‹#›</a:t>
            </a:fld>
            <a:endParaRPr lang="en-IN"/>
          </a:p>
        </p:txBody>
      </p:sp>
    </p:spTree>
    <p:extLst>
      <p:ext uri="{BB962C8B-B14F-4D97-AF65-F5344CB8AC3E}">
        <p14:creationId xmlns:p14="http://schemas.microsoft.com/office/powerpoint/2010/main" val="272031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6553-9A76-9293-C354-F7C7AD207EF0}"/>
              </a:ext>
            </a:extLst>
          </p:cNvPr>
          <p:cNvSpPr>
            <a:spLocks noGrp="1"/>
          </p:cNvSpPr>
          <p:nvPr>
            <p:ph type="ctrTitle"/>
          </p:nvPr>
        </p:nvSpPr>
        <p:spPr>
          <a:xfrm>
            <a:off x="2589212" y="1166219"/>
            <a:ext cx="8915399" cy="2262781"/>
          </a:xfrm>
        </p:spPr>
        <p:txBody>
          <a:bodyPr>
            <a:normAutofit fontScale="90000"/>
          </a:bodyPr>
          <a:lstStyle/>
          <a:p>
            <a:r>
              <a:rPr lang="en-US" dirty="0"/>
              <a:t>DATA MINING-CS6001</a:t>
            </a:r>
            <a:br>
              <a:rPr lang="en-US" dirty="0"/>
            </a:br>
            <a:br>
              <a:rPr lang="en-US" dirty="0"/>
            </a:br>
            <a:r>
              <a:rPr lang="en-US" sz="4400" dirty="0">
                <a:solidFill>
                  <a:schemeClr val="accent1">
                    <a:lumMod val="75000"/>
                  </a:schemeClr>
                </a:solidFill>
              </a:rPr>
              <a:t>SPATIAL DATA MINING</a:t>
            </a:r>
            <a:endParaRPr lang="en-IN" sz="4400" dirty="0">
              <a:solidFill>
                <a:schemeClr val="accent1">
                  <a:lumMod val="75000"/>
                </a:schemeClr>
              </a:solidFill>
            </a:endParaRPr>
          </a:p>
        </p:txBody>
      </p:sp>
      <p:sp>
        <p:nvSpPr>
          <p:cNvPr id="3" name="Subtitle 2">
            <a:extLst>
              <a:ext uri="{FF2B5EF4-FFF2-40B4-BE49-F238E27FC236}">
                <a16:creationId xmlns:a16="http://schemas.microsoft.com/office/drawing/2014/main" id="{63432E28-DEF9-C1E6-B9ED-C9653B131544}"/>
              </a:ext>
            </a:extLst>
          </p:cNvPr>
          <p:cNvSpPr>
            <a:spLocks noGrp="1"/>
          </p:cNvSpPr>
          <p:nvPr>
            <p:ph type="subTitle" idx="1"/>
          </p:nvPr>
        </p:nvSpPr>
        <p:spPr/>
        <p:txBody>
          <a:bodyPr/>
          <a:lstStyle/>
          <a:p>
            <a:r>
              <a:rPr lang="en-US" dirty="0"/>
              <a:t>												</a:t>
            </a:r>
            <a:r>
              <a:rPr lang="en-US" dirty="0">
                <a:solidFill>
                  <a:schemeClr val="accent3">
                    <a:lumMod val="75000"/>
                  </a:schemeClr>
                </a:solidFill>
              </a:rPr>
              <a:t>Name: Ananda </a:t>
            </a:r>
            <a:r>
              <a:rPr lang="en-US" dirty="0" err="1">
                <a:solidFill>
                  <a:schemeClr val="accent3">
                    <a:lumMod val="75000"/>
                  </a:schemeClr>
                </a:solidFill>
              </a:rPr>
              <a:t>Balagi</a:t>
            </a:r>
            <a:r>
              <a:rPr lang="en-US" dirty="0">
                <a:solidFill>
                  <a:schemeClr val="accent3">
                    <a:lumMod val="75000"/>
                  </a:schemeClr>
                </a:solidFill>
              </a:rPr>
              <a:t> S</a:t>
            </a:r>
          </a:p>
          <a:p>
            <a:r>
              <a:rPr lang="en-US" dirty="0">
                <a:solidFill>
                  <a:schemeClr val="accent3">
                    <a:lumMod val="75000"/>
                  </a:schemeClr>
                </a:solidFill>
              </a:rPr>
              <a:t>												Regno: 2021503502</a:t>
            </a:r>
            <a:endParaRPr lang="en-IN" dirty="0">
              <a:solidFill>
                <a:schemeClr val="accent3">
                  <a:lumMod val="75000"/>
                </a:schemeClr>
              </a:solidFill>
            </a:endParaRPr>
          </a:p>
        </p:txBody>
      </p:sp>
    </p:spTree>
    <p:extLst>
      <p:ext uri="{BB962C8B-B14F-4D97-AF65-F5344CB8AC3E}">
        <p14:creationId xmlns:p14="http://schemas.microsoft.com/office/powerpoint/2010/main" val="15181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B840-58BF-8AEE-7C9B-64FF85DF9038}"/>
              </a:ext>
            </a:extLst>
          </p:cNvPr>
          <p:cNvSpPr>
            <a:spLocks noGrp="1"/>
          </p:cNvSpPr>
          <p:nvPr>
            <p:ph type="title"/>
          </p:nvPr>
        </p:nvSpPr>
        <p:spPr/>
        <p:txBody>
          <a:bodyPr/>
          <a:lstStyle/>
          <a:p>
            <a:r>
              <a:rPr lang="en-US" b="1" i="0" dirty="0">
                <a:effectLst/>
                <a:highlight>
                  <a:srgbClr val="FAFBFC"/>
                </a:highlight>
                <a:latin typeface="__Source_Sans_Pro_fa6df0"/>
              </a:rPr>
              <a:t>What is Spatial Data Mining?</a:t>
            </a:r>
            <a:br>
              <a:rPr lang="en-US"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9187555F-DA40-C2E9-A014-602F9A06410A}"/>
              </a:ext>
            </a:extLst>
          </p:cNvPr>
          <p:cNvSpPr>
            <a:spLocks noGrp="1"/>
          </p:cNvSpPr>
          <p:nvPr>
            <p:ph idx="1"/>
          </p:nvPr>
        </p:nvSpPr>
        <p:spPr/>
        <p:txBody>
          <a:bodyPr/>
          <a:lstStyle/>
          <a:p>
            <a:r>
              <a:rPr lang="en-US" dirty="0"/>
              <a:t>Spatial data mining is a specialized subfield of data mining that deals with extracting knowledge from spatial data. Spatial data refers to data that is associated with a particular location or geography. </a:t>
            </a:r>
          </a:p>
          <a:p>
            <a:r>
              <a:rPr lang="en-US" dirty="0"/>
              <a:t>Examples of spatial data include maps, satellite images, GPS data, and other geospatial information.</a:t>
            </a:r>
          </a:p>
          <a:p>
            <a:r>
              <a:rPr lang="en-US" dirty="0"/>
              <a:t> Spatial data mining involves analyzing and discovering patterns, relationships, and trends in this data to gain insights and make informed decisions.</a:t>
            </a:r>
            <a:endParaRPr lang="en-IN" dirty="0"/>
          </a:p>
        </p:txBody>
      </p:sp>
    </p:spTree>
    <p:extLst>
      <p:ext uri="{BB962C8B-B14F-4D97-AF65-F5344CB8AC3E}">
        <p14:creationId xmlns:p14="http://schemas.microsoft.com/office/powerpoint/2010/main" val="135681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FBA-6F62-D6A2-0BF8-598AF2C4C3F9}"/>
              </a:ext>
            </a:extLst>
          </p:cNvPr>
          <p:cNvSpPr>
            <a:spLocks noGrp="1"/>
          </p:cNvSpPr>
          <p:nvPr>
            <p:ph type="title"/>
          </p:nvPr>
        </p:nvSpPr>
        <p:spPr>
          <a:xfrm>
            <a:off x="2438813" y="613835"/>
            <a:ext cx="8911687" cy="1280890"/>
          </a:xfrm>
        </p:spPr>
        <p:txBody>
          <a:bodyPr/>
          <a:lstStyle/>
          <a:p>
            <a:r>
              <a:rPr lang="en-IN" dirty="0"/>
              <a:t>Why Spatial Data Mining is Required?</a:t>
            </a:r>
          </a:p>
        </p:txBody>
      </p:sp>
      <p:sp>
        <p:nvSpPr>
          <p:cNvPr id="3" name="Content Placeholder 2">
            <a:extLst>
              <a:ext uri="{FF2B5EF4-FFF2-40B4-BE49-F238E27FC236}">
                <a16:creationId xmlns:a16="http://schemas.microsoft.com/office/drawing/2014/main" id="{650A613E-2F70-AF20-281A-1863F6E882C8}"/>
              </a:ext>
            </a:extLst>
          </p:cNvPr>
          <p:cNvSpPr>
            <a:spLocks noGrp="1"/>
          </p:cNvSpPr>
          <p:nvPr>
            <p:ph idx="1"/>
          </p:nvPr>
        </p:nvSpPr>
        <p:spPr>
          <a:xfrm>
            <a:off x="2438813" y="2215794"/>
            <a:ext cx="8915400" cy="3777622"/>
          </a:xfrm>
        </p:spPr>
        <p:txBody>
          <a:bodyPr/>
          <a:lstStyle/>
          <a:p>
            <a:r>
              <a:rPr lang="en-US" dirty="0"/>
              <a:t>The use of spatial data mining has become increasingly important in various fields, such as logistics, environmental science, urban planning, transportation, and public health. </a:t>
            </a:r>
          </a:p>
          <a:p>
            <a:r>
              <a:rPr lang="en-US" dirty="0"/>
              <a:t>For instance, a transportation company can optimize its delivery routes for faster and more efficient deliveries using spatial data mining techniques. </a:t>
            </a:r>
          </a:p>
          <a:p>
            <a:r>
              <a:rPr lang="en-US" dirty="0"/>
              <a:t>They can analyze their delivery data along with other spatial data, such as traffic flow, road network, and weather patterns, to identify the most efficient routes for each delivery.</a:t>
            </a:r>
            <a:endParaRPr lang="en-IN" dirty="0"/>
          </a:p>
        </p:txBody>
      </p:sp>
    </p:spTree>
    <p:extLst>
      <p:ext uri="{BB962C8B-B14F-4D97-AF65-F5344CB8AC3E}">
        <p14:creationId xmlns:p14="http://schemas.microsoft.com/office/powerpoint/2010/main" val="190821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537D-750C-F7D4-EF60-398139C90E26}"/>
              </a:ext>
            </a:extLst>
          </p:cNvPr>
          <p:cNvSpPr>
            <a:spLocks noGrp="1"/>
          </p:cNvSpPr>
          <p:nvPr>
            <p:ph type="title"/>
          </p:nvPr>
        </p:nvSpPr>
        <p:spPr/>
        <p:txBody>
          <a:bodyPr/>
          <a:lstStyle/>
          <a:p>
            <a:r>
              <a:rPr lang="en-IN" b="1" i="0" dirty="0">
                <a:effectLst/>
                <a:highlight>
                  <a:srgbClr val="FAFBFC"/>
                </a:highlight>
                <a:latin typeface="__Source_Sans_Pro_fa6df0"/>
              </a:rPr>
              <a:t>Types of Spatial Data</a:t>
            </a:r>
            <a:br>
              <a:rPr lang="en-IN" b="1" i="0" dirty="0">
                <a:effectLst/>
                <a:highlight>
                  <a:srgbClr val="FAFBFC"/>
                </a:highlight>
                <a:latin typeface="__Source_Sans_Pro_fa6df0"/>
              </a:rPr>
            </a:br>
            <a:endParaRPr lang="en-IN" dirty="0"/>
          </a:p>
        </p:txBody>
      </p:sp>
      <p:sp>
        <p:nvSpPr>
          <p:cNvPr id="3" name="Content Placeholder 2">
            <a:extLst>
              <a:ext uri="{FF2B5EF4-FFF2-40B4-BE49-F238E27FC236}">
                <a16:creationId xmlns:a16="http://schemas.microsoft.com/office/drawing/2014/main" id="{36C59CF5-8590-9D4F-EF94-F0B2FEB23E63}"/>
              </a:ext>
            </a:extLst>
          </p:cNvPr>
          <p:cNvSpPr>
            <a:spLocks noGrp="1"/>
          </p:cNvSpPr>
          <p:nvPr>
            <p:ph idx="1"/>
          </p:nvPr>
        </p:nvSpPr>
        <p:spPr>
          <a:xfrm>
            <a:off x="2188396" y="1726057"/>
            <a:ext cx="9316216" cy="4839129"/>
          </a:xfrm>
        </p:spPr>
        <p:txBody>
          <a:bodyPr>
            <a:normAutofit/>
          </a:bodyPr>
          <a:lstStyle/>
          <a:p>
            <a:r>
              <a:rPr lang="en-US" b="1" dirty="0"/>
              <a:t>Point Data</a:t>
            </a:r>
          </a:p>
          <a:p>
            <a:pPr marL="0" indent="0">
              <a:buNone/>
            </a:pPr>
            <a:r>
              <a:rPr lang="en-US" dirty="0"/>
              <a:t>	Point data represents a single location or a set of locations on a map. 	Each    	point is defined by its x and y coordinates, representing its position in 	the 	geographic space. Point data is commonly used to represent geographic 	features such as cities, landmarks, or specific locations of 	Interest. Examples of 	point data in transportation include delivery 	locations, bus stops, or railway 	stations.</a:t>
            </a:r>
          </a:p>
          <a:p>
            <a:r>
              <a:rPr lang="en-US" b="1" dirty="0"/>
              <a:t>Line Data</a:t>
            </a:r>
          </a:p>
          <a:p>
            <a:pPr marL="0" indent="0">
              <a:buNone/>
            </a:pPr>
            <a:r>
              <a:rPr lang="en-US" dirty="0"/>
              <a:t>	Line data represents a linear feature, such as a road, a river, or a pipeline, on 	a map. Each line is defined by a set of vertices, which represent the start and 	end points of the line. Line data is commonly used to represent `transportation 	networks, such as roads, highways, or railways. Line data is also used in other 	areas, such as hydrology, geology, or ecology, to represent streams, faults, or 	animal migration routes.</a:t>
            </a:r>
          </a:p>
          <a:p>
            <a:endParaRPr lang="en-IN" dirty="0"/>
          </a:p>
        </p:txBody>
      </p:sp>
    </p:spTree>
    <p:extLst>
      <p:ext uri="{BB962C8B-B14F-4D97-AF65-F5344CB8AC3E}">
        <p14:creationId xmlns:p14="http://schemas.microsoft.com/office/powerpoint/2010/main" val="216269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8652-9796-40E7-E1DA-FCEAE0516F8D}"/>
              </a:ext>
            </a:extLst>
          </p:cNvPr>
          <p:cNvSpPr>
            <a:spLocks noGrp="1"/>
          </p:cNvSpPr>
          <p:nvPr>
            <p:ph type="title"/>
          </p:nvPr>
        </p:nvSpPr>
        <p:spPr/>
        <p:txBody>
          <a:bodyPr/>
          <a:lstStyle/>
          <a:p>
            <a:r>
              <a:rPr lang="en-IN" b="1" i="0" dirty="0">
                <a:effectLst/>
                <a:highlight>
                  <a:srgbClr val="FAFBFC"/>
                </a:highlight>
                <a:latin typeface="__Source_Sans_Pro_fa6df0"/>
              </a:rPr>
              <a:t>Types of Spatial Data</a:t>
            </a:r>
            <a:endParaRPr lang="en-IN" dirty="0"/>
          </a:p>
        </p:txBody>
      </p:sp>
      <p:sp>
        <p:nvSpPr>
          <p:cNvPr id="3" name="Content Placeholder 2">
            <a:extLst>
              <a:ext uri="{FF2B5EF4-FFF2-40B4-BE49-F238E27FC236}">
                <a16:creationId xmlns:a16="http://schemas.microsoft.com/office/drawing/2014/main" id="{98125E42-69E2-8A99-F319-20C0603D6697}"/>
              </a:ext>
            </a:extLst>
          </p:cNvPr>
          <p:cNvSpPr>
            <a:spLocks noGrp="1"/>
          </p:cNvSpPr>
          <p:nvPr>
            <p:ph idx="1"/>
          </p:nvPr>
        </p:nvSpPr>
        <p:spPr>
          <a:xfrm>
            <a:off x="2589212" y="1469204"/>
            <a:ext cx="8915400" cy="4442018"/>
          </a:xfrm>
        </p:spPr>
        <p:txBody>
          <a:bodyPr>
            <a:normAutofit lnSpcReduction="10000"/>
          </a:bodyPr>
          <a:lstStyle/>
          <a:p>
            <a:r>
              <a:rPr lang="en-US" b="1" dirty="0"/>
              <a:t>Polygon Data</a:t>
            </a:r>
          </a:p>
          <a:p>
            <a:pPr marL="0" indent="0">
              <a:buNone/>
            </a:pPr>
            <a:r>
              <a:rPr lang="en-US" dirty="0"/>
              <a:t>	Polygon data represents a closed shape or an area on a map. Each 	polygon is defined by a set of vertices that connect to form a closed 	boundary. Polygon data is commonly used to represent administrative 	boundaries, land use, or demographic data. In transportation, polygon 	data can be used to represent areas of interest, such as delivery zones 	or traffic zones.</a:t>
            </a:r>
          </a:p>
          <a:p>
            <a:r>
              <a:rPr lang="en-US" b="1" dirty="0"/>
              <a:t>Raster Data</a:t>
            </a:r>
          </a:p>
          <a:p>
            <a:pPr marL="0" indent="0">
              <a:buNone/>
            </a:pPr>
            <a:r>
              <a:rPr lang="en-US" dirty="0"/>
              <a:t>	The Raster Data refers to space in the form of a grid of pixels, where each 	cell 	of the grid represents some attributes. It is used to represent the 	phenomena like satellite imagery, remote sensing, etc. </a:t>
            </a:r>
          </a:p>
          <a:p>
            <a:r>
              <a:rPr lang="en-US" b="1" dirty="0"/>
              <a:t>Image Data</a:t>
            </a:r>
          </a:p>
          <a:p>
            <a:pPr marL="0" indent="0">
              <a:buNone/>
            </a:pPr>
            <a:r>
              <a:rPr lang="en-US" dirty="0"/>
              <a:t>	Image Data, as the name suggests, consists of spatial data in the form of 	images. It is most often used for object detection, capturing visual 	information about Earth, land cover classification, etc.</a:t>
            </a:r>
            <a:endParaRPr lang="en-IN" dirty="0"/>
          </a:p>
        </p:txBody>
      </p:sp>
    </p:spTree>
    <p:extLst>
      <p:ext uri="{BB962C8B-B14F-4D97-AF65-F5344CB8AC3E}">
        <p14:creationId xmlns:p14="http://schemas.microsoft.com/office/powerpoint/2010/main" val="133870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1F2D-1708-B772-B71C-DBE07DEAD384}"/>
              </a:ext>
            </a:extLst>
          </p:cNvPr>
          <p:cNvSpPr>
            <a:spLocks noGrp="1"/>
          </p:cNvSpPr>
          <p:nvPr>
            <p:ph type="title"/>
          </p:nvPr>
        </p:nvSpPr>
        <p:spPr/>
        <p:txBody>
          <a:bodyPr/>
          <a:lstStyle/>
          <a:p>
            <a:r>
              <a:rPr lang="en-IN" dirty="0"/>
              <a:t>DIFFERENCE BETWEEN SPATIAL AND TEMPORAL DATA MINING</a:t>
            </a:r>
          </a:p>
        </p:txBody>
      </p:sp>
      <p:pic>
        <p:nvPicPr>
          <p:cNvPr id="5" name="Content Placeholder 4">
            <a:extLst>
              <a:ext uri="{FF2B5EF4-FFF2-40B4-BE49-F238E27FC236}">
                <a16:creationId xmlns:a16="http://schemas.microsoft.com/office/drawing/2014/main" id="{7D7F8874-D456-B836-1575-CB2993FB9964}"/>
              </a:ext>
            </a:extLst>
          </p:cNvPr>
          <p:cNvPicPr>
            <a:picLocks noGrp="1" noChangeAspect="1"/>
          </p:cNvPicPr>
          <p:nvPr>
            <p:ph idx="1"/>
          </p:nvPr>
        </p:nvPicPr>
        <p:blipFill>
          <a:blip r:embed="rId2"/>
          <a:stretch>
            <a:fillRect/>
          </a:stretch>
        </p:blipFill>
        <p:spPr>
          <a:xfrm>
            <a:off x="2592924" y="1900915"/>
            <a:ext cx="7742877" cy="4973067"/>
          </a:xfrm>
        </p:spPr>
      </p:pic>
    </p:spTree>
    <p:extLst>
      <p:ext uri="{BB962C8B-B14F-4D97-AF65-F5344CB8AC3E}">
        <p14:creationId xmlns:p14="http://schemas.microsoft.com/office/powerpoint/2010/main" val="104184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6E2C-8CAF-5F8E-7C88-735E7DBDE22F}"/>
              </a:ext>
            </a:extLst>
          </p:cNvPr>
          <p:cNvSpPr>
            <a:spLocks noGrp="1"/>
          </p:cNvSpPr>
          <p:nvPr>
            <p:ph type="title"/>
          </p:nvPr>
        </p:nvSpPr>
        <p:spPr/>
        <p:txBody>
          <a:bodyPr/>
          <a:lstStyle/>
          <a:p>
            <a:r>
              <a:rPr lang="en-US" b="1" i="0" dirty="0">
                <a:solidFill>
                  <a:srgbClr val="000000"/>
                </a:solidFill>
                <a:effectLst/>
                <a:highlight>
                  <a:srgbClr val="FFFFFF"/>
                </a:highlight>
                <a:latin typeface="Mulish"/>
              </a:rPr>
              <a:t>Applications of Spatial Data Mining</a:t>
            </a:r>
            <a:br>
              <a:rPr lang="en-US" b="1" i="0" dirty="0">
                <a:solidFill>
                  <a:srgbClr val="343434"/>
                </a:solidFill>
                <a:effectLst/>
                <a:highlight>
                  <a:srgbClr val="FFFFFF"/>
                </a:highlight>
                <a:latin typeface="Mulish"/>
              </a:rPr>
            </a:br>
            <a:endParaRPr lang="en-IN" dirty="0"/>
          </a:p>
        </p:txBody>
      </p:sp>
      <p:sp>
        <p:nvSpPr>
          <p:cNvPr id="3" name="Content Placeholder 2">
            <a:extLst>
              <a:ext uri="{FF2B5EF4-FFF2-40B4-BE49-F238E27FC236}">
                <a16:creationId xmlns:a16="http://schemas.microsoft.com/office/drawing/2014/main" id="{38B59E2E-2C32-89B9-2B81-57F9751736C8}"/>
              </a:ext>
            </a:extLst>
          </p:cNvPr>
          <p:cNvSpPr>
            <a:spLocks noGrp="1"/>
          </p:cNvSpPr>
          <p:nvPr>
            <p:ph idx="1"/>
          </p:nvPr>
        </p:nvSpPr>
        <p:spPr/>
        <p:txBody>
          <a:bodyPr>
            <a:normAutofit lnSpcReduction="10000"/>
          </a:bodyPr>
          <a:lstStyle/>
          <a:p>
            <a:r>
              <a:rPr lang="en-IN" b="1" dirty="0"/>
              <a:t>Urban Planning: </a:t>
            </a:r>
            <a:r>
              <a:rPr lang="en-IN" dirty="0"/>
              <a:t>Spatial Data Mining informs decisions on urban growth, transportation, and land use planning, enhancing urban dynamics.</a:t>
            </a:r>
          </a:p>
          <a:p>
            <a:r>
              <a:rPr lang="en-IN" b="1" dirty="0"/>
              <a:t>Public Health: </a:t>
            </a:r>
            <a:r>
              <a:rPr lang="en-IN" dirty="0"/>
              <a:t>Spatial Data Mining identifies disease patterns, tracks infections, and optimizes healthcare resource allocation, aiding public health research.</a:t>
            </a:r>
          </a:p>
          <a:p>
            <a:r>
              <a:rPr lang="en-IN" b="1" dirty="0"/>
              <a:t>Transportation: </a:t>
            </a:r>
            <a:r>
              <a:rPr lang="en-IN" dirty="0"/>
              <a:t>Spatial Data Mining identifies traffic patterns, manages transportation networks, and optimizes routes, improving efficiency.</a:t>
            </a:r>
          </a:p>
          <a:p>
            <a:r>
              <a:rPr lang="en-IN" b="1" dirty="0"/>
              <a:t>Environmental Management: </a:t>
            </a:r>
            <a:r>
              <a:rPr lang="en-IN" dirty="0"/>
              <a:t>Spatial Data Mining detects environmental changes, conserves resources, and monitors biodiversity, supporting sustainable management.</a:t>
            </a:r>
          </a:p>
          <a:p>
            <a:r>
              <a:rPr lang="en-IN" b="1" dirty="0"/>
              <a:t>Crime Analysis: </a:t>
            </a:r>
            <a:r>
              <a:rPr lang="en-IN" dirty="0"/>
              <a:t>Spatial Data Mining identifies crime hotspots, </a:t>
            </a:r>
            <a:r>
              <a:rPr lang="en-IN" dirty="0" err="1"/>
              <a:t>analyzes</a:t>
            </a:r>
            <a:r>
              <a:rPr lang="en-IN" dirty="0"/>
              <a:t> patterns, and informs prevention strategies, enhancing public safety.</a:t>
            </a:r>
          </a:p>
        </p:txBody>
      </p:sp>
    </p:spTree>
    <p:extLst>
      <p:ext uri="{BB962C8B-B14F-4D97-AF65-F5344CB8AC3E}">
        <p14:creationId xmlns:p14="http://schemas.microsoft.com/office/powerpoint/2010/main" val="31969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F9F96-3361-F4D8-4E6E-A22681604C0E}"/>
              </a:ext>
            </a:extLst>
          </p:cNvPr>
          <p:cNvSpPr txBox="1"/>
          <p:nvPr/>
        </p:nvSpPr>
        <p:spPr>
          <a:xfrm>
            <a:off x="4027469" y="2630184"/>
            <a:ext cx="4500082"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9887605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704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__Source_Sans_Pro_fa6df0</vt:lpstr>
      <vt:lpstr>Arial</vt:lpstr>
      <vt:lpstr>Century Gothic</vt:lpstr>
      <vt:lpstr>Mulish</vt:lpstr>
      <vt:lpstr>Wingdings 3</vt:lpstr>
      <vt:lpstr>Wisp</vt:lpstr>
      <vt:lpstr>DATA MINING-CS6001  SPATIAL DATA MINING</vt:lpstr>
      <vt:lpstr>What is Spatial Data Mining? </vt:lpstr>
      <vt:lpstr>Why Spatial Data Mining is Required?</vt:lpstr>
      <vt:lpstr>Types of Spatial Data </vt:lpstr>
      <vt:lpstr>Types of Spatial Data</vt:lpstr>
      <vt:lpstr>DIFFERENCE BETWEEN SPATIAL AND TEMPORAL DATA MINING</vt:lpstr>
      <vt:lpstr>Applications of Spatial Data Mining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MINING-CS6001  SPATIAL DATA MINING</dc:title>
  <dc:creator>Ananda Balagi S 21BCE2429</dc:creator>
  <cp:lastModifiedBy>Ananda Balagi S 21BCE2429</cp:lastModifiedBy>
  <cp:revision>1</cp:revision>
  <dcterms:created xsi:type="dcterms:W3CDTF">2024-04-30T08:06:53Z</dcterms:created>
  <dcterms:modified xsi:type="dcterms:W3CDTF">2024-04-30T08:35:51Z</dcterms:modified>
</cp:coreProperties>
</file>