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1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ED17-2030-43F1-8870-38177F7D70C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5E84-DB8F-4D9B-B982-1003DB9C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5.png"/><Relationship Id="rId5" Type="http://schemas.openxmlformats.org/officeDocument/2006/relationships/image" Target="../media/image110.png"/><Relationship Id="rId10" Type="http://schemas.openxmlformats.org/officeDocument/2006/relationships/image" Target="../media/image114.png"/><Relationship Id="rId4" Type="http://schemas.openxmlformats.org/officeDocument/2006/relationships/image" Target="../media/image109.png"/><Relationship Id="rId9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7" Type="http://schemas.openxmlformats.org/officeDocument/2006/relationships/image" Target="../media/image102.emf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emf"/><Relationship Id="rId5" Type="http://schemas.openxmlformats.org/officeDocument/2006/relationships/image" Target="../media/image170.png"/><Relationship Id="rId4" Type="http://schemas.openxmlformats.org/officeDocument/2006/relationships/image" Target="../media/image10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60410"/>
            <a:ext cx="10515600" cy="82223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24511" y="1115436"/>
                <a:ext cx="3219343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11" y="1115436"/>
                <a:ext cx="3219343" cy="7065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24511" y="2141293"/>
                <a:ext cx="4541500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11" y="2141293"/>
                <a:ext cx="4541500" cy="706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24511" y="3167150"/>
                <a:ext cx="5761449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11" y="3167150"/>
                <a:ext cx="5761449" cy="10016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24511" y="4367737"/>
                <a:ext cx="4992199" cy="987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+3&gt;0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−3&lt;0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11" y="4367737"/>
                <a:ext cx="4992199" cy="9873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24510" y="5448185"/>
                <a:ext cx="457221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−3&lt;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&lt;3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10" y="5448185"/>
                <a:ext cx="4572214" cy="9106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66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105818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7667" y="942036"/>
                <a:ext cx="5381410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|&lt;3                   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7" y="942036"/>
                <a:ext cx="5381410" cy="10016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7284" y="2253638"/>
                <a:ext cx="5879868" cy="778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|&lt;3                   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84" y="2253638"/>
                <a:ext cx="5879868" cy="778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7667" y="3549606"/>
                <a:ext cx="2947666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𝑖𝑎𝑡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)}=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7" y="3549606"/>
                <a:ext cx="2947666" cy="410497"/>
              </a:xfrm>
              <a:prstGeom prst="rect">
                <a:avLst/>
              </a:prstGeom>
              <a:blipFill rotWithShape="0">
                <a:blip r:embed="rId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7667" y="4344108"/>
                <a:ext cx="3212226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𝑖𝑎𝑡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7" y="4344108"/>
                <a:ext cx="3212226" cy="410112"/>
              </a:xfrm>
              <a:prstGeom prst="rect">
                <a:avLst/>
              </a:prstGeom>
              <a:blipFill rotWithShape="0">
                <a:blip r:embed="rId5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07284" y="3077494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s-shifting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7667" y="4933169"/>
                <a:ext cx="6641883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|&lt;3                   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7" y="4933169"/>
                <a:ext cx="6641883" cy="7788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7667" y="5750475"/>
                <a:ext cx="4984698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|&lt;3                   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7" y="5750475"/>
                <a:ext cx="4984698" cy="7788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83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8" y="133113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472" y="938520"/>
                <a:ext cx="10515600" cy="1681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2. Find the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. Hence 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472" y="938520"/>
                <a:ext cx="10515600" cy="1681850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1472" y="2620370"/>
            <a:ext cx="103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13237" y="2989702"/>
                <a:ext cx="3721340" cy="756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37" y="2989702"/>
                <a:ext cx="3721340" cy="7564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09523" y="3882605"/>
                <a:ext cx="2218108" cy="759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23" y="3882605"/>
                <a:ext cx="2218108" cy="7590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09523" y="4778136"/>
                <a:ext cx="2014141" cy="87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23" y="4778136"/>
                <a:ext cx="2014141" cy="8750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09523" y="5789661"/>
                <a:ext cx="2282483" cy="72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𝑖𝑠𝑎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𝑠𝑎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23" y="5789661"/>
                <a:ext cx="2282483" cy="72705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5372668" y="3018418"/>
            <a:ext cx="0" cy="3574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47331" y="3134892"/>
                <a:ext cx="2393347" cy="72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331" y="3134892"/>
                <a:ext cx="2393347" cy="7270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947331" y="4078794"/>
                <a:ext cx="1778628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331" y="4078794"/>
                <a:ext cx="1778628" cy="6646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58268" y="5125055"/>
                <a:ext cx="2567691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68" y="5125055"/>
                <a:ext cx="2567691" cy="6646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031423" y="6085832"/>
                <a:ext cx="10344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3" y="6085832"/>
                <a:ext cx="10344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4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8" y="160409"/>
            <a:ext cx="10515600" cy="75399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41" y="1061351"/>
            <a:ext cx="4279710" cy="6309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Modulation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2116" y="1692323"/>
                <a:ext cx="4718792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6" y="1692323"/>
                <a:ext cx="4718792" cy="668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2116" y="2657553"/>
                <a:ext cx="5197641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6" y="2657553"/>
                <a:ext cx="5197641" cy="6787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95893" y="3633043"/>
                <a:ext cx="5451813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893" y="3633043"/>
                <a:ext cx="5451813" cy="122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33465" y="5219595"/>
                <a:ext cx="4477572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65" y="5219595"/>
                <a:ext cx="4477572" cy="10705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8" y="187704"/>
            <a:ext cx="10515600" cy="79493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9256" y="1173708"/>
                <a:ext cx="4063485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6" y="1173708"/>
                <a:ext cx="4063485" cy="9067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9256" y="2422004"/>
                <a:ext cx="3363806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6" y="2422004"/>
                <a:ext cx="3363806" cy="9067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84360" y="3670300"/>
                <a:ext cx="3734420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𝑎𝑠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60" y="3670300"/>
                <a:ext cx="3734420" cy="906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2652" y="4918596"/>
                <a:ext cx="4737835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𝑎𝑠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2" y="4918596"/>
                <a:ext cx="4737835" cy="10705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650173" y="585171"/>
            <a:ext cx="0" cy="5897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854134" y="1026455"/>
                <a:ext cx="5574988" cy="600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134" y="1026455"/>
                <a:ext cx="5574988" cy="600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95518" y="1902663"/>
                <a:ext cx="3892219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𝑎𝑠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518" y="1902663"/>
                <a:ext cx="3892219" cy="9727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548739" y="2996424"/>
                <a:ext cx="3194785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739" y="2996424"/>
                <a:ext cx="3194785" cy="9840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7048" y="4123661"/>
                <a:ext cx="2814680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48" y="4123661"/>
                <a:ext cx="2814680" cy="11269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695518" y="5250636"/>
                <a:ext cx="2814681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518" y="5250636"/>
                <a:ext cx="2814681" cy="11269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0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7" y="-86921"/>
            <a:ext cx="5065252" cy="7949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245" y="1197828"/>
                <a:ext cx="3924868" cy="6992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3. Find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245" y="1197828"/>
                <a:ext cx="3924868" cy="699211"/>
              </a:xfrm>
              <a:blipFill rotWithShape="0">
                <a:blip r:embed="rId2"/>
                <a:stretch>
                  <a:fillRect l="-3261" t="-1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32649" y="1897039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0977" y="2596250"/>
                <a:ext cx="4487382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𝑖𝑠𝑥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77" y="2596250"/>
                <a:ext cx="4487382" cy="689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1756" y="3537946"/>
                <a:ext cx="2524665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𝑖𝑠𝑥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756" y="3537946"/>
                <a:ext cx="2524665" cy="691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01755" y="4581257"/>
                <a:ext cx="2433680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755" y="4581257"/>
                <a:ext cx="2433680" cy="691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90950" y="5624568"/>
                <a:ext cx="2237536" cy="798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𝑖𝑠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950" y="5624568"/>
                <a:ext cx="2237536" cy="7986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H="1">
            <a:off x="5636525" y="232011"/>
            <a:ext cx="54591" cy="645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98219" y="358484"/>
                <a:ext cx="407342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219" y="358484"/>
                <a:ext cx="4073423" cy="7101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79282" y="1321660"/>
                <a:ext cx="3089179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282" y="1321660"/>
                <a:ext cx="3089179" cy="6646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86304" y="3007014"/>
                <a:ext cx="3656257" cy="984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304" y="3007014"/>
                <a:ext cx="3656257" cy="984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19317" y="2204253"/>
                <a:ext cx="3190232" cy="984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17" y="2204253"/>
                <a:ext cx="3190232" cy="984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843474" y="3709963"/>
                <a:ext cx="4452181" cy="1042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474" y="3709963"/>
                <a:ext cx="4452181" cy="104201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814432" y="4460678"/>
                <a:ext cx="1828706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432" y="4460678"/>
                <a:ext cx="1828706" cy="66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986303" y="5273061"/>
                <a:ext cx="4925964" cy="1150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303" y="5273061"/>
                <a:ext cx="4925964" cy="11501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3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19466"/>
            <a:ext cx="10515600" cy="86317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73109" y="1233324"/>
                <a:ext cx="5233869" cy="1075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09" y="1233324"/>
                <a:ext cx="5233869" cy="10752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67110" y="2434585"/>
                <a:ext cx="3146502" cy="1075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10" y="2434585"/>
                <a:ext cx="3146502" cy="10752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7110" y="3635846"/>
                <a:ext cx="3146502" cy="1073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10" y="3635846"/>
                <a:ext cx="3146502" cy="10739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28877" y="4935365"/>
                <a:ext cx="4081310" cy="10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77" y="4935365"/>
                <a:ext cx="4081310" cy="10981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55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60408"/>
            <a:ext cx="10515600" cy="78128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3233" y="1197828"/>
                <a:ext cx="9151961" cy="12178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4. Find the Fourier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and hence prove that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233" y="1197828"/>
                <a:ext cx="9151961" cy="1217826"/>
              </a:xfrm>
              <a:blipFill rotWithShape="0">
                <a:blip r:embed="rId2"/>
                <a:stretch>
                  <a:fillRect l="-1399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9257" y="267178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1468" y="2992745"/>
                <a:ext cx="3824188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𝑖𝑠𝑥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68" y="2992745"/>
                <a:ext cx="3824188" cy="689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93403" y="3913936"/>
                <a:ext cx="2842253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03" y="3913936"/>
                <a:ext cx="2842253" cy="691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93402" y="4842411"/>
                <a:ext cx="4628255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02" y="4842411"/>
                <a:ext cx="4628255" cy="691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59199" y="5839552"/>
                <a:ext cx="507517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99" y="5839552"/>
                <a:ext cx="5075171" cy="71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97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33113"/>
            <a:ext cx="10515600" cy="78128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0082" y="1922856"/>
                <a:ext cx="5137047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82" y="1922856"/>
                <a:ext cx="5137047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0082" y="996154"/>
                <a:ext cx="507517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82" y="996154"/>
                <a:ext cx="5075171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8206" y="3115978"/>
                <a:ext cx="4316438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6" y="3115978"/>
                <a:ext cx="4316438" cy="7101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9890" y="4264567"/>
                <a:ext cx="4510081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0" y="4264567"/>
                <a:ext cx="4510081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16290" y="5494910"/>
                <a:ext cx="929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290" y="5494910"/>
                <a:ext cx="92942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264322" y="491319"/>
            <a:ext cx="0" cy="616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22082" y="801465"/>
                <a:ext cx="3277116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82" y="801465"/>
                <a:ext cx="3277116" cy="6899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922082" y="1922856"/>
                <a:ext cx="3669979" cy="763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82" y="1922856"/>
                <a:ext cx="3669979" cy="7632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922082" y="3180362"/>
                <a:ext cx="3164649" cy="72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82" y="3180362"/>
                <a:ext cx="3164649" cy="7277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034549" y="4247162"/>
                <a:ext cx="2646365" cy="72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549" y="4247162"/>
                <a:ext cx="2646365" cy="7277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81223" y="5218428"/>
                <a:ext cx="2381421" cy="72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223" y="5218428"/>
                <a:ext cx="2381421" cy="7277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09934" y="6086901"/>
            <a:ext cx="3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Parseval’s</a:t>
            </a:r>
            <a:r>
              <a:rPr lang="en-US" dirty="0" smtClean="0"/>
              <a:t>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6" y="406069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Homework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301" y="1965277"/>
                <a:ext cx="10515600" cy="22928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Find the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Hence Prove that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301" y="1965277"/>
                <a:ext cx="10515600" cy="2292824"/>
              </a:xfrm>
              <a:blipFill rotWithShape="0"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6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114" y="1804751"/>
            <a:ext cx="9435152" cy="12250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Properties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1" y="81587"/>
            <a:ext cx="10515600" cy="5318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691" y="682155"/>
                <a:ext cx="10515600" cy="10387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5. Using </a:t>
                </a:r>
                <a:r>
                  <a:rPr lang="en-US" sz="2400" dirty="0" err="1" smtClean="0"/>
                  <a:t>Parseval’s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identity for Fourier Sine and Cosine Transforms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en-US" sz="2400" dirty="0" smtClean="0"/>
                  <a:t>, evaluate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1" y="682155"/>
                <a:ext cx="10515600" cy="1038793"/>
              </a:xfrm>
              <a:blipFill rotWithShape="0">
                <a:blip r:embed="rId2"/>
                <a:stretch>
                  <a:fillRect l="-928" t="-823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1252" y="1711055"/>
            <a:ext cx="166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</a:t>
            </a:r>
            <a:r>
              <a:rPr lang="en-US" b="1" dirty="0" smtClean="0">
                <a:solidFill>
                  <a:srgbClr val="00B0F0"/>
                </a:solidFill>
              </a:rPr>
              <a:t>ine Transform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5783" y="2152868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97142" y="1895721"/>
                <a:ext cx="361733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142" y="1895721"/>
                <a:ext cx="3617337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80747" y="2216681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43928" y="2216681"/>
                <a:ext cx="1461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928" y="2216681"/>
                <a:ext cx="14615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3832" y="2977549"/>
                <a:ext cx="260064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832" y="2977549"/>
                <a:ext cx="2600647" cy="91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96224" y="3029229"/>
                <a:ext cx="5353067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𝑎𝑠𝑖𝑛𝑏𝑥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224" y="3029229"/>
                <a:ext cx="5353067" cy="8073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13832" y="3868261"/>
                <a:ext cx="429938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832" y="3868261"/>
                <a:ext cx="4299382" cy="910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491523" y="4828031"/>
                <a:ext cx="5743707" cy="91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523" y="4828031"/>
                <a:ext cx="5743707" cy="9106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674831" y="5745095"/>
                <a:ext cx="349993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31" y="5745095"/>
                <a:ext cx="3499932" cy="9106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62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19466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641" y="948520"/>
            <a:ext cx="189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Cosine Transform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304" y="1574999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39663" y="1317852"/>
                <a:ext cx="3552191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63" y="1317852"/>
                <a:ext cx="3552191" cy="910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823268" y="1638812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86449" y="1638812"/>
                <a:ext cx="1461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49" y="1638812"/>
                <a:ext cx="146155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56353" y="2399680"/>
                <a:ext cx="259167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𝑠𝑥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53" y="2399680"/>
                <a:ext cx="2591672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38745" y="2451360"/>
                <a:ext cx="5489323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𝑎𝑐𝑜𝑠𝑏𝑥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745" y="2451360"/>
                <a:ext cx="5489323" cy="8073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56353" y="3290392"/>
                <a:ext cx="439876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53" y="3290392"/>
                <a:ext cx="4398768" cy="9106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34044" y="4250162"/>
                <a:ext cx="5743707" cy="91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044" y="4250162"/>
                <a:ext cx="5743707" cy="910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313873" y="5312003"/>
                <a:ext cx="361675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73" y="5312003"/>
                <a:ext cx="3616759" cy="9106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3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46761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070" y="1097565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48095" y="1097565"/>
                <a:ext cx="1461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95" y="1097565"/>
                <a:ext cx="146155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3043450" y="1221078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28128" y="826881"/>
                <a:ext cx="358489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28" y="826881"/>
                <a:ext cx="3584892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96895" y="2070044"/>
                <a:ext cx="5232073" cy="484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𝓈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95" y="2070044"/>
                <a:ext cx="5232073" cy="484300"/>
              </a:xfrm>
              <a:prstGeom prst="rect">
                <a:avLst/>
              </a:prstGeom>
              <a:blipFill rotWithShape="0">
                <a:blip r:embed="rId4"/>
                <a:stretch>
                  <a:fillRect l="-7916" t="-124051" b="-18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84914" y="1618451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61115" y="2973247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61065" y="3482095"/>
                <a:ext cx="4036939" cy="837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</m:e>
                                </m:rad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065" y="3482095"/>
                <a:ext cx="4036939" cy="8379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761065" y="2944602"/>
                <a:ext cx="3458319" cy="484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065" y="2944602"/>
                <a:ext cx="3458319" cy="484300"/>
              </a:xfrm>
              <a:prstGeom prst="rect">
                <a:avLst/>
              </a:prstGeom>
              <a:blipFill rotWithShape="0">
                <a:blip r:embed="rId6"/>
                <a:stretch>
                  <a:fillRect l="-12169" t="-124051" b="-18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761064" y="4409846"/>
                <a:ext cx="3639010" cy="612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064" y="4409846"/>
                <a:ext cx="3639010" cy="6121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56902" y="5312396"/>
                <a:ext cx="3392211" cy="798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2" y="5312396"/>
                <a:ext cx="3392211" cy="7981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363543" y="6216292"/>
                <a:ext cx="1488934" cy="620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543" y="6216292"/>
                <a:ext cx="1488934" cy="62023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701051" y="2197290"/>
            <a:ext cx="0" cy="432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097603" y="2554344"/>
                <a:ext cx="2686120" cy="712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603" y="2554344"/>
                <a:ext cx="2686120" cy="71211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262884" y="3482095"/>
                <a:ext cx="2506455" cy="712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84" y="3482095"/>
                <a:ext cx="2506455" cy="71211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266752" y="4409846"/>
                <a:ext cx="2347822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752" y="4409846"/>
                <a:ext cx="2347822" cy="6916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51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12" grpId="0"/>
      <p:bldP spid="13" grpId="0"/>
      <p:bldP spid="14" grpId="0" animBg="1"/>
      <p:bldP spid="15" grpId="0"/>
      <p:bldP spid="17" grpId="0"/>
      <p:bldP spid="18" grpId="0"/>
      <p:bldP spid="19" grpId="0"/>
      <p:bldP spid="20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5" y="133114"/>
            <a:ext cx="10515600" cy="72669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914" y="1097565"/>
            <a:ext cx="601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48095" y="1097565"/>
                <a:ext cx="1461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95" y="1097565"/>
                <a:ext cx="146155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3043450" y="1221078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28128" y="826881"/>
                <a:ext cx="349993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28" y="826881"/>
                <a:ext cx="3499932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20694" y="1856698"/>
                <a:ext cx="5232073" cy="484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𝓈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94" y="1856698"/>
                <a:ext cx="5232073" cy="484300"/>
              </a:xfrm>
              <a:prstGeom prst="rect">
                <a:avLst/>
              </a:prstGeom>
              <a:blipFill rotWithShape="0">
                <a:blip r:embed="rId4"/>
                <a:stretch>
                  <a:fillRect l="-8042" t="-124051" b="-18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284914" y="2759901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84864" y="2731256"/>
                <a:ext cx="3510448" cy="484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𝓈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864" y="2731256"/>
                <a:ext cx="3510448" cy="484300"/>
              </a:xfrm>
              <a:prstGeom prst="rect">
                <a:avLst/>
              </a:prstGeom>
              <a:blipFill rotWithShape="0">
                <a:blip r:embed="rId5"/>
                <a:stretch>
                  <a:fillRect l="-11806" t="-124051" b="-18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61065" y="3482095"/>
                <a:ext cx="4036939" cy="837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</m:e>
                                </m:rad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065" y="3482095"/>
                <a:ext cx="4036939" cy="8379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1064" y="4409846"/>
                <a:ext cx="3639010" cy="612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064" y="4409846"/>
                <a:ext cx="3639010" cy="6121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56902" y="5312396"/>
                <a:ext cx="3392211" cy="798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2" y="5312396"/>
                <a:ext cx="3392211" cy="7981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63543" y="6216292"/>
                <a:ext cx="1488934" cy="620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543" y="6216292"/>
                <a:ext cx="1488934" cy="62023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6701051" y="2197290"/>
            <a:ext cx="0" cy="432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97603" y="2554344"/>
                <a:ext cx="2686120" cy="712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603" y="2554344"/>
                <a:ext cx="2686120" cy="71211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62884" y="3482095"/>
                <a:ext cx="2506455" cy="712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84" y="3482095"/>
                <a:ext cx="2506455" cy="71211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262884" y="4715923"/>
                <a:ext cx="2240485" cy="712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84" y="4715923"/>
                <a:ext cx="2240485" cy="71211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1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05818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245" y="845929"/>
                <a:ext cx="10515600" cy="887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6</a:t>
                </a:r>
                <a:r>
                  <a:rPr lang="en-US" sz="2400" dirty="0" smtClean="0"/>
                  <a:t>. Use Transform methods to evaluate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)(4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245" y="845929"/>
                <a:ext cx="10515600" cy="887338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42593" y="2112900"/>
            <a:ext cx="601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1618" y="2112900"/>
                <a:ext cx="1355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618" y="2112900"/>
                <a:ext cx="135575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2906973" y="2236413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91651" y="1842216"/>
                <a:ext cx="3375796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651" y="1842216"/>
                <a:ext cx="3375796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42593" y="3071395"/>
            <a:ext cx="601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11618" y="3071395"/>
                <a:ext cx="1465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618" y="3071395"/>
                <a:ext cx="14652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2906973" y="3194908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91651" y="2800711"/>
                <a:ext cx="3553216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651" y="2800711"/>
                <a:ext cx="3553216" cy="9106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42593" y="4029890"/>
            <a:ext cx="99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4914" y="1618451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59531" y="4153403"/>
                <a:ext cx="7653570" cy="562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31" y="4153403"/>
                <a:ext cx="7653570" cy="5626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418794" y="5162461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03250" y="4944148"/>
                <a:ext cx="4904291" cy="562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50" y="4944148"/>
                <a:ext cx="4904291" cy="5626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3250" y="5737726"/>
                <a:ext cx="4805483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(4+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50" y="5737726"/>
                <a:ext cx="4805483" cy="7186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119466"/>
            <a:ext cx="10515600" cy="74034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02498" y="988305"/>
                <a:ext cx="3847335" cy="568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(4+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498" y="988305"/>
                <a:ext cx="3847335" cy="568938"/>
              </a:xfrm>
              <a:prstGeom prst="rect">
                <a:avLst/>
              </a:prstGeom>
              <a:blipFill rotWithShape="0">
                <a:blip r:embed="rId2"/>
                <a:stretch>
                  <a:fillRect l="-10618" t="-101075" b="-146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02498" y="2032291"/>
                <a:ext cx="4090863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)(4+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498" y="2032291"/>
                <a:ext cx="4090863" cy="691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26165" y="2829671"/>
                <a:ext cx="1276311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65" y="2829671"/>
                <a:ext cx="1276311" cy="7863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26165" y="3854876"/>
                <a:ext cx="1355051" cy="620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65" y="3854876"/>
                <a:ext cx="1355051" cy="620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39215" y="4914367"/>
                <a:ext cx="3238066" cy="700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)(4+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15" y="4914367"/>
                <a:ext cx="3238066" cy="7005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39215" y="6046706"/>
                <a:ext cx="3103285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)(4+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15" y="6046706"/>
                <a:ext cx="3103285" cy="691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95081" y="4551903"/>
                <a:ext cx="2855012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)(4+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081" y="4551903"/>
                <a:ext cx="2855012" cy="691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1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05819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8127" y="857306"/>
            <a:ext cx="601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07152" y="857306"/>
                <a:ext cx="1461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52" y="857306"/>
                <a:ext cx="146155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3002507" y="980819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87185" y="586622"/>
                <a:ext cx="3488776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85" y="586622"/>
                <a:ext cx="3488776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38127" y="1815801"/>
            <a:ext cx="601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07152" y="1815801"/>
                <a:ext cx="146841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52" y="1815801"/>
                <a:ext cx="1468414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002507" y="1939314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87185" y="1545117"/>
                <a:ext cx="353526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85" y="1545117"/>
                <a:ext cx="3535262" cy="91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11970" y="3180779"/>
                <a:ext cx="4115229" cy="484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70" y="3180779"/>
                <a:ext cx="4115229" cy="484300"/>
              </a:xfrm>
              <a:prstGeom prst="rect">
                <a:avLst/>
              </a:prstGeom>
              <a:blipFill rotWithShape="0">
                <a:blip r:embed="rId6"/>
                <a:stretch>
                  <a:fillRect l="-10074" t="-124051" b="-18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514328" y="3345491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811970" y="2503612"/>
                <a:ext cx="6200159" cy="484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70" y="2503612"/>
                <a:ext cx="6200159" cy="484300"/>
              </a:xfrm>
              <a:prstGeom prst="rect">
                <a:avLst/>
              </a:prstGeom>
              <a:blipFill rotWithShape="0">
                <a:blip r:embed="rId7"/>
                <a:stretch>
                  <a:fillRect l="-6686" t="-124051" b="-18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80745" y="3951764"/>
                <a:ext cx="5189626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5" y="3951764"/>
                <a:ext cx="5189626" cy="7186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80745" y="4831720"/>
                <a:ext cx="4443524" cy="612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5" y="4831720"/>
                <a:ext cx="4443524" cy="6121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80745" y="5634274"/>
                <a:ext cx="4521046" cy="811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5" y="5634274"/>
                <a:ext cx="4521046" cy="8118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196084" y="3247644"/>
            <a:ext cx="40943" cy="318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03497" y="3247644"/>
                <a:ext cx="1961178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97" y="3247644"/>
                <a:ext cx="1961178" cy="7087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544494" y="4092631"/>
                <a:ext cx="3982950" cy="712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94" y="4092631"/>
                <a:ext cx="3982950" cy="71211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414633" y="5142516"/>
                <a:ext cx="3734547" cy="712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33" y="5142516"/>
                <a:ext cx="3734547" cy="71211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33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/>
      <p:bldP spid="17" grpId="0"/>
      <p:bldP spid="20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788206"/>
            <a:ext cx="1713931" cy="631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81" y="1975750"/>
            <a:ext cx="7555172" cy="5217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the section derivative of transform, we have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0053" y="3053922"/>
                <a:ext cx="4011419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053" y="3053922"/>
                <a:ext cx="4011419" cy="7014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30052" y="4038835"/>
                <a:ext cx="3828677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𝑖𝑖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052" y="4038835"/>
                <a:ext cx="3828677" cy="7014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59" y="133114"/>
            <a:ext cx="10515600" cy="699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6881" y="1074998"/>
                <a:ext cx="10515600" cy="6582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7. Find the Fourier Cosine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81" y="1074998"/>
                <a:ext cx="10515600" cy="658268"/>
              </a:xfrm>
              <a:blipFill rotWithShape="0">
                <a:blip r:embed="rId2"/>
                <a:stretch>
                  <a:fillRect l="-1217" t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9459" y="2246434"/>
            <a:ext cx="601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32640" y="2246434"/>
                <a:ext cx="1461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640" y="2246434"/>
                <a:ext cx="146155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927995" y="2369947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12673" y="1975750"/>
                <a:ext cx="349993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73" y="1975750"/>
                <a:ext cx="3499932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69459" y="1682274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12210" y="2962895"/>
                <a:ext cx="2805062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10" y="2962895"/>
                <a:ext cx="2805062" cy="5845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46881" y="294426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2210" y="3783063"/>
                <a:ext cx="3307316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10" y="3783063"/>
                <a:ext cx="3307316" cy="9093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27995" y="4678330"/>
                <a:ext cx="313560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995" y="4678330"/>
                <a:ext cx="3135602" cy="910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855207" y="5587682"/>
                <a:ext cx="220348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07" y="5587682"/>
                <a:ext cx="2203488" cy="9106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60409"/>
            <a:ext cx="10515600" cy="74034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585" y="1074999"/>
                <a:ext cx="10515600" cy="6582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8. Find the Fourier Sine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585" y="1074999"/>
                <a:ext cx="10515600" cy="658268"/>
              </a:xfrm>
              <a:blipFill rotWithShape="0">
                <a:blip r:embed="rId2"/>
                <a:stretch>
                  <a:fillRect l="-1159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78892" y="2297427"/>
            <a:ext cx="601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42073" y="2297427"/>
                <a:ext cx="1646413" cy="407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73" y="2297427"/>
                <a:ext cx="1646413" cy="407163"/>
              </a:xfrm>
              <a:prstGeom prst="rect">
                <a:avLst/>
              </a:prstGeom>
              <a:blipFill rotWithShape="0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337428" y="2420940"/>
            <a:ext cx="1050877" cy="15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5812" y="1733267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314" y="2995261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94350" y="1931790"/>
                <a:ext cx="2131609" cy="883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350" y="1931790"/>
                <a:ext cx="2131609" cy="883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22926" y="2995261"/>
                <a:ext cx="2593659" cy="428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926" y="2995261"/>
                <a:ext cx="2593659" cy="4287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63798" y="4600864"/>
                <a:ext cx="3040191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98" y="4600864"/>
                <a:ext cx="3040191" cy="5845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73922" y="3483143"/>
                <a:ext cx="2182713" cy="883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922" y="3483143"/>
                <a:ext cx="2182713" cy="8835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0532" y="5532075"/>
                <a:ext cx="2979405" cy="87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32" y="5532075"/>
                <a:ext cx="2979405" cy="8797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5131558" y="2995261"/>
            <a:ext cx="0" cy="363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772033" y="3244334"/>
                <a:ext cx="2613792" cy="729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033" y="3244334"/>
                <a:ext cx="2613792" cy="7291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103180" y="4775727"/>
                <a:ext cx="3057760" cy="708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80" y="4775727"/>
                <a:ext cx="3057760" cy="70884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80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  <p:bldP spid="11" grpId="0"/>
      <p:bldP spid="12" grpId="0"/>
      <p:bldP spid="14" grpId="0"/>
      <p:bldP spid="15" grpId="0"/>
      <p:bldP spid="16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1903859"/>
            <a:ext cx="6168788" cy="60386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2. Change of scale property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51" y="2584749"/>
                <a:ext cx="10515600" cy="6627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)}=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)}=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51" y="2584749"/>
                <a:ext cx="10515600" cy="662739"/>
              </a:xfrm>
              <a:blipFill rotWithShape="0"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0251" y="1220378"/>
                <a:ext cx="110956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)}=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/>
                  <a:t>and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)}=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then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)}=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1" y="1220378"/>
                <a:ext cx="1109563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2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300251" y="203669"/>
            <a:ext cx="4119349" cy="859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</a:rPr>
              <a:t>1. Linear Property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6132" y="3324512"/>
            <a:ext cx="5581934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3. Shifting property (s-shifting)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00251" y="4065729"/>
                <a:ext cx="6701050" cy="6627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)}=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𝑖𝑎𝑡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)}=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1" y="4065729"/>
                <a:ext cx="6701050" cy="662739"/>
              </a:xfrm>
              <a:prstGeom prst="rect">
                <a:avLst/>
              </a:prstGeom>
              <a:blipFill rotWithShape="0">
                <a:blip r:embed="rId4"/>
                <a:stretch>
                  <a:fillRect l="-1364" t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266132" y="4865819"/>
            <a:ext cx="5581934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4. Shifting property (t-shifting)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00251" y="5549422"/>
                <a:ext cx="6701050" cy="6627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)}=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)}=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𝑖𝑎𝑠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1" y="5549422"/>
                <a:ext cx="6701050" cy="662739"/>
              </a:xfrm>
              <a:prstGeom prst="rect">
                <a:avLst/>
              </a:prstGeom>
              <a:blipFill rotWithShape="0">
                <a:blip r:embed="rId5"/>
                <a:stretch>
                  <a:fillRect l="-1364" t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91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8" y="105818"/>
            <a:ext cx="10515600" cy="83587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Fourier Integral Formula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2" y="2863038"/>
            <a:ext cx="6012042" cy="938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71" y="4112772"/>
            <a:ext cx="3675313" cy="759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271" y="5000736"/>
            <a:ext cx="3798144" cy="891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09" y="1451321"/>
            <a:ext cx="10689232" cy="1100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51993" y="3743440"/>
                <a:ext cx="3928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Fourier integral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93" y="3743440"/>
                <a:ext cx="39286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83108" y="4031968"/>
            <a:ext cx="87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1946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Fourier </a:t>
            </a:r>
            <a:r>
              <a:rPr lang="en-US" b="1" dirty="0" smtClean="0">
                <a:solidFill>
                  <a:srgbClr val="C00000"/>
                </a:solidFill>
              </a:rPr>
              <a:t>Sine and Cosine Integral </a:t>
            </a:r>
            <a:r>
              <a:rPr lang="en-US" b="1" dirty="0">
                <a:solidFill>
                  <a:srgbClr val="C00000"/>
                </a:solidFill>
              </a:rPr>
              <a:t>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50" y="1102295"/>
                <a:ext cx="10807890" cy="5081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an even function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∞,∞)</m:t>
                    </m:r>
                  </m:oMath>
                </a14:m>
                <a:r>
                  <a:rPr lang="en-US" dirty="0" smtClean="0"/>
                  <a:t> then the Fourier Integral becomes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50" y="1102295"/>
                <a:ext cx="10807890" cy="508142"/>
              </a:xfrm>
              <a:blipFill rotWithShape="0">
                <a:blip r:embed="rId2"/>
                <a:stretch>
                  <a:fillRect l="-1128" t="-20482" r="-790" b="-28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9" y="1776788"/>
            <a:ext cx="3344135" cy="857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704" y="2800368"/>
            <a:ext cx="3492000" cy="872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0250" y="4001368"/>
                <a:ext cx="10807890" cy="508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an odd function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∞,∞)</m:t>
                    </m:r>
                  </m:oMath>
                </a14:m>
                <a:r>
                  <a:rPr lang="en-US" dirty="0" smtClean="0"/>
                  <a:t> then the Fourier Integral becomes 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0" y="4001368"/>
                <a:ext cx="10807890" cy="508142"/>
              </a:xfrm>
              <a:prstGeom prst="rect">
                <a:avLst/>
              </a:prstGeom>
              <a:blipFill rotWithShape="0">
                <a:blip r:embed="rId5"/>
                <a:stretch>
                  <a:fillRect l="-1128" t="-19048" b="-2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68" y="4624166"/>
            <a:ext cx="3344135" cy="875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704" y="5462720"/>
            <a:ext cx="3492000" cy="8369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27961" y="2139097"/>
            <a:ext cx="3746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Fourier </a:t>
            </a:r>
            <a:r>
              <a:rPr lang="en-US" dirty="0" smtClean="0">
                <a:solidFill>
                  <a:srgbClr val="00B0F0"/>
                </a:solidFill>
              </a:rPr>
              <a:t>Cosine </a:t>
            </a:r>
            <a:r>
              <a:rPr lang="en-US" dirty="0">
                <a:solidFill>
                  <a:srgbClr val="00B0F0"/>
                </a:solidFill>
              </a:rPr>
              <a:t>Integral representation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7862" y="5062162"/>
            <a:ext cx="351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Fourier Sine </a:t>
            </a:r>
            <a:r>
              <a:rPr lang="en-US" dirty="0" smtClean="0">
                <a:solidFill>
                  <a:srgbClr val="00B0F0"/>
                </a:solidFill>
              </a:rPr>
              <a:t>Integral </a:t>
            </a:r>
            <a:r>
              <a:rPr lang="en-US" dirty="0">
                <a:solidFill>
                  <a:srgbClr val="00B0F0"/>
                </a:solidFill>
              </a:rPr>
              <a:t>representation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4970" y="3107664"/>
            <a:ext cx="77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30850" y="5817783"/>
            <a:ext cx="77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7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7" y="214999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5. Modulation Property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5937" y="1115941"/>
                <a:ext cx="10515600" cy="603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)}=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𝑎𝑡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}=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937" y="1115941"/>
                <a:ext cx="10515600" cy="603676"/>
              </a:xfrm>
              <a:blipFill rotWithShape="0">
                <a:blip r:embed="rId2"/>
                <a:stretch>
                  <a:fillRect l="-1159" t="-909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5937" y="1962102"/>
            <a:ext cx="129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0955" y="2573919"/>
                <a:ext cx="3991284" cy="727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𝑖𝑎𝑡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𝑖𝑎𝑡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" y="2573919"/>
                <a:ext cx="3991284" cy="7278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10844" y="3544232"/>
                <a:ext cx="299165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𝑖𝑎𝑡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844" y="3544232"/>
                <a:ext cx="2991653" cy="610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03433" y="5181152"/>
                <a:ext cx="280647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33" y="5181152"/>
                <a:ext cx="2806474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10844" y="4406870"/>
                <a:ext cx="333546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𝑖𝑎𝑡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}+{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𝑖𝑎𝑡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844" y="4406870"/>
                <a:ext cx="3335465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2457" y="5989000"/>
                <a:ext cx="426745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57" y="5989000"/>
                <a:ext cx="4267450" cy="6109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7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5" y="160408"/>
            <a:ext cx="10515600" cy="79493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Modulation </a:t>
            </a:r>
            <a:r>
              <a:rPr lang="en-US" sz="3600" b="1" dirty="0" smtClean="0">
                <a:solidFill>
                  <a:srgbClr val="C00000"/>
                </a:solidFill>
              </a:rPr>
              <a:t>Properties for Sine and cosine Transform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007" y="1115942"/>
                <a:ext cx="6790898" cy="83568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(</a:t>
                </a:r>
                <a:r>
                  <a:rPr lang="en-US" b="0" dirty="0" err="1" smtClean="0">
                    <a:ea typeface="Cambria Math" panose="02040503050406030204" pitchFamily="18" charset="0"/>
                  </a:rPr>
                  <a:t>i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𝑎𝑡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}=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007" y="1115942"/>
                <a:ext cx="6790898" cy="835688"/>
              </a:xfrm>
              <a:blipFill rotWithShape="0">
                <a:blip r:embed="rId2"/>
                <a:stretch>
                  <a:fillRect l="-1616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97006" y="2112229"/>
                <a:ext cx="7254921" cy="8356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:r>
                  <a:rPr lang="en-US" dirty="0" smtClean="0">
                    <a:ea typeface="Cambria Math" panose="02040503050406030204" pitchFamily="18" charset="0"/>
                  </a:rPr>
                  <a:t>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𝑎𝑡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}=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6" y="2112229"/>
                <a:ext cx="7254921" cy="835688"/>
              </a:xfrm>
              <a:prstGeom prst="rect">
                <a:avLst/>
              </a:prstGeom>
              <a:blipFill rotWithShape="0">
                <a:blip r:embed="rId3"/>
                <a:stretch>
                  <a:fillRect l="-1765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97007" y="3108516"/>
                <a:ext cx="7555172" cy="8356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(iii</a:t>
                </a:r>
                <a:r>
                  <a:rPr lang="en-US" dirty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𝓈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𝑎𝑡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}=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7" y="3108516"/>
                <a:ext cx="7555172" cy="835688"/>
              </a:xfrm>
              <a:prstGeom prst="rect">
                <a:avLst/>
              </a:prstGeom>
              <a:blipFill rotWithShape="0">
                <a:blip r:embed="rId4"/>
                <a:stretch>
                  <a:fillRect l="-1695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97007" y="4104803"/>
                <a:ext cx="7418694" cy="8356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:r>
                  <a:rPr lang="en-US" dirty="0" smtClean="0">
                    <a:ea typeface="Cambria Math" panose="02040503050406030204" pitchFamily="18" charset="0"/>
                  </a:rPr>
                  <a:t>iv)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𝓈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𝑎𝑡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}=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7" y="4104803"/>
                <a:ext cx="7418694" cy="835688"/>
              </a:xfrm>
              <a:prstGeom prst="rect">
                <a:avLst/>
              </a:prstGeom>
              <a:blipFill rotWithShape="0">
                <a:blip r:embed="rId5"/>
                <a:stretch>
                  <a:fillRect l="-1726" t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0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19466"/>
            <a:ext cx="10515600" cy="80858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Transform of derivative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074" y="1375249"/>
                <a:ext cx="10515600" cy="13952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continuous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piecewise continuously differentiable,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are absolutely </a:t>
                </a:r>
                <a:r>
                  <a:rPr lang="en-US" dirty="0" err="1" smtClean="0"/>
                  <a:t>integrable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→± ∞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then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074" y="1375249"/>
                <a:ext cx="10515600" cy="1395247"/>
              </a:xfrm>
              <a:blipFill rotWithShape="0">
                <a:blip r:embed="rId2"/>
                <a:stretch>
                  <a:fillRect l="-1217" t="-7456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65078" y="3342613"/>
            <a:ext cx="5794612" cy="80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Derivative of Transform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8074" y="4327527"/>
                <a:ext cx="5938229" cy="901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4" y="4327527"/>
                <a:ext cx="5938229" cy="901272"/>
              </a:xfrm>
              <a:prstGeom prst="rect">
                <a:avLst/>
              </a:prstGeom>
              <a:blipFill rotWithShape="0">
                <a:blip r:embed="rId3"/>
                <a:stretch>
                  <a:fillRect l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8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64" y="3285746"/>
            <a:ext cx="4334302" cy="781287"/>
          </a:xfrm>
        </p:spPr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Faultang</a:t>
            </a:r>
            <a:r>
              <a:rPr lang="en-US" b="1" dirty="0" smtClean="0">
                <a:solidFill>
                  <a:srgbClr val="C00000"/>
                </a:solidFill>
              </a:rPr>
              <a:t> theorem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824" y="1129590"/>
                <a:ext cx="10515600" cy="18046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f(t) and g(t) are the two functions then their convolution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824" y="1129590"/>
                <a:ext cx="10515600" cy="1804679"/>
              </a:xfrm>
              <a:blipFill rotWithShape="0">
                <a:blip r:embed="rId2"/>
                <a:stretch>
                  <a:fillRect l="-1217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294564" y="285513"/>
            <a:ext cx="4334302" cy="781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7824" y="4663701"/>
                <a:ext cx="1002541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The Fourier Transform of the convolution of two </a:t>
                </a:r>
                <a:r>
                  <a:rPr lang="en-US" sz="2400" dirty="0"/>
                  <a:t>functions </a:t>
                </a:r>
                <a:r>
                  <a:rPr lang="en-US" sz="2400" dirty="0" smtClean="0"/>
                  <a:t>is equal to the product of their Fourier Transforms.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4" y="4663701"/>
                <a:ext cx="1002541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973"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8" y="442388"/>
            <a:ext cx="10515600" cy="767639"/>
          </a:xfrm>
        </p:spPr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Parseval’s</a:t>
            </a:r>
            <a:r>
              <a:rPr lang="en-US" b="1" dirty="0" smtClean="0">
                <a:solidFill>
                  <a:srgbClr val="C00000"/>
                </a:solidFill>
              </a:rPr>
              <a:t> identity (or) Energy theorem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1285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12859"/>
              </a:xfrm>
              <a:blipFill rotWithShape="0">
                <a:blip r:embed="rId2"/>
                <a:stretch>
                  <a:fillRect l="-1217"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2944084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 particular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71492" y="3968509"/>
                <a:ext cx="7653570" cy="562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(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𝓈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92" y="3968509"/>
                <a:ext cx="7653570" cy="562655"/>
              </a:xfrm>
              <a:prstGeom prst="rect">
                <a:avLst/>
              </a:prstGeom>
              <a:blipFill rotWithShape="0">
                <a:blip r:embed="rId3"/>
                <a:stretch>
                  <a:fillRect l="-119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60998" y="4994721"/>
                <a:ext cx="6467861" cy="562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(ii)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𝓈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998" y="4994721"/>
                <a:ext cx="6467861" cy="562655"/>
              </a:xfrm>
              <a:prstGeom prst="rect">
                <a:avLst/>
              </a:prstGeom>
              <a:blipFill rotWithShape="0">
                <a:blip r:embed="rId4"/>
                <a:stretch>
                  <a:fillRect l="-1414" b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5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160408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problems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364" y="984370"/>
                <a:ext cx="11121788" cy="8220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for which the Fourier Transform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[3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364" y="984370"/>
                <a:ext cx="11121788" cy="822041"/>
              </a:xfrm>
              <a:blipFill rotWithShape="0">
                <a:blip r:embed="rId2"/>
                <a:stretch>
                  <a:fillRect l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8364" y="1958268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Ans</a:t>
            </a:r>
            <a:r>
              <a:rPr lang="en-US" b="1" dirty="0" smtClean="0">
                <a:solidFill>
                  <a:srgbClr val="00B0F0"/>
                </a:solidFill>
              </a:rPr>
              <a:t>:</a:t>
            </a:r>
            <a:endParaRPr lang="en-US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97402" y="2327600"/>
                <a:ext cx="3108543" cy="533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[3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402" y="2327600"/>
                <a:ext cx="3108543" cy="533544"/>
              </a:xfrm>
              <a:prstGeom prst="rect">
                <a:avLst/>
              </a:prstGeom>
              <a:blipFill rotWithShape="0">
                <a:blip r:embed="rId3"/>
                <a:stretch>
                  <a:fillRect l="-1569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97402" y="2861144"/>
                <a:ext cx="1672702" cy="498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402" y="2861144"/>
                <a:ext cx="1672702" cy="4981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97402" y="3523506"/>
                <a:ext cx="3543278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402" y="3523506"/>
                <a:ext cx="3543278" cy="7065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39520" y="4384309"/>
                <a:ext cx="3012876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20" y="4384309"/>
                <a:ext cx="3012876" cy="7065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46145" y="5347879"/>
                <a:ext cx="4098301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45" y="5347879"/>
                <a:ext cx="4098301" cy="7065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20296" y="6151460"/>
                <a:ext cx="3373231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296" y="6151460"/>
                <a:ext cx="3373231" cy="7065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50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738</Words>
  <Application>Microsoft Office PowerPoint</Application>
  <PresentationFormat>Widescreen</PresentationFormat>
  <Paragraphs>255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Properties</vt:lpstr>
      <vt:lpstr>2. Change of scale property</vt:lpstr>
      <vt:lpstr>5. Modulation Property</vt:lpstr>
      <vt:lpstr>Modulation Properties for Sine and cosine Transform</vt:lpstr>
      <vt:lpstr>Transform of derivative</vt:lpstr>
      <vt:lpstr>Faultang theorem</vt:lpstr>
      <vt:lpstr>Parseval’s identity (or) Energy theorem</vt:lpstr>
      <vt:lpstr>Example problems</vt:lpstr>
      <vt:lpstr>Problem contd…</vt:lpstr>
      <vt:lpstr>Problem contd…</vt:lpstr>
      <vt:lpstr>Example problems</vt:lpstr>
      <vt:lpstr>Problem contd…</vt:lpstr>
      <vt:lpstr>Problem contd…</vt:lpstr>
      <vt:lpstr>Example problems</vt:lpstr>
      <vt:lpstr>Problem contd…</vt:lpstr>
      <vt:lpstr>Example problems</vt:lpstr>
      <vt:lpstr>Problem contd…</vt:lpstr>
      <vt:lpstr>Homework problem</vt:lpstr>
      <vt:lpstr>Example problems</vt:lpstr>
      <vt:lpstr>Problem contd…</vt:lpstr>
      <vt:lpstr>Problem contd…</vt:lpstr>
      <vt:lpstr>Problem contd…</vt:lpstr>
      <vt:lpstr>Example problems</vt:lpstr>
      <vt:lpstr>Problem contd…</vt:lpstr>
      <vt:lpstr>Problem contd…</vt:lpstr>
      <vt:lpstr>Note</vt:lpstr>
      <vt:lpstr>Example problems</vt:lpstr>
      <vt:lpstr>Example problems</vt:lpstr>
      <vt:lpstr>Fourier Integral Formula</vt:lpstr>
      <vt:lpstr>Fourier Sine and Cosine Integral representation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148</cp:revision>
  <dcterms:created xsi:type="dcterms:W3CDTF">2020-09-17T13:09:38Z</dcterms:created>
  <dcterms:modified xsi:type="dcterms:W3CDTF">2020-09-30T07:43:12Z</dcterms:modified>
</cp:coreProperties>
</file>