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3" r:id="rId12"/>
    <p:sldId id="274" r:id="rId13"/>
    <p:sldId id="275" r:id="rId14"/>
    <p:sldId id="269" r:id="rId15"/>
    <p:sldId id="270" r:id="rId16"/>
    <p:sldId id="271" r:id="rId17"/>
    <p:sldId id="272" r:id="rId18"/>
    <p:sldId id="268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ED17-2030-43F1-8870-38177F7D70C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5E84-DB8F-4D9B-B982-1003DB9C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0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ED17-2030-43F1-8870-38177F7D70C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5E84-DB8F-4D9B-B982-1003DB9C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8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ED17-2030-43F1-8870-38177F7D70C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5E84-DB8F-4D9B-B982-1003DB9C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ED17-2030-43F1-8870-38177F7D70C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5E84-DB8F-4D9B-B982-1003DB9C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1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ED17-2030-43F1-8870-38177F7D70C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5E84-DB8F-4D9B-B982-1003DB9C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ED17-2030-43F1-8870-38177F7D70C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5E84-DB8F-4D9B-B982-1003DB9C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6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ED17-2030-43F1-8870-38177F7D70C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5E84-DB8F-4D9B-B982-1003DB9C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1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ED17-2030-43F1-8870-38177F7D70C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5E84-DB8F-4D9B-B982-1003DB9C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2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ED17-2030-43F1-8870-38177F7D70C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5E84-DB8F-4D9B-B982-1003DB9C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3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ED17-2030-43F1-8870-38177F7D70C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5E84-DB8F-4D9B-B982-1003DB9C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ED17-2030-43F1-8870-38177F7D70C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5E84-DB8F-4D9B-B982-1003DB9C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6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8ED17-2030-43F1-8870-38177F7D70C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85E84-DB8F-4D9B-B982-1003DB9C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1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450.png"/><Relationship Id="rId7" Type="http://schemas.openxmlformats.org/officeDocument/2006/relationships/image" Target="../media/image7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460.png"/><Relationship Id="rId9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18" Type="http://schemas.openxmlformats.org/officeDocument/2006/relationships/image" Target="../media/image110.png"/><Relationship Id="rId26" Type="http://schemas.openxmlformats.org/officeDocument/2006/relationships/image" Target="../media/image118.png"/><Relationship Id="rId3" Type="http://schemas.openxmlformats.org/officeDocument/2006/relationships/image" Target="../media/image95.png"/><Relationship Id="rId21" Type="http://schemas.openxmlformats.org/officeDocument/2006/relationships/image" Target="../media/image113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17" Type="http://schemas.openxmlformats.org/officeDocument/2006/relationships/image" Target="../media/image109.png"/><Relationship Id="rId25" Type="http://schemas.openxmlformats.org/officeDocument/2006/relationships/image" Target="../media/image117.png"/><Relationship Id="rId2" Type="http://schemas.openxmlformats.org/officeDocument/2006/relationships/image" Target="../media/image94.png"/><Relationship Id="rId16" Type="http://schemas.openxmlformats.org/officeDocument/2006/relationships/image" Target="../media/image108.png"/><Relationship Id="rId20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24" Type="http://schemas.openxmlformats.org/officeDocument/2006/relationships/image" Target="../media/image116.png"/><Relationship Id="rId5" Type="http://schemas.openxmlformats.org/officeDocument/2006/relationships/image" Target="../media/image97.png"/><Relationship Id="rId15" Type="http://schemas.openxmlformats.org/officeDocument/2006/relationships/image" Target="../media/image107.png"/><Relationship Id="rId23" Type="http://schemas.openxmlformats.org/officeDocument/2006/relationships/image" Target="../media/image115.png"/><Relationship Id="rId10" Type="http://schemas.openxmlformats.org/officeDocument/2006/relationships/image" Target="../media/image102.png"/><Relationship Id="rId19" Type="http://schemas.openxmlformats.org/officeDocument/2006/relationships/image" Target="../media/image111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Relationship Id="rId14" Type="http://schemas.openxmlformats.org/officeDocument/2006/relationships/image" Target="../media/image106.png"/><Relationship Id="rId22" Type="http://schemas.openxmlformats.org/officeDocument/2006/relationships/image" Target="../media/image114.png"/><Relationship Id="rId27" Type="http://schemas.openxmlformats.org/officeDocument/2006/relationships/image" Target="../media/image1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7" Type="http://schemas.openxmlformats.org/officeDocument/2006/relationships/image" Target="../media/image121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0.png"/><Relationship Id="rId5" Type="http://schemas.openxmlformats.org/officeDocument/2006/relationships/image" Target="../media/image120.png"/><Relationship Id="rId4" Type="http://schemas.openxmlformats.org/officeDocument/2006/relationships/image" Target="../media/image49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21" y="191069"/>
            <a:ext cx="12014579" cy="17059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Department of Applied Mathematics and Computational Sciences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39" y="2715904"/>
            <a:ext cx="9685361" cy="151490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III </a:t>
            </a:r>
            <a:r>
              <a:rPr lang="en-US" b="1" dirty="0" err="1" smtClean="0">
                <a:solidFill>
                  <a:srgbClr val="C00000"/>
                </a:solidFill>
              </a:rPr>
              <a:t>Sem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M.Sc.Software</a:t>
            </a:r>
            <a:r>
              <a:rPr lang="en-US" b="1" dirty="0" smtClean="0">
                <a:solidFill>
                  <a:srgbClr val="C00000"/>
                </a:solidFill>
              </a:rPr>
              <a:t> Systems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Transform Techniques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Dr. V. Suresh </a:t>
            </a:r>
            <a:r>
              <a:rPr lang="en-US" b="1" dirty="0" err="1" smtClean="0">
                <a:solidFill>
                  <a:srgbClr val="C00000"/>
                </a:solidFill>
              </a:rPr>
              <a:t>kumar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20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122238"/>
            <a:ext cx="10515600" cy="6492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 </a:t>
            </a:r>
            <a:r>
              <a:rPr lang="en-US" b="1" dirty="0" err="1" smtClean="0">
                <a:solidFill>
                  <a:srgbClr val="C00000"/>
                </a:solidFill>
              </a:rPr>
              <a:t>contd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897974" y="771526"/>
                <a:ext cx="5327356" cy="1001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974" y="771526"/>
                <a:ext cx="5327356" cy="100168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95365" y="1741222"/>
                <a:ext cx="7209987" cy="1086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rad>
                          <m:nary>
                            <m:nary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+1)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nary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rad>
                          <m:nary>
                            <m:nary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nary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365" y="1741222"/>
                <a:ext cx="7209987" cy="10867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895365" y="2880967"/>
                <a:ext cx="4458849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ℱ</m:t>
                                      </m:r>
                                    </m:e>
                                    <m:sub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00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ℱ</m:t>
                                      </m:r>
                                    </m:e>
                                    <m:sub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365" y="2880967"/>
                <a:ext cx="4458849" cy="6685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895365" y="3860325"/>
                <a:ext cx="5544018" cy="1126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US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den>
                                      </m:f>
                                    </m:e>
                                  </m:rad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US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den>
                                      </m:f>
                                    </m:e>
                                  </m:rad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365" y="3860325"/>
                <a:ext cx="5544018" cy="112620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666438" y="5425960"/>
                <a:ext cx="6797054" cy="1086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rad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rad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438" y="5425960"/>
                <a:ext cx="6797054" cy="108670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47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55" y="11946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 </a:t>
            </a:r>
            <a:r>
              <a:rPr lang="en-US" b="1" dirty="0" err="1">
                <a:solidFill>
                  <a:srgbClr val="C00000"/>
                </a:solidFill>
              </a:rPr>
              <a:t>contd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7824" y="870281"/>
                <a:ext cx="10515600" cy="150442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3. Find the Fourier Sine and Cosine Transform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 smtClean="0"/>
                  <a:t> and hence prove  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400" dirty="0" smtClean="0"/>
                  <a:t> is self reciprocal under both the Transformations. Also find 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the Fourier Transform of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7824" y="870281"/>
                <a:ext cx="10515600" cy="1504429"/>
              </a:xfrm>
              <a:blipFill rotWithShape="0">
                <a:blip r:embed="rId2"/>
                <a:stretch>
                  <a:fillRect l="-754" t="-6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39299" y="2576251"/>
            <a:ext cx="11031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Consider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43385" y="2176597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Ans</a:t>
            </a:r>
            <a:r>
              <a:rPr lang="en-US" dirty="0" smtClean="0">
                <a:solidFill>
                  <a:srgbClr val="00B0F0"/>
                </a:solidFill>
              </a:rPr>
              <a:t>:</a:t>
            </a:r>
            <a:endParaRPr lang="en-US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642486" y="2832936"/>
                <a:ext cx="2257669" cy="691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𝑖𝑠𝑥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486" y="2832936"/>
                <a:ext cx="2257669" cy="6916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383178" y="5766044"/>
                <a:ext cx="2714782" cy="691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𝑖𝑠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178" y="5766044"/>
                <a:ext cx="2714782" cy="6916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642486" y="3663140"/>
                <a:ext cx="1405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𝑖𝑠𝑥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486" y="3663140"/>
                <a:ext cx="140589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46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843276" y="4171012"/>
                <a:ext cx="991682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276" y="4171012"/>
                <a:ext cx="991682" cy="61824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838082" y="5009258"/>
                <a:ext cx="1341778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082" y="5009258"/>
                <a:ext cx="1341778" cy="61279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456854" y="3663140"/>
                <a:ext cx="855234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854" y="3663140"/>
                <a:ext cx="855234" cy="56669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5445457" y="1965278"/>
            <a:ext cx="0" cy="4708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252729" y="2066950"/>
                <a:ext cx="2511265" cy="691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729" y="2066950"/>
                <a:ext cx="2511265" cy="6916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782570" y="5569602"/>
                <a:ext cx="6376489" cy="9050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𝑠𝑥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𝑠𝑥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𝑖𝑠𝑖𝑛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570" y="5569602"/>
                <a:ext cx="6376489" cy="9050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297228" y="2865958"/>
                <a:ext cx="1294905" cy="6256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228" y="2865958"/>
                <a:ext cx="1294905" cy="6256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393618" y="3564580"/>
                <a:ext cx="1725985" cy="815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618" y="3564580"/>
                <a:ext cx="1725985" cy="81541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114271" y="4585648"/>
                <a:ext cx="3193567" cy="847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𝑖𝑠𝑥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271" y="4585648"/>
                <a:ext cx="3193567" cy="847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05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4" grpId="0"/>
      <p:bldP spid="15" grpId="0"/>
      <p:bldP spid="16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07" y="119466"/>
            <a:ext cx="10515600" cy="68575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 </a:t>
            </a:r>
            <a:r>
              <a:rPr lang="en-US" b="1" dirty="0" err="1">
                <a:solidFill>
                  <a:srgbClr val="C00000"/>
                </a:solidFill>
              </a:rPr>
              <a:t>contd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28182" y="915715"/>
                <a:ext cx="7163756" cy="9675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𝑠𝑥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𝑠𝑥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𝑖𝑠𝑖𝑛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82" y="915715"/>
                <a:ext cx="7163756" cy="96757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28182" y="3205058"/>
                <a:ext cx="7720960" cy="1244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𝓈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l-G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82" y="3205058"/>
                <a:ext cx="7720960" cy="12445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06604" y="4691090"/>
            <a:ext cx="4886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Equating real and imaginary parts on both sides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83107" y="2023003"/>
                <a:ext cx="10565521" cy="1244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𝑠𝑥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𝑠𝑥</m:t>
                                  </m:r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l-G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07" y="2023003"/>
                <a:ext cx="10565521" cy="12445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16376" y="5406142"/>
                <a:ext cx="3555139" cy="9675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l-G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376" y="5406142"/>
                <a:ext cx="3555139" cy="9675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440907" y="5406142"/>
                <a:ext cx="3653629" cy="1244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𝓈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l-G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907" y="5406142"/>
                <a:ext cx="3653629" cy="124457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82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21" y="119466"/>
            <a:ext cx="10515600" cy="68575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 </a:t>
            </a:r>
            <a:r>
              <a:rPr lang="en-US" b="1" dirty="0" err="1">
                <a:solidFill>
                  <a:srgbClr val="C00000"/>
                </a:solidFill>
              </a:rPr>
              <a:t>contd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83803" y="951510"/>
                <a:ext cx="1091133" cy="483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03" y="951510"/>
                <a:ext cx="1091133" cy="483466"/>
              </a:xfrm>
              <a:prstGeom prst="rect">
                <a:avLst/>
              </a:prstGeom>
              <a:blipFill rotWithShape="0">
                <a:blip r:embed="rId2"/>
                <a:stretch>
                  <a:fillRect l="-4469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30275" y="1434976"/>
                <a:ext cx="3473067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l-G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275" y="1434976"/>
                <a:ext cx="3473067" cy="9766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54806" y="1434976"/>
                <a:ext cx="3535070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𝓈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l-G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806" y="1434976"/>
                <a:ext cx="3535070" cy="976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813766" y="2813873"/>
                <a:ext cx="1575111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766" y="2813873"/>
                <a:ext cx="1575111" cy="71019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967754" y="2813873"/>
                <a:ext cx="1580689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𝓈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754" y="2813873"/>
                <a:ext cx="1580689" cy="71019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813766" y="3926350"/>
                <a:ext cx="2501775" cy="8917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766" y="3926350"/>
                <a:ext cx="2501775" cy="89171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947859" y="5089213"/>
                <a:ext cx="1247265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859" y="5089213"/>
                <a:ext cx="1247265" cy="71019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064653" y="6000526"/>
                <a:ext cx="738536" cy="6646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653" y="6000526"/>
                <a:ext cx="738536" cy="66460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81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6525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 </a:t>
            </a:r>
            <a:r>
              <a:rPr lang="en-US" b="1" dirty="0" err="1" smtClean="0">
                <a:solidFill>
                  <a:srgbClr val="C00000"/>
                </a:solidFill>
              </a:rPr>
              <a:t>contd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8494" y="787779"/>
                <a:ext cx="10515600" cy="69812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4. Find </a:t>
                </a:r>
                <a:r>
                  <a:rPr lang="en-US" sz="2400" dirty="0"/>
                  <a:t>the Fourier Cosine Transform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494" y="787779"/>
                <a:ext cx="10515600" cy="698122"/>
              </a:xfrm>
              <a:blipFill rotWithShape="0">
                <a:blip r:embed="rId2"/>
                <a:stretch>
                  <a:fillRect l="-870" t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52400" y="1859197"/>
            <a:ext cx="995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We have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323759" y="1602050"/>
                <a:ext cx="3552191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nary>
                        <m:nary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𝑠𝑥</m:t>
                              </m:r>
                            </m:e>
                          </m:func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759" y="1602050"/>
                <a:ext cx="3552191" cy="9106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007364" y="1923010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636822" y="1799002"/>
                <a:ext cx="1641667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822" y="1799002"/>
                <a:ext cx="1641667" cy="61734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88494" y="1343921"/>
            <a:ext cx="638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B0F0"/>
                </a:solidFill>
              </a:rPr>
              <a:t>Ans</a:t>
            </a:r>
            <a:r>
              <a:rPr lang="en-US" sz="2000" dirty="0" smtClean="0">
                <a:solidFill>
                  <a:srgbClr val="00B0F0"/>
                </a:solidFill>
              </a:rPr>
              <a:t>: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2860278"/>
            <a:ext cx="654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Take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821765" y="2774260"/>
                <a:ext cx="3312061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nary>
                        <m:nary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𝑠𝑥</m:t>
                              </m:r>
                            </m:e>
                          </m:func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765" y="2774260"/>
                <a:ext cx="3312061" cy="9106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549830" y="3861359"/>
            <a:ext cx="3087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Differentiate both sides w.r.t. 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695303" y="4406133"/>
                <a:ext cx="3879395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nary>
                        <m:nary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𝑠𝑥</m:t>
                              </m:r>
                            </m:e>
                          </m:func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303" y="4406133"/>
                <a:ext cx="3879395" cy="9106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706765" y="5408171"/>
                <a:ext cx="3542060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nary>
                        <m:nary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</m:t>
                              </m:r>
                            </m:fNam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𝑠𝑥</m:t>
                              </m:r>
                            </m:e>
                          </m:func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765" y="5408171"/>
                <a:ext cx="3542060" cy="9106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983046" y="6491000"/>
                <a:ext cx="25292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Multiply and Divide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046" y="6491000"/>
                <a:ext cx="252928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92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>
            <a:off x="5546294" y="3343701"/>
            <a:ext cx="1878088" cy="1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50485" y="3229609"/>
                <a:ext cx="3727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485" y="3229609"/>
                <a:ext cx="372730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74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721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 </a:t>
            </a:r>
            <a:r>
              <a:rPr lang="en-US" b="1" dirty="0" err="1">
                <a:solidFill>
                  <a:srgbClr val="C00000"/>
                </a:solidFill>
              </a:rPr>
              <a:t>contd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24628" y="972649"/>
                <a:ext cx="3763851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nary>
                        <m:nary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</m:t>
                              </m:r>
                            </m:fNam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𝑠𝑥</m:t>
                              </m:r>
                            </m:e>
                          </m:func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628" y="972649"/>
                <a:ext cx="3763851" cy="9106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921010" y="2183892"/>
                <a:ext cx="3081164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nary>
                        <m:nary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den>
                              </m:f>
                            </m:fName>
                            <m:e>
                              <m:f>
                                <m:f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𝑠𝑥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func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010" y="2183892"/>
                <a:ext cx="3081164" cy="9106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921010" y="3395135"/>
                <a:ext cx="3395353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nary>
                        <m:nary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+1−1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den>
                              </m:f>
                            </m:fName>
                            <m:e>
                              <m:f>
                                <m:f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𝑠𝑥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func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010" y="3395135"/>
                <a:ext cx="3395353" cy="9106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21010" y="4606378"/>
                <a:ext cx="3663760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nary>
                        <m:nary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den>
                              </m:f>
                            </m:e>
                          </m:d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010" y="4606378"/>
                <a:ext cx="3663760" cy="9106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21010" y="5517077"/>
                <a:ext cx="5180329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nary>
                        <m:nary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</m:e>
                      </m:nary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nary>
                        <m:nary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den>
                              </m:f>
                            </m:e>
                          </m:d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010" y="5517077"/>
                <a:ext cx="5180329" cy="9106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7399361" y="1126905"/>
            <a:ext cx="995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We have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109811" y="1669984"/>
                <a:ext cx="1756058" cy="691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811" y="1669984"/>
                <a:ext cx="1756058" cy="6916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810438" y="2608832"/>
                <a:ext cx="11911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438" y="2608832"/>
                <a:ext cx="119116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082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109811" y="3148416"/>
                <a:ext cx="914546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811" y="3148416"/>
                <a:ext cx="914546" cy="61824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9001598" y="3425587"/>
            <a:ext cx="742903" cy="150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9916144" y="3272873"/>
                <a:ext cx="11398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6144" y="3272873"/>
                <a:ext cx="1139864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106124" y="4138817"/>
                <a:ext cx="2088970" cy="691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𝑠𝑑𝑥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124" y="4138817"/>
                <a:ext cx="2088970" cy="6916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212064" y="5280762"/>
                <a:ext cx="1981568" cy="691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064" y="5280762"/>
                <a:ext cx="1981568" cy="69166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5735143" y="6465791"/>
            <a:ext cx="1878088" cy="1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839334" y="6351699"/>
                <a:ext cx="3727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9334" y="6351699"/>
                <a:ext cx="372730" cy="276999"/>
              </a:xfrm>
              <a:prstGeom prst="rect">
                <a:avLst/>
              </a:prstGeom>
              <a:blipFill rotWithShape="0"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9462493" y="6053375"/>
            <a:ext cx="204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Substitute in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0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4" grpId="0"/>
      <p:bldP spid="15" grpId="0"/>
      <p:bldP spid="17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69" y="105818"/>
            <a:ext cx="10515600" cy="6311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 </a:t>
            </a:r>
            <a:r>
              <a:rPr lang="en-US" b="1" dirty="0" err="1">
                <a:solidFill>
                  <a:srgbClr val="C00000"/>
                </a:solidFill>
              </a:rPr>
              <a:t>contd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3536" y="2084932"/>
            <a:ext cx="4450219" cy="398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Differentiate again both sides  w.r.t. s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084783" y="996287"/>
                <a:ext cx="4993868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𝑑𝐼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nary>
                        <m:nary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den>
                              </m:f>
                            </m:e>
                          </m:d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783" y="996287"/>
                <a:ext cx="4993868" cy="9106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23536" y="2661313"/>
                <a:ext cx="4251292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nary>
                        <m:nary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den>
                              </m:f>
                            </m:e>
                          </m:d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𝑐𝑜𝑠</m:t>
                                  </m:r>
                                </m:fName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536" y="2661313"/>
                <a:ext cx="4251292" cy="9106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153624" y="3749958"/>
                <a:ext cx="3136308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nary>
                        <m:nary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</m:t>
                              </m:r>
                            </m:fNam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𝑠𝑥</m:t>
                              </m:r>
                            </m:e>
                          </m:func>
                        </m:e>
                      </m:nary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624" y="3749958"/>
                <a:ext cx="3136308" cy="9106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72127" y="4660657"/>
                <a:ext cx="8611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From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127" y="4660657"/>
                <a:ext cx="86113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7021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592765" y="5101111"/>
                <a:ext cx="1585819" cy="648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765" y="5101111"/>
                <a:ext cx="1585819" cy="64819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592765" y="5912757"/>
                <a:ext cx="1989775" cy="648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765" y="5912757"/>
                <a:ext cx="1989775" cy="64819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>
            <a:off x="5972073" y="1906986"/>
            <a:ext cx="1878088" cy="1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076264" y="1792894"/>
                <a:ext cx="3727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264" y="1792894"/>
                <a:ext cx="372730" cy="276999"/>
              </a:xfrm>
              <a:prstGeom prst="rect">
                <a:avLst/>
              </a:prstGeom>
              <a:blipFill rotWithShape="0">
                <a:blip r:embed="rId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79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10" grpId="0"/>
      <p:bldP spid="11" grpId="0"/>
      <p:bldP spid="12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69" y="173531"/>
            <a:ext cx="4989394" cy="70702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 </a:t>
            </a:r>
            <a:r>
              <a:rPr lang="en-US" b="1" dirty="0" err="1">
                <a:solidFill>
                  <a:srgbClr val="C00000"/>
                </a:solidFill>
              </a:rPr>
              <a:t>contd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45385" y="498756"/>
            <a:ext cx="0" cy="6076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95261" y="1019591"/>
                <a:ext cx="17516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61" y="1019591"/>
                <a:ext cx="1751633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4348" r="-277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55185" y="1560554"/>
                <a:ext cx="13764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85" y="1560554"/>
                <a:ext cx="137640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95261" y="2060527"/>
                <a:ext cx="10382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=±1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61" y="2060527"/>
                <a:ext cx="103823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40356" y="2649199"/>
                <a:ext cx="22409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56" y="2649199"/>
                <a:ext cx="224093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72260" y="3167815"/>
                <a:ext cx="24784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60" y="3167815"/>
                <a:ext cx="247849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21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2455" y="3894325"/>
                <a:ext cx="3727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55" y="3894325"/>
                <a:ext cx="372730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2677234" y="2904499"/>
            <a:ext cx="1546431" cy="10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64294" y="2796998"/>
                <a:ext cx="3727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294" y="2796998"/>
                <a:ext cx="372730" cy="276999"/>
              </a:xfrm>
              <a:prstGeom prst="rect">
                <a:avLst/>
              </a:prstGeom>
              <a:blipFill rotWithShape="0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1045947" y="3980018"/>
            <a:ext cx="765562" cy="137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045838" y="3537147"/>
                <a:ext cx="2691186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nary>
                        <m:nary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fNam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func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838" y="3537147"/>
                <a:ext cx="2691186" cy="91069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951827" y="4371140"/>
                <a:ext cx="2001363" cy="9106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827" y="4371140"/>
                <a:ext cx="2001363" cy="91069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230760" y="5235773"/>
                <a:ext cx="1571841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d>
                        <m:dPr>
                          <m:begChr m:val="{"/>
                          <m:endChr m:val="}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760" y="5235773"/>
                <a:ext cx="1571841" cy="91069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364560" y="6201987"/>
                <a:ext cx="1268681" cy="656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560" y="6201987"/>
                <a:ext cx="1268681" cy="65601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767382" y="534574"/>
                <a:ext cx="3727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82" y="534574"/>
                <a:ext cx="372730" cy="276999"/>
              </a:xfrm>
              <a:prstGeom prst="rect">
                <a:avLst/>
              </a:prstGeom>
              <a:blipFill rotWithShape="0"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/>
          <p:cNvSpPr/>
          <p:nvPr/>
        </p:nvSpPr>
        <p:spPr>
          <a:xfrm>
            <a:off x="6230874" y="620267"/>
            <a:ext cx="765562" cy="137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398889" y="247391"/>
                <a:ext cx="2490682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𝑑𝐼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889" y="247391"/>
                <a:ext cx="2490682" cy="91069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069375" y="1201426"/>
                <a:ext cx="1574855" cy="656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𝑑𝐼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375" y="1201426"/>
                <a:ext cx="1574855" cy="65601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5781325" y="1809057"/>
            <a:ext cx="2328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Differentiate (4) w.r.t. 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919503" y="2274301"/>
                <a:ext cx="2373983" cy="629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𝑑𝐼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503" y="2274301"/>
                <a:ext cx="2373983" cy="62991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9365711" y="2692205"/>
            <a:ext cx="1546431" cy="10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065898" y="2553705"/>
                <a:ext cx="3727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5898" y="2553705"/>
                <a:ext cx="372730" cy="276999"/>
              </a:xfrm>
              <a:prstGeom prst="rect">
                <a:avLst/>
              </a:prstGeom>
              <a:blipFill rotWithShape="0">
                <a:blip r:embed="rId1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515914" y="3252913"/>
                <a:ext cx="24784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914" y="3252913"/>
                <a:ext cx="2478499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221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853375" y="3794075"/>
                <a:ext cx="16879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375" y="3794075"/>
                <a:ext cx="1687962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870221" y="4237432"/>
                <a:ext cx="1821011" cy="629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𝑑𝐼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221" y="4237432"/>
                <a:ext cx="1821011" cy="629916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6153014" y="5051107"/>
                <a:ext cx="9576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014" y="5051107"/>
                <a:ext cx="957634" cy="369332"/>
              </a:xfrm>
              <a:prstGeom prst="rect">
                <a:avLst/>
              </a:prstGeom>
              <a:blipFill rotWithShape="0">
                <a:blip r:embed="rId21"/>
                <a:stretch>
                  <a:fillRect l="-509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6127057" y="5595731"/>
                <a:ext cx="8935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057" y="5595731"/>
                <a:ext cx="893514" cy="36933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8502555" y="3709659"/>
            <a:ext cx="0" cy="3148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6097227" y="6044675"/>
                <a:ext cx="1347194" cy="656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227" y="6044675"/>
                <a:ext cx="1347194" cy="656013"/>
              </a:xfrm>
              <a:prstGeom prst="rect">
                <a:avLst/>
              </a:prstGeom>
              <a:blipFill rotWithShape="0">
                <a:blip r:embed="rId23"/>
                <a:stretch>
                  <a:fillRect l="-3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8872036" y="3715127"/>
                <a:ext cx="1347194" cy="656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036" y="3715127"/>
                <a:ext cx="1347194" cy="656013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8916027" y="4542183"/>
                <a:ext cx="10954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F</a:t>
                </a:r>
                <a:r>
                  <a:rPr lang="en-US" b="0" i="0" dirty="0" smtClean="0">
                    <a:latin typeface="+mj-lt"/>
                  </a:rPr>
                  <a:t>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6027" y="4542183"/>
                <a:ext cx="1095493" cy="369332"/>
              </a:xfrm>
              <a:prstGeom prst="rect">
                <a:avLst/>
              </a:prstGeom>
              <a:blipFill rotWithShape="0">
                <a:blip r:embed="rId25"/>
                <a:stretch>
                  <a:fillRect l="-502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9679172" y="4723100"/>
                <a:ext cx="1633845" cy="656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9172" y="4723100"/>
                <a:ext cx="1633845" cy="656013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9117352" y="5691122"/>
                <a:ext cx="2321276" cy="656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7352" y="5691122"/>
                <a:ext cx="2321276" cy="656013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69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2" grpId="0"/>
      <p:bldP spid="13" grpId="0" animBg="1"/>
      <p:bldP spid="14" grpId="0"/>
      <p:bldP spid="15" grpId="0"/>
      <p:bldP spid="16" grpId="0"/>
      <p:bldP spid="17" grpId="0"/>
      <p:bldP spid="18" grpId="0"/>
      <p:bldP spid="19" grpId="0" animBg="1"/>
      <p:bldP spid="20" grpId="0"/>
      <p:bldP spid="21" grpId="0"/>
      <p:bldP spid="22" grpId="0"/>
      <p:bldP spid="23" grpId="0"/>
      <p:bldP spid="25" grpId="0"/>
      <p:bldP spid="26" grpId="0"/>
      <p:bldP spid="27" grpId="0"/>
      <p:bldP spid="28" grpId="0"/>
      <p:bldP spid="29" grpId="0"/>
      <p:bldP spid="30" grpId="0"/>
      <p:bldP spid="33" grpId="0"/>
      <p:bldP spid="34" grpId="0"/>
      <p:bldP spid="35" grpId="0"/>
      <p:bldP spid="36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65100"/>
            <a:ext cx="10515600" cy="735013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Problems for practice 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" y="914401"/>
                <a:ext cx="11730038" cy="17176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1. Find the Fourier Cosine Transform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   0&lt;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1&lt;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&lt;2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0           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&gt;2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" y="914401"/>
                <a:ext cx="11730038" cy="1717675"/>
              </a:xfrm>
              <a:blipFill rotWithShape="0">
                <a:blip r:embed="rId2"/>
                <a:stretch>
                  <a:fillRect l="-1091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036344" y="2094146"/>
                <a:ext cx="2347245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344" y="2094146"/>
                <a:ext cx="2347245" cy="9106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204523" y="2325389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14300" y="3126698"/>
                <a:ext cx="9844088" cy="12908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2. Find the Fourier Cosine Transform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1  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0&lt;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0   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" y="3126698"/>
                <a:ext cx="9844088" cy="1290815"/>
              </a:xfrm>
              <a:prstGeom prst="rect">
                <a:avLst/>
              </a:prstGeom>
              <a:blipFill rotWithShape="0">
                <a:blip r:embed="rId4"/>
                <a:stretch>
                  <a:fillRect l="-1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7206783" y="4184590"/>
                <a:ext cx="1215653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783" y="4184590"/>
                <a:ext cx="1215653" cy="9106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6357173" y="4320731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15860" y="5260039"/>
                <a:ext cx="7399398" cy="6688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 smtClean="0"/>
                  <a:t>3. Find </a:t>
                </a:r>
                <a:r>
                  <a:rPr lang="en-US" sz="2800" dirty="0"/>
                  <a:t>the Fourier S</a:t>
                </a:r>
                <a:r>
                  <a:rPr lang="en-US" sz="2800" dirty="0" smtClean="0"/>
                  <a:t>ine </a:t>
                </a:r>
                <a:r>
                  <a:rPr lang="en-US" sz="2800" dirty="0"/>
                  <a:t>Transform of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60" y="5260039"/>
                <a:ext cx="7399398" cy="668837"/>
              </a:xfrm>
              <a:prstGeom prst="rect">
                <a:avLst/>
              </a:prstGeom>
              <a:blipFill rotWithShape="0">
                <a:blip r:embed="rId6"/>
                <a:stretch>
                  <a:fillRect l="-1647" t="-909" b="-1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7971125" y="5989288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636081" y="6030613"/>
                <a:ext cx="1170512" cy="656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81" y="6030613"/>
                <a:ext cx="1170512" cy="65601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978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5.googleusercontent.com/proxy/NIBhc1H3cZp8iqNOh-8D5kVSbfQ5c0GETiWqNKaAlol_hG5grvLS00bMiFMP8vXjN3K_KnBdXkfcQALso1gTPyJ8fIopbfT0wiPhaAOcDkmT9RMzlz60PUcm5-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405" y="1146833"/>
            <a:ext cx="6976745" cy="464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71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2114" y="1804751"/>
            <a:ext cx="9435152" cy="2387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Fourier Sine and Cosine Transforms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7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460" y="119465"/>
            <a:ext cx="10515600" cy="65845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Definition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8768" y="1061350"/>
                <a:ext cx="10515600" cy="209128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Fourier </a:t>
                </a:r>
                <a:r>
                  <a:rPr lang="en-US" b="1" dirty="0" smtClean="0">
                    <a:solidFill>
                      <a:srgbClr val="00B0F0"/>
                    </a:solidFill>
                  </a:rPr>
                  <a:t>Sine Transform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 smtClean="0"/>
                  <a:t> and defined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𝓈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nary>
                        <m:nary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</m:d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𝑠𝑡</m:t>
                              </m:r>
                            </m:e>
                          </m:func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/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𝓈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768" y="1061350"/>
                <a:ext cx="10515600" cy="2091283"/>
              </a:xfrm>
              <a:blipFill rotWithShape="0">
                <a:blip r:embed="rId2"/>
                <a:stretch>
                  <a:fillRect l="-1159" t="-6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594816" y="3711291"/>
                <a:ext cx="10515600" cy="20912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>
                    <a:solidFill>
                      <a:srgbClr val="00B0F0"/>
                    </a:solidFill>
                  </a:rPr>
                  <a:t>Inverse formula</a:t>
                </a:r>
                <a:endParaRPr lang="en-US" dirty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𝓈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𝓈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nary>
                        <m:nary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𝓈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𝑠𝑡</m:t>
                              </m:r>
                            </m:e>
                          </m:func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                                                   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16" y="3711291"/>
                <a:ext cx="10515600" cy="2091283"/>
              </a:xfrm>
              <a:prstGeom prst="rect">
                <a:avLst/>
              </a:prstGeom>
              <a:blipFill rotWithShape="0">
                <a:blip r:embed="rId3"/>
                <a:stretch>
                  <a:fillRect l="-1217" t="-6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12" y="119465"/>
            <a:ext cx="10515600" cy="57657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Definition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31043" y="913500"/>
                <a:ext cx="10515600" cy="20912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Fourier </a:t>
                </a:r>
                <a:r>
                  <a:rPr lang="en-US" b="1" dirty="0" smtClean="0">
                    <a:solidFill>
                      <a:srgbClr val="00B0F0"/>
                    </a:solidFill>
                  </a:rPr>
                  <a:t>Cosine Transform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and defined as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nary>
                        <m:nary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</m:d>
                              <m:r>
                                <a:rPr lang="en-US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𝑠𝑡</m:t>
                              </m:r>
                            </m:e>
                          </m:func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43" y="913500"/>
                <a:ext cx="10515600" cy="2091283"/>
              </a:xfrm>
              <a:prstGeom prst="rect">
                <a:avLst/>
              </a:prstGeom>
              <a:blipFill rotWithShape="0">
                <a:blip r:embed="rId2"/>
                <a:stretch>
                  <a:fillRect l="-1217" t="-6706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94816" y="3711291"/>
                <a:ext cx="10515600" cy="20912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>
                    <a:solidFill>
                      <a:srgbClr val="00B0F0"/>
                    </a:solidFill>
                  </a:rPr>
                  <a:t>Inverse formula</a:t>
                </a:r>
                <a:endParaRPr lang="en-US" dirty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nary>
                        <m:nary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𝑠𝑡</m:t>
                              </m:r>
                            </m:e>
                          </m:func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                                                   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16" y="3711291"/>
                <a:ext cx="10515600" cy="2091283"/>
              </a:xfrm>
              <a:prstGeom prst="rect">
                <a:avLst/>
              </a:prstGeom>
              <a:blipFill rotWithShape="0">
                <a:blip r:embed="rId3"/>
                <a:stretch>
                  <a:fillRect l="-1217" t="-6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05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17" y="228647"/>
            <a:ext cx="10515600" cy="6448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Example problem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1252" y="841795"/>
                <a:ext cx="10515600" cy="5900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1. Find the Fourier Sine and Cosine Transform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1252" y="841795"/>
                <a:ext cx="10515600" cy="590029"/>
              </a:xfrm>
              <a:blipFill rotWithShape="0">
                <a:blip r:embed="rId2"/>
                <a:stretch>
                  <a:fillRect l="-870" t="-14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01252" y="1269242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Ans</a:t>
            </a:r>
            <a:r>
              <a:rPr lang="en-US" dirty="0" smtClean="0">
                <a:solidFill>
                  <a:srgbClr val="00B0F0"/>
                </a:solidFill>
              </a:rPr>
              <a:t>: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1252" y="1711055"/>
            <a:ext cx="1662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S</a:t>
            </a:r>
            <a:r>
              <a:rPr lang="en-US" b="1" dirty="0" smtClean="0">
                <a:solidFill>
                  <a:srgbClr val="00B0F0"/>
                </a:solidFill>
              </a:rPr>
              <a:t>ine Transform 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25783" y="2152868"/>
            <a:ext cx="995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We have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497142" y="1895721"/>
                <a:ext cx="3617337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𝓈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nary>
                        <m:nary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𝑠𝑥</m:t>
                              </m:r>
                            </m:e>
                          </m:func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142" y="1895721"/>
                <a:ext cx="3617337" cy="9106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180747" y="2216681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243928" y="2216681"/>
                <a:ext cx="1461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928" y="2216681"/>
                <a:ext cx="146155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513832" y="2977549"/>
                <a:ext cx="2600647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nary>
                        <m:nary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𝑠𝑥</m:t>
                              </m:r>
                            </m:e>
                          </m:func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832" y="2977549"/>
                <a:ext cx="2600647" cy="9106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596224" y="3029229"/>
                <a:ext cx="5353067" cy="807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𝑎𝑠𝑖𝑛𝑏𝑥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𝑏𝑥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224" y="3029229"/>
                <a:ext cx="5353067" cy="80733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513832" y="3868261"/>
                <a:ext cx="4299382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𝑎𝑥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𝑠𝑥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832" y="3868261"/>
                <a:ext cx="4299382" cy="9106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491523" y="4828031"/>
                <a:ext cx="5743707" cy="9106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(1)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523" y="4828031"/>
                <a:ext cx="5743707" cy="9106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674831" y="5745095"/>
                <a:ext cx="2692660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𝓈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831" y="5745095"/>
                <a:ext cx="2692660" cy="91069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2674831" y="5738730"/>
            <a:ext cx="2692660" cy="917064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0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69" y="187705"/>
            <a:ext cx="10515600" cy="61751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Example </a:t>
            </a:r>
            <a:r>
              <a:rPr lang="en-US" dirty="0" err="1" smtClean="0">
                <a:solidFill>
                  <a:srgbClr val="C00000"/>
                </a:solidFill>
              </a:rPr>
              <a:t>contd</a:t>
            </a:r>
            <a:r>
              <a:rPr lang="en-US" dirty="0" smtClean="0">
                <a:solidFill>
                  <a:srgbClr val="C00000"/>
                </a:solidFill>
              </a:rPr>
              <a:t>…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8641" y="948520"/>
            <a:ext cx="1890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Cosine Transform 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8304" y="1574999"/>
            <a:ext cx="995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We have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139663" y="1317852"/>
                <a:ext cx="3552191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nary>
                        <m:nary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𝑠𝑥</m:t>
                              </m:r>
                            </m:e>
                          </m:func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663" y="1317852"/>
                <a:ext cx="3552191" cy="9106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823268" y="1638812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886449" y="1638812"/>
                <a:ext cx="1461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449" y="1638812"/>
                <a:ext cx="146155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156353" y="2399680"/>
                <a:ext cx="2591672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nary>
                        <m:nary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𝑠𝑥</m:t>
                              </m:r>
                            </m:e>
                          </m:func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353" y="2399680"/>
                <a:ext cx="2591672" cy="9106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38745" y="2451360"/>
                <a:ext cx="5489323" cy="807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𝑎𝑐𝑜𝑠𝑏𝑥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𝑏𝑥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745" y="2451360"/>
                <a:ext cx="5489323" cy="80733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156353" y="3290392"/>
                <a:ext cx="4398768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𝑎𝑥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co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𝑠𝑥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353" y="3290392"/>
                <a:ext cx="4398768" cy="9106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134044" y="4250162"/>
                <a:ext cx="5743707" cy="9106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044" y="4250162"/>
                <a:ext cx="5743707" cy="9106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313873" y="5312003"/>
                <a:ext cx="2777620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873" y="5312003"/>
                <a:ext cx="2777620" cy="9106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2134044" y="5314950"/>
            <a:ext cx="3052319" cy="94297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1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64" y="174057"/>
            <a:ext cx="10515600" cy="6448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Note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8642" y="993112"/>
                <a:ext cx="10515600" cy="56273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even function,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8642" y="993112"/>
                <a:ext cx="10515600" cy="562733"/>
              </a:xfrm>
              <a:blipFill rotWithShape="0">
                <a:blip r:embed="rId2"/>
                <a:stretch>
                  <a:fillRect l="-1217" t="-18478" b="-16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6342" y="2239076"/>
                <a:ext cx="3782703" cy="6640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𝑖𝑠𝑥</m:t>
                              </m:r>
                            </m:sup>
                          </m:sSup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42" y="2239076"/>
                <a:ext cx="3782703" cy="6640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78642" y="1869744"/>
            <a:ext cx="10838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We have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20608" y="3272501"/>
                <a:ext cx="3824188" cy="689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𝑠𝑥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𝑠𝑥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608" y="3272501"/>
                <a:ext cx="3824188" cy="6899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20608" y="4274859"/>
                <a:ext cx="2824171" cy="691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𝑠𝑥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608" y="4274859"/>
                <a:ext cx="2824171" cy="6916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520608" y="5278949"/>
                <a:ext cx="2650277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nary>
                        <m:nary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</m:t>
                              </m:r>
                            </m:fNam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608" y="5278949"/>
                <a:ext cx="2650277" cy="9106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601688" y="6317408"/>
                <a:ext cx="13310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688" y="6317408"/>
                <a:ext cx="1331005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855315" y="5503465"/>
                <a:ext cx="2866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315" y="5503465"/>
                <a:ext cx="2866297" cy="461665"/>
              </a:xfrm>
              <a:prstGeom prst="rect">
                <a:avLst/>
              </a:prstGeom>
              <a:blipFill rotWithShape="0">
                <a:blip r:embed="rId8"/>
                <a:stretch>
                  <a:fillRect r="-21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00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68" y="146761"/>
            <a:ext cx="10515600" cy="65845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Example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7006" y="952169"/>
                <a:ext cx="10515600" cy="5490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1. Find the Fourier Cosine Transform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006" y="952169"/>
                <a:ext cx="10515600" cy="549085"/>
              </a:xfrm>
              <a:blipFill rotWithShape="0">
                <a:blip r:embed="rId2"/>
                <a:stretch>
                  <a:fillRect l="-1217" t="-7778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302841" y="1685920"/>
                <a:ext cx="2784801" cy="11477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841" y="1685920"/>
                <a:ext cx="2784801" cy="11477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01252" y="1501254"/>
            <a:ext cx="7264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00B0F0"/>
                </a:solidFill>
              </a:rPr>
              <a:t>Ans</a:t>
            </a:r>
            <a:r>
              <a:rPr lang="en-US" sz="2400" dirty="0" smtClean="0">
                <a:solidFill>
                  <a:srgbClr val="00B0F0"/>
                </a:solidFill>
              </a:rPr>
              <a:t>: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7733" y="2026531"/>
            <a:ext cx="1264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We have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89549" y="3013473"/>
                <a:ext cx="14259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549" y="3013473"/>
                <a:ext cx="1425903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6410" t="-10526" r="-42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302840" y="3380614"/>
                <a:ext cx="2358915" cy="1121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840" y="3380614"/>
                <a:ext cx="2358915" cy="112184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935496" y="4711894"/>
                <a:ext cx="2866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496" y="4711894"/>
                <a:ext cx="2866297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21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033942" y="5549302"/>
                <a:ext cx="2485359" cy="1053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942" y="5549302"/>
                <a:ext cx="2485359" cy="105387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52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16" y="201353"/>
            <a:ext cx="10515600" cy="61751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Example </a:t>
            </a:r>
            <a:r>
              <a:rPr lang="en-US" b="1" dirty="0" err="1" smtClean="0">
                <a:solidFill>
                  <a:srgbClr val="C00000"/>
                </a:solidFill>
              </a:rPr>
              <a:t>contd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2290" y="781355"/>
                <a:ext cx="10515600" cy="59002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2. Find  the Fourier Transform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2290" y="781355"/>
                <a:ext cx="10515600" cy="590029"/>
              </a:xfrm>
              <a:blipFill rotWithShape="0">
                <a:blip r:embed="rId2"/>
                <a:stretch>
                  <a:fillRect l="-1217" t="-14433" b="-12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52141" y="1788936"/>
                <a:ext cx="3782703" cy="6640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𝑖𝑠𝑥</m:t>
                              </m:r>
                            </m:sup>
                          </m:sSup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141" y="1788936"/>
                <a:ext cx="3782703" cy="6640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28516" y="1648204"/>
            <a:ext cx="10838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We have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056407" y="2822361"/>
                <a:ext cx="4875694" cy="7564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𝑠𝑥</m:t>
                              </m:r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𝑠𝑥</m:t>
                              </m:r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407" y="2822361"/>
                <a:ext cx="4875694" cy="7564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056407" y="3824719"/>
                <a:ext cx="3765774" cy="758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𝑠𝑥</m:t>
                              </m:r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407" y="3824719"/>
                <a:ext cx="3765774" cy="75834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71625" y="4620298"/>
                <a:ext cx="3489417" cy="1001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𝑠𝑥</m:t>
                              </m:r>
                            </m:e>
                          </m:func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25" y="4620298"/>
                <a:ext cx="3489417" cy="100168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898327" y="5602437"/>
                <a:ext cx="3648691" cy="1001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𝑠𝑥</m:t>
                              </m:r>
                            </m:e>
                          </m:func>
                        </m:e>
                      </m:nary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27" y="5602437"/>
                <a:ext cx="3648691" cy="100168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86940" y="1344086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Ans</a:t>
            </a:r>
            <a:r>
              <a:rPr lang="en-US" dirty="0" smtClean="0">
                <a:solidFill>
                  <a:srgbClr val="00B0F0"/>
                </a:solidFill>
              </a:rPr>
              <a:t>: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4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418</Words>
  <Application>Microsoft Office PowerPoint</Application>
  <PresentationFormat>Widescreen</PresentationFormat>
  <Paragraphs>185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Department of Applied Mathematics and Computational Sciences</vt:lpstr>
      <vt:lpstr>Fourier Sine and Cosine Transforms</vt:lpstr>
      <vt:lpstr>Definition</vt:lpstr>
      <vt:lpstr>Definition</vt:lpstr>
      <vt:lpstr>Example problem</vt:lpstr>
      <vt:lpstr>Example contd…</vt:lpstr>
      <vt:lpstr>Note</vt:lpstr>
      <vt:lpstr>Example</vt:lpstr>
      <vt:lpstr>Example contd…</vt:lpstr>
      <vt:lpstr>Example contd…</vt:lpstr>
      <vt:lpstr>Example contd…</vt:lpstr>
      <vt:lpstr>Example contd…</vt:lpstr>
      <vt:lpstr>Example contd…</vt:lpstr>
      <vt:lpstr>Example contd…</vt:lpstr>
      <vt:lpstr>Example contd…</vt:lpstr>
      <vt:lpstr>Example contd…</vt:lpstr>
      <vt:lpstr>Example contd…</vt:lpstr>
      <vt:lpstr>Problems for practice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Applied Mathematics and Computational Sciences</dc:title>
  <dc:creator>WELCOME</dc:creator>
  <cp:lastModifiedBy>WELCOME</cp:lastModifiedBy>
  <cp:revision>62</cp:revision>
  <dcterms:created xsi:type="dcterms:W3CDTF">2020-09-17T13:09:38Z</dcterms:created>
  <dcterms:modified xsi:type="dcterms:W3CDTF">2020-09-30T14:47:40Z</dcterms:modified>
</cp:coreProperties>
</file>