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1" d="100"/>
          <a:sy n="51" d="100"/>
        </p:scale>
        <p:origin x="-119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6D8C3D9-34C4-4342-A9B9-09C8DF4A92ED}" type="datetimeFigureOut">
              <a:rPr lang="en-US" smtClean="0"/>
              <a:t>12/23/2017</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EED446C-9F70-4B76-98C1-3107A7052E18}" type="slidenum">
              <a:rPr lang="en-IN" smtClean="0"/>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6D8C3D9-34C4-4342-A9B9-09C8DF4A92ED}" type="datetimeFigureOut">
              <a:rPr lang="en-US" smtClean="0"/>
              <a:t>12/23/2017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D446C-9F70-4B76-98C1-3107A7052E1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6D8C3D9-34C4-4342-A9B9-09C8DF4A92ED}" type="datetimeFigureOut">
              <a:rPr lang="en-US" smtClean="0"/>
              <a:t>12/23/2017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D446C-9F70-4B76-98C1-3107A7052E1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6D8C3D9-34C4-4342-A9B9-09C8DF4A92ED}" type="datetimeFigureOut">
              <a:rPr lang="en-US" smtClean="0"/>
              <a:t>12/23/2017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D446C-9F70-4B76-98C1-3107A7052E18}" type="slidenum">
              <a:rPr lang="en-IN" smtClean="0"/>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6D8C3D9-34C4-4342-A9B9-09C8DF4A92ED}" type="datetimeFigureOut">
              <a:rPr lang="en-US" smtClean="0"/>
              <a:t>12/23/2017</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5EED446C-9F70-4B76-98C1-3107A7052E18}"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6D8C3D9-34C4-4342-A9B9-09C8DF4A92ED}" type="datetimeFigureOut">
              <a:rPr lang="en-US" smtClean="0"/>
              <a:t>12/23/2017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ED446C-9F70-4B76-98C1-3107A7052E18}" type="slidenum">
              <a:rPr lang="en-IN" smtClean="0"/>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6D8C3D9-34C4-4342-A9B9-09C8DF4A92ED}" type="datetimeFigureOut">
              <a:rPr lang="en-US" smtClean="0"/>
              <a:t>12/23/2017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ED446C-9F70-4B76-98C1-3107A7052E18}" type="slidenum">
              <a:rPr lang="en-IN" smtClean="0"/>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6D8C3D9-34C4-4342-A9B9-09C8DF4A92ED}" type="datetimeFigureOut">
              <a:rPr lang="en-US" smtClean="0"/>
              <a:t>12/23/2017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ED446C-9F70-4B76-98C1-3107A7052E1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D8C3D9-34C4-4342-A9B9-09C8DF4A92ED}" type="datetimeFigureOut">
              <a:rPr lang="en-US" smtClean="0"/>
              <a:t>12/23/2017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EED446C-9F70-4B76-98C1-3107A7052E1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6D8C3D9-34C4-4342-A9B9-09C8DF4A92ED}" type="datetimeFigureOut">
              <a:rPr lang="en-US" smtClean="0"/>
              <a:t>12/23/2017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ED446C-9F70-4B76-98C1-3107A7052E18}" type="slidenum">
              <a:rPr lang="en-IN" smtClean="0"/>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6D8C3D9-34C4-4342-A9B9-09C8DF4A92ED}" type="datetimeFigureOut">
              <a:rPr lang="en-US" smtClean="0"/>
              <a:t>12/23/2017</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5EED446C-9F70-4B76-98C1-3107A7052E18}" type="slidenum">
              <a:rPr lang="en-IN" smtClean="0"/>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6D8C3D9-34C4-4342-A9B9-09C8DF4A92ED}" type="datetimeFigureOut">
              <a:rPr lang="en-US" smtClean="0"/>
              <a:t>12/23/2017</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EED446C-9F70-4B76-98C1-3107A7052E1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IN" sz="5400" b="1" dirty="0" smtClean="0"/>
              <a:t>LMDS and MMDS</a:t>
            </a:r>
          </a:p>
          <a:p>
            <a:endParaRPr lang="en-IN" sz="5400" dirty="0"/>
          </a:p>
        </p:txBody>
      </p:sp>
      <p:sp>
        <p:nvSpPr>
          <p:cNvPr id="2" name="Title 1"/>
          <p:cNvSpPr>
            <a:spLocks noGrp="1"/>
          </p:cNvSpPr>
          <p:nvPr>
            <p:ph type="ctrTitle"/>
          </p:nvPr>
        </p:nvSpPr>
        <p:spPr/>
        <p:txBody>
          <a:bodyPr/>
          <a:lstStyle/>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00034" y="642918"/>
            <a:ext cx="8186766" cy="5376882"/>
          </a:xfrm>
        </p:spPr>
        <p:txBody>
          <a:bodyPr>
            <a:normAutofit/>
          </a:bodyPr>
          <a:lstStyle/>
          <a:p>
            <a:r>
              <a:rPr lang="en-IN" sz="3600" dirty="0" smtClean="0"/>
              <a:t>Following are the key features of MMDS system: </a:t>
            </a:r>
            <a:br>
              <a:rPr lang="en-IN" sz="3600" dirty="0" smtClean="0"/>
            </a:br>
            <a:r>
              <a:rPr lang="en-IN" sz="3600" dirty="0" smtClean="0"/>
              <a:t>• It operates in 2.5 GHz and 3.5 GHz frequency bands. </a:t>
            </a:r>
            <a:br>
              <a:rPr lang="en-IN" sz="3600" dirty="0" smtClean="0"/>
            </a:br>
            <a:r>
              <a:rPr lang="en-IN" sz="3600" dirty="0" smtClean="0"/>
              <a:t>• Hub tower has coverage distance of about 35 miles. </a:t>
            </a:r>
            <a:br>
              <a:rPr lang="en-IN" sz="3600" dirty="0" smtClean="0"/>
            </a:br>
            <a:r>
              <a:rPr lang="en-IN" sz="3600" dirty="0" smtClean="0"/>
              <a:t>• It uses both P2MP and P2P topologies. P2MP from multiple users to Hub and P2P between individual user and Hub.</a:t>
            </a:r>
            <a:endParaRPr lang="en-IN" sz="3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42910" y="428604"/>
            <a:ext cx="8043890" cy="5591196"/>
          </a:xfrm>
        </p:spPr>
        <p:txBody>
          <a:bodyPr>
            <a:normAutofit/>
          </a:bodyPr>
          <a:lstStyle/>
          <a:p>
            <a:pPr fontAlgn="base"/>
            <a:r>
              <a:rPr lang="en-IN" b="1" dirty="0" smtClean="0"/>
              <a:t>LMDS Advantages and Disadvantages</a:t>
            </a:r>
          </a:p>
          <a:p>
            <a:pPr fontAlgn="base"/>
            <a:r>
              <a:rPr lang="en-IN" dirty="0" smtClean="0"/>
              <a:t>Following are the LMDS advantages: </a:t>
            </a:r>
            <a:br>
              <a:rPr lang="en-IN" dirty="0" smtClean="0"/>
            </a:br>
            <a:r>
              <a:rPr lang="en-IN" dirty="0" smtClean="0"/>
              <a:t>• It has larger bandwidth used for wide variety of applications such as voice, IP, data etc. </a:t>
            </a:r>
            <a:br>
              <a:rPr lang="en-IN" dirty="0" smtClean="0"/>
            </a:br>
            <a:r>
              <a:rPr lang="en-IN" dirty="0" smtClean="0"/>
              <a:t>• It supports large capacity of users densely populated by way of </a:t>
            </a:r>
            <a:r>
              <a:rPr lang="en-IN" dirty="0" err="1" smtClean="0"/>
              <a:t>sectorizing</a:t>
            </a:r>
            <a:r>
              <a:rPr lang="en-IN" dirty="0" smtClean="0"/>
              <a:t> the area into cells. </a:t>
            </a:r>
            <a:br>
              <a:rPr lang="en-IN" dirty="0" smtClean="0"/>
            </a:br>
            <a:endParaRPr lang="en-IN" dirty="0" smtClean="0"/>
          </a:p>
          <a:p>
            <a:pPr fontAlgn="base"/>
            <a:r>
              <a:rPr lang="en-IN" dirty="0" smtClean="0"/>
              <a:t>Following are the LMDS disadvantages: </a:t>
            </a:r>
            <a:br>
              <a:rPr lang="en-IN" dirty="0" smtClean="0"/>
            </a:br>
            <a:r>
              <a:rPr lang="en-IN" dirty="0" smtClean="0"/>
              <a:t>• It has high RF equipment costs due to larger number needed. </a:t>
            </a:r>
            <a:br>
              <a:rPr lang="en-IN" dirty="0" smtClean="0"/>
            </a:br>
            <a:r>
              <a:rPr lang="en-IN" dirty="0" smtClean="0"/>
              <a:t>• Smaller cell size (i.e. 2 to 8 Km) due to requirement of covering large capacity of users. </a:t>
            </a:r>
            <a:br>
              <a:rPr lang="en-IN" dirty="0" smtClean="0"/>
            </a:br>
            <a:r>
              <a:rPr lang="en-IN" dirty="0" smtClean="0"/>
              <a:t>• Requires many cells to cover larger city areas. This increases installation cost for service providers. </a:t>
            </a:r>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00034" y="428604"/>
            <a:ext cx="8186766" cy="5591196"/>
          </a:xfrm>
        </p:spPr>
        <p:txBody>
          <a:bodyPr>
            <a:normAutofit fontScale="92500"/>
          </a:bodyPr>
          <a:lstStyle/>
          <a:p>
            <a:pPr fontAlgn="base"/>
            <a:r>
              <a:rPr lang="en-IN" b="1" dirty="0" smtClean="0"/>
              <a:t>MMDS Advantages and Disadvantages</a:t>
            </a:r>
          </a:p>
          <a:p>
            <a:pPr fontAlgn="base"/>
            <a:r>
              <a:rPr lang="en-IN" dirty="0" smtClean="0"/>
              <a:t>Following are the MMDS advantages: </a:t>
            </a:r>
            <a:br>
              <a:rPr lang="en-IN" dirty="0" smtClean="0"/>
            </a:br>
            <a:r>
              <a:rPr lang="en-IN" dirty="0" smtClean="0"/>
              <a:t>• The RF propagation covers 100 Km of region using single antenna tower. </a:t>
            </a:r>
            <a:br>
              <a:rPr lang="en-IN" dirty="0" smtClean="0"/>
            </a:br>
            <a:r>
              <a:rPr lang="en-IN" dirty="0" smtClean="0"/>
              <a:t>• Due to smaller frequency of use compare to LMDS, MMDS does not suffer from rain attenuation. </a:t>
            </a:r>
            <a:br>
              <a:rPr lang="en-IN" dirty="0" smtClean="0"/>
            </a:br>
            <a:r>
              <a:rPr lang="en-IN" dirty="0" smtClean="0"/>
              <a:t>• RF equipments are cheaper at lower frequency of 2.5GHz or 3.5 GHz and are available in large quantities.</a:t>
            </a:r>
            <a:br>
              <a:rPr lang="en-IN" dirty="0" smtClean="0"/>
            </a:br>
            <a:endParaRPr lang="en-IN" dirty="0" smtClean="0"/>
          </a:p>
          <a:p>
            <a:pPr fontAlgn="base"/>
            <a:r>
              <a:rPr lang="en-IN" dirty="0" smtClean="0"/>
              <a:t>Following are the MMDS disadvantages: </a:t>
            </a:r>
            <a:br>
              <a:rPr lang="en-IN" dirty="0" smtClean="0"/>
            </a:br>
            <a:r>
              <a:rPr lang="en-IN" dirty="0" smtClean="0"/>
              <a:t>• It does not support larger capacity due to lack of </a:t>
            </a:r>
            <a:r>
              <a:rPr lang="en-IN" dirty="0" err="1" smtClean="0"/>
              <a:t>sectorization</a:t>
            </a:r>
            <a:r>
              <a:rPr lang="en-IN" dirty="0" smtClean="0"/>
              <a:t> concept in MMDS. </a:t>
            </a:r>
            <a:br>
              <a:rPr lang="en-IN" dirty="0" smtClean="0"/>
            </a:br>
            <a:r>
              <a:rPr lang="en-IN" dirty="0" smtClean="0"/>
              <a:t>• It suffers from interference from other MMDS and TV applications. </a:t>
            </a:r>
            <a:br>
              <a:rPr lang="en-IN" dirty="0" smtClean="0"/>
            </a:br>
            <a:r>
              <a:rPr lang="en-IN" dirty="0" smtClean="0"/>
              <a:t>• Large upstream bandwidth needs more and accurate planning. </a:t>
            </a:r>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8662" y="785794"/>
            <a:ext cx="7500990" cy="3416320"/>
          </a:xfrm>
          <a:prstGeom prst="rect">
            <a:avLst/>
          </a:prstGeom>
        </p:spPr>
        <p:txBody>
          <a:bodyPr wrap="square">
            <a:spAutoFit/>
          </a:bodyPr>
          <a:lstStyle/>
          <a:p>
            <a:r>
              <a:rPr lang="en-IN" sz="3600" dirty="0"/>
              <a:t>Both LMDS and MMDS are Broadband WLL (Wireless Local Loop) technologies developed as alternative to DSL wireless technologies such as ADSL, VDSL etc. These technologies are used for video, voice, ATM and internet applications.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LMDS-architecture.jpg"/>
          <p:cNvPicPr>
            <a:picLocks noGrp="1" noChangeAspect="1"/>
          </p:cNvPicPr>
          <p:nvPr>
            <p:ph sz="quarter" idx="1"/>
          </p:nvPr>
        </p:nvPicPr>
        <p:blipFill>
          <a:blip r:embed="rId2"/>
          <a:stretch>
            <a:fillRect/>
          </a:stretch>
        </p:blipFill>
        <p:spPr>
          <a:xfrm>
            <a:off x="1000100" y="1619250"/>
            <a:ext cx="6886600" cy="4229100"/>
          </a:xfrm>
        </p:spPr>
      </p:pic>
      <p:sp>
        <p:nvSpPr>
          <p:cNvPr id="5" name="Title 1"/>
          <p:cNvSpPr>
            <a:spLocks noGrp="1"/>
          </p:cNvSpPr>
          <p:nvPr>
            <p:ph type="title"/>
          </p:nvPr>
        </p:nvSpPr>
        <p:spPr/>
        <p:txBody>
          <a:bodyPr>
            <a:normAutofit fontScale="90000"/>
          </a:bodyPr>
          <a:lstStyle/>
          <a:p>
            <a:r>
              <a:rPr lang="en-IN" b="1" dirty="0" smtClean="0"/>
              <a:t>LMDS Architecture</a:t>
            </a:r>
            <a:br>
              <a:rPr lang="en-IN" b="1" dirty="0" smtClean="0"/>
            </a:b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472" y="642918"/>
            <a:ext cx="8215370" cy="5262979"/>
          </a:xfrm>
          <a:prstGeom prst="rect">
            <a:avLst/>
          </a:prstGeom>
        </p:spPr>
        <p:txBody>
          <a:bodyPr wrap="square">
            <a:spAutoFit/>
          </a:bodyPr>
          <a:lstStyle/>
          <a:p>
            <a:pPr fontAlgn="base"/>
            <a:r>
              <a:rPr lang="en-IN" sz="2800" dirty="0"/>
              <a:t>LMDS is the short form of Local Multipoint Distribution Service. It is a P2MP (Point to Multi-Point) technology operating above 20 GHz. P2P (Point to Point) and TV systems can also be interfaced with LMDS</a:t>
            </a:r>
            <a:r>
              <a:rPr lang="en-IN" sz="2800" dirty="0" smtClean="0"/>
              <a:t>.</a:t>
            </a:r>
          </a:p>
          <a:p>
            <a:pPr fontAlgn="base"/>
            <a:endParaRPr lang="en-IN" sz="2800" dirty="0"/>
          </a:p>
          <a:p>
            <a:pPr fontAlgn="base"/>
            <a:r>
              <a:rPr lang="en-IN" sz="2800" dirty="0"/>
              <a:t>The figure-1 depicts </a:t>
            </a:r>
            <a:r>
              <a:rPr lang="en-IN" sz="2800" b="1" dirty="0"/>
              <a:t>LMDS architecture</a:t>
            </a:r>
            <a:r>
              <a:rPr lang="en-IN" sz="2800" dirty="0"/>
              <a:t>. It consists of NOC (Network Operation </a:t>
            </a:r>
            <a:r>
              <a:rPr lang="en-IN" sz="2800" dirty="0" err="1"/>
              <a:t>Center</a:t>
            </a:r>
            <a:r>
              <a:rPr lang="en-IN" sz="2800" dirty="0"/>
              <a:t>), BS (Base Station), CPE (Customer Premises Equipment), </a:t>
            </a:r>
            <a:r>
              <a:rPr lang="en-IN" sz="2800" dirty="0" err="1"/>
              <a:t>fiber</a:t>
            </a:r>
            <a:r>
              <a:rPr lang="en-IN" sz="2800" dirty="0"/>
              <a:t> based infrastructure. Multiple NOCs are interconnected together. </a:t>
            </a:r>
            <a:r>
              <a:rPr lang="en-IN" sz="2800" dirty="0" err="1"/>
              <a:t>Fiber</a:t>
            </a:r>
            <a:r>
              <a:rPr lang="en-IN" sz="2800" dirty="0"/>
              <a:t> backbone infrastructure consists of SONET, OC-12, OC-3, DS3 optical links, CO equipments etc. Moreover NOC is interfaced with ATM, IP systems, PSTN and Internet.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0034" y="642918"/>
            <a:ext cx="7858180" cy="5693866"/>
          </a:xfrm>
          <a:prstGeom prst="rect">
            <a:avLst/>
          </a:prstGeom>
        </p:spPr>
        <p:txBody>
          <a:bodyPr wrap="square">
            <a:spAutoFit/>
          </a:bodyPr>
          <a:lstStyle/>
          <a:p>
            <a:pPr fontAlgn="base"/>
            <a:r>
              <a:rPr lang="en-IN" sz="2800" dirty="0"/>
              <a:t>BS is interfaced with optical equipments on one side and wireless on the other. It houses optical to electrical and electrical to optical interfaces as well as RF up/down converters. RF up converter is used to convert data to be transmitted on modulated RF waveforms. The RF down converter does the reverse operation.</a:t>
            </a:r>
          </a:p>
          <a:p>
            <a:pPr fontAlgn="base"/>
            <a:r>
              <a:rPr lang="en-IN" sz="2800" dirty="0"/>
              <a:t>CPEs are installed at customer premises and are linked with BS using wireless microwave links. They are available from multiple vendors. It consists of functionalities viz. modulation, demodulation, RF </a:t>
            </a:r>
            <a:r>
              <a:rPr lang="en-IN" sz="2800" dirty="0" err="1"/>
              <a:t>upconversion</a:t>
            </a:r>
            <a:r>
              <a:rPr lang="en-IN" sz="2800" dirty="0"/>
              <a:t> and RF </a:t>
            </a:r>
            <a:r>
              <a:rPr lang="en-IN" sz="2800" dirty="0" err="1"/>
              <a:t>downconversion</a:t>
            </a:r>
            <a:r>
              <a:rPr lang="en-IN" sz="2800" dirty="0"/>
              <a:t> etc. CPEs utilize multiple access schemes viz. TDMA, FDMA and CDMA for communication with BSs in the LMDS network.</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2910" y="357166"/>
            <a:ext cx="8001056" cy="3539430"/>
          </a:xfrm>
          <a:prstGeom prst="rect">
            <a:avLst/>
          </a:prstGeom>
        </p:spPr>
        <p:txBody>
          <a:bodyPr wrap="square">
            <a:spAutoFit/>
          </a:bodyPr>
          <a:lstStyle/>
          <a:p>
            <a:r>
              <a:rPr lang="en-IN" sz="3200" dirty="0"/>
              <a:t>Following are the key features of LMDS system: </a:t>
            </a:r>
            <a:r>
              <a:rPr lang="en-IN" sz="3200" dirty="0" smtClean="0"/>
              <a:t/>
            </a:r>
            <a:br>
              <a:rPr lang="en-IN" sz="3200" dirty="0" smtClean="0"/>
            </a:br>
            <a:r>
              <a:rPr lang="en-IN" sz="3200" dirty="0"/>
              <a:t>• It operates at 28 GHz or 38 GHz frequency. </a:t>
            </a:r>
            <a:r>
              <a:rPr lang="en-IN" sz="3200" dirty="0" smtClean="0"/>
              <a:t/>
            </a:r>
            <a:br>
              <a:rPr lang="en-IN" sz="3200" dirty="0" smtClean="0"/>
            </a:br>
            <a:r>
              <a:rPr lang="en-IN" sz="3200" dirty="0"/>
              <a:t>• It is installed similar to cellular system cell based layout. </a:t>
            </a:r>
            <a:r>
              <a:rPr lang="en-IN" sz="3200" dirty="0" smtClean="0"/>
              <a:t/>
            </a:r>
            <a:br>
              <a:rPr lang="en-IN" sz="3200" dirty="0" smtClean="0"/>
            </a:br>
            <a:r>
              <a:rPr lang="en-IN" sz="3200" dirty="0"/>
              <a:t>• Cell size or range of BS is 5 miles. </a:t>
            </a:r>
            <a:r>
              <a:rPr lang="en-IN" sz="3200" dirty="0" smtClean="0"/>
              <a:t/>
            </a:r>
            <a:br>
              <a:rPr lang="en-IN" sz="3200" dirty="0" smtClean="0"/>
            </a:br>
            <a:r>
              <a:rPr lang="en-IN" sz="3200" dirty="0"/>
              <a:t>• It uses P2MP and P2P topologies for end communication with CPEs.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MMDS ARCHITECTURE</a:t>
            </a:r>
            <a:endParaRPr lang="en-IN" dirty="0"/>
          </a:p>
        </p:txBody>
      </p:sp>
      <p:pic>
        <p:nvPicPr>
          <p:cNvPr id="4" name="Content Placeholder 3" descr="MMDS-architecture.jpg"/>
          <p:cNvPicPr>
            <a:picLocks noGrp="1" noChangeAspect="1"/>
          </p:cNvPicPr>
          <p:nvPr>
            <p:ph sz="quarter" idx="1"/>
          </p:nvPr>
        </p:nvPicPr>
        <p:blipFill>
          <a:blip r:embed="rId2"/>
          <a:stretch>
            <a:fillRect/>
          </a:stretch>
        </p:blipFill>
        <p:spPr>
          <a:xfrm>
            <a:off x="928661" y="2157412"/>
            <a:ext cx="7381901" cy="3152775"/>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357158" y="285728"/>
            <a:ext cx="8329642" cy="5734072"/>
          </a:xfrm>
        </p:spPr>
        <p:txBody>
          <a:bodyPr>
            <a:normAutofit/>
          </a:bodyPr>
          <a:lstStyle/>
          <a:p>
            <a:r>
              <a:rPr lang="en-IN" sz="3600" dirty="0" smtClean="0"/>
              <a:t>MMDS is the short form of Multichannel Multipoint Distribution Service. It is used for small business and home offices. It is not used for large customer requirements such as central offices. It is used where other broadband wireless technologies are difficult to be installed. It uses microwave tower installed on top of the mountains or tall buildings. It covers larger distance compare to LMDS which is about 35 miles.</a:t>
            </a:r>
            <a:endParaRPr lang="en-IN" sz="3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428604"/>
            <a:ext cx="8258204" cy="5591196"/>
          </a:xfrm>
        </p:spPr>
        <p:txBody>
          <a:bodyPr>
            <a:noAutofit/>
          </a:bodyPr>
          <a:lstStyle/>
          <a:p>
            <a:r>
              <a:rPr lang="en-IN" sz="3200" dirty="0" smtClean="0"/>
              <a:t>The figure-2 depicts </a:t>
            </a:r>
            <a:r>
              <a:rPr lang="en-IN" sz="3200" b="1" dirty="0" smtClean="0"/>
              <a:t>MMDS architecture</a:t>
            </a:r>
            <a:r>
              <a:rPr lang="en-IN" sz="3200" dirty="0" smtClean="0"/>
              <a:t>. It consists of Hub equipment and customer side equipments. Hub consists of antenna tower, RF equipments, Modem, Router for connection with internet and network management system (i.e. NMS). Customer side equipments include antenna, wireless modem, </a:t>
            </a:r>
            <a:r>
              <a:rPr lang="en-IN" sz="3200" dirty="0" err="1" smtClean="0"/>
              <a:t>ethernet</a:t>
            </a:r>
            <a:r>
              <a:rPr lang="en-IN" sz="3200" dirty="0" smtClean="0"/>
              <a:t> switch, PCs etc. Hub antenna tower receives wireless signals from multiple users similar to P2MP topology. Each user premise antenna and Hub antenna is connected with P2P microwave link.</a:t>
            </a:r>
            <a:endParaRPr lang="en-IN" sz="32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15</TotalTime>
  <Words>327</Words>
  <Application>Microsoft Office PowerPoint</Application>
  <PresentationFormat>On-screen Show (4:3)</PresentationFormat>
  <Paragraphs>19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Equity</vt:lpstr>
      <vt:lpstr>Slide 1</vt:lpstr>
      <vt:lpstr>Slide 2</vt:lpstr>
      <vt:lpstr>LMDS Architecture </vt:lpstr>
      <vt:lpstr>Slide 4</vt:lpstr>
      <vt:lpstr>Slide 5</vt:lpstr>
      <vt:lpstr>Slide 6</vt:lpstr>
      <vt:lpstr>MMDS ARCHITECTURE</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 2</dc:creator>
  <cp:lastModifiedBy>hp 2</cp:lastModifiedBy>
  <cp:revision>1</cp:revision>
  <dcterms:created xsi:type="dcterms:W3CDTF">2017-12-23T08:58:26Z</dcterms:created>
  <dcterms:modified xsi:type="dcterms:W3CDTF">2017-12-23T09:13:40Z</dcterms:modified>
</cp:coreProperties>
</file>