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329" r:id="rId13"/>
    <p:sldId id="330" r:id="rId14"/>
    <p:sldId id="269" r:id="rId15"/>
    <p:sldId id="270" r:id="rId16"/>
    <p:sldId id="267" r:id="rId17"/>
    <p:sldId id="271" r:id="rId18"/>
    <p:sldId id="331" r:id="rId19"/>
    <p:sldId id="272" r:id="rId20"/>
    <p:sldId id="332" r:id="rId21"/>
    <p:sldId id="273" r:id="rId22"/>
    <p:sldId id="356" r:id="rId23"/>
    <p:sldId id="336" r:id="rId24"/>
    <p:sldId id="337" r:id="rId25"/>
    <p:sldId id="338" r:id="rId26"/>
    <p:sldId id="357" r:id="rId27"/>
    <p:sldId id="340" r:id="rId28"/>
    <p:sldId id="341" r:id="rId29"/>
    <p:sldId id="342" r:id="rId30"/>
    <p:sldId id="343" r:id="rId31"/>
    <p:sldId id="344" r:id="rId32"/>
    <p:sldId id="358" r:id="rId33"/>
    <p:sldId id="277" r:id="rId34"/>
    <p:sldId id="333" r:id="rId35"/>
    <p:sldId id="334" r:id="rId36"/>
    <p:sldId id="345" r:id="rId37"/>
    <p:sldId id="346" r:id="rId38"/>
    <p:sldId id="347" r:id="rId39"/>
    <p:sldId id="348" r:id="rId40"/>
    <p:sldId id="289" r:id="rId41"/>
    <p:sldId id="292" r:id="rId42"/>
    <p:sldId id="296" r:id="rId43"/>
    <p:sldId id="297" r:id="rId44"/>
    <p:sldId id="298" r:id="rId45"/>
    <p:sldId id="299" r:id="rId46"/>
    <p:sldId id="301" r:id="rId47"/>
    <p:sldId id="302" r:id="rId48"/>
    <p:sldId id="300" r:id="rId49"/>
    <p:sldId id="303" r:id="rId50"/>
    <p:sldId id="304" r:id="rId51"/>
    <p:sldId id="305" r:id="rId52"/>
    <p:sldId id="359" r:id="rId53"/>
    <p:sldId id="350" r:id="rId54"/>
    <p:sldId id="352" r:id="rId55"/>
    <p:sldId id="353" r:id="rId56"/>
    <p:sldId id="354" r:id="rId57"/>
    <p:sldId id="361" r:id="rId58"/>
    <p:sldId id="360"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67" autoAdjust="0"/>
  </p:normalViewPr>
  <p:slideViewPr>
    <p:cSldViewPr>
      <p:cViewPr varScale="1">
        <p:scale>
          <a:sx n="116" d="100"/>
          <a:sy n="116" d="100"/>
        </p:scale>
        <p:origin x="13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B507305-0392-459C-97B6-93025E0542B7}" type="datetimeFigureOut">
              <a:rPr lang="en-GB" smtClean="0"/>
              <a:t>16/10/2023</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C1B86E8-07CD-4AF2-A3E9-C4B7F40BE498}" type="slidenum">
              <a:rPr lang="en-GB" smtClean="0"/>
              <a:t>‹#›</a:t>
            </a:fld>
            <a:endParaRPr lang="en-GB"/>
          </a:p>
        </p:txBody>
      </p:sp>
    </p:spTree>
    <p:extLst>
      <p:ext uri="{BB962C8B-B14F-4D97-AF65-F5344CB8AC3E}">
        <p14:creationId xmlns:p14="http://schemas.microsoft.com/office/powerpoint/2010/main" val="35057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Process of instructing a computer to perform a specific set of tasks or operations</a:t>
            </a:r>
          </a:p>
          <a:p>
            <a:pPr marL="171450" indent="-171450">
              <a:buFont typeface="Arial" panose="020B0604020202020204" pitchFamily="34" charset="0"/>
              <a:buChar char="•"/>
            </a:pPr>
            <a:r>
              <a:rPr lang="en-GB" dirty="0"/>
              <a:t>Writing a series of instructions in the form of code or a program that a computer can understand and execute</a:t>
            </a:r>
          </a:p>
        </p:txBody>
      </p:sp>
      <p:sp>
        <p:nvSpPr>
          <p:cNvPr id="4" name="Slide Number Placeholder 3"/>
          <p:cNvSpPr>
            <a:spLocks noGrp="1"/>
          </p:cNvSpPr>
          <p:nvPr>
            <p:ph type="sldNum" sz="quarter" idx="5"/>
          </p:nvPr>
        </p:nvSpPr>
        <p:spPr/>
        <p:txBody>
          <a:bodyPr/>
          <a:lstStyle/>
          <a:p>
            <a:fld id="{AC1B86E8-07CD-4AF2-A3E9-C4B7F40BE498}" type="slidenum">
              <a:rPr lang="en-GB" smtClean="0"/>
              <a:t>12</a:t>
            </a:fld>
            <a:endParaRPr lang="en-GB"/>
          </a:p>
        </p:txBody>
      </p:sp>
    </p:spTree>
    <p:extLst>
      <p:ext uri="{BB962C8B-B14F-4D97-AF65-F5344CB8AC3E}">
        <p14:creationId xmlns:p14="http://schemas.microsoft.com/office/powerpoint/2010/main" val="310173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Event driven programming is a programming paradigm that focuses on writing software that responds to events or signals rather than executing instructions sequentially. </a:t>
            </a:r>
          </a:p>
          <a:p>
            <a:pPr marL="171450" indent="-171450">
              <a:buFont typeface="Arial" panose="020B0604020202020204" pitchFamily="34" charset="0"/>
              <a:buChar char="•"/>
            </a:pPr>
            <a:endParaRPr lang="en-US" b="0" i="0" dirty="0">
              <a:solidFill>
                <a:srgbClr val="343541"/>
              </a:solidFill>
              <a:effectLst/>
              <a:latin typeface="Söhne"/>
            </a:endParaRPr>
          </a:p>
          <a:p>
            <a:pPr marL="171450" indent="-171450">
              <a:buFont typeface="Arial" panose="020B0604020202020204" pitchFamily="34" charset="0"/>
              <a:buChar char="•"/>
            </a:pPr>
            <a:r>
              <a:rPr lang="en-US" b="0" i="0" dirty="0">
                <a:solidFill>
                  <a:srgbClr val="343541"/>
                </a:solidFill>
                <a:effectLst/>
                <a:latin typeface="Söhne"/>
              </a:rPr>
              <a:t>Events: Events are occurrences or happenings that trigger specific actions in a program. These events can be user-initiated (e.g., button clicks), system-generated (e.g., a timer expiration), or data-related (e.g., receiving a message over a network).</a:t>
            </a:r>
          </a:p>
          <a:p>
            <a:pPr marL="171450" indent="-171450">
              <a:buFont typeface="Arial" panose="020B0604020202020204" pitchFamily="34" charset="0"/>
              <a:buChar char="•"/>
            </a:pPr>
            <a:r>
              <a:rPr lang="en-US" b="0" i="0" dirty="0">
                <a:solidFill>
                  <a:srgbClr val="343541"/>
                </a:solidFill>
                <a:effectLst/>
                <a:latin typeface="Söhne"/>
              </a:rPr>
              <a:t>Event Handlers: Event handlers are functions or methods that are associated with specific events. When an event occurs, the corresponding event handler is executed to respond to the event. Event handlers define what should happen in response to a particular event. </a:t>
            </a:r>
          </a:p>
          <a:p>
            <a:pPr marL="171450" indent="-171450">
              <a:buFont typeface="Arial" panose="020B0604020202020204" pitchFamily="34" charset="0"/>
              <a:buChar char="•"/>
            </a:pPr>
            <a:r>
              <a:rPr lang="en-US" b="0" i="0" dirty="0">
                <a:solidFill>
                  <a:srgbClr val="343541"/>
                </a:solidFill>
                <a:effectLst/>
                <a:latin typeface="Söhne"/>
              </a:rPr>
              <a:t>Asynchronous Execution: Event-driven programs are typically asynchronous, meaning that they can respond to events in a non-blocking manner. This allows the program to continue functioning and responding to other events even if some events take time to process.</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23</a:t>
            </a:fld>
            <a:endParaRPr lang="en-GB"/>
          </a:p>
        </p:txBody>
      </p:sp>
    </p:spTree>
    <p:extLst>
      <p:ext uri="{BB962C8B-B14F-4D97-AF65-F5344CB8AC3E}">
        <p14:creationId xmlns:p14="http://schemas.microsoft.com/office/powerpoint/2010/main" val="294684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43541"/>
                </a:solidFill>
                <a:effectLst/>
                <a:latin typeface="Söhne"/>
              </a:rPr>
              <a:t>Event Queue: Events are often placed in an event queue as they occur. The program processes events from this queue in the order they were received. This ensures that events are handled in a consistent and orderly fashion. </a:t>
            </a:r>
          </a:p>
          <a:p>
            <a:pPr marL="171450" indent="-171450">
              <a:buFont typeface="Arial" panose="020B0604020202020204" pitchFamily="34" charset="0"/>
              <a:buChar char="•"/>
            </a:pPr>
            <a:r>
              <a:rPr lang="en-US" b="0" i="0" dirty="0">
                <a:solidFill>
                  <a:srgbClr val="343541"/>
                </a:solidFill>
                <a:effectLst/>
                <a:latin typeface="Söhne"/>
              </a:rPr>
              <a:t>Event-Driven GUIs: Event-driven programming is commonly used in graphical user interfaces (GUIs) to handle user interactions like button clicks, mouse movements, and keyboard input. When a user interacts with a GUI, events are generated and handled by the associated event handlers.</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24</a:t>
            </a:fld>
            <a:endParaRPr lang="en-GB"/>
          </a:p>
        </p:txBody>
      </p:sp>
    </p:spTree>
    <p:extLst>
      <p:ext uri="{BB962C8B-B14F-4D97-AF65-F5344CB8AC3E}">
        <p14:creationId xmlns:p14="http://schemas.microsoft.com/office/powerpoint/2010/main" val="390428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43541"/>
                </a:solidFill>
                <a:effectLst/>
                <a:latin typeface="Söhne"/>
              </a:rPr>
              <a:t>Decoupled Components: Event-driven programming promotes loose coupling between different components of a system. Components can interact through events without needing to be aware of each other's internal details, which enhances modularity and maintainability. </a:t>
            </a:r>
          </a:p>
          <a:p>
            <a:pPr marL="171450" indent="-171450">
              <a:buFont typeface="Arial" panose="020B0604020202020204" pitchFamily="34" charset="0"/>
              <a:buChar char="•"/>
            </a:pPr>
            <a:r>
              <a:rPr lang="en-US" b="0" i="0" dirty="0">
                <a:solidFill>
                  <a:srgbClr val="343541"/>
                </a:solidFill>
                <a:effectLst/>
                <a:latin typeface="Söhne"/>
              </a:rPr>
              <a:t>Flexibility and Responsiveness: Event-driven systems are known for their responsiveness and adaptability. They can easily accommodate changes in the order and frequency of events without significant modifications to the code.</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25</a:t>
            </a:fld>
            <a:endParaRPr lang="en-GB"/>
          </a:p>
        </p:txBody>
      </p:sp>
    </p:spTree>
    <p:extLst>
      <p:ext uri="{BB962C8B-B14F-4D97-AF65-F5344CB8AC3E}">
        <p14:creationId xmlns:p14="http://schemas.microsoft.com/office/powerpoint/2010/main" val="210629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26</a:t>
            </a:fld>
            <a:endParaRPr lang="en-GB"/>
          </a:p>
        </p:txBody>
      </p:sp>
    </p:spTree>
    <p:extLst>
      <p:ext uri="{BB962C8B-B14F-4D97-AF65-F5344CB8AC3E}">
        <p14:creationId xmlns:p14="http://schemas.microsoft.com/office/powerpoint/2010/main" val="363301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Modularity:</a:t>
            </a:r>
            <a:r>
              <a:rPr lang="en-US" b="0" i="0" dirty="0">
                <a:solidFill>
                  <a:srgbClr val="374151"/>
                </a:solidFill>
                <a:effectLst/>
                <a:latin typeface="Söhne"/>
              </a:rPr>
              <a:t> OOP promotes modularity by allowing you to break down complex systems into smaller, manageable components (objects). This modularity makes code easier to understand, maintain, and extend. Each object encapsulates its own data and behavior, reducing complexity.</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Reusability:</a:t>
            </a:r>
            <a:r>
              <a:rPr lang="en-US" b="0" i="0" dirty="0">
                <a:solidFill>
                  <a:srgbClr val="374151"/>
                </a:solidFill>
                <a:effectLst/>
                <a:latin typeface="Söhne"/>
              </a:rPr>
              <a:t> OOP facilitates code reuse through mechanisms like inheritance. You can create new classes by inheriting attributes and methods from existing classes, reducing redundant code and promoting the "write once, use many times" principle.</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Abstraction:</a:t>
            </a:r>
            <a:r>
              <a:rPr lang="en-US" b="0" i="0" dirty="0">
                <a:solidFill>
                  <a:srgbClr val="374151"/>
                </a:solidFill>
                <a:effectLst/>
                <a:latin typeface="Söhne"/>
              </a:rPr>
              <a:t> OOP allows you to model real-world entities and their behaviors more accurately through classes and objects. This abstraction simplifies complex systems by hiding internal details and exposing only what's necessary. It enhances code readability and reduces complexity.</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28</a:t>
            </a:fld>
            <a:endParaRPr lang="en-GB"/>
          </a:p>
        </p:txBody>
      </p:sp>
    </p:spTree>
    <p:extLst>
      <p:ext uri="{BB962C8B-B14F-4D97-AF65-F5344CB8AC3E}">
        <p14:creationId xmlns:p14="http://schemas.microsoft.com/office/powerpoint/2010/main" val="1585524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Encapsulation:</a:t>
            </a:r>
            <a:r>
              <a:rPr lang="en-US" b="0" i="0" dirty="0">
                <a:solidFill>
                  <a:srgbClr val="374151"/>
                </a:solidFill>
                <a:effectLst/>
                <a:latin typeface="Söhne"/>
              </a:rPr>
              <a:t> Encapsulation helps protect the integrity of data by restricting access to it. You can specify which data is private and should not be modified directly. This promotes data consistency and reduces the risk of unintended data manipulation.</a:t>
            </a:r>
          </a:p>
          <a:p>
            <a:pPr algn="l">
              <a:buFont typeface="+mj-lt"/>
              <a:buNone/>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Polymorphism:</a:t>
            </a:r>
            <a:r>
              <a:rPr lang="en-US" b="0" i="0" dirty="0">
                <a:solidFill>
                  <a:srgbClr val="374151"/>
                </a:solidFill>
                <a:effectLst/>
                <a:latin typeface="Söhne"/>
              </a:rPr>
              <a:t> Polymorphism enables you to write code that works with objects of various classes in a consistent way. It simplifies code, promotes flexibility, and allows you to handle different types of objects using a common interface.</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29</a:t>
            </a:fld>
            <a:endParaRPr lang="en-GB"/>
          </a:p>
        </p:txBody>
      </p:sp>
    </p:spTree>
    <p:extLst>
      <p:ext uri="{BB962C8B-B14F-4D97-AF65-F5344CB8AC3E}">
        <p14:creationId xmlns:p14="http://schemas.microsoft.com/office/powerpoint/2010/main" val="187769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Maintainability:</a:t>
            </a:r>
            <a:r>
              <a:rPr lang="en-US" b="0" i="0" dirty="0">
                <a:solidFill>
                  <a:srgbClr val="374151"/>
                </a:solidFill>
                <a:effectLst/>
                <a:latin typeface="Söhne"/>
              </a:rPr>
              <a:t> OOP makes code easier to maintain. Changes to one part of the system, if done correctly, should have minimal impact on other parts. This separation of concerns and clear division of responsibilities within objects makes debugging and maintenance less challenging.</a:t>
            </a:r>
          </a:p>
          <a:p>
            <a:pPr algn="l">
              <a:buFont typeface="+mj-lt"/>
              <a:buNone/>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Collaborative Development:</a:t>
            </a:r>
            <a:r>
              <a:rPr lang="en-US" b="0" i="0" dirty="0">
                <a:solidFill>
                  <a:srgbClr val="374151"/>
                </a:solidFill>
                <a:effectLst/>
                <a:latin typeface="Söhne"/>
              </a:rPr>
              <a:t> OOP is well-suited for collaborative software development. Multiple developers can work on different classes or objects independently, and their work can be integrated into the overall system more effectively.</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Real-World Modeling:</a:t>
            </a:r>
            <a:r>
              <a:rPr lang="en-US" b="0" i="0" dirty="0">
                <a:solidFill>
                  <a:srgbClr val="374151"/>
                </a:solidFill>
                <a:effectLst/>
                <a:latin typeface="Söhne"/>
              </a:rPr>
              <a:t> OOP is particularly useful when modeling real-world systems and entities. It allows you to create software that closely mirrors the structures and relationships found in the physical world, making it easier for domain experts to understand and work with the software.</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30</a:t>
            </a:fld>
            <a:endParaRPr lang="en-GB"/>
          </a:p>
        </p:txBody>
      </p:sp>
    </p:spTree>
    <p:extLst>
      <p:ext uri="{BB962C8B-B14F-4D97-AF65-F5344CB8AC3E}">
        <p14:creationId xmlns:p14="http://schemas.microsoft.com/office/powerpoint/2010/main" val="2050995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Software Design Patterns:</a:t>
            </a:r>
            <a:r>
              <a:rPr lang="en-US" b="0" i="0" dirty="0">
                <a:solidFill>
                  <a:srgbClr val="374151"/>
                </a:solidFill>
                <a:effectLst/>
                <a:latin typeface="Söhne"/>
              </a:rPr>
              <a:t> Many common software design patterns, such as the Singleton, Factory, Observer, and MVC (Model-View-Controller), are based on OOP principles. These patterns provide proven solutions to recurring design problems, improving software quality and maintainability.</a:t>
            </a:r>
          </a:p>
          <a:p>
            <a:pPr algn="l">
              <a:buFont typeface="+mj-lt"/>
              <a:buNone/>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Code Organization:</a:t>
            </a:r>
            <a:r>
              <a:rPr lang="en-US" b="0" i="0" dirty="0">
                <a:solidFill>
                  <a:srgbClr val="374151"/>
                </a:solidFill>
                <a:effectLst/>
                <a:latin typeface="Söhne"/>
              </a:rPr>
              <a:t> OOP provides a structured way to organize code, making it more manageable and comprehensible. This organization helps developers find and work with the relevant parts of the codebase efficiently.</a:t>
            </a:r>
          </a:p>
          <a:p>
            <a:pPr algn="l">
              <a:buFont typeface="+mj-lt"/>
              <a:buNone/>
            </a:pPr>
            <a:endParaRPr lang="en-US" b="0" i="0" dirty="0">
              <a:solidFill>
                <a:srgbClr val="374151"/>
              </a:solidFill>
              <a:effectLst/>
              <a:latin typeface="Söhne"/>
            </a:endParaRPr>
          </a:p>
          <a:p>
            <a:pPr algn="l">
              <a:buFont typeface="+mj-lt"/>
              <a:buNone/>
            </a:pPr>
            <a:r>
              <a:rPr lang="en-US" b="1" i="0" dirty="0">
                <a:effectLst/>
                <a:latin typeface="Söhne"/>
              </a:rPr>
              <a:t>Software Quality:</a:t>
            </a:r>
            <a:r>
              <a:rPr lang="en-US" b="0" i="0" dirty="0">
                <a:solidFill>
                  <a:srgbClr val="374151"/>
                </a:solidFill>
                <a:effectLst/>
                <a:latin typeface="Söhne"/>
              </a:rPr>
              <a:t> OOP can lead to higher software quality through improved organization, reduced redundancy, and better modeling of real-world entities. It often results in more maintainable, extensible, and reliable software.</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31</a:t>
            </a:fld>
            <a:endParaRPr lang="en-GB"/>
          </a:p>
        </p:txBody>
      </p:sp>
    </p:spTree>
    <p:extLst>
      <p:ext uri="{BB962C8B-B14F-4D97-AF65-F5344CB8AC3E}">
        <p14:creationId xmlns:p14="http://schemas.microsoft.com/office/powerpoint/2010/main" val="2025935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32</a:t>
            </a:fld>
            <a:endParaRPr lang="en-GB"/>
          </a:p>
        </p:txBody>
      </p:sp>
    </p:spTree>
    <p:extLst>
      <p:ext uri="{BB962C8B-B14F-4D97-AF65-F5344CB8AC3E}">
        <p14:creationId xmlns:p14="http://schemas.microsoft.com/office/powerpoint/2010/main" val="2351480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74151"/>
                </a:solidFill>
                <a:effectLst/>
                <a:latin typeface="Söhne"/>
              </a:rPr>
              <a:t>Functional Programming (FP) is a programming paradigm that treats computation as the evaluation of mathematical functions and avoids changing state or mutable data. </a:t>
            </a:r>
          </a:p>
          <a:p>
            <a:pPr marL="171450" indent="-171450">
              <a:buFont typeface="Arial" panose="020B0604020202020204" pitchFamily="34" charset="0"/>
              <a:buChar char="•"/>
            </a:pPr>
            <a:r>
              <a:rPr lang="en-US" b="0" i="0" dirty="0">
                <a:solidFill>
                  <a:srgbClr val="374151"/>
                </a:solidFill>
                <a:effectLst/>
                <a:latin typeface="Söhne"/>
              </a:rPr>
              <a:t>Instead of altering data, FP relies on the evaluation of functions that produce new data and return results. </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33</a:t>
            </a:fld>
            <a:endParaRPr lang="en-GB"/>
          </a:p>
        </p:txBody>
      </p:sp>
    </p:spTree>
    <p:extLst>
      <p:ext uri="{BB962C8B-B14F-4D97-AF65-F5344CB8AC3E}">
        <p14:creationId xmlns:p14="http://schemas.microsoft.com/office/powerpoint/2010/main" val="400591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Problem solving</a:t>
            </a:r>
          </a:p>
          <a:p>
            <a:pPr marL="0" indent="0">
              <a:buFont typeface="Arial" panose="020B0604020202020204" pitchFamily="34" charset="0"/>
              <a:buNone/>
            </a:pPr>
            <a:r>
              <a:rPr lang="en-GB" dirty="0"/>
              <a:t>Writing code</a:t>
            </a:r>
          </a:p>
          <a:p>
            <a:pPr marL="0" indent="0">
              <a:buFont typeface="Arial" panose="020B0604020202020204" pitchFamily="34" charset="0"/>
              <a:buNone/>
            </a:pPr>
            <a:r>
              <a:rPr lang="en-GB" dirty="0"/>
              <a:t>Syntax</a:t>
            </a:r>
          </a:p>
          <a:p>
            <a:pPr marL="0" indent="0">
              <a:buFont typeface="Arial" panose="020B0604020202020204" pitchFamily="34" charset="0"/>
              <a:buNone/>
            </a:pPr>
            <a:r>
              <a:rPr lang="en-GB" dirty="0"/>
              <a:t>Compilation or interpretation</a:t>
            </a:r>
          </a:p>
          <a:p>
            <a:pPr marL="0" indent="0">
              <a:buFont typeface="Arial" panose="020B0604020202020204" pitchFamily="34" charset="0"/>
              <a:buNone/>
            </a:pPr>
            <a:r>
              <a:rPr lang="en-GB" dirty="0"/>
              <a:t>Testing</a:t>
            </a:r>
          </a:p>
          <a:p>
            <a:pPr marL="0" indent="0">
              <a:buFont typeface="Arial" panose="020B0604020202020204" pitchFamily="34" charset="0"/>
              <a:buNone/>
            </a:pPr>
            <a:r>
              <a:rPr lang="en-GB" dirty="0"/>
              <a:t>Debugging</a:t>
            </a:r>
          </a:p>
          <a:p>
            <a:pPr marL="0" indent="0">
              <a:buFont typeface="Arial" panose="020B0604020202020204" pitchFamily="34" charset="0"/>
              <a:buNone/>
            </a:pPr>
            <a:r>
              <a:rPr lang="en-GB" dirty="0"/>
              <a:t>Optimisation</a:t>
            </a:r>
          </a:p>
          <a:p>
            <a:pPr marL="0" indent="0">
              <a:buFont typeface="Arial" panose="020B0604020202020204" pitchFamily="34" charset="0"/>
              <a:buNone/>
            </a:pPr>
            <a:r>
              <a:rPr lang="en-GB" dirty="0"/>
              <a:t>Documentation</a:t>
            </a:r>
          </a:p>
          <a:p>
            <a:pPr marL="0" indent="0">
              <a:buFont typeface="Arial" panose="020B0604020202020204" pitchFamily="34" charset="0"/>
              <a:buNone/>
            </a:pPr>
            <a:r>
              <a:rPr lang="en-GB" dirty="0"/>
              <a:t>Version Control</a:t>
            </a:r>
          </a:p>
          <a:p>
            <a:pPr marL="0" indent="0">
              <a:buFont typeface="Arial" panose="020B0604020202020204" pitchFamily="34" charset="0"/>
              <a:buNone/>
            </a:pPr>
            <a:r>
              <a:rPr lang="en-GB" dirty="0"/>
              <a:t>Deployment</a:t>
            </a:r>
          </a:p>
        </p:txBody>
      </p:sp>
      <p:sp>
        <p:nvSpPr>
          <p:cNvPr id="4" name="Slide Number Placeholder 3"/>
          <p:cNvSpPr>
            <a:spLocks noGrp="1"/>
          </p:cNvSpPr>
          <p:nvPr>
            <p:ph type="sldNum" sz="quarter" idx="5"/>
          </p:nvPr>
        </p:nvSpPr>
        <p:spPr/>
        <p:txBody>
          <a:bodyPr/>
          <a:lstStyle/>
          <a:p>
            <a:fld id="{AC1B86E8-07CD-4AF2-A3E9-C4B7F40BE498}" type="slidenum">
              <a:rPr lang="en-GB" smtClean="0"/>
              <a:t>13</a:t>
            </a:fld>
            <a:endParaRPr lang="en-GB"/>
          </a:p>
        </p:txBody>
      </p:sp>
    </p:spTree>
    <p:extLst>
      <p:ext uri="{BB962C8B-B14F-4D97-AF65-F5344CB8AC3E}">
        <p14:creationId xmlns:p14="http://schemas.microsoft.com/office/powerpoint/2010/main" val="829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34</a:t>
            </a:fld>
            <a:endParaRPr lang="en-GB"/>
          </a:p>
        </p:txBody>
      </p:sp>
    </p:spTree>
    <p:extLst>
      <p:ext uri="{BB962C8B-B14F-4D97-AF65-F5344CB8AC3E}">
        <p14:creationId xmlns:p14="http://schemas.microsoft.com/office/powerpoint/2010/main" val="171352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35</a:t>
            </a:fld>
            <a:endParaRPr lang="en-GB"/>
          </a:p>
        </p:txBody>
      </p:sp>
    </p:spTree>
    <p:extLst>
      <p:ext uri="{BB962C8B-B14F-4D97-AF65-F5344CB8AC3E}">
        <p14:creationId xmlns:p14="http://schemas.microsoft.com/office/powerpoint/2010/main" val="226987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36</a:t>
            </a:fld>
            <a:endParaRPr lang="en-GB"/>
          </a:p>
        </p:txBody>
      </p:sp>
    </p:spTree>
    <p:extLst>
      <p:ext uri="{BB962C8B-B14F-4D97-AF65-F5344CB8AC3E}">
        <p14:creationId xmlns:p14="http://schemas.microsoft.com/office/powerpoint/2010/main" val="2248717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37</a:t>
            </a:fld>
            <a:endParaRPr lang="en-GB"/>
          </a:p>
        </p:txBody>
      </p:sp>
    </p:spTree>
    <p:extLst>
      <p:ext uri="{BB962C8B-B14F-4D97-AF65-F5344CB8AC3E}">
        <p14:creationId xmlns:p14="http://schemas.microsoft.com/office/powerpoint/2010/main" val="3944466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38</a:t>
            </a:fld>
            <a:endParaRPr lang="en-GB"/>
          </a:p>
        </p:txBody>
      </p:sp>
    </p:spTree>
    <p:extLst>
      <p:ext uri="{BB962C8B-B14F-4D97-AF65-F5344CB8AC3E}">
        <p14:creationId xmlns:p14="http://schemas.microsoft.com/office/powerpoint/2010/main" val="1249497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39</a:t>
            </a:fld>
            <a:endParaRPr lang="en-GB"/>
          </a:p>
        </p:txBody>
      </p:sp>
    </p:spTree>
    <p:extLst>
      <p:ext uri="{BB962C8B-B14F-4D97-AF65-F5344CB8AC3E}">
        <p14:creationId xmlns:p14="http://schemas.microsoft.com/office/powerpoint/2010/main" val="2560005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Static Type Checking:</a:t>
            </a:r>
            <a:r>
              <a:rPr lang="en-US" b="0" i="0" dirty="0">
                <a:solidFill>
                  <a:srgbClr val="374151"/>
                </a:solidFill>
                <a:effectLst/>
                <a:latin typeface="Söhne"/>
              </a:rPr>
              <a:t> In typed programming languages, variable types are explicitly declared at compile-time. The type of a variable is determined before the program is executed.</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Type Safety:</a:t>
            </a:r>
            <a:r>
              <a:rPr lang="en-US" b="0" i="0" dirty="0">
                <a:solidFill>
                  <a:srgbClr val="374151"/>
                </a:solidFill>
                <a:effectLst/>
                <a:latin typeface="Söhne"/>
              </a:rPr>
              <a:t> Type checking is performed at compile-time, ensuring that the data types of variables are compatible. This helps catch type-related errors before the program runs.</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Examples:</a:t>
            </a:r>
            <a:r>
              <a:rPr lang="en-US" b="0" i="0" dirty="0">
                <a:solidFill>
                  <a:srgbClr val="374151"/>
                </a:solidFill>
                <a:effectLst/>
                <a:latin typeface="Söhne"/>
              </a:rPr>
              <a:t> Languages like C, C++, Java, and C# are statically typed. You declare the data type of a variable when you define it, such as int x or string name.</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53</a:t>
            </a:fld>
            <a:endParaRPr lang="en-GB"/>
          </a:p>
        </p:txBody>
      </p:sp>
    </p:spTree>
    <p:extLst>
      <p:ext uri="{BB962C8B-B14F-4D97-AF65-F5344CB8AC3E}">
        <p14:creationId xmlns:p14="http://schemas.microsoft.com/office/powerpoint/2010/main" val="2559195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54</a:t>
            </a:fld>
            <a:endParaRPr lang="en-GB"/>
          </a:p>
        </p:txBody>
      </p:sp>
    </p:spTree>
    <p:extLst>
      <p:ext uri="{BB962C8B-B14F-4D97-AF65-F5344CB8AC3E}">
        <p14:creationId xmlns:p14="http://schemas.microsoft.com/office/powerpoint/2010/main" val="1937464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Dynamic Type Checking:</a:t>
            </a:r>
            <a:r>
              <a:rPr lang="en-US" b="0" i="0" dirty="0">
                <a:solidFill>
                  <a:srgbClr val="374151"/>
                </a:solidFill>
                <a:effectLst/>
                <a:latin typeface="Söhne"/>
              </a:rPr>
              <a:t> In untyped programming languages, variable types are determined at runtime. There is no requirement to declare types explicitly, and variables can change types during program execution.</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Type Flexibility:</a:t>
            </a:r>
            <a:r>
              <a:rPr lang="en-US" b="0" i="0" dirty="0">
                <a:solidFill>
                  <a:srgbClr val="374151"/>
                </a:solidFill>
                <a:effectLst/>
                <a:latin typeface="Söhne"/>
              </a:rPr>
              <a:t> Variables can change their type dynamically, which can lead to more flexible and concise code. This flexibility allows for rapid development.</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Examples:</a:t>
            </a:r>
            <a:r>
              <a:rPr lang="en-US" b="0" i="0" dirty="0">
                <a:solidFill>
                  <a:srgbClr val="374151"/>
                </a:solidFill>
                <a:effectLst/>
                <a:latin typeface="Söhne"/>
              </a:rPr>
              <a:t> Languages like Python, JavaScript, Ruby, and PHP are dynamically typed. You can assign a value to a variable without explicitly stating its type, such as x = 10 or name = "John".</a:t>
            </a:r>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55</a:t>
            </a:fld>
            <a:endParaRPr lang="en-GB"/>
          </a:p>
        </p:txBody>
      </p:sp>
    </p:spTree>
    <p:extLst>
      <p:ext uri="{BB962C8B-B14F-4D97-AF65-F5344CB8AC3E}">
        <p14:creationId xmlns:p14="http://schemas.microsoft.com/office/powerpoint/2010/main" val="2234095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56</a:t>
            </a:fld>
            <a:endParaRPr lang="en-GB"/>
          </a:p>
        </p:txBody>
      </p:sp>
    </p:spTree>
    <p:extLst>
      <p:ext uri="{BB962C8B-B14F-4D97-AF65-F5344CB8AC3E}">
        <p14:creationId xmlns:p14="http://schemas.microsoft.com/office/powerpoint/2010/main" val="158734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https://www.usna.edu/Users/cs/wcbrown/courses/F19SI413/lec/l07/lec.html#:~:text=In%20defining%20or%20specifying%20a,programs%20mean%2C%20what%20they%20do.</a:t>
            </a:r>
          </a:p>
          <a:p>
            <a:pPr marL="171450" indent="-171450">
              <a:buFont typeface="Arial" panose="020B0604020202020204" pitchFamily="34" charset="0"/>
              <a:buChar char="•"/>
            </a:pPr>
            <a:r>
              <a:rPr lang="en-GB" dirty="0"/>
              <a:t>^ id bitwise XOR in C/C++</a:t>
            </a:r>
          </a:p>
        </p:txBody>
      </p:sp>
      <p:sp>
        <p:nvSpPr>
          <p:cNvPr id="4" name="Slide Number Placeholder 3"/>
          <p:cNvSpPr>
            <a:spLocks noGrp="1"/>
          </p:cNvSpPr>
          <p:nvPr>
            <p:ph type="sldNum" sz="quarter" idx="5"/>
          </p:nvPr>
        </p:nvSpPr>
        <p:spPr/>
        <p:txBody>
          <a:bodyPr/>
          <a:lstStyle/>
          <a:p>
            <a:fld id="{AC1B86E8-07CD-4AF2-A3E9-C4B7F40BE498}" type="slidenum">
              <a:rPr lang="en-GB" smtClean="0"/>
              <a:t>15</a:t>
            </a:fld>
            <a:endParaRPr lang="en-GB"/>
          </a:p>
        </p:txBody>
      </p:sp>
    </p:spTree>
    <p:extLst>
      <p:ext uri="{BB962C8B-B14F-4D97-AF65-F5344CB8AC3E}">
        <p14:creationId xmlns:p14="http://schemas.microsoft.com/office/powerpoint/2010/main" val="728447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will be "4210"</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58</a:t>
            </a:fld>
            <a:endParaRPr lang="en-GB"/>
          </a:p>
        </p:txBody>
      </p:sp>
    </p:spTree>
    <p:extLst>
      <p:ext uri="{BB962C8B-B14F-4D97-AF65-F5344CB8AC3E}">
        <p14:creationId xmlns:p14="http://schemas.microsoft.com/office/powerpoint/2010/main" val="153127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std refers to the C++ standards library.</a:t>
            </a:r>
          </a:p>
          <a:p>
            <a:pPr marL="171450" indent="-171450">
              <a:buFont typeface="Arial" panose="020B0604020202020204" pitchFamily="34" charset="0"/>
              <a:buChar char="•"/>
            </a:pPr>
            <a:r>
              <a:rPr lang="en-GB" dirty="0"/>
              <a:t>std is the namespace that provides access to the C++ standard library</a:t>
            </a:r>
          </a:p>
          <a:p>
            <a:pPr marL="171450" indent="-171450">
              <a:buFont typeface="Arial" panose="020B0604020202020204" pitchFamily="34" charset="0"/>
              <a:buChar char="•"/>
            </a:pPr>
            <a:r>
              <a:rPr lang="en-GB" dirty="0"/>
              <a:t>Namespace prevent naming conflicts and ensures that the C++ compiler knows where to find these standard objects</a:t>
            </a:r>
          </a:p>
        </p:txBody>
      </p:sp>
      <p:sp>
        <p:nvSpPr>
          <p:cNvPr id="4" name="Slide Number Placeholder 3"/>
          <p:cNvSpPr>
            <a:spLocks noGrp="1"/>
          </p:cNvSpPr>
          <p:nvPr>
            <p:ph type="sldNum" sz="quarter" idx="5"/>
          </p:nvPr>
        </p:nvSpPr>
        <p:spPr/>
        <p:txBody>
          <a:bodyPr/>
          <a:lstStyle/>
          <a:p>
            <a:fld id="{AC1B86E8-07CD-4AF2-A3E9-C4B7F40BE498}" type="slidenum">
              <a:rPr lang="en-GB" smtClean="0"/>
              <a:t>64</a:t>
            </a:fld>
            <a:endParaRPr lang="en-GB"/>
          </a:p>
        </p:txBody>
      </p:sp>
    </p:spTree>
    <p:extLst>
      <p:ext uri="{BB962C8B-B14F-4D97-AF65-F5344CB8AC3E}">
        <p14:creationId xmlns:p14="http://schemas.microsoft.com/office/powerpoint/2010/main" val="402896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return 0;</a:t>
            </a:r>
            <a:r>
              <a:rPr lang="en-US" b="0" i="0" dirty="0">
                <a:solidFill>
                  <a:srgbClr val="374151"/>
                </a:solidFill>
                <a:effectLst/>
                <a:latin typeface="Söhne"/>
              </a:rPr>
              <a:t>: This line typically appears at the end of the </a:t>
            </a:r>
            <a:r>
              <a:rPr lang="en-US" dirty="0"/>
              <a:t>main</a:t>
            </a:r>
            <a:r>
              <a:rPr lang="en-US" b="0" i="0" dirty="0">
                <a:solidFill>
                  <a:srgbClr val="374151"/>
                </a:solidFill>
                <a:effectLst/>
                <a:latin typeface="Söhne"/>
              </a:rPr>
              <a:t> function. It's used to indicate that the program has run to completion without any errors. In C++, a return value of </a:t>
            </a:r>
            <a:r>
              <a:rPr lang="en-US" dirty="0"/>
              <a:t>0</a:t>
            </a:r>
            <a:r>
              <a:rPr lang="en-US" b="0" i="0" dirty="0">
                <a:solidFill>
                  <a:srgbClr val="374151"/>
                </a:solidFill>
                <a:effectLst/>
                <a:latin typeface="Söhne"/>
              </a:rPr>
              <a:t> conventionally indicates a successful execution, while a non-zero value can be used to signal an error or abnormal termination.</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68</a:t>
            </a:fld>
            <a:endParaRPr lang="en-GB"/>
          </a:p>
        </p:txBody>
      </p:sp>
    </p:spTree>
    <p:extLst>
      <p:ext uri="{BB962C8B-B14F-4D97-AF65-F5344CB8AC3E}">
        <p14:creationId xmlns:p14="http://schemas.microsoft.com/office/powerpoint/2010/main" val="200265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 paradigm refers to a set of accepted beliefs, principles, practices, and perspectives that guide thinking, problem-solving, and decision-making. It provides a framework or model for understanding and approaching a particular subject or field of study. </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16</a:t>
            </a:fld>
            <a:endParaRPr lang="en-GB"/>
          </a:p>
        </p:txBody>
      </p:sp>
    </p:spTree>
    <p:extLst>
      <p:ext uri="{BB962C8B-B14F-4D97-AF65-F5344CB8AC3E}">
        <p14:creationId xmlns:p14="http://schemas.microsoft.com/office/powerpoint/2010/main" val="109878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steps and sequences are explicitly given</a:t>
            </a:r>
          </a:p>
          <a:p>
            <a:r>
              <a:rPr lang="en-GB" dirty="0"/>
              <a:t>The programmer explicitly defines the order of execution of the instruction.</a:t>
            </a:r>
          </a:p>
          <a:p>
            <a:r>
              <a:rPr lang="en-GB" dirty="0"/>
              <a:t>Main characteristics are assignment statements and global variables</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18</a:t>
            </a:fld>
            <a:endParaRPr lang="en-GB"/>
          </a:p>
        </p:txBody>
      </p:sp>
    </p:spTree>
    <p:extLst>
      <p:ext uri="{BB962C8B-B14F-4D97-AF65-F5344CB8AC3E}">
        <p14:creationId xmlns:p14="http://schemas.microsoft.com/office/powerpoint/2010/main" val="247785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Structured </a:t>
            </a:r>
            <a:r>
              <a:rPr lang="en-US" b="0" i="0" dirty="0">
                <a:solidFill>
                  <a:srgbClr val="374151"/>
                </a:solidFill>
                <a:effectLst/>
                <a:latin typeface="Söhne"/>
              </a:rPr>
              <a:t>programming is a more organized and disciplined approach within the broader imperative paradigm. It enforces modularity, code reusability, and clearer control flow through the use of functions or procedures and well-structured control structures. Traditional imperative programming can be less structured and more concerned with explicitly detailing the sequence of steps to achieve a task.</a:t>
            </a: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19</a:t>
            </a:fld>
            <a:endParaRPr lang="en-GB"/>
          </a:p>
        </p:txBody>
      </p:sp>
    </p:spTree>
    <p:extLst>
      <p:ext uri="{BB962C8B-B14F-4D97-AF65-F5344CB8AC3E}">
        <p14:creationId xmlns:p14="http://schemas.microsoft.com/office/powerpoint/2010/main" val="412735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20</a:t>
            </a:fld>
            <a:endParaRPr lang="en-GB"/>
          </a:p>
        </p:txBody>
      </p:sp>
    </p:spTree>
    <p:extLst>
      <p:ext uri="{BB962C8B-B14F-4D97-AF65-F5344CB8AC3E}">
        <p14:creationId xmlns:p14="http://schemas.microsoft.com/office/powerpoint/2010/main" val="207643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Paradigm: we only tell the computer what the problem is and let the system decide what steps to take and the sequence of those steps. </a:t>
            </a:r>
          </a:p>
          <a:p>
            <a:r>
              <a:rPr lang="en-US" dirty="0"/>
              <a:t>Imperative says how to do it, and declarative says what to do. </a:t>
            </a:r>
          </a:p>
          <a:p>
            <a:r>
              <a:rPr lang="en-US" dirty="0"/>
              <a:t>Imperative vs. Declarative paradigms:</a:t>
            </a:r>
          </a:p>
          <a:p>
            <a:r>
              <a:rPr lang="en-US" dirty="0"/>
              <a:t>In the Imperative paradigm, the programmer instructs the machine on how to change its state. In the declarative paradigm, the programmer merely declares properties of the desired result, but not how to compute it.</a:t>
            </a:r>
          </a:p>
          <a:p>
            <a:r>
              <a:rPr lang="en-US" dirty="0"/>
              <a:t>Analogies:</a:t>
            </a:r>
          </a:p>
          <a:p>
            <a:r>
              <a:rPr lang="en-US" dirty="0"/>
              <a:t>1. Suppose you are in the restaurant, and while ordering your food, you don’t just choose the dish, but you also give instructions to the chef on how to prepare the dish.</a:t>
            </a:r>
          </a:p>
          <a:p>
            <a:endParaRPr lang="en-US" dirty="0"/>
          </a:p>
          <a:p>
            <a:r>
              <a:rPr lang="en-US" dirty="0"/>
              <a:t>2. Consider a programmer as a King and computer as an army of that King. In the imperative style of programming king not only gives orders to do some actions to the military but also instruct how to execute those actions.</a:t>
            </a:r>
            <a:endParaRPr lang="en-GB" dirty="0"/>
          </a:p>
          <a:p>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21</a:t>
            </a:fld>
            <a:endParaRPr lang="en-GB"/>
          </a:p>
        </p:txBody>
      </p:sp>
    </p:spTree>
    <p:extLst>
      <p:ext uri="{BB962C8B-B14F-4D97-AF65-F5344CB8AC3E}">
        <p14:creationId xmlns:p14="http://schemas.microsoft.com/office/powerpoint/2010/main" val="69567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AC1B86E8-07CD-4AF2-A3E9-C4B7F40BE498}" type="slidenum">
              <a:rPr lang="en-GB" smtClean="0"/>
              <a:t>22</a:t>
            </a:fld>
            <a:endParaRPr lang="en-GB"/>
          </a:p>
        </p:txBody>
      </p:sp>
    </p:spTree>
    <p:extLst>
      <p:ext uri="{BB962C8B-B14F-4D97-AF65-F5344CB8AC3E}">
        <p14:creationId xmlns:p14="http://schemas.microsoft.com/office/powerpoint/2010/main" val="91083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55102" y="24891"/>
            <a:ext cx="6233794" cy="761365"/>
          </a:xfrm>
          <a:prstGeom prst="rect">
            <a:avLst/>
          </a:prstGeom>
        </p:spPr>
        <p:txBody>
          <a:bodyPr wrap="square" lIns="0" tIns="0" rIns="0" bIns="0">
            <a:spAutoFit/>
          </a:bodyPr>
          <a:lstStyle>
            <a:lvl1pPr>
              <a:defRPr sz="2400" b="1" i="0">
                <a:solidFill>
                  <a:srgbClr val="091208"/>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rgbClr val="09120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91208"/>
                </a:solidFill>
                <a:latin typeface="Calibri"/>
                <a:cs typeface="Calibri"/>
              </a:defRPr>
            </a:lvl1pPr>
          </a:lstStyle>
          <a:p>
            <a:endParaRPr/>
          </a:p>
        </p:txBody>
      </p:sp>
      <p:sp>
        <p:nvSpPr>
          <p:cNvPr id="3" name="Holder 3"/>
          <p:cNvSpPr>
            <a:spLocks noGrp="1"/>
          </p:cNvSpPr>
          <p:nvPr>
            <p:ph type="body" idx="1"/>
          </p:nvPr>
        </p:nvSpPr>
        <p:spPr>
          <a:xfrm>
            <a:off x="436814" y="1078484"/>
            <a:ext cx="8270370" cy="276999"/>
          </a:xfrm>
        </p:spPr>
        <p:txBody>
          <a:bodyPr lIns="0" tIns="0" rIns="0" bIns="0"/>
          <a:lstStyle>
            <a:lvl1pPr marL="0" indent="0">
              <a:buFont typeface="Wingdings" panose="05000000000000000000" pitchFamily="2" charset="2"/>
              <a:buNone/>
              <a:defRPr sz="1800" b="0" i="0">
                <a:solidFill>
                  <a:srgbClr val="091208"/>
                </a:solidFill>
                <a:latin typeface="Calibri"/>
                <a:cs typeface="Calibri"/>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91208"/>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9120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17242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69277" y="177291"/>
            <a:ext cx="8005444" cy="452120"/>
          </a:xfrm>
          <a:prstGeom prst="rect">
            <a:avLst/>
          </a:prstGeom>
        </p:spPr>
        <p:txBody>
          <a:bodyPr wrap="square" lIns="0" tIns="0" rIns="0" bIns="0">
            <a:spAutoFit/>
          </a:bodyPr>
          <a:lstStyle>
            <a:lvl1pPr>
              <a:defRPr sz="2400" b="1" i="0">
                <a:solidFill>
                  <a:srgbClr val="091208"/>
                </a:solidFill>
                <a:latin typeface="Calibri"/>
                <a:cs typeface="Calibri"/>
              </a:defRPr>
            </a:lvl1pPr>
          </a:lstStyle>
          <a:p>
            <a:endParaRPr/>
          </a:p>
        </p:txBody>
      </p:sp>
      <p:sp>
        <p:nvSpPr>
          <p:cNvPr id="3" name="Holder 3"/>
          <p:cNvSpPr>
            <a:spLocks noGrp="1"/>
          </p:cNvSpPr>
          <p:nvPr>
            <p:ph type="body" idx="1"/>
          </p:nvPr>
        </p:nvSpPr>
        <p:spPr>
          <a:xfrm>
            <a:off x="436814" y="1078484"/>
            <a:ext cx="8270370" cy="3077845"/>
          </a:xfrm>
          <a:prstGeom prst="rect">
            <a:avLst/>
          </a:prstGeom>
        </p:spPr>
        <p:txBody>
          <a:bodyPr wrap="square" lIns="0" tIns="0" rIns="0" bIns="0">
            <a:spAutoFit/>
          </a:bodyPr>
          <a:lstStyle>
            <a:lvl1pPr>
              <a:defRPr sz="1800" b="0" i="0">
                <a:solidFill>
                  <a:srgbClr val="091208"/>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REPLIT.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w3schools.com/cpp/"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cplusplus.com/files/tutorial.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EC6271"/>
          </a:solidFill>
        </p:spPr>
        <p:txBody>
          <a:bodyPr wrap="square" lIns="0" tIns="0" rIns="0" bIns="0" rtlCol="0"/>
          <a:lstStyle/>
          <a:p>
            <a:endParaRPr/>
          </a:p>
        </p:txBody>
      </p:sp>
      <p:sp>
        <p:nvSpPr>
          <p:cNvPr id="3" name="object 3"/>
          <p:cNvSpPr/>
          <p:nvPr/>
        </p:nvSpPr>
        <p:spPr>
          <a:xfrm>
            <a:off x="2005888" y="-2349"/>
            <a:ext cx="5173345" cy="5146040"/>
          </a:xfrm>
          <a:custGeom>
            <a:avLst/>
            <a:gdLst/>
            <a:ahLst/>
            <a:cxnLst/>
            <a:rect l="l" t="t" r="r" b="b"/>
            <a:pathLst>
              <a:path w="5173345" h="5146040">
                <a:moveTo>
                  <a:pt x="2586609" y="3879900"/>
                </a:moveTo>
                <a:lnTo>
                  <a:pt x="1293304" y="2586609"/>
                </a:lnTo>
                <a:lnTo>
                  <a:pt x="0" y="3879900"/>
                </a:lnTo>
                <a:lnTo>
                  <a:pt x="1265961" y="5145849"/>
                </a:lnTo>
                <a:lnTo>
                  <a:pt x="1320647" y="5145849"/>
                </a:lnTo>
                <a:lnTo>
                  <a:pt x="2586609" y="3879900"/>
                </a:lnTo>
                <a:close/>
              </a:path>
              <a:path w="5173345" h="5146040">
                <a:moveTo>
                  <a:pt x="2586609" y="1293304"/>
                </a:moveTo>
                <a:lnTo>
                  <a:pt x="1293304" y="0"/>
                </a:lnTo>
                <a:lnTo>
                  <a:pt x="0" y="1293304"/>
                </a:lnTo>
                <a:lnTo>
                  <a:pt x="1293304" y="2586609"/>
                </a:lnTo>
                <a:lnTo>
                  <a:pt x="2586609" y="1293304"/>
                </a:lnTo>
                <a:close/>
              </a:path>
              <a:path w="5173345" h="5146040">
                <a:moveTo>
                  <a:pt x="5173205" y="3879900"/>
                </a:moveTo>
                <a:lnTo>
                  <a:pt x="3879900" y="2586609"/>
                </a:lnTo>
                <a:lnTo>
                  <a:pt x="2586609" y="3879900"/>
                </a:lnTo>
                <a:lnTo>
                  <a:pt x="3852557" y="5145849"/>
                </a:lnTo>
                <a:lnTo>
                  <a:pt x="3907256" y="5145849"/>
                </a:lnTo>
                <a:lnTo>
                  <a:pt x="5173205" y="3879900"/>
                </a:lnTo>
                <a:close/>
              </a:path>
              <a:path w="5173345" h="5146040">
                <a:moveTo>
                  <a:pt x="5173205" y="1293304"/>
                </a:moveTo>
                <a:lnTo>
                  <a:pt x="3879900" y="0"/>
                </a:lnTo>
                <a:lnTo>
                  <a:pt x="2586609" y="1293304"/>
                </a:lnTo>
                <a:lnTo>
                  <a:pt x="3879900" y="2586609"/>
                </a:lnTo>
                <a:lnTo>
                  <a:pt x="5173205" y="1293304"/>
                </a:lnTo>
                <a:close/>
              </a:path>
            </a:pathLst>
          </a:custGeom>
          <a:solidFill>
            <a:srgbClr val="F5E134"/>
          </a:solidFill>
        </p:spPr>
        <p:txBody>
          <a:bodyPr wrap="square" lIns="0" tIns="0" rIns="0" bIns="0" rtlCol="0"/>
          <a:lstStyle/>
          <a:p>
            <a:endParaRPr/>
          </a:p>
        </p:txBody>
      </p:sp>
      <p:sp>
        <p:nvSpPr>
          <p:cNvPr id="4" name="object 4"/>
          <p:cNvSpPr txBox="1"/>
          <p:nvPr/>
        </p:nvSpPr>
        <p:spPr>
          <a:xfrm>
            <a:off x="1735137" y="2759964"/>
            <a:ext cx="5674995" cy="695960"/>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2060"/>
                </a:solidFill>
                <a:latin typeface="Calibri"/>
                <a:cs typeface="Calibri"/>
              </a:rPr>
              <a:t>Welcome</a:t>
            </a:r>
            <a:r>
              <a:rPr sz="4400" b="1" spc="-30" dirty="0">
                <a:solidFill>
                  <a:srgbClr val="002060"/>
                </a:solidFill>
                <a:latin typeface="Calibri"/>
                <a:cs typeface="Calibri"/>
              </a:rPr>
              <a:t> </a:t>
            </a:r>
            <a:r>
              <a:rPr sz="4400" b="1" dirty="0">
                <a:solidFill>
                  <a:srgbClr val="002060"/>
                </a:solidFill>
                <a:latin typeface="Calibri"/>
                <a:cs typeface="Calibri"/>
              </a:rPr>
              <a:t>to</a:t>
            </a:r>
            <a:r>
              <a:rPr sz="4400" b="1" spc="-20" dirty="0">
                <a:solidFill>
                  <a:srgbClr val="002060"/>
                </a:solidFill>
                <a:latin typeface="Calibri"/>
                <a:cs typeface="Calibri"/>
              </a:rPr>
              <a:t> </a:t>
            </a:r>
            <a:r>
              <a:rPr sz="4400" b="1" dirty="0">
                <a:solidFill>
                  <a:srgbClr val="002060"/>
                </a:solidFill>
                <a:latin typeface="Calibri"/>
                <a:cs typeface="Calibri"/>
              </a:rPr>
              <a:t>the</a:t>
            </a:r>
            <a:r>
              <a:rPr sz="4400" b="1" spc="-15" dirty="0">
                <a:solidFill>
                  <a:srgbClr val="002060"/>
                </a:solidFill>
                <a:latin typeface="Calibri"/>
                <a:cs typeface="Calibri"/>
              </a:rPr>
              <a:t> </a:t>
            </a:r>
            <a:r>
              <a:rPr sz="4400" b="1" spc="-10" dirty="0">
                <a:solidFill>
                  <a:srgbClr val="002060"/>
                </a:solidFill>
                <a:latin typeface="Calibri"/>
                <a:cs typeface="Calibri"/>
              </a:rPr>
              <a:t>Module</a:t>
            </a:r>
            <a:endParaRPr sz="4400">
              <a:latin typeface="Calibri"/>
              <a:cs typeface="Calibri"/>
            </a:endParaRPr>
          </a:p>
        </p:txBody>
      </p:sp>
      <p:sp>
        <p:nvSpPr>
          <p:cNvPr id="5" name="object 5"/>
          <p:cNvSpPr txBox="1">
            <a:spLocks noGrp="1"/>
          </p:cNvSpPr>
          <p:nvPr>
            <p:ph type="title"/>
          </p:nvPr>
        </p:nvSpPr>
        <p:spPr>
          <a:xfrm>
            <a:off x="1790720" y="1973580"/>
            <a:ext cx="5586730" cy="995044"/>
          </a:xfrm>
          <a:prstGeom prst="rect">
            <a:avLst/>
          </a:prstGeom>
        </p:spPr>
        <p:txBody>
          <a:bodyPr vert="horz" wrap="square" lIns="0" tIns="31750" rIns="0" bIns="0" rtlCol="0">
            <a:spAutoFit/>
          </a:bodyPr>
          <a:lstStyle/>
          <a:p>
            <a:pPr marL="2016760" marR="5080" indent="-2004695">
              <a:lnSpc>
                <a:spcPts val="3790"/>
              </a:lnSpc>
              <a:spcBef>
                <a:spcPts val="250"/>
              </a:spcBef>
            </a:pPr>
            <a:r>
              <a:rPr sz="3200" dirty="0">
                <a:solidFill>
                  <a:srgbClr val="FFFFFF"/>
                </a:solidFill>
              </a:rPr>
              <a:t>Advanced</a:t>
            </a:r>
            <a:r>
              <a:rPr sz="3200" spc="-40" dirty="0">
                <a:solidFill>
                  <a:srgbClr val="FFFFFF"/>
                </a:solidFill>
              </a:rPr>
              <a:t> </a:t>
            </a:r>
            <a:r>
              <a:rPr sz="3200" dirty="0">
                <a:solidFill>
                  <a:srgbClr val="FFFFFF"/>
                </a:solidFill>
              </a:rPr>
              <a:t>Programming</a:t>
            </a:r>
            <a:r>
              <a:rPr sz="3200" spc="-30" dirty="0">
                <a:solidFill>
                  <a:srgbClr val="FFFFFF"/>
                </a:solidFill>
              </a:rPr>
              <a:t> </a:t>
            </a:r>
            <a:r>
              <a:rPr sz="3200" dirty="0">
                <a:solidFill>
                  <a:srgbClr val="FFFFFF"/>
                </a:solidFill>
              </a:rPr>
              <a:t>(Level</a:t>
            </a:r>
            <a:r>
              <a:rPr sz="3200" spc="-20" dirty="0">
                <a:solidFill>
                  <a:srgbClr val="FFFFFF"/>
                </a:solidFill>
              </a:rPr>
              <a:t> </a:t>
            </a:r>
            <a:r>
              <a:rPr sz="3200" spc="-25" dirty="0">
                <a:solidFill>
                  <a:srgbClr val="FFFFFF"/>
                </a:solidFill>
              </a:rPr>
              <a:t>5) </a:t>
            </a:r>
            <a:r>
              <a:rPr sz="3200" dirty="0">
                <a:solidFill>
                  <a:srgbClr val="FFFFFF"/>
                </a:solidFill>
              </a:rPr>
              <a:t>Lecture</a:t>
            </a:r>
            <a:r>
              <a:rPr sz="3200" spc="-25" dirty="0">
                <a:solidFill>
                  <a:srgbClr val="FFFFFF"/>
                </a:solidFill>
              </a:rPr>
              <a:t> </a:t>
            </a:r>
            <a:r>
              <a:rPr sz="3200" spc="-50" dirty="0">
                <a:solidFill>
                  <a:srgbClr val="FFFFFF"/>
                </a:solidFill>
              </a:rPr>
              <a:t>1</a:t>
            </a:r>
            <a:endParaRPr sz="3200"/>
          </a:p>
        </p:txBody>
      </p:sp>
      <p:pic>
        <p:nvPicPr>
          <p:cNvPr id="6" name="object 6"/>
          <p:cNvPicPr/>
          <p:nvPr/>
        </p:nvPicPr>
        <p:blipFill>
          <a:blip r:embed="rId2" cstate="print"/>
          <a:stretch>
            <a:fillRect/>
          </a:stretch>
        </p:blipFill>
        <p:spPr>
          <a:xfrm>
            <a:off x="0" y="0"/>
            <a:ext cx="999744" cy="9997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EA6072"/>
          </a:solidFill>
        </p:spPr>
        <p:txBody>
          <a:bodyPr wrap="square" lIns="0" tIns="0" rIns="0" bIns="0" rtlCol="0"/>
          <a:lstStyle/>
          <a:p>
            <a:endParaRPr/>
          </a:p>
        </p:txBody>
      </p:sp>
      <p:sp>
        <p:nvSpPr>
          <p:cNvPr id="3" name="object 3"/>
          <p:cNvSpPr txBox="1">
            <a:spLocks noGrp="1"/>
          </p:cNvSpPr>
          <p:nvPr>
            <p:ph type="title"/>
          </p:nvPr>
        </p:nvSpPr>
        <p:spPr>
          <a:xfrm>
            <a:off x="3956081" y="1316228"/>
            <a:ext cx="123253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FFFFFF"/>
                </a:solidFill>
              </a:rPr>
              <a:t>Topics</a:t>
            </a:r>
            <a:endParaRPr sz="3600"/>
          </a:p>
        </p:txBody>
      </p:sp>
      <p:sp>
        <p:nvSpPr>
          <p:cNvPr id="4" name="object 4"/>
          <p:cNvSpPr txBox="1"/>
          <p:nvPr/>
        </p:nvSpPr>
        <p:spPr>
          <a:xfrm>
            <a:off x="3466306" y="2154427"/>
            <a:ext cx="2210435" cy="1671320"/>
          </a:xfrm>
          <a:prstGeom prst="rect">
            <a:avLst/>
          </a:prstGeom>
        </p:spPr>
        <p:txBody>
          <a:bodyPr vert="horz" wrap="square" lIns="0" tIns="12700" rIns="0" bIns="0" rtlCol="0">
            <a:spAutoFit/>
          </a:bodyPr>
          <a:lstStyle/>
          <a:p>
            <a:pPr marL="734060" indent="-226060">
              <a:lnSpc>
                <a:spcPts val="2125"/>
              </a:lnSpc>
              <a:spcBef>
                <a:spcPts val="100"/>
              </a:spcBef>
              <a:buAutoNum type="arabicPeriod"/>
              <a:tabLst>
                <a:tab pos="734695" algn="l"/>
              </a:tabLst>
            </a:pPr>
            <a:r>
              <a:rPr sz="1800" spc="-10" dirty="0">
                <a:solidFill>
                  <a:srgbClr val="FFFFFF"/>
                </a:solidFill>
                <a:latin typeface="Calibri"/>
                <a:cs typeface="Calibri"/>
              </a:rPr>
              <a:t>Paradigms</a:t>
            </a:r>
            <a:endParaRPr sz="1800" dirty="0">
              <a:latin typeface="Calibri"/>
              <a:cs typeface="Calibri"/>
            </a:endParaRPr>
          </a:p>
          <a:p>
            <a:pPr marL="238125" indent="-226060">
              <a:lnSpc>
                <a:spcPts val="2125"/>
              </a:lnSpc>
              <a:buAutoNum type="arabicPeriod"/>
              <a:tabLst>
                <a:tab pos="238760" algn="l"/>
              </a:tabLst>
            </a:pPr>
            <a:r>
              <a:rPr sz="1800" dirty="0">
                <a:solidFill>
                  <a:srgbClr val="FFFFFF"/>
                </a:solidFill>
                <a:latin typeface="Calibri"/>
                <a:cs typeface="Calibri"/>
              </a:rPr>
              <a:t>Layers</a:t>
            </a:r>
            <a:r>
              <a:rPr sz="1800" spc="-5" dirty="0">
                <a:solidFill>
                  <a:srgbClr val="FFFFFF"/>
                </a:solidFill>
                <a:latin typeface="Calibri"/>
                <a:cs typeface="Calibri"/>
              </a:rPr>
              <a:t> </a:t>
            </a:r>
            <a:r>
              <a:rPr sz="1800" dirty="0">
                <a:solidFill>
                  <a:srgbClr val="FFFFFF"/>
                </a:solidFill>
                <a:latin typeface="Calibri"/>
                <a:cs typeface="Calibri"/>
              </a:rPr>
              <a:t>of </a:t>
            </a:r>
            <a:r>
              <a:rPr sz="1800" spc="-10" dirty="0">
                <a:solidFill>
                  <a:srgbClr val="FFFFFF"/>
                </a:solidFill>
                <a:latin typeface="Calibri"/>
                <a:cs typeface="Calibri"/>
              </a:rPr>
              <a:t>Abstraction</a:t>
            </a:r>
            <a:endParaRPr sz="1800" dirty="0">
              <a:latin typeface="Calibri"/>
              <a:cs typeface="Calibri"/>
            </a:endParaRPr>
          </a:p>
          <a:p>
            <a:pPr marL="704850" indent="-226060">
              <a:lnSpc>
                <a:spcPts val="2135"/>
              </a:lnSpc>
              <a:spcBef>
                <a:spcPts val="45"/>
              </a:spcBef>
              <a:buAutoNum type="arabicPeriod"/>
              <a:tabLst>
                <a:tab pos="705485" algn="l"/>
              </a:tabLst>
            </a:pPr>
            <a:r>
              <a:rPr sz="1800" dirty="0">
                <a:solidFill>
                  <a:srgbClr val="FFFFFF"/>
                </a:solidFill>
                <a:latin typeface="Calibri"/>
                <a:cs typeface="Calibri"/>
              </a:rPr>
              <a:t>Data</a:t>
            </a:r>
            <a:r>
              <a:rPr sz="1800" spc="-10" dirty="0">
                <a:solidFill>
                  <a:srgbClr val="FFFFFF"/>
                </a:solidFill>
                <a:latin typeface="Calibri"/>
                <a:cs typeface="Calibri"/>
              </a:rPr>
              <a:t> Types</a:t>
            </a:r>
            <a:endParaRPr sz="1800" dirty="0">
              <a:latin typeface="Calibri"/>
              <a:cs typeface="Calibri"/>
            </a:endParaRPr>
          </a:p>
          <a:p>
            <a:pPr marL="450850" indent="-226060">
              <a:lnSpc>
                <a:spcPts val="2135"/>
              </a:lnSpc>
              <a:buAutoNum type="arabicPeriod"/>
              <a:tabLst>
                <a:tab pos="451484" algn="l"/>
              </a:tabLst>
            </a:pPr>
            <a:r>
              <a:rPr sz="1800" dirty="0">
                <a:solidFill>
                  <a:srgbClr val="FFFFFF"/>
                </a:solidFill>
                <a:latin typeface="Calibri"/>
                <a:cs typeface="Calibri"/>
              </a:rPr>
              <a:t>Standard</a:t>
            </a:r>
            <a:r>
              <a:rPr sz="1800" spc="-15" dirty="0">
                <a:solidFill>
                  <a:srgbClr val="FFFFFF"/>
                </a:solidFill>
                <a:latin typeface="Calibri"/>
                <a:cs typeface="Calibri"/>
              </a:rPr>
              <a:t> </a:t>
            </a:r>
            <a:r>
              <a:rPr sz="1800" spc="-10" dirty="0">
                <a:solidFill>
                  <a:srgbClr val="FFFFFF"/>
                </a:solidFill>
                <a:latin typeface="Calibri"/>
                <a:cs typeface="Calibri"/>
              </a:rPr>
              <a:t>Library</a:t>
            </a:r>
            <a:endParaRPr sz="1800" dirty="0">
              <a:latin typeface="Calibri"/>
              <a:cs typeface="Calibri"/>
            </a:endParaRPr>
          </a:p>
          <a:p>
            <a:pPr marL="622300" indent="-226060">
              <a:lnSpc>
                <a:spcPct val="100000"/>
              </a:lnSpc>
              <a:spcBef>
                <a:spcPts val="25"/>
              </a:spcBef>
              <a:buAutoNum type="arabicPeriod"/>
              <a:tabLst>
                <a:tab pos="622935" algn="l"/>
              </a:tabLst>
            </a:pPr>
            <a:r>
              <a:rPr sz="1800" dirty="0">
                <a:solidFill>
                  <a:srgbClr val="FFFFFF"/>
                </a:solidFill>
                <a:latin typeface="Calibri"/>
                <a:cs typeface="Calibri"/>
              </a:rPr>
              <a:t>C++</a:t>
            </a:r>
            <a:r>
              <a:rPr sz="1800" spc="5" dirty="0">
                <a:solidFill>
                  <a:srgbClr val="FFFFFF"/>
                </a:solidFill>
                <a:latin typeface="Calibri"/>
                <a:cs typeface="Calibri"/>
              </a:rPr>
              <a:t> </a:t>
            </a:r>
            <a:r>
              <a:rPr sz="1800" spc="-10" dirty="0">
                <a:solidFill>
                  <a:srgbClr val="FFFFFF"/>
                </a:solidFill>
                <a:latin typeface="Calibri"/>
                <a:cs typeface="Calibri"/>
              </a:rPr>
              <a:t>Example</a:t>
            </a:r>
            <a:endParaRPr sz="1800" dirty="0">
              <a:latin typeface="Calibri"/>
              <a:cs typeface="Calibri"/>
            </a:endParaRPr>
          </a:p>
          <a:p>
            <a:pPr marL="655320">
              <a:lnSpc>
                <a:spcPct val="100000"/>
              </a:lnSpc>
              <a:spcBef>
                <a:spcPts val="50"/>
              </a:spcBef>
            </a:pPr>
            <a:r>
              <a:rPr sz="1800" dirty="0">
                <a:solidFill>
                  <a:srgbClr val="FFFFFF"/>
                </a:solidFill>
                <a:latin typeface="Calibri"/>
                <a:cs typeface="Calibri"/>
              </a:rPr>
              <a:t>4. </a:t>
            </a:r>
            <a:r>
              <a:rPr sz="1800" spc="-10" dirty="0">
                <a:solidFill>
                  <a:srgbClr val="FFFFFF"/>
                </a:solidFill>
                <a:latin typeface="Calibri"/>
                <a:cs typeface="Calibri"/>
              </a:rPr>
              <a:t>REPL.IT</a:t>
            </a:r>
            <a:endParaRPr sz="18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6CB8E7"/>
          </a:solidFill>
        </p:spPr>
        <p:txBody>
          <a:bodyPr wrap="square" lIns="0" tIns="0" rIns="0" bIns="0" rtlCol="0"/>
          <a:lstStyle/>
          <a:p>
            <a:endParaRPr/>
          </a:p>
        </p:txBody>
      </p:sp>
      <p:sp>
        <p:nvSpPr>
          <p:cNvPr id="3" name="object 3"/>
          <p:cNvSpPr/>
          <p:nvPr/>
        </p:nvSpPr>
        <p:spPr>
          <a:xfrm>
            <a:off x="0" y="4118775"/>
            <a:ext cx="8196580" cy="938530"/>
          </a:xfrm>
          <a:custGeom>
            <a:avLst/>
            <a:gdLst/>
            <a:ahLst/>
            <a:cxnLst/>
            <a:rect l="l" t="t" r="r" b="b"/>
            <a:pathLst>
              <a:path w="8196580" h="938529">
                <a:moveTo>
                  <a:pt x="0" y="938253"/>
                </a:moveTo>
                <a:lnTo>
                  <a:pt x="0" y="0"/>
                </a:lnTo>
                <a:lnTo>
                  <a:pt x="8196026" y="0"/>
                </a:lnTo>
                <a:lnTo>
                  <a:pt x="8196026" y="938253"/>
                </a:lnTo>
                <a:lnTo>
                  <a:pt x="0" y="938253"/>
                </a:lnTo>
                <a:close/>
              </a:path>
            </a:pathLst>
          </a:custGeom>
          <a:solidFill>
            <a:srgbClr val="002060"/>
          </a:solidFill>
        </p:spPr>
        <p:txBody>
          <a:bodyPr wrap="square" lIns="0" tIns="0" rIns="0" bIns="0" rtlCol="0"/>
          <a:lstStyle/>
          <a:p>
            <a:endParaRPr/>
          </a:p>
        </p:txBody>
      </p:sp>
      <p:sp>
        <p:nvSpPr>
          <p:cNvPr id="4" name="object 4"/>
          <p:cNvSpPr txBox="1"/>
          <p:nvPr/>
        </p:nvSpPr>
        <p:spPr>
          <a:xfrm>
            <a:off x="142333" y="4350003"/>
            <a:ext cx="5254625"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FFFFFF"/>
                </a:solidFill>
                <a:latin typeface="Calibri"/>
                <a:cs typeface="Calibri"/>
              </a:rPr>
              <a:t>Advanced</a:t>
            </a:r>
            <a:r>
              <a:rPr sz="2800" b="1" spc="-40" dirty="0">
                <a:solidFill>
                  <a:srgbClr val="FFFFFF"/>
                </a:solidFill>
                <a:latin typeface="Calibri"/>
                <a:cs typeface="Calibri"/>
              </a:rPr>
              <a:t> </a:t>
            </a:r>
            <a:r>
              <a:rPr sz="2800" b="1" dirty="0">
                <a:solidFill>
                  <a:srgbClr val="FFFFFF"/>
                </a:solidFill>
                <a:latin typeface="Calibri"/>
                <a:cs typeface="Calibri"/>
              </a:rPr>
              <a:t>Programming:</a:t>
            </a:r>
            <a:r>
              <a:rPr sz="2800" b="1" spc="-20" dirty="0">
                <a:solidFill>
                  <a:srgbClr val="FFFFFF"/>
                </a:solidFill>
                <a:latin typeface="Calibri"/>
                <a:cs typeface="Calibri"/>
              </a:rPr>
              <a:t> </a:t>
            </a:r>
            <a:r>
              <a:rPr sz="2800" spc="-10" dirty="0">
                <a:solidFill>
                  <a:srgbClr val="FFFFFF"/>
                </a:solidFill>
                <a:latin typeface="Calibri"/>
                <a:cs typeface="Calibri"/>
              </a:rPr>
              <a:t>Paradigms</a:t>
            </a:r>
            <a:endParaRPr sz="2800">
              <a:latin typeface="Calibri"/>
              <a:cs typeface="Calibri"/>
            </a:endParaRPr>
          </a:p>
        </p:txBody>
      </p:sp>
      <p:pic>
        <p:nvPicPr>
          <p:cNvPr id="5" name="object 5"/>
          <p:cNvPicPr/>
          <p:nvPr/>
        </p:nvPicPr>
        <p:blipFill>
          <a:blip r:embed="rId2" cstate="print"/>
          <a:stretch>
            <a:fillRect/>
          </a:stretch>
        </p:blipFill>
        <p:spPr>
          <a:xfrm>
            <a:off x="0" y="0"/>
            <a:ext cx="999744" cy="999744"/>
          </a:xfrm>
          <a:prstGeom prst="rect">
            <a:avLst/>
          </a:prstGeom>
        </p:spPr>
      </p:pic>
      <p:pic>
        <p:nvPicPr>
          <p:cNvPr id="6" name="object 6"/>
          <p:cNvPicPr/>
          <p:nvPr/>
        </p:nvPicPr>
        <p:blipFill>
          <a:blip r:embed="rId3" cstate="print"/>
          <a:stretch>
            <a:fillRect/>
          </a:stretch>
        </p:blipFill>
        <p:spPr>
          <a:xfrm>
            <a:off x="4572000" y="86470"/>
            <a:ext cx="4572000" cy="43151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2044149"/>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72636"/>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does programming involve?</a:t>
            </a:r>
          </a:p>
          <a:p>
            <a:pPr marL="12700">
              <a:lnSpc>
                <a:spcPct val="100000"/>
              </a:lnSpc>
              <a:spcBef>
                <a:spcPts val="100"/>
              </a:spcBef>
            </a:pPr>
            <a:r>
              <a:rPr lang="en-GB" sz="6600" dirty="0">
                <a:latin typeface="Calibri"/>
                <a:cs typeface="Calibri"/>
              </a:rPr>
              <a:t>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412742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33441"/>
            <a:ext cx="8152765" cy="2621915"/>
          </a:xfrm>
          <a:prstGeom prst="rect">
            <a:avLst/>
          </a:prstGeom>
        </p:spPr>
        <p:txBody>
          <a:bodyPr vert="horz" wrap="square" lIns="0" tIns="56515" rIns="0" bIns="0" rtlCol="0">
            <a:spAutoFit/>
          </a:bodyPr>
          <a:lstStyle/>
          <a:p>
            <a:pPr marL="12700">
              <a:lnSpc>
                <a:spcPct val="100000"/>
              </a:lnSpc>
              <a:spcBef>
                <a:spcPts val="445"/>
              </a:spcBef>
            </a:pPr>
            <a:r>
              <a:rPr sz="2000" b="1" dirty="0">
                <a:solidFill>
                  <a:srgbClr val="091208"/>
                </a:solidFill>
                <a:latin typeface="Calibri"/>
                <a:cs typeface="Calibri"/>
              </a:rPr>
              <a:t>All</a:t>
            </a:r>
            <a:r>
              <a:rPr sz="2000" b="1" spc="-20" dirty="0">
                <a:solidFill>
                  <a:srgbClr val="091208"/>
                </a:solidFill>
                <a:latin typeface="Calibri"/>
                <a:cs typeface="Calibri"/>
              </a:rPr>
              <a:t> </a:t>
            </a:r>
            <a:r>
              <a:rPr sz="2000" b="1" dirty="0">
                <a:solidFill>
                  <a:srgbClr val="091208"/>
                </a:solidFill>
                <a:latin typeface="Calibri"/>
                <a:cs typeface="Calibri"/>
              </a:rPr>
              <a:t>programming</a:t>
            </a:r>
            <a:r>
              <a:rPr sz="2000" b="1" spc="-10" dirty="0">
                <a:solidFill>
                  <a:srgbClr val="091208"/>
                </a:solidFill>
                <a:latin typeface="Calibri"/>
                <a:cs typeface="Calibri"/>
              </a:rPr>
              <a:t> </a:t>
            </a:r>
            <a:r>
              <a:rPr sz="2000" b="1" dirty="0">
                <a:solidFill>
                  <a:srgbClr val="091208"/>
                </a:solidFill>
                <a:latin typeface="Calibri"/>
                <a:cs typeface="Calibri"/>
              </a:rPr>
              <a:t>languages</a:t>
            </a:r>
            <a:r>
              <a:rPr sz="2000" b="1" spc="-10" dirty="0">
                <a:solidFill>
                  <a:srgbClr val="091208"/>
                </a:solidFill>
                <a:latin typeface="Calibri"/>
                <a:cs typeface="Calibri"/>
              </a:rPr>
              <a:t> </a:t>
            </a:r>
            <a:r>
              <a:rPr sz="2000" b="1" dirty="0">
                <a:solidFill>
                  <a:srgbClr val="091208"/>
                </a:solidFill>
                <a:latin typeface="Calibri"/>
                <a:cs typeface="Calibri"/>
              </a:rPr>
              <a:t>are</a:t>
            </a:r>
            <a:r>
              <a:rPr sz="2000" b="1" spc="-10" dirty="0">
                <a:solidFill>
                  <a:srgbClr val="091208"/>
                </a:solidFill>
                <a:latin typeface="Calibri"/>
                <a:cs typeface="Calibri"/>
              </a:rPr>
              <a:t> </a:t>
            </a:r>
            <a:r>
              <a:rPr sz="2000" b="1" dirty="0">
                <a:solidFill>
                  <a:srgbClr val="091208"/>
                </a:solidFill>
                <a:latin typeface="Calibri"/>
                <a:cs typeface="Calibri"/>
              </a:rPr>
              <a:t>generally</a:t>
            </a:r>
            <a:r>
              <a:rPr sz="2000" b="1" spc="-10" dirty="0">
                <a:solidFill>
                  <a:srgbClr val="091208"/>
                </a:solidFill>
                <a:latin typeface="Calibri"/>
                <a:cs typeface="Calibri"/>
              </a:rPr>
              <a:t> </a:t>
            </a:r>
            <a:r>
              <a:rPr sz="2000" b="1" dirty="0">
                <a:solidFill>
                  <a:srgbClr val="091208"/>
                </a:solidFill>
                <a:latin typeface="Calibri"/>
                <a:cs typeface="Calibri"/>
              </a:rPr>
              <a:t>made</a:t>
            </a:r>
            <a:r>
              <a:rPr sz="2000" b="1" spc="-5" dirty="0">
                <a:solidFill>
                  <a:srgbClr val="091208"/>
                </a:solidFill>
                <a:latin typeface="Calibri"/>
                <a:cs typeface="Calibri"/>
              </a:rPr>
              <a:t> </a:t>
            </a:r>
            <a:r>
              <a:rPr sz="2000" b="1" dirty="0">
                <a:solidFill>
                  <a:srgbClr val="091208"/>
                </a:solidFill>
                <a:latin typeface="Calibri"/>
                <a:cs typeface="Calibri"/>
              </a:rPr>
              <a:t>up</a:t>
            </a:r>
            <a:r>
              <a:rPr sz="2000" b="1" spc="-10" dirty="0">
                <a:solidFill>
                  <a:srgbClr val="091208"/>
                </a:solidFill>
                <a:latin typeface="Calibri"/>
                <a:cs typeface="Calibri"/>
              </a:rPr>
              <a:t> </a:t>
            </a:r>
            <a:r>
              <a:rPr sz="2000" b="1" dirty="0">
                <a:solidFill>
                  <a:srgbClr val="091208"/>
                </a:solidFill>
                <a:latin typeface="Calibri"/>
                <a:cs typeface="Calibri"/>
              </a:rPr>
              <a:t>of</a:t>
            </a:r>
            <a:r>
              <a:rPr sz="2000" b="1" spc="-10" dirty="0">
                <a:solidFill>
                  <a:srgbClr val="091208"/>
                </a:solidFill>
                <a:latin typeface="Calibri"/>
                <a:cs typeface="Calibri"/>
              </a:rPr>
              <a:t> </a:t>
            </a:r>
            <a:r>
              <a:rPr sz="2000" b="1" dirty="0">
                <a:solidFill>
                  <a:srgbClr val="091208"/>
                </a:solidFill>
                <a:latin typeface="Calibri"/>
                <a:cs typeface="Calibri"/>
              </a:rPr>
              <a:t>the</a:t>
            </a:r>
            <a:r>
              <a:rPr sz="2000" b="1" spc="-10" dirty="0">
                <a:solidFill>
                  <a:srgbClr val="091208"/>
                </a:solidFill>
                <a:latin typeface="Calibri"/>
                <a:cs typeface="Calibri"/>
              </a:rPr>
              <a:t> </a:t>
            </a:r>
            <a:r>
              <a:rPr sz="2000" b="1" dirty="0">
                <a:solidFill>
                  <a:srgbClr val="091208"/>
                </a:solidFill>
                <a:latin typeface="Calibri"/>
                <a:cs typeface="Calibri"/>
              </a:rPr>
              <a:t>following</a:t>
            </a:r>
            <a:r>
              <a:rPr sz="2000" b="1" spc="-15" dirty="0">
                <a:solidFill>
                  <a:srgbClr val="091208"/>
                </a:solidFill>
                <a:latin typeface="Calibri"/>
                <a:cs typeface="Calibri"/>
              </a:rPr>
              <a:t> </a:t>
            </a:r>
            <a:r>
              <a:rPr sz="2000" b="1" dirty="0">
                <a:solidFill>
                  <a:srgbClr val="091208"/>
                </a:solidFill>
                <a:latin typeface="Calibri"/>
                <a:cs typeface="Calibri"/>
              </a:rPr>
              <a:t>5</a:t>
            </a:r>
            <a:r>
              <a:rPr sz="2000" b="1" spc="-10" dirty="0">
                <a:solidFill>
                  <a:srgbClr val="091208"/>
                </a:solidFill>
                <a:latin typeface="Calibri"/>
                <a:cs typeface="Calibri"/>
              </a:rPr>
              <a:t> aspects:</a:t>
            </a:r>
            <a:endParaRPr sz="2000">
              <a:latin typeface="Calibri"/>
              <a:cs typeface="Calibri"/>
            </a:endParaRPr>
          </a:p>
          <a:p>
            <a:pPr marL="393065" indent="-380365">
              <a:lnSpc>
                <a:spcPct val="100000"/>
              </a:lnSpc>
              <a:spcBef>
                <a:spcPts val="815"/>
              </a:spcBef>
              <a:buClr>
                <a:srgbClr val="94609C"/>
              </a:buClr>
              <a:buSzPct val="120000"/>
              <a:buFont typeface="Arial"/>
              <a:buChar char="■"/>
              <a:tabLst>
                <a:tab pos="393065" algn="l"/>
                <a:tab pos="393700" algn="l"/>
              </a:tabLst>
            </a:pPr>
            <a:r>
              <a:rPr sz="2000" dirty="0">
                <a:solidFill>
                  <a:srgbClr val="091208"/>
                </a:solidFill>
                <a:latin typeface="Calibri"/>
                <a:cs typeface="Calibri"/>
              </a:rPr>
              <a:t>Program</a:t>
            </a:r>
            <a:r>
              <a:rPr sz="2000" spc="-15" dirty="0">
                <a:solidFill>
                  <a:srgbClr val="091208"/>
                </a:solidFill>
                <a:latin typeface="Calibri"/>
                <a:cs typeface="Calibri"/>
              </a:rPr>
              <a:t> </a:t>
            </a:r>
            <a:r>
              <a:rPr sz="2000" dirty="0">
                <a:solidFill>
                  <a:srgbClr val="091208"/>
                </a:solidFill>
                <a:latin typeface="Calibri"/>
                <a:cs typeface="Calibri"/>
              </a:rPr>
              <a:t>Structure</a:t>
            </a:r>
            <a:r>
              <a:rPr sz="2000" spc="-5" dirty="0">
                <a:solidFill>
                  <a:srgbClr val="091208"/>
                </a:solidFill>
                <a:latin typeface="Calibri"/>
                <a:cs typeface="Calibri"/>
              </a:rPr>
              <a:t> </a:t>
            </a:r>
            <a:r>
              <a:rPr sz="2000" dirty="0">
                <a:solidFill>
                  <a:srgbClr val="091208"/>
                </a:solidFill>
                <a:latin typeface="Calibri"/>
                <a:cs typeface="Calibri"/>
              </a:rPr>
              <a:t>(overall</a:t>
            </a:r>
            <a:r>
              <a:rPr sz="2000" spc="-5" dirty="0">
                <a:solidFill>
                  <a:srgbClr val="091208"/>
                </a:solidFill>
                <a:latin typeface="Calibri"/>
                <a:cs typeface="Calibri"/>
              </a:rPr>
              <a:t> </a:t>
            </a:r>
            <a:r>
              <a:rPr sz="2000" dirty="0">
                <a:solidFill>
                  <a:srgbClr val="091208"/>
                </a:solidFill>
                <a:latin typeface="Calibri"/>
                <a:cs typeface="Calibri"/>
              </a:rPr>
              <a:t>logic used</a:t>
            </a:r>
            <a:r>
              <a:rPr sz="2000" spc="-10" dirty="0">
                <a:solidFill>
                  <a:srgbClr val="091208"/>
                </a:solidFill>
                <a:latin typeface="Calibri"/>
                <a:cs typeface="Calibri"/>
              </a:rPr>
              <a:t> </a:t>
            </a:r>
            <a:r>
              <a:rPr sz="2000" dirty="0">
                <a:solidFill>
                  <a:srgbClr val="091208"/>
                </a:solidFill>
                <a:latin typeface="Calibri"/>
                <a:cs typeface="Calibri"/>
              </a:rPr>
              <a:t>to</a:t>
            </a:r>
            <a:r>
              <a:rPr sz="2000" spc="-15" dirty="0">
                <a:solidFill>
                  <a:srgbClr val="091208"/>
                </a:solidFill>
                <a:latin typeface="Calibri"/>
                <a:cs typeface="Calibri"/>
              </a:rPr>
              <a:t> </a:t>
            </a:r>
            <a:r>
              <a:rPr sz="2000" dirty="0">
                <a:solidFill>
                  <a:srgbClr val="091208"/>
                </a:solidFill>
                <a:latin typeface="Calibri"/>
                <a:cs typeface="Calibri"/>
              </a:rPr>
              <a:t>design</a:t>
            </a:r>
            <a:r>
              <a:rPr sz="2000" spc="-5" dirty="0">
                <a:solidFill>
                  <a:srgbClr val="091208"/>
                </a:solidFill>
                <a:latin typeface="Calibri"/>
                <a:cs typeface="Calibri"/>
              </a:rPr>
              <a:t> </a:t>
            </a:r>
            <a:r>
              <a:rPr sz="2000" spc="-10" dirty="0">
                <a:solidFill>
                  <a:srgbClr val="091208"/>
                </a:solidFill>
                <a:latin typeface="Calibri"/>
                <a:cs typeface="Calibri"/>
              </a:rPr>
              <a:t>solutions)</a:t>
            </a:r>
            <a:endParaRPr sz="2000">
              <a:latin typeface="Calibri"/>
              <a:cs typeface="Calibri"/>
            </a:endParaRPr>
          </a:p>
          <a:p>
            <a:pPr marL="393065" indent="-380365">
              <a:lnSpc>
                <a:spcPct val="100000"/>
              </a:lnSpc>
              <a:spcBef>
                <a:spcPts val="1200"/>
              </a:spcBef>
              <a:buClr>
                <a:srgbClr val="94609C"/>
              </a:buClr>
              <a:buSzPct val="120000"/>
              <a:buFont typeface="Arial"/>
              <a:buChar char="■"/>
              <a:tabLst>
                <a:tab pos="393065" algn="l"/>
                <a:tab pos="393700" algn="l"/>
              </a:tabLst>
            </a:pPr>
            <a:r>
              <a:rPr sz="2000" dirty="0">
                <a:solidFill>
                  <a:srgbClr val="091208"/>
                </a:solidFill>
                <a:latin typeface="Calibri"/>
                <a:cs typeface="Calibri"/>
              </a:rPr>
              <a:t>Variable</a:t>
            </a:r>
            <a:r>
              <a:rPr sz="2000" spc="-5" dirty="0">
                <a:solidFill>
                  <a:srgbClr val="091208"/>
                </a:solidFill>
                <a:latin typeface="Calibri"/>
                <a:cs typeface="Calibri"/>
              </a:rPr>
              <a:t> </a:t>
            </a:r>
            <a:r>
              <a:rPr sz="2000" spc="-10" dirty="0">
                <a:solidFill>
                  <a:srgbClr val="091208"/>
                </a:solidFill>
                <a:latin typeface="Calibri"/>
                <a:cs typeface="Calibri"/>
              </a:rPr>
              <a:t>Declarations</a:t>
            </a:r>
            <a:endParaRPr sz="2000">
              <a:latin typeface="Calibri"/>
              <a:cs typeface="Calibri"/>
            </a:endParaRPr>
          </a:p>
          <a:p>
            <a:pPr marL="393065" indent="-380365">
              <a:lnSpc>
                <a:spcPct val="100000"/>
              </a:lnSpc>
              <a:spcBef>
                <a:spcPts val="1200"/>
              </a:spcBef>
              <a:buClr>
                <a:srgbClr val="94609C"/>
              </a:buClr>
              <a:buSzPct val="120000"/>
              <a:buFont typeface="Arial"/>
              <a:buChar char="■"/>
              <a:tabLst>
                <a:tab pos="393065" algn="l"/>
                <a:tab pos="393700" algn="l"/>
              </a:tabLst>
            </a:pPr>
            <a:r>
              <a:rPr sz="2000" dirty="0">
                <a:solidFill>
                  <a:srgbClr val="091208"/>
                </a:solidFill>
                <a:latin typeface="Calibri"/>
                <a:cs typeface="Calibri"/>
              </a:rPr>
              <a:t>Looping</a:t>
            </a:r>
            <a:r>
              <a:rPr sz="2000" spc="-35" dirty="0">
                <a:solidFill>
                  <a:srgbClr val="091208"/>
                </a:solidFill>
                <a:latin typeface="Calibri"/>
                <a:cs typeface="Calibri"/>
              </a:rPr>
              <a:t> </a:t>
            </a:r>
            <a:r>
              <a:rPr sz="2000" spc="-10" dirty="0">
                <a:solidFill>
                  <a:srgbClr val="091208"/>
                </a:solidFill>
                <a:latin typeface="Calibri"/>
                <a:cs typeface="Calibri"/>
              </a:rPr>
              <a:t>Structures</a:t>
            </a:r>
            <a:endParaRPr sz="2000">
              <a:latin typeface="Calibri"/>
              <a:cs typeface="Calibri"/>
            </a:endParaRPr>
          </a:p>
          <a:p>
            <a:pPr marL="393065" indent="-380365">
              <a:lnSpc>
                <a:spcPct val="100000"/>
              </a:lnSpc>
              <a:spcBef>
                <a:spcPts val="1200"/>
              </a:spcBef>
              <a:buClr>
                <a:srgbClr val="94609C"/>
              </a:buClr>
              <a:buSzPct val="120000"/>
              <a:buFont typeface="Arial"/>
              <a:buChar char="■"/>
              <a:tabLst>
                <a:tab pos="393065" algn="l"/>
                <a:tab pos="393700" algn="l"/>
              </a:tabLst>
            </a:pPr>
            <a:r>
              <a:rPr sz="2000" dirty="0">
                <a:solidFill>
                  <a:srgbClr val="091208"/>
                </a:solidFill>
                <a:latin typeface="Calibri"/>
                <a:cs typeface="Calibri"/>
              </a:rPr>
              <a:t>Control</a:t>
            </a:r>
            <a:r>
              <a:rPr sz="2000" spc="-20" dirty="0">
                <a:solidFill>
                  <a:srgbClr val="091208"/>
                </a:solidFill>
                <a:latin typeface="Calibri"/>
                <a:cs typeface="Calibri"/>
              </a:rPr>
              <a:t> </a:t>
            </a:r>
            <a:r>
              <a:rPr sz="2000" dirty="0">
                <a:solidFill>
                  <a:srgbClr val="091208"/>
                </a:solidFill>
                <a:latin typeface="Calibri"/>
                <a:cs typeface="Calibri"/>
              </a:rPr>
              <a:t>Structures</a:t>
            </a:r>
            <a:r>
              <a:rPr sz="2000" spc="-5" dirty="0">
                <a:solidFill>
                  <a:srgbClr val="091208"/>
                </a:solidFill>
                <a:latin typeface="Calibri"/>
                <a:cs typeface="Calibri"/>
              </a:rPr>
              <a:t> </a:t>
            </a:r>
            <a:r>
              <a:rPr sz="2000" dirty="0">
                <a:solidFill>
                  <a:srgbClr val="091208"/>
                </a:solidFill>
                <a:latin typeface="Calibri"/>
                <a:cs typeface="Calibri"/>
              </a:rPr>
              <a:t>(mechanisms</a:t>
            </a:r>
            <a:r>
              <a:rPr sz="2000" spc="-5" dirty="0">
                <a:solidFill>
                  <a:srgbClr val="091208"/>
                </a:solidFill>
                <a:latin typeface="Calibri"/>
                <a:cs typeface="Calibri"/>
              </a:rPr>
              <a:t> </a:t>
            </a:r>
            <a:r>
              <a:rPr sz="2000" dirty="0">
                <a:solidFill>
                  <a:srgbClr val="091208"/>
                </a:solidFill>
                <a:latin typeface="Calibri"/>
                <a:cs typeface="Calibri"/>
              </a:rPr>
              <a:t>used</a:t>
            </a:r>
            <a:r>
              <a:rPr sz="2000" spc="-10" dirty="0">
                <a:solidFill>
                  <a:srgbClr val="091208"/>
                </a:solidFill>
                <a:latin typeface="Calibri"/>
                <a:cs typeface="Calibri"/>
              </a:rPr>
              <a:t> </a:t>
            </a:r>
            <a:r>
              <a:rPr sz="2000" dirty="0">
                <a:solidFill>
                  <a:srgbClr val="091208"/>
                </a:solidFill>
                <a:latin typeface="Calibri"/>
                <a:cs typeface="Calibri"/>
              </a:rPr>
              <a:t>to</a:t>
            </a:r>
            <a:r>
              <a:rPr sz="2000" spc="-15" dirty="0">
                <a:solidFill>
                  <a:srgbClr val="091208"/>
                </a:solidFill>
                <a:latin typeface="Calibri"/>
                <a:cs typeface="Calibri"/>
              </a:rPr>
              <a:t> </a:t>
            </a:r>
            <a:r>
              <a:rPr sz="2000" dirty="0">
                <a:solidFill>
                  <a:srgbClr val="091208"/>
                </a:solidFill>
                <a:latin typeface="Calibri"/>
                <a:cs typeface="Calibri"/>
              </a:rPr>
              <a:t>control</a:t>
            </a:r>
            <a:r>
              <a:rPr sz="2000" spc="-5" dirty="0">
                <a:solidFill>
                  <a:srgbClr val="091208"/>
                </a:solidFill>
                <a:latin typeface="Calibri"/>
                <a:cs typeface="Calibri"/>
              </a:rPr>
              <a:t> </a:t>
            </a:r>
            <a:r>
              <a:rPr sz="2000" dirty="0">
                <a:solidFill>
                  <a:srgbClr val="091208"/>
                </a:solidFill>
                <a:latin typeface="Calibri"/>
                <a:cs typeface="Calibri"/>
              </a:rPr>
              <a:t>the</a:t>
            </a:r>
            <a:r>
              <a:rPr sz="2000" spc="-5" dirty="0">
                <a:solidFill>
                  <a:srgbClr val="091208"/>
                </a:solidFill>
                <a:latin typeface="Calibri"/>
                <a:cs typeface="Calibri"/>
              </a:rPr>
              <a:t> </a:t>
            </a:r>
            <a:r>
              <a:rPr sz="2000" dirty="0">
                <a:solidFill>
                  <a:srgbClr val="091208"/>
                </a:solidFill>
                <a:latin typeface="Calibri"/>
                <a:cs typeface="Calibri"/>
              </a:rPr>
              <a:t>execution</a:t>
            </a:r>
            <a:r>
              <a:rPr sz="2000" spc="-10" dirty="0">
                <a:solidFill>
                  <a:srgbClr val="091208"/>
                </a:solidFill>
                <a:latin typeface="Calibri"/>
                <a:cs typeface="Calibri"/>
              </a:rPr>
              <a:t> flow)</a:t>
            </a:r>
            <a:endParaRPr sz="2000">
              <a:latin typeface="Calibri"/>
              <a:cs typeface="Calibri"/>
            </a:endParaRPr>
          </a:p>
          <a:p>
            <a:pPr marL="393065" indent="-380365">
              <a:lnSpc>
                <a:spcPct val="100000"/>
              </a:lnSpc>
              <a:spcBef>
                <a:spcPts val="1200"/>
              </a:spcBef>
              <a:buClr>
                <a:srgbClr val="94609C"/>
              </a:buClr>
              <a:buSzPct val="120000"/>
              <a:buFont typeface="Arial"/>
              <a:buChar char="■"/>
              <a:tabLst>
                <a:tab pos="393065" algn="l"/>
                <a:tab pos="393700" algn="l"/>
              </a:tabLst>
            </a:pPr>
            <a:r>
              <a:rPr sz="2000" dirty="0">
                <a:solidFill>
                  <a:srgbClr val="091208"/>
                </a:solidFill>
                <a:latin typeface="Calibri"/>
                <a:cs typeface="Calibri"/>
              </a:rPr>
              <a:t>Syntax</a:t>
            </a:r>
            <a:r>
              <a:rPr sz="2000" spc="-35" dirty="0">
                <a:solidFill>
                  <a:srgbClr val="091208"/>
                </a:solidFill>
                <a:latin typeface="Calibri"/>
                <a:cs typeface="Calibri"/>
              </a:rPr>
              <a:t> </a:t>
            </a:r>
            <a:r>
              <a:rPr sz="2000" dirty="0">
                <a:solidFill>
                  <a:srgbClr val="091208"/>
                </a:solidFill>
                <a:latin typeface="Calibri"/>
                <a:cs typeface="Calibri"/>
              </a:rPr>
              <a:t>(the</a:t>
            </a:r>
            <a:r>
              <a:rPr sz="2000" spc="-10" dirty="0">
                <a:solidFill>
                  <a:srgbClr val="091208"/>
                </a:solidFill>
                <a:latin typeface="Calibri"/>
                <a:cs typeface="Calibri"/>
              </a:rPr>
              <a:t> </a:t>
            </a:r>
            <a:r>
              <a:rPr sz="2000" dirty="0">
                <a:solidFill>
                  <a:srgbClr val="091208"/>
                </a:solidFill>
                <a:latin typeface="Calibri"/>
                <a:cs typeface="Calibri"/>
              </a:rPr>
              <a:t>language’s</a:t>
            </a:r>
            <a:r>
              <a:rPr sz="2000" spc="-10" dirty="0">
                <a:solidFill>
                  <a:srgbClr val="091208"/>
                </a:solidFill>
                <a:latin typeface="Calibri"/>
                <a:cs typeface="Calibri"/>
              </a:rPr>
              <a:t> </a:t>
            </a:r>
            <a:r>
              <a:rPr sz="2000" dirty="0">
                <a:solidFill>
                  <a:srgbClr val="091208"/>
                </a:solidFill>
                <a:latin typeface="Calibri"/>
                <a:cs typeface="Calibri"/>
              </a:rPr>
              <a:t>defined</a:t>
            </a:r>
            <a:r>
              <a:rPr sz="2000" spc="-15" dirty="0">
                <a:solidFill>
                  <a:srgbClr val="091208"/>
                </a:solidFill>
                <a:latin typeface="Calibri"/>
                <a:cs typeface="Calibri"/>
              </a:rPr>
              <a:t> </a:t>
            </a:r>
            <a:r>
              <a:rPr sz="2000" dirty="0">
                <a:solidFill>
                  <a:srgbClr val="091208"/>
                </a:solidFill>
                <a:latin typeface="Calibri"/>
                <a:cs typeface="Calibri"/>
              </a:rPr>
              <a:t>vocabulary</a:t>
            </a:r>
            <a:r>
              <a:rPr sz="2000" spc="-20" dirty="0">
                <a:solidFill>
                  <a:srgbClr val="091208"/>
                </a:solidFill>
                <a:latin typeface="Calibri"/>
                <a:cs typeface="Calibri"/>
              </a:rPr>
              <a:t> </a:t>
            </a:r>
            <a:r>
              <a:rPr sz="2000" dirty="0">
                <a:solidFill>
                  <a:srgbClr val="091208"/>
                </a:solidFill>
                <a:latin typeface="Calibri"/>
                <a:cs typeface="Calibri"/>
              </a:rPr>
              <a:t>and</a:t>
            </a:r>
            <a:r>
              <a:rPr sz="2000" spc="-15" dirty="0">
                <a:solidFill>
                  <a:srgbClr val="091208"/>
                </a:solidFill>
                <a:latin typeface="Calibri"/>
                <a:cs typeface="Calibri"/>
              </a:rPr>
              <a:t> </a:t>
            </a:r>
            <a:r>
              <a:rPr sz="2000" spc="-10" dirty="0">
                <a:solidFill>
                  <a:srgbClr val="091208"/>
                </a:solidFill>
                <a:latin typeface="Calibri"/>
                <a:cs typeface="Calibri"/>
              </a:rPr>
              <a:t>semantics)</a:t>
            </a:r>
            <a:endParaRPr sz="200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917700">
              <a:lnSpc>
                <a:spcPct val="100000"/>
              </a:lnSpc>
              <a:spcBef>
                <a:spcPts val="100"/>
              </a:spcBef>
            </a:pPr>
            <a:r>
              <a:rPr sz="2800" dirty="0">
                <a:solidFill>
                  <a:srgbClr val="FFFFFF"/>
                </a:solidFill>
              </a:rPr>
              <a:t>C++ Advanced</a:t>
            </a:r>
            <a:r>
              <a:rPr sz="2800" spc="-10" dirty="0">
                <a:solidFill>
                  <a:srgbClr val="FFFFFF"/>
                </a:solidFill>
              </a:rPr>
              <a:t> Programming</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825" y="1077467"/>
            <a:ext cx="8301990" cy="2768600"/>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Calibri"/>
                <a:cs typeface="Calibri"/>
              </a:rPr>
              <a:t>Programming</a:t>
            </a:r>
            <a:r>
              <a:rPr sz="2000" spc="-20" dirty="0">
                <a:latin typeface="Calibri"/>
                <a:cs typeface="Calibri"/>
              </a:rPr>
              <a:t> </a:t>
            </a:r>
            <a:r>
              <a:rPr sz="2000" dirty="0">
                <a:latin typeface="Calibri"/>
                <a:cs typeface="Calibri"/>
              </a:rPr>
              <a:t>languages</a:t>
            </a:r>
            <a:r>
              <a:rPr sz="2000" spc="-5" dirty="0">
                <a:latin typeface="Calibri"/>
                <a:cs typeface="Calibri"/>
              </a:rPr>
              <a:t> </a:t>
            </a:r>
            <a:r>
              <a:rPr sz="2000" dirty="0">
                <a:latin typeface="Calibri"/>
                <a:cs typeface="Calibri"/>
              </a:rPr>
              <a:t>are</a:t>
            </a:r>
            <a:r>
              <a:rPr sz="2000" spc="-10" dirty="0">
                <a:latin typeface="Calibri"/>
                <a:cs typeface="Calibri"/>
              </a:rPr>
              <a:t> </a:t>
            </a:r>
            <a:r>
              <a:rPr sz="2000" dirty="0">
                <a:latin typeface="Calibri"/>
                <a:cs typeface="Calibri"/>
              </a:rPr>
              <a:t>artificial</a:t>
            </a:r>
            <a:r>
              <a:rPr sz="2000" spc="-15" dirty="0">
                <a:latin typeface="Calibri"/>
                <a:cs typeface="Calibri"/>
              </a:rPr>
              <a:t> </a:t>
            </a:r>
            <a:r>
              <a:rPr sz="2000" dirty="0">
                <a:latin typeface="Calibri"/>
                <a:cs typeface="Calibri"/>
              </a:rPr>
              <a:t>languages</a:t>
            </a:r>
            <a:r>
              <a:rPr sz="2000" spc="-10" dirty="0">
                <a:latin typeface="Calibri"/>
                <a:cs typeface="Calibri"/>
              </a:rPr>
              <a:t> </a:t>
            </a:r>
            <a:r>
              <a:rPr sz="2000" dirty="0">
                <a:latin typeface="Calibri"/>
                <a:cs typeface="Calibri"/>
              </a:rPr>
              <a:t>used</a:t>
            </a:r>
            <a:r>
              <a:rPr sz="2000" spc="-10"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control</a:t>
            </a:r>
            <a:r>
              <a:rPr sz="2000" spc="-10" dirty="0">
                <a:latin typeface="Calibri"/>
                <a:cs typeface="Calibri"/>
              </a:rPr>
              <a:t> </a:t>
            </a:r>
            <a:r>
              <a:rPr sz="2000" dirty="0">
                <a:latin typeface="Calibri"/>
                <a:cs typeface="Calibri"/>
              </a:rPr>
              <a:t>the</a:t>
            </a:r>
            <a:r>
              <a:rPr sz="2000" spc="-15" dirty="0">
                <a:latin typeface="Calibri"/>
                <a:cs typeface="Calibri"/>
              </a:rPr>
              <a:t> </a:t>
            </a:r>
            <a:r>
              <a:rPr sz="2000" dirty="0">
                <a:latin typeface="Calibri"/>
                <a:cs typeface="Calibri"/>
              </a:rPr>
              <a:t>behaviour</a:t>
            </a:r>
            <a:r>
              <a:rPr sz="2000" spc="-10" dirty="0">
                <a:latin typeface="Calibri"/>
                <a:cs typeface="Calibri"/>
              </a:rPr>
              <a:t> </a:t>
            </a:r>
            <a:r>
              <a:rPr sz="2000" spc="-25" dirty="0">
                <a:latin typeface="Calibri"/>
                <a:cs typeface="Calibri"/>
              </a:rPr>
              <a:t>of </a:t>
            </a:r>
            <a:r>
              <a:rPr sz="2000" dirty="0">
                <a:latin typeface="Calibri"/>
                <a:cs typeface="Calibri"/>
              </a:rPr>
              <a:t>a</a:t>
            </a:r>
            <a:r>
              <a:rPr sz="2000" spc="-20" dirty="0">
                <a:latin typeface="Calibri"/>
                <a:cs typeface="Calibri"/>
              </a:rPr>
              <a:t> </a:t>
            </a:r>
            <a:r>
              <a:rPr sz="2000" dirty="0">
                <a:latin typeface="Calibri"/>
                <a:cs typeface="Calibri"/>
              </a:rPr>
              <a:t>machine.</a:t>
            </a:r>
            <a:r>
              <a:rPr sz="2000" spc="425"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learn</a:t>
            </a:r>
            <a:r>
              <a:rPr sz="2000" spc="-15" dirty="0">
                <a:latin typeface="Calibri"/>
                <a:cs typeface="Calibri"/>
              </a:rPr>
              <a:t> </a:t>
            </a:r>
            <a:r>
              <a:rPr sz="2000" dirty="0">
                <a:latin typeface="Calibri"/>
                <a:cs typeface="Calibri"/>
              </a:rPr>
              <a:t>any</a:t>
            </a:r>
            <a:r>
              <a:rPr sz="2000" spc="-15" dirty="0">
                <a:latin typeface="Calibri"/>
                <a:cs typeface="Calibri"/>
              </a:rPr>
              <a:t> </a:t>
            </a:r>
            <a:r>
              <a:rPr sz="2000" dirty="0">
                <a:latin typeface="Calibri"/>
                <a:cs typeface="Calibri"/>
              </a:rPr>
              <a:t>programming</a:t>
            </a:r>
            <a:r>
              <a:rPr sz="2000" spc="-20" dirty="0">
                <a:latin typeface="Calibri"/>
                <a:cs typeface="Calibri"/>
              </a:rPr>
              <a:t> </a:t>
            </a:r>
            <a:r>
              <a:rPr sz="2000" dirty="0">
                <a:latin typeface="Calibri"/>
                <a:cs typeface="Calibri"/>
              </a:rPr>
              <a:t>languages</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programmer</a:t>
            </a:r>
            <a:r>
              <a:rPr sz="2000" spc="-5" dirty="0">
                <a:latin typeface="Calibri"/>
                <a:cs typeface="Calibri"/>
              </a:rPr>
              <a:t> </a:t>
            </a:r>
            <a:r>
              <a:rPr sz="2000" spc="-20" dirty="0">
                <a:latin typeface="Calibri"/>
                <a:cs typeface="Calibri"/>
              </a:rPr>
              <a:t>must </a:t>
            </a:r>
            <a:r>
              <a:rPr sz="2000" dirty="0">
                <a:latin typeface="Calibri"/>
                <a:cs typeface="Calibri"/>
              </a:rPr>
              <a:t>understand</a:t>
            </a:r>
            <a:r>
              <a:rPr sz="2000" spc="-25" dirty="0">
                <a:latin typeface="Calibri"/>
                <a:cs typeface="Calibri"/>
              </a:rPr>
              <a:t> </a:t>
            </a:r>
            <a:r>
              <a:rPr sz="2000" dirty="0">
                <a:latin typeface="Calibri"/>
                <a:cs typeface="Calibri"/>
              </a:rPr>
              <a:t>its</a:t>
            </a:r>
            <a:r>
              <a:rPr sz="2000" spc="-10" dirty="0">
                <a:latin typeface="Calibri"/>
                <a:cs typeface="Calibri"/>
              </a:rPr>
              <a:t> </a:t>
            </a:r>
            <a:r>
              <a:rPr sz="2000" b="1" dirty="0">
                <a:latin typeface="Calibri"/>
                <a:cs typeface="Calibri"/>
              </a:rPr>
              <a:t>syntactic</a:t>
            </a:r>
            <a:r>
              <a:rPr sz="2000" b="1" spc="-15" dirty="0">
                <a:latin typeface="Calibri"/>
                <a:cs typeface="Calibri"/>
              </a:rPr>
              <a:t> </a:t>
            </a:r>
            <a:r>
              <a:rPr sz="2000" dirty="0">
                <a:latin typeface="Calibri"/>
                <a:cs typeface="Calibri"/>
              </a:rPr>
              <a:t>and</a:t>
            </a:r>
            <a:r>
              <a:rPr sz="2000" spc="-10" dirty="0">
                <a:latin typeface="Calibri"/>
                <a:cs typeface="Calibri"/>
              </a:rPr>
              <a:t> </a:t>
            </a:r>
            <a:r>
              <a:rPr sz="2000" b="1" dirty="0">
                <a:latin typeface="Calibri"/>
                <a:cs typeface="Calibri"/>
              </a:rPr>
              <a:t>semantic</a:t>
            </a:r>
            <a:r>
              <a:rPr sz="2000" b="1" spc="-15" dirty="0">
                <a:latin typeface="Calibri"/>
                <a:cs typeface="Calibri"/>
              </a:rPr>
              <a:t> </a:t>
            </a:r>
            <a:r>
              <a:rPr sz="2000" spc="-10" dirty="0">
                <a:latin typeface="Calibri"/>
                <a:cs typeface="Calibri"/>
              </a:rPr>
              <a:t>rules.</a:t>
            </a:r>
            <a:endParaRPr sz="2000" dirty="0">
              <a:latin typeface="Calibri"/>
              <a:cs typeface="Calibri"/>
            </a:endParaRPr>
          </a:p>
          <a:p>
            <a:pPr>
              <a:lnSpc>
                <a:spcPct val="100000"/>
              </a:lnSpc>
              <a:spcBef>
                <a:spcPts val="15"/>
              </a:spcBef>
            </a:pPr>
            <a:endParaRPr sz="1950" dirty="0">
              <a:latin typeface="Calibri"/>
              <a:cs typeface="Calibri"/>
            </a:endParaRPr>
          </a:p>
          <a:p>
            <a:pPr marL="469265" marR="854075" indent="-380365">
              <a:lnSpc>
                <a:spcPct val="100000"/>
              </a:lnSpc>
              <a:spcBef>
                <a:spcPts val="5"/>
              </a:spcBef>
              <a:buClr>
                <a:srgbClr val="94609C"/>
              </a:buClr>
              <a:buSzPct val="120000"/>
              <a:buFont typeface="Arial"/>
              <a:buChar char="■"/>
              <a:tabLst>
                <a:tab pos="469265" algn="l"/>
                <a:tab pos="469900" algn="l"/>
              </a:tabLst>
            </a:pPr>
            <a:r>
              <a:rPr sz="2000" b="1" dirty="0">
                <a:latin typeface="Calibri"/>
                <a:cs typeface="Calibri"/>
              </a:rPr>
              <a:t>Syntactic</a:t>
            </a:r>
            <a:r>
              <a:rPr sz="2000" b="1" spc="-10" dirty="0">
                <a:latin typeface="Calibri"/>
                <a:cs typeface="Calibri"/>
              </a:rPr>
              <a:t> </a:t>
            </a:r>
            <a:r>
              <a:rPr sz="2000" dirty="0">
                <a:latin typeface="Calibri"/>
                <a:cs typeface="Calibri"/>
              </a:rPr>
              <a:t>(syntax)</a:t>
            </a:r>
            <a:r>
              <a:rPr sz="2000" spc="-5" dirty="0">
                <a:latin typeface="Calibri"/>
                <a:cs typeface="Calibri"/>
              </a:rPr>
              <a:t> </a:t>
            </a:r>
            <a:r>
              <a:rPr sz="2000" dirty="0">
                <a:latin typeface="Calibri"/>
                <a:cs typeface="Calibri"/>
              </a:rPr>
              <a:t>refers</a:t>
            </a:r>
            <a:r>
              <a:rPr sz="2000" spc="-5"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rules</a:t>
            </a:r>
            <a:r>
              <a:rPr sz="2000" spc="-5" dirty="0">
                <a:latin typeface="Calibri"/>
                <a:cs typeface="Calibri"/>
              </a:rPr>
              <a:t> </a:t>
            </a:r>
            <a:r>
              <a:rPr sz="2000" dirty="0">
                <a:latin typeface="Calibri"/>
                <a:cs typeface="Calibri"/>
              </a:rPr>
              <a:t>that</a:t>
            </a:r>
            <a:r>
              <a:rPr sz="2000" spc="-5" dirty="0">
                <a:latin typeface="Calibri"/>
                <a:cs typeface="Calibri"/>
              </a:rPr>
              <a:t> </a:t>
            </a:r>
            <a:r>
              <a:rPr sz="2000" dirty="0">
                <a:latin typeface="Calibri"/>
                <a:cs typeface="Calibri"/>
              </a:rPr>
              <a:t>describe</a:t>
            </a:r>
            <a:r>
              <a:rPr sz="2000" spc="-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valid</a:t>
            </a:r>
            <a:r>
              <a:rPr sz="2000" spc="-10" dirty="0">
                <a:latin typeface="Calibri"/>
                <a:cs typeface="Calibri"/>
              </a:rPr>
              <a:t> </a:t>
            </a:r>
            <a:r>
              <a:rPr sz="2000" dirty="0">
                <a:latin typeface="Calibri"/>
                <a:cs typeface="Calibri"/>
              </a:rPr>
              <a:t>use </a:t>
            </a:r>
            <a:r>
              <a:rPr sz="2000" spc="-25" dirty="0">
                <a:latin typeface="Calibri"/>
                <a:cs typeface="Calibri"/>
              </a:rPr>
              <a:t>and </a:t>
            </a:r>
            <a:r>
              <a:rPr sz="2000" dirty="0">
                <a:latin typeface="Calibri"/>
                <a:cs typeface="Calibri"/>
              </a:rPr>
              <a:t>combination</a:t>
            </a:r>
            <a:r>
              <a:rPr sz="2000" spc="-2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symbols</a:t>
            </a:r>
            <a:r>
              <a:rPr sz="2000" spc="-10"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tokens;</a:t>
            </a:r>
            <a:r>
              <a:rPr sz="2000" spc="-10" dirty="0">
                <a:latin typeface="Calibri"/>
                <a:cs typeface="Calibri"/>
              </a:rPr>
              <a:t> </a:t>
            </a:r>
            <a:r>
              <a:rPr sz="2000" i="1" dirty="0">
                <a:latin typeface="Calibri"/>
                <a:cs typeface="Calibri"/>
              </a:rPr>
              <a:t>can</a:t>
            </a:r>
            <a:r>
              <a:rPr sz="2000" i="1" spc="-20" dirty="0">
                <a:latin typeface="Calibri"/>
                <a:cs typeface="Calibri"/>
              </a:rPr>
              <a:t> </a:t>
            </a:r>
            <a:r>
              <a:rPr sz="2000" i="1" dirty="0">
                <a:latin typeface="Calibri"/>
                <a:cs typeface="Calibri"/>
              </a:rPr>
              <a:t>be</a:t>
            </a:r>
            <a:r>
              <a:rPr sz="2000" i="1" spc="-20" dirty="0">
                <a:latin typeface="Calibri"/>
                <a:cs typeface="Calibri"/>
              </a:rPr>
              <a:t> </a:t>
            </a:r>
            <a:r>
              <a:rPr sz="2000" i="1" dirty="0">
                <a:latin typeface="Calibri"/>
                <a:cs typeface="Calibri"/>
              </a:rPr>
              <a:t>language</a:t>
            </a:r>
            <a:r>
              <a:rPr sz="2000" i="1" spc="-15" dirty="0">
                <a:latin typeface="Calibri"/>
                <a:cs typeface="Calibri"/>
              </a:rPr>
              <a:t> </a:t>
            </a:r>
            <a:r>
              <a:rPr sz="2000" i="1" spc="-10" dirty="0">
                <a:latin typeface="Calibri"/>
                <a:cs typeface="Calibri"/>
              </a:rPr>
              <a:t>specific</a:t>
            </a:r>
            <a:r>
              <a:rPr sz="2000" spc="-10" dirty="0">
                <a:latin typeface="Calibri"/>
                <a:cs typeface="Calibri"/>
              </a:rPr>
              <a:t>.</a:t>
            </a:r>
            <a:endParaRPr sz="2000" dirty="0">
              <a:latin typeface="Calibri"/>
              <a:cs typeface="Calibri"/>
            </a:endParaRPr>
          </a:p>
          <a:p>
            <a:pPr>
              <a:lnSpc>
                <a:spcPct val="100000"/>
              </a:lnSpc>
              <a:spcBef>
                <a:spcPts val="15"/>
              </a:spcBef>
              <a:buClr>
                <a:srgbClr val="94609C"/>
              </a:buClr>
              <a:buFont typeface="Arial"/>
              <a:buChar char="■"/>
            </a:pPr>
            <a:endParaRPr sz="1950" dirty="0">
              <a:latin typeface="Calibri"/>
              <a:cs typeface="Calibri"/>
            </a:endParaRPr>
          </a:p>
          <a:p>
            <a:pPr marL="469265" marR="1029335" indent="-380365">
              <a:lnSpc>
                <a:spcPct val="100000"/>
              </a:lnSpc>
              <a:spcBef>
                <a:spcPts val="5"/>
              </a:spcBef>
              <a:buClr>
                <a:srgbClr val="94609C"/>
              </a:buClr>
              <a:buSzPct val="120000"/>
              <a:buFont typeface="Arial"/>
              <a:buChar char="■"/>
              <a:tabLst>
                <a:tab pos="469265" algn="l"/>
                <a:tab pos="469900" algn="l"/>
              </a:tabLst>
            </a:pPr>
            <a:r>
              <a:rPr sz="2000" b="1" dirty="0">
                <a:latin typeface="Calibri"/>
                <a:cs typeface="Calibri"/>
              </a:rPr>
              <a:t>Semantic</a:t>
            </a:r>
            <a:r>
              <a:rPr sz="2000" b="1" spc="-20" dirty="0">
                <a:latin typeface="Calibri"/>
                <a:cs typeface="Calibri"/>
              </a:rPr>
              <a:t> </a:t>
            </a:r>
            <a:r>
              <a:rPr sz="2000" dirty="0">
                <a:latin typeface="Calibri"/>
                <a:cs typeface="Calibri"/>
              </a:rPr>
              <a:t>refers</a:t>
            </a:r>
            <a:r>
              <a:rPr sz="2000" spc="-10" dirty="0">
                <a:latin typeface="Calibri"/>
                <a:cs typeface="Calibri"/>
              </a:rPr>
              <a:t> </a:t>
            </a:r>
            <a:r>
              <a:rPr sz="2000" dirty="0">
                <a:latin typeface="Calibri"/>
                <a:cs typeface="Calibri"/>
              </a:rPr>
              <a:t>to</a:t>
            </a:r>
            <a:r>
              <a:rPr sz="2000" spc="-10"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meaning</a:t>
            </a:r>
            <a:r>
              <a:rPr sz="2000" spc="-10" dirty="0">
                <a:latin typeface="Calibri"/>
                <a:cs typeface="Calibri"/>
              </a:rPr>
              <a:t> </a:t>
            </a:r>
            <a:r>
              <a:rPr sz="2000" dirty="0">
                <a:latin typeface="Calibri"/>
                <a:cs typeface="Calibri"/>
              </a:rPr>
              <a:t>of</a:t>
            </a:r>
            <a:r>
              <a:rPr sz="2000" spc="-10" dirty="0">
                <a:latin typeface="Calibri"/>
                <a:cs typeface="Calibri"/>
              </a:rPr>
              <a:t> </a:t>
            </a:r>
            <a:r>
              <a:rPr sz="2000" dirty="0">
                <a:latin typeface="Calibri"/>
                <a:cs typeface="Calibri"/>
              </a:rPr>
              <a:t>valid</a:t>
            </a:r>
            <a:r>
              <a:rPr sz="2000" spc="-10" dirty="0">
                <a:latin typeface="Calibri"/>
                <a:cs typeface="Calibri"/>
              </a:rPr>
              <a:t> </a:t>
            </a:r>
            <a:r>
              <a:rPr sz="2000" dirty="0">
                <a:latin typeface="Calibri"/>
                <a:cs typeface="Calibri"/>
              </a:rPr>
              <a:t>syntax;</a:t>
            </a:r>
            <a:r>
              <a:rPr sz="2000" spc="-5" dirty="0">
                <a:latin typeface="Calibri"/>
                <a:cs typeface="Calibri"/>
              </a:rPr>
              <a:t> </a:t>
            </a:r>
            <a:r>
              <a:rPr sz="2000" i="1" dirty="0">
                <a:latin typeface="Calibri"/>
                <a:cs typeface="Calibri"/>
              </a:rPr>
              <a:t>can</a:t>
            </a:r>
            <a:r>
              <a:rPr sz="2000" i="1" spc="-15" dirty="0">
                <a:latin typeface="Calibri"/>
                <a:cs typeface="Calibri"/>
              </a:rPr>
              <a:t> </a:t>
            </a:r>
            <a:r>
              <a:rPr sz="2000" i="1" dirty="0">
                <a:latin typeface="Calibri"/>
                <a:cs typeface="Calibri"/>
              </a:rPr>
              <a:t>be</a:t>
            </a:r>
            <a:r>
              <a:rPr sz="2000" i="1" spc="-10" dirty="0">
                <a:latin typeface="Calibri"/>
                <a:cs typeface="Calibri"/>
              </a:rPr>
              <a:t> conceptual abstraction</a:t>
            </a:r>
            <a:endParaRPr sz="20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917700">
              <a:lnSpc>
                <a:spcPct val="100000"/>
              </a:lnSpc>
              <a:spcBef>
                <a:spcPts val="100"/>
              </a:spcBef>
            </a:pPr>
            <a:r>
              <a:rPr sz="2800" dirty="0">
                <a:solidFill>
                  <a:srgbClr val="FFFFFF"/>
                </a:solidFill>
              </a:rPr>
              <a:t>C++ Advanced</a:t>
            </a:r>
            <a:r>
              <a:rPr sz="2800" spc="-10" dirty="0">
                <a:solidFill>
                  <a:srgbClr val="FFFFFF"/>
                </a:solidFill>
              </a:rPr>
              <a:t> Programming</a:t>
            </a:r>
            <a:endParaRPr sz="2800"/>
          </a:p>
        </p:txBody>
      </p:sp>
      <p:sp>
        <p:nvSpPr>
          <p:cNvPr id="6" name="TextBox 5">
            <a:extLst>
              <a:ext uri="{FF2B5EF4-FFF2-40B4-BE49-F238E27FC236}">
                <a16:creationId xmlns:a16="http://schemas.microsoft.com/office/drawing/2014/main" id="{9308B616-6792-6345-89E4-17E6E0032A39}"/>
              </a:ext>
            </a:extLst>
          </p:cNvPr>
          <p:cNvSpPr txBox="1"/>
          <p:nvPr/>
        </p:nvSpPr>
        <p:spPr>
          <a:xfrm>
            <a:off x="7982015" y="4465081"/>
            <a:ext cx="1371600" cy="646331"/>
          </a:xfrm>
          <a:prstGeom prst="rect">
            <a:avLst/>
          </a:prstGeom>
          <a:noFill/>
        </p:spPr>
        <p:txBody>
          <a:bodyPr wrap="square" rtlCol="0">
            <a:spAutoFit/>
          </a:bodyPr>
          <a:lstStyle/>
          <a:p>
            <a:r>
              <a:rPr lang="en-GB" dirty="0"/>
              <a:t>int x;</a:t>
            </a:r>
          </a:p>
          <a:p>
            <a:r>
              <a:rPr lang="en-GB" dirty="0"/>
              <a:t>x = 2 ^ 3;</a:t>
            </a:r>
          </a:p>
        </p:txBody>
      </p:sp>
      <p:sp>
        <p:nvSpPr>
          <p:cNvPr id="7" name="TextBox 6">
            <a:extLst>
              <a:ext uri="{FF2B5EF4-FFF2-40B4-BE49-F238E27FC236}">
                <a16:creationId xmlns:a16="http://schemas.microsoft.com/office/drawing/2014/main" id="{654F21D8-A752-3FC1-8533-147CEB7DADE3}"/>
              </a:ext>
            </a:extLst>
          </p:cNvPr>
          <p:cNvSpPr txBox="1"/>
          <p:nvPr/>
        </p:nvSpPr>
        <p:spPr>
          <a:xfrm>
            <a:off x="685800" y="3943350"/>
            <a:ext cx="4114800" cy="381000"/>
          </a:xfrm>
          <a:prstGeom prst="rect">
            <a:avLst/>
          </a:prstGeom>
          <a:noFill/>
        </p:spPr>
        <p:txBody>
          <a:bodyPr wrap="square" rtlCol="0">
            <a:spAutoFit/>
          </a:bodyPr>
          <a:lstStyle/>
          <a:p>
            <a:r>
              <a:rPr lang="en-US" dirty="0"/>
              <a:t>sparrow little has a test flying big</a:t>
            </a:r>
            <a:endParaRPr lang="en-GB" dirty="0"/>
          </a:p>
        </p:txBody>
      </p:sp>
      <p:sp>
        <p:nvSpPr>
          <p:cNvPr id="8" name="TextBox 7">
            <a:extLst>
              <a:ext uri="{FF2B5EF4-FFF2-40B4-BE49-F238E27FC236}">
                <a16:creationId xmlns:a16="http://schemas.microsoft.com/office/drawing/2014/main" id="{E4F21A8C-7C6D-99E1-29C6-19D2DFA962A5}"/>
              </a:ext>
            </a:extLst>
          </p:cNvPr>
          <p:cNvSpPr txBox="1"/>
          <p:nvPr/>
        </p:nvSpPr>
        <p:spPr>
          <a:xfrm>
            <a:off x="685800" y="4342715"/>
            <a:ext cx="4114800" cy="381000"/>
          </a:xfrm>
          <a:prstGeom prst="rect">
            <a:avLst/>
          </a:prstGeom>
          <a:noFill/>
        </p:spPr>
        <p:txBody>
          <a:bodyPr wrap="square" rtlCol="0">
            <a:spAutoFit/>
          </a:bodyPr>
          <a:lstStyle/>
          <a:p>
            <a:r>
              <a:rPr lang="en-US" dirty="0"/>
              <a:t>little sparrow has a big flying test</a:t>
            </a:r>
            <a:endParaRPr lang="en-GB" dirty="0"/>
          </a:p>
        </p:txBody>
      </p:sp>
      <p:sp>
        <p:nvSpPr>
          <p:cNvPr id="9" name="TextBox 8">
            <a:extLst>
              <a:ext uri="{FF2B5EF4-FFF2-40B4-BE49-F238E27FC236}">
                <a16:creationId xmlns:a16="http://schemas.microsoft.com/office/drawing/2014/main" id="{258EA467-7A83-09BB-284D-1D430979D177}"/>
              </a:ext>
            </a:extLst>
          </p:cNvPr>
          <p:cNvSpPr txBox="1"/>
          <p:nvPr/>
        </p:nvSpPr>
        <p:spPr>
          <a:xfrm>
            <a:off x="685800" y="4742080"/>
            <a:ext cx="4876800" cy="369332"/>
          </a:xfrm>
          <a:prstGeom prst="rect">
            <a:avLst/>
          </a:prstGeom>
          <a:noFill/>
        </p:spPr>
        <p:txBody>
          <a:bodyPr wrap="square" rtlCol="0">
            <a:spAutoFit/>
          </a:bodyPr>
          <a:lstStyle/>
          <a:p>
            <a:r>
              <a:rPr lang="en-US" dirty="0"/>
              <a:t>rough sparrow was the huge laughing pit </a:t>
            </a:r>
            <a:endParaRPr lang="en-GB" dirty="0"/>
          </a:p>
        </p:txBody>
      </p:sp>
      <p:sp>
        <p:nvSpPr>
          <p:cNvPr id="10" name="Speech Bubble: Oval 9">
            <a:extLst>
              <a:ext uri="{FF2B5EF4-FFF2-40B4-BE49-F238E27FC236}">
                <a16:creationId xmlns:a16="http://schemas.microsoft.com/office/drawing/2014/main" id="{C9BDAE74-5941-C914-B88E-67E71E4575FF}"/>
              </a:ext>
            </a:extLst>
          </p:cNvPr>
          <p:cNvSpPr/>
          <p:nvPr/>
        </p:nvSpPr>
        <p:spPr>
          <a:xfrm>
            <a:off x="4343400" y="3481743"/>
            <a:ext cx="2209800" cy="584290"/>
          </a:xfrm>
          <a:prstGeom prst="wedgeEllipseCallout">
            <a:avLst>
              <a:gd name="adj1" fmla="val -59394"/>
              <a:gd name="adj2" fmla="val 58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Syntactically wrong</a:t>
            </a:r>
          </a:p>
        </p:txBody>
      </p:sp>
      <p:sp>
        <p:nvSpPr>
          <p:cNvPr id="11" name="Speech Bubble: Oval 10">
            <a:extLst>
              <a:ext uri="{FF2B5EF4-FFF2-40B4-BE49-F238E27FC236}">
                <a16:creationId xmlns:a16="http://schemas.microsoft.com/office/drawing/2014/main" id="{C017F5A2-C0C4-8298-F769-048A4220FDD4}"/>
              </a:ext>
            </a:extLst>
          </p:cNvPr>
          <p:cNvSpPr/>
          <p:nvPr/>
        </p:nvSpPr>
        <p:spPr>
          <a:xfrm>
            <a:off x="5667407" y="3798059"/>
            <a:ext cx="2209800" cy="1211996"/>
          </a:xfrm>
          <a:prstGeom prst="wedgeEllipseCallout">
            <a:avLst>
              <a:gd name="adj1" fmla="val -82134"/>
              <a:gd name="adj2" fmla="val 426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Syntactically correct but semantically wrong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94609C"/>
          </a:solidFill>
        </p:spPr>
        <p:txBody>
          <a:bodyPr wrap="square" lIns="0" tIns="0" rIns="0" bIns="0" rtlCol="0"/>
          <a:lstStyle/>
          <a:p>
            <a:endParaRPr/>
          </a:p>
        </p:txBody>
      </p:sp>
      <p:sp>
        <p:nvSpPr>
          <p:cNvPr id="3" name="object 3"/>
          <p:cNvSpPr txBox="1">
            <a:spLocks noGrp="1"/>
          </p:cNvSpPr>
          <p:nvPr>
            <p:ph type="title"/>
          </p:nvPr>
        </p:nvSpPr>
        <p:spPr>
          <a:xfrm>
            <a:off x="-529824" y="49275"/>
            <a:ext cx="1295400" cy="1549400"/>
          </a:xfrm>
          <a:prstGeom prst="rect">
            <a:avLst/>
          </a:prstGeom>
        </p:spPr>
        <p:txBody>
          <a:bodyPr vert="horz" wrap="square" lIns="0" tIns="12700" rIns="0" bIns="0" rtlCol="0">
            <a:spAutoFit/>
          </a:bodyPr>
          <a:lstStyle/>
          <a:p>
            <a:pPr marL="12700">
              <a:lnSpc>
                <a:spcPct val="100000"/>
              </a:lnSpc>
              <a:spcBef>
                <a:spcPts val="100"/>
              </a:spcBef>
            </a:pPr>
            <a:r>
              <a:rPr sz="10000" b="0" dirty="0">
                <a:latin typeface="MS Gothic"/>
                <a:cs typeface="MS Gothic"/>
              </a:rPr>
              <a:t>〝</a:t>
            </a:r>
            <a:endParaRPr sz="10000">
              <a:latin typeface="MS Gothic"/>
              <a:cs typeface="MS Gothic"/>
            </a:endParaRPr>
          </a:p>
        </p:txBody>
      </p:sp>
      <p:sp>
        <p:nvSpPr>
          <p:cNvPr id="4" name="object 4"/>
          <p:cNvSpPr txBox="1"/>
          <p:nvPr/>
        </p:nvSpPr>
        <p:spPr>
          <a:xfrm>
            <a:off x="4142187" y="4595876"/>
            <a:ext cx="48298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Object</a:t>
            </a:r>
            <a:r>
              <a:rPr sz="1800" spc="-30" dirty="0">
                <a:solidFill>
                  <a:srgbClr val="FFFFFF"/>
                </a:solidFill>
                <a:latin typeface="Calibri"/>
                <a:cs typeface="Calibri"/>
              </a:rPr>
              <a:t> </a:t>
            </a:r>
            <a:r>
              <a:rPr sz="1800" dirty="0">
                <a:solidFill>
                  <a:srgbClr val="FFFFFF"/>
                </a:solidFill>
                <a:latin typeface="Calibri"/>
                <a:cs typeface="Calibri"/>
              </a:rPr>
              <a:t>Orientated</a:t>
            </a:r>
            <a:r>
              <a:rPr sz="1800" spc="-5" dirty="0">
                <a:solidFill>
                  <a:srgbClr val="FFFFFF"/>
                </a:solidFill>
                <a:latin typeface="Calibri"/>
                <a:cs typeface="Calibri"/>
              </a:rPr>
              <a:t> </a:t>
            </a:r>
            <a:r>
              <a:rPr sz="1800" dirty="0">
                <a:solidFill>
                  <a:srgbClr val="FFFFFF"/>
                </a:solidFill>
                <a:latin typeface="Calibri"/>
                <a:cs typeface="Calibri"/>
              </a:rPr>
              <a:t>v</a:t>
            </a:r>
            <a:r>
              <a:rPr sz="1800" spc="-15" dirty="0">
                <a:solidFill>
                  <a:srgbClr val="FFFFFF"/>
                </a:solidFill>
                <a:latin typeface="Calibri"/>
                <a:cs typeface="Calibri"/>
              </a:rPr>
              <a:t> </a:t>
            </a:r>
            <a:r>
              <a:rPr sz="1800" dirty="0">
                <a:solidFill>
                  <a:srgbClr val="FFFFFF"/>
                </a:solidFill>
                <a:latin typeface="Calibri"/>
                <a:cs typeface="Calibri"/>
              </a:rPr>
              <a:t>Imperative</a:t>
            </a:r>
            <a:r>
              <a:rPr sz="1800" spc="-5" dirty="0">
                <a:solidFill>
                  <a:srgbClr val="FFFFFF"/>
                </a:solidFill>
                <a:latin typeface="Calibri"/>
                <a:cs typeface="Calibri"/>
              </a:rPr>
              <a:t> </a:t>
            </a:r>
            <a:r>
              <a:rPr sz="1800" dirty="0">
                <a:solidFill>
                  <a:srgbClr val="FFFFFF"/>
                </a:solidFill>
                <a:latin typeface="Calibri"/>
                <a:cs typeface="Calibri"/>
              </a:rPr>
              <a:t>Programming</a:t>
            </a:r>
            <a:r>
              <a:rPr sz="1800" spc="-5" dirty="0">
                <a:solidFill>
                  <a:srgbClr val="FFFFFF"/>
                </a:solidFill>
                <a:latin typeface="Calibri"/>
                <a:cs typeface="Calibri"/>
              </a:rPr>
              <a:t> </a:t>
            </a:r>
            <a:r>
              <a:rPr sz="1800" spc="-10" dirty="0">
                <a:solidFill>
                  <a:srgbClr val="FFFFFF"/>
                </a:solidFill>
                <a:latin typeface="Calibri"/>
                <a:cs typeface="Calibri"/>
              </a:rPr>
              <a:t>Styles</a:t>
            </a:r>
            <a:endParaRPr sz="1800">
              <a:latin typeface="Calibri"/>
              <a:cs typeface="Calibri"/>
            </a:endParaRPr>
          </a:p>
        </p:txBody>
      </p:sp>
      <p:sp>
        <p:nvSpPr>
          <p:cNvPr id="5" name="object 5"/>
          <p:cNvSpPr txBox="1"/>
          <p:nvPr/>
        </p:nvSpPr>
        <p:spPr>
          <a:xfrm>
            <a:off x="360549" y="1582419"/>
            <a:ext cx="8207375" cy="1735455"/>
          </a:xfrm>
          <a:prstGeom prst="rect">
            <a:avLst/>
          </a:prstGeom>
        </p:spPr>
        <p:txBody>
          <a:bodyPr vert="horz" wrap="square" lIns="0" tIns="11430" rIns="0" bIns="0" rtlCol="0">
            <a:spAutoFit/>
          </a:bodyPr>
          <a:lstStyle/>
          <a:p>
            <a:pPr marL="12700" marR="5080">
              <a:lnSpc>
                <a:spcPct val="100200"/>
              </a:lnSpc>
              <a:spcBef>
                <a:spcPts val="90"/>
              </a:spcBef>
            </a:pPr>
            <a:r>
              <a:rPr sz="2800" b="1" dirty="0">
                <a:solidFill>
                  <a:srgbClr val="FFFFFF"/>
                </a:solidFill>
                <a:latin typeface="Calibri"/>
                <a:cs typeface="Calibri"/>
              </a:rPr>
              <a:t>Paradigm</a:t>
            </a:r>
            <a:r>
              <a:rPr sz="2800" b="1" spc="-5" dirty="0">
                <a:solidFill>
                  <a:srgbClr val="FFFFFF"/>
                </a:solidFill>
                <a:latin typeface="Calibri"/>
                <a:cs typeface="Calibri"/>
              </a:rPr>
              <a:t> </a:t>
            </a:r>
            <a:r>
              <a:rPr sz="2800" dirty="0">
                <a:solidFill>
                  <a:srgbClr val="FFFFFF"/>
                </a:solidFill>
                <a:latin typeface="Calibri"/>
                <a:cs typeface="Calibri"/>
              </a:rPr>
              <a:t>–</a:t>
            </a:r>
            <a:r>
              <a:rPr sz="2800" spc="5" dirty="0">
                <a:solidFill>
                  <a:srgbClr val="FFFFFF"/>
                </a:solidFill>
                <a:latin typeface="Calibri"/>
                <a:cs typeface="Calibri"/>
              </a:rPr>
              <a:t> </a:t>
            </a:r>
            <a:r>
              <a:rPr sz="2800" dirty="0">
                <a:solidFill>
                  <a:srgbClr val="FFFFFF"/>
                </a:solidFill>
                <a:latin typeface="Calibri"/>
                <a:cs typeface="Calibri"/>
              </a:rPr>
              <a:t>In</a:t>
            </a:r>
            <a:r>
              <a:rPr sz="2800" spc="-5" dirty="0">
                <a:solidFill>
                  <a:srgbClr val="FFFFFF"/>
                </a:solidFill>
                <a:latin typeface="Calibri"/>
                <a:cs typeface="Calibri"/>
              </a:rPr>
              <a:t> </a:t>
            </a:r>
            <a:r>
              <a:rPr sz="2800" dirty="0">
                <a:solidFill>
                  <a:srgbClr val="FFFFFF"/>
                </a:solidFill>
                <a:latin typeface="Calibri"/>
                <a:cs typeface="Calibri"/>
              </a:rPr>
              <a:t>simple</a:t>
            </a:r>
            <a:r>
              <a:rPr sz="2800" spc="-10" dirty="0">
                <a:solidFill>
                  <a:srgbClr val="FFFFFF"/>
                </a:solidFill>
                <a:latin typeface="Calibri"/>
                <a:cs typeface="Calibri"/>
              </a:rPr>
              <a:t> </a:t>
            </a:r>
            <a:r>
              <a:rPr sz="2800" dirty="0">
                <a:solidFill>
                  <a:srgbClr val="FFFFFF"/>
                </a:solidFill>
                <a:latin typeface="Calibri"/>
                <a:cs typeface="Calibri"/>
              </a:rPr>
              <a:t>terms,</a:t>
            </a:r>
            <a:r>
              <a:rPr sz="2800" spc="-5" dirty="0">
                <a:solidFill>
                  <a:srgbClr val="FFFFFF"/>
                </a:solidFill>
                <a:latin typeface="Calibri"/>
                <a:cs typeface="Calibri"/>
              </a:rPr>
              <a:t> </a:t>
            </a:r>
            <a:r>
              <a:rPr sz="2800" dirty="0">
                <a:solidFill>
                  <a:srgbClr val="FFFFFF"/>
                </a:solidFill>
                <a:latin typeface="Calibri"/>
                <a:cs typeface="Calibri"/>
              </a:rPr>
              <a:t>a</a:t>
            </a:r>
            <a:r>
              <a:rPr sz="2800" spc="-5" dirty="0">
                <a:solidFill>
                  <a:srgbClr val="FFFFFF"/>
                </a:solidFill>
                <a:latin typeface="Calibri"/>
                <a:cs typeface="Calibri"/>
              </a:rPr>
              <a:t> </a:t>
            </a:r>
            <a:r>
              <a:rPr sz="2800" b="1" dirty="0">
                <a:solidFill>
                  <a:srgbClr val="FFFFFF"/>
                </a:solidFill>
                <a:latin typeface="Calibri"/>
                <a:cs typeface="Calibri"/>
              </a:rPr>
              <a:t>paradigm</a:t>
            </a:r>
            <a:r>
              <a:rPr sz="2800" b="1" spc="-5" dirty="0">
                <a:solidFill>
                  <a:srgbClr val="FFFFFF"/>
                </a:solidFill>
                <a:latin typeface="Calibri"/>
                <a:cs typeface="Calibri"/>
              </a:rPr>
              <a:t> </a:t>
            </a:r>
            <a:r>
              <a:rPr sz="2800" dirty="0">
                <a:solidFill>
                  <a:srgbClr val="FFFFFF"/>
                </a:solidFill>
                <a:latin typeface="Calibri"/>
                <a:cs typeface="Calibri"/>
              </a:rPr>
              <a:t>is</a:t>
            </a:r>
            <a:r>
              <a:rPr sz="2800" spc="-5" dirty="0">
                <a:solidFill>
                  <a:srgbClr val="FFFFFF"/>
                </a:solidFill>
                <a:latin typeface="Calibri"/>
                <a:cs typeface="Calibri"/>
              </a:rPr>
              <a:t> </a:t>
            </a:r>
            <a:r>
              <a:rPr sz="2800" dirty="0">
                <a:solidFill>
                  <a:srgbClr val="FFFFFF"/>
                </a:solidFill>
                <a:latin typeface="Calibri"/>
                <a:cs typeface="Calibri"/>
              </a:rPr>
              <a:t>a</a:t>
            </a:r>
            <a:r>
              <a:rPr sz="2800" spc="-5" dirty="0">
                <a:solidFill>
                  <a:srgbClr val="FFFFFF"/>
                </a:solidFill>
                <a:latin typeface="Calibri"/>
                <a:cs typeface="Calibri"/>
              </a:rPr>
              <a:t> </a:t>
            </a:r>
            <a:r>
              <a:rPr sz="2800" dirty="0">
                <a:solidFill>
                  <a:srgbClr val="FFFFFF"/>
                </a:solidFill>
                <a:latin typeface="Calibri"/>
                <a:cs typeface="Calibri"/>
              </a:rPr>
              <a:t>way</a:t>
            </a:r>
            <a:r>
              <a:rPr sz="2800" spc="-10" dirty="0">
                <a:solidFill>
                  <a:srgbClr val="FFFFFF"/>
                </a:solidFill>
                <a:latin typeface="Calibri"/>
                <a:cs typeface="Calibri"/>
              </a:rPr>
              <a:t> </a:t>
            </a:r>
            <a:r>
              <a:rPr sz="2800" spc="-25" dirty="0">
                <a:solidFill>
                  <a:srgbClr val="FFFFFF"/>
                </a:solidFill>
                <a:latin typeface="Calibri"/>
                <a:cs typeface="Calibri"/>
              </a:rPr>
              <a:t>of </a:t>
            </a:r>
            <a:r>
              <a:rPr sz="2800" dirty="0">
                <a:solidFill>
                  <a:srgbClr val="FFFFFF"/>
                </a:solidFill>
                <a:latin typeface="Calibri"/>
                <a:cs typeface="Calibri"/>
              </a:rPr>
              <a:t>looking</a:t>
            </a:r>
            <a:r>
              <a:rPr sz="2800" spc="-35" dirty="0">
                <a:solidFill>
                  <a:srgbClr val="FFFFFF"/>
                </a:solidFill>
                <a:latin typeface="Calibri"/>
                <a:cs typeface="Calibri"/>
              </a:rPr>
              <a:t> </a:t>
            </a:r>
            <a:r>
              <a:rPr sz="2800" dirty="0">
                <a:solidFill>
                  <a:srgbClr val="FFFFFF"/>
                </a:solidFill>
                <a:latin typeface="Calibri"/>
                <a:cs typeface="Calibri"/>
              </a:rPr>
              <a:t>and</a:t>
            </a:r>
            <a:r>
              <a:rPr sz="2800" spc="-10" dirty="0">
                <a:solidFill>
                  <a:srgbClr val="FFFFFF"/>
                </a:solidFill>
                <a:latin typeface="Calibri"/>
                <a:cs typeface="Calibri"/>
              </a:rPr>
              <a:t> </a:t>
            </a:r>
            <a:r>
              <a:rPr sz="2800" dirty="0">
                <a:solidFill>
                  <a:srgbClr val="FFFFFF"/>
                </a:solidFill>
                <a:latin typeface="Calibri"/>
                <a:cs typeface="Calibri"/>
              </a:rPr>
              <a:t>thinking</a:t>
            </a:r>
            <a:r>
              <a:rPr sz="2800" spc="-20" dirty="0">
                <a:solidFill>
                  <a:srgbClr val="FFFFFF"/>
                </a:solidFill>
                <a:latin typeface="Calibri"/>
                <a:cs typeface="Calibri"/>
              </a:rPr>
              <a:t> </a:t>
            </a:r>
            <a:r>
              <a:rPr sz="2800" dirty="0">
                <a:solidFill>
                  <a:srgbClr val="FFFFFF"/>
                </a:solidFill>
                <a:latin typeface="Calibri"/>
                <a:cs typeface="Calibri"/>
              </a:rPr>
              <a:t>about</a:t>
            </a:r>
            <a:r>
              <a:rPr sz="2800" spc="-15" dirty="0">
                <a:solidFill>
                  <a:srgbClr val="FFFFFF"/>
                </a:solidFill>
                <a:latin typeface="Calibri"/>
                <a:cs typeface="Calibri"/>
              </a:rPr>
              <a:t> </a:t>
            </a:r>
            <a:r>
              <a:rPr sz="2800" dirty="0">
                <a:solidFill>
                  <a:srgbClr val="FFFFFF"/>
                </a:solidFill>
                <a:latin typeface="Calibri"/>
                <a:cs typeface="Calibri"/>
              </a:rPr>
              <a:t>something;</a:t>
            </a:r>
            <a:r>
              <a:rPr sz="2800" spc="-15" dirty="0">
                <a:solidFill>
                  <a:srgbClr val="FFFFFF"/>
                </a:solidFill>
                <a:latin typeface="Calibri"/>
                <a:cs typeface="Calibri"/>
              </a:rPr>
              <a:t> </a:t>
            </a:r>
            <a:r>
              <a:rPr sz="2800" dirty="0">
                <a:solidFill>
                  <a:srgbClr val="FFFFFF"/>
                </a:solidFill>
                <a:latin typeface="Calibri"/>
                <a:cs typeface="Calibri"/>
              </a:rPr>
              <a:t>this</a:t>
            </a:r>
            <a:r>
              <a:rPr sz="2800" spc="-10" dirty="0">
                <a:solidFill>
                  <a:srgbClr val="FFFFFF"/>
                </a:solidFill>
                <a:latin typeface="Calibri"/>
                <a:cs typeface="Calibri"/>
              </a:rPr>
              <a:t> </a:t>
            </a:r>
            <a:r>
              <a:rPr sz="2800" dirty="0">
                <a:solidFill>
                  <a:srgbClr val="FFFFFF"/>
                </a:solidFill>
                <a:latin typeface="Calibri"/>
                <a:cs typeface="Calibri"/>
              </a:rPr>
              <a:t>could</a:t>
            </a:r>
            <a:r>
              <a:rPr sz="2800" spc="-10" dirty="0">
                <a:solidFill>
                  <a:srgbClr val="FFFFFF"/>
                </a:solidFill>
                <a:latin typeface="Calibri"/>
                <a:cs typeface="Calibri"/>
              </a:rPr>
              <a:t> include </a:t>
            </a:r>
            <a:r>
              <a:rPr sz="2800" dirty="0">
                <a:solidFill>
                  <a:srgbClr val="FFFFFF"/>
                </a:solidFill>
                <a:latin typeface="Calibri"/>
                <a:cs typeface="Calibri"/>
              </a:rPr>
              <a:t>using</a:t>
            </a:r>
            <a:r>
              <a:rPr sz="2800" spc="-15" dirty="0">
                <a:solidFill>
                  <a:srgbClr val="FFFFFF"/>
                </a:solidFill>
                <a:latin typeface="Calibri"/>
                <a:cs typeface="Calibri"/>
              </a:rPr>
              <a:t> </a:t>
            </a:r>
            <a:r>
              <a:rPr lang="en-GB" sz="2800" spc="-15" dirty="0">
                <a:solidFill>
                  <a:srgbClr val="FFFFFF"/>
                </a:solidFill>
                <a:latin typeface="Calibri"/>
                <a:cs typeface="Calibri"/>
              </a:rPr>
              <a:t>a </a:t>
            </a:r>
            <a:r>
              <a:rPr sz="2800" dirty="0">
                <a:solidFill>
                  <a:srgbClr val="FFFFFF"/>
                </a:solidFill>
                <a:latin typeface="Calibri"/>
                <a:cs typeface="Calibri"/>
              </a:rPr>
              <a:t>pattern, a</a:t>
            </a:r>
            <a:r>
              <a:rPr sz="2800" spc="-10" dirty="0">
                <a:solidFill>
                  <a:srgbClr val="FFFFFF"/>
                </a:solidFill>
                <a:latin typeface="Calibri"/>
                <a:cs typeface="Calibri"/>
              </a:rPr>
              <a:t> </a:t>
            </a:r>
            <a:r>
              <a:rPr sz="2800" dirty="0">
                <a:solidFill>
                  <a:srgbClr val="FFFFFF"/>
                </a:solidFill>
                <a:latin typeface="Calibri"/>
                <a:cs typeface="Calibri"/>
              </a:rPr>
              <a:t>computer</a:t>
            </a:r>
            <a:r>
              <a:rPr sz="2800" spc="-5" dirty="0">
                <a:solidFill>
                  <a:srgbClr val="FFFFFF"/>
                </a:solidFill>
                <a:latin typeface="Calibri"/>
                <a:cs typeface="Calibri"/>
              </a:rPr>
              <a:t> </a:t>
            </a:r>
            <a:r>
              <a:rPr sz="2800" dirty="0">
                <a:solidFill>
                  <a:srgbClr val="FFFFFF"/>
                </a:solidFill>
                <a:latin typeface="Calibri"/>
                <a:cs typeface="Calibri"/>
              </a:rPr>
              <a:t>model</a:t>
            </a:r>
            <a:r>
              <a:rPr sz="2800" spc="-15" dirty="0">
                <a:solidFill>
                  <a:srgbClr val="FFFFFF"/>
                </a:solidFill>
                <a:latin typeface="Calibri"/>
                <a:cs typeface="Calibri"/>
              </a:rPr>
              <a:t> </a:t>
            </a:r>
            <a:r>
              <a:rPr sz="2800" dirty="0">
                <a:solidFill>
                  <a:srgbClr val="FFFFFF"/>
                </a:solidFill>
                <a:latin typeface="Calibri"/>
                <a:cs typeface="Calibri"/>
              </a:rPr>
              <a:t>or</a:t>
            </a:r>
            <a:r>
              <a:rPr sz="2800" spc="-10" dirty="0">
                <a:solidFill>
                  <a:srgbClr val="FFFFFF"/>
                </a:solidFill>
                <a:latin typeface="Calibri"/>
                <a:cs typeface="Calibri"/>
              </a:rPr>
              <a:t> </a:t>
            </a:r>
            <a:r>
              <a:rPr sz="2800" dirty="0">
                <a:solidFill>
                  <a:srgbClr val="FFFFFF"/>
                </a:solidFill>
                <a:latin typeface="Calibri"/>
                <a:cs typeface="Calibri"/>
              </a:rPr>
              <a:t>a</a:t>
            </a:r>
            <a:r>
              <a:rPr sz="2800" spc="-5" dirty="0">
                <a:solidFill>
                  <a:srgbClr val="FFFFFF"/>
                </a:solidFill>
                <a:latin typeface="Calibri"/>
                <a:cs typeface="Calibri"/>
              </a:rPr>
              <a:t> </a:t>
            </a:r>
            <a:r>
              <a:rPr sz="2800" dirty="0">
                <a:solidFill>
                  <a:srgbClr val="FFFFFF"/>
                </a:solidFill>
                <a:latin typeface="Calibri"/>
                <a:cs typeface="Calibri"/>
              </a:rPr>
              <a:t>set</a:t>
            </a:r>
            <a:r>
              <a:rPr sz="2800" spc="-10" dirty="0">
                <a:solidFill>
                  <a:srgbClr val="FFFFFF"/>
                </a:solidFill>
                <a:latin typeface="Calibri"/>
                <a:cs typeface="Calibri"/>
              </a:rPr>
              <a:t> </a:t>
            </a:r>
            <a:r>
              <a:rPr sz="2800" dirty="0">
                <a:solidFill>
                  <a:srgbClr val="FFFFFF"/>
                </a:solidFill>
                <a:latin typeface="Calibri"/>
                <a:cs typeface="Calibri"/>
              </a:rPr>
              <a:t>of</a:t>
            </a:r>
            <a:r>
              <a:rPr sz="2800" spc="-5" dirty="0">
                <a:solidFill>
                  <a:srgbClr val="FFFFFF"/>
                </a:solidFill>
                <a:latin typeface="Calibri"/>
                <a:cs typeface="Calibri"/>
              </a:rPr>
              <a:t> </a:t>
            </a:r>
            <a:r>
              <a:rPr sz="2800" spc="-10" dirty="0">
                <a:solidFill>
                  <a:srgbClr val="FFFFFF"/>
                </a:solidFill>
                <a:latin typeface="Calibri"/>
                <a:cs typeface="Calibri"/>
              </a:rPr>
              <a:t>processes, </a:t>
            </a:r>
            <a:r>
              <a:rPr sz="2800" spc="-20" dirty="0">
                <a:solidFill>
                  <a:srgbClr val="FFFFFF"/>
                </a:solidFill>
                <a:latin typeface="Calibri"/>
                <a:cs typeface="Calibri"/>
              </a:rPr>
              <a:t>etc.</a:t>
            </a:r>
            <a:endParaRPr sz="28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825" y="1077467"/>
            <a:ext cx="8411210" cy="308356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91208"/>
                </a:solidFill>
                <a:latin typeface="Calibri"/>
                <a:cs typeface="Calibri"/>
              </a:rPr>
              <a:t>Programming</a:t>
            </a:r>
            <a:r>
              <a:rPr sz="2000" spc="-30" dirty="0">
                <a:solidFill>
                  <a:srgbClr val="091208"/>
                </a:solidFill>
                <a:latin typeface="Calibri"/>
                <a:cs typeface="Calibri"/>
              </a:rPr>
              <a:t> </a:t>
            </a:r>
            <a:r>
              <a:rPr sz="2000" dirty="0">
                <a:solidFill>
                  <a:srgbClr val="091208"/>
                </a:solidFill>
                <a:latin typeface="Calibri"/>
                <a:cs typeface="Calibri"/>
              </a:rPr>
              <a:t>paradigms</a:t>
            </a:r>
            <a:r>
              <a:rPr sz="2000" spc="-5" dirty="0">
                <a:solidFill>
                  <a:srgbClr val="091208"/>
                </a:solidFill>
                <a:latin typeface="Calibri"/>
                <a:cs typeface="Calibri"/>
              </a:rPr>
              <a:t> </a:t>
            </a:r>
            <a:r>
              <a:rPr sz="2000" dirty="0">
                <a:solidFill>
                  <a:srgbClr val="091208"/>
                </a:solidFill>
                <a:latin typeface="Calibri"/>
                <a:cs typeface="Calibri"/>
              </a:rPr>
              <a:t>are</a:t>
            </a:r>
            <a:r>
              <a:rPr sz="2000" spc="-10" dirty="0">
                <a:solidFill>
                  <a:srgbClr val="091208"/>
                </a:solidFill>
                <a:latin typeface="Calibri"/>
                <a:cs typeface="Calibri"/>
              </a:rPr>
              <a:t> </a:t>
            </a:r>
            <a:r>
              <a:rPr sz="2000" b="1" dirty="0">
                <a:solidFill>
                  <a:srgbClr val="091208"/>
                </a:solidFill>
                <a:latin typeface="Calibri"/>
                <a:cs typeface="Calibri"/>
              </a:rPr>
              <a:t>used</a:t>
            </a:r>
            <a:r>
              <a:rPr sz="2000" b="1" spc="-15" dirty="0">
                <a:solidFill>
                  <a:srgbClr val="091208"/>
                </a:solidFill>
                <a:latin typeface="Calibri"/>
                <a:cs typeface="Calibri"/>
              </a:rPr>
              <a:t> </a:t>
            </a:r>
            <a:r>
              <a:rPr sz="2000" b="1" dirty="0">
                <a:solidFill>
                  <a:srgbClr val="091208"/>
                </a:solidFill>
                <a:latin typeface="Calibri"/>
                <a:cs typeface="Calibri"/>
              </a:rPr>
              <a:t>to</a:t>
            </a:r>
            <a:r>
              <a:rPr sz="2000" b="1" spc="-10" dirty="0">
                <a:solidFill>
                  <a:srgbClr val="091208"/>
                </a:solidFill>
                <a:latin typeface="Calibri"/>
                <a:cs typeface="Calibri"/>
              </a:rPr>
              <a:t> </a:t>
            </a:r>
            <a:r>
              <a:rPr sz="2000" b="1" dirty="0">
                <a:solidFill>
                  <a:srgbClr val="091208"/>
                </a:solidFill>
                <a:latin typeface="Calibri"/>
                <a:cs typeface="Calibri"/>
              </a:rPr>
              <a:t>help</a:t>
            </a:r>
            <a:r>
              <a:rPr sz="2000" b="1" spc="-15" dirty="0">
                <a:solidFill>
                  <a:srgbClr val="091208"/>
                </a:solidFill>
                <a:latin typeface="Calibri"/>
                <a:cs typeface="Calibri"/>
              </a:rPr>
              <a:t> </a:t>
            </a:r>
            <a:r>
              <a:rPr sz="2000" b="1" dirty="0">
                <a:solidFill>
                  <a:srgbClr val="091208"/>
                </a:solidFill>
                <a:latin typeface="Calibri"/>
                <a:cs typeface="Calibri"/>
              </a:rPr>
              <a:t>solve</a:t>
            </a:r>
            <a:r>
              <a:rPr sz="2000" b="1" spc="-5" dirty="0">
                <a:solidFill>
                  <a:srgbClr val="091208"/>
                </a:solidFill>
                <a:latin typeface="Calibri"/>
                <a:cs typeface="Calibri"/>
              </a:rPr>
              <a:t> </a:t>
            </a:r>
            <a:r>
              <a:rPr sz="2000" b="1" dirty="0">
                <a:solidFill>
                  <a:srgbClr val="091208"/>
                </a:solidFill>
                <a:latin typeface="Calibri"/>
                <a:cs typeface="Calibri"/>
              </a:rPr>
              <a:t>problems</a:t>
            </a:r>
            <a:r>
              <a:rPr sz="2000" b="1" spc="-15" dirty="0">
                <a:solidFill>
                  <a:srgbClr val="091208"/>
                </a:solidFill>
                <a:latin typeface="Calibri"/>
                <a:cs typeface="Calibri"/>
              </a:rPr>
              <a:t> </a:t>
            </a:r>
            <a:r>
              <a:rPr sz="2000" dirty="0">
                <a:solidFill>
                  <a:srgbClr val="091208"/>
                </a:solidFill>
                <a:latin typeface="Calibri"/>
                <a:cs typeface="Calibri"/>
              </a:rPr>
              <a:t>by</a:t>
            </a:r>
            <a:r>
              <a:rPr sz="2000" spc="-15" dirty="0">
                <a:solidFill>
                  <a:srgbClr val="091208"/>
                </a:solidFill>
                <a:latin typeface="Calibri"/>
                <a:cs typeface="Calibri"/>
              </a:rPr>
              <a:t> </a:t>
            </a:r>
            <a:r>
              <a:rPr sz="2000" dirty="0">
                <a:solidFill>
                  <a:srgbClr val="091208"/>
                </a:solidFill>
                <a:latin typeface="Calibri"/>
                <a:cs typeface="Calibri"/>
              </a:rPr>
              <a:t>allowing</a:t>
            </a:r>
            <a:r>
              <a:rPr sz="2000" spc="-15" dirty="0">
                <a:solidFill>
                  <a:srgbClr val="091208"/>
                </a:solidFill>
                <a:latin typeface="Calibri"/>
                <a:cs typeface="Calibri"/>
              </a:rPr>
              <a:t> </a:t>
            </a:r>
            <a:r>
              <a:rPr sz="2000" spc="-10" dirty="0">
                <a:solidFill>
                  <a:srgbClr val="091208"/>
                </a:solidFill>
                <a:latin typeface="Calibri"/>
                <a:cs typeface="Calibri"/>
              </a:rPr>
              <a:t>developers </a:t>
            </a:r>
            <a:r>
              <a:rPr sz="2000" dirty="0">
                <a:solidFill>
                  <a:srgbClr val="091208"/>
                </a:solidFill>
                <a:latin typeface="Calibri"/>
                <a:cs typeface="Calibri"/>
              </a:rPr>
              <a:t>to</a:t>
            </a:r>
            <a:r>
              <a:rPr sz="2000" spc="-30" dirty="0">
                <a:solidFill>
                  <a:srgbClr val="091208"/>
                </a:solidFill>
                <a:latin typeface="Calibri"/>
                <a:cs typeface="Calibri"/>
              </a:rPr>
              <a:t> </a:t>
            </a:r>
            <a:r>
              <a:rPr sz="2000" dirty="0">
                <a:solidFill>
                  <a:srgbClr val="091208"/>
                </a:solidFill>
                <a:latin typeface="Calibri"/>
                <a:cs typeface="Calibri"/>
              </a:rPr>
              <a:t>adopt</a:t>
            </a:r>
            <a:r>
              <a:rPr sz="2000" spc="-5" dirty="0">
                <a:solidFill>
                  <a:srgbClr val="091208"/>
                </a:solidFill>
                <a:latin typeface="Calibri"/>
                <a:cs typeface="Calibri"/>
              </a:rPr>
              <a:t> </a:t>
            </a:r>
            <a:r>
              <a:rPr sz="2000" dirty="0">
                <a:solidFill>
                  <a:srgbClr val="091208"/>
                </a:solidFill>
                <a:latin typeface="Calibri"/>
                <a:cs typeface="Calibri"/>
              </a:rPr>
              <a:t>different</a:t>
            </a:r>
            <a:r>
              <a:rPr sz="2000" spc="-10" dirty="0">
                <a:solidFill>
                  <a:srgbClr val="091208"/>
                </a:solidFill>
                <a:latin typeface="Calibri"/>
                <a:cs typeface="Calibri"/>
              </a:rPr>
              <a:t> </a:t>
            </a:r>
            <a:r>
              <a:rPr sz="2000" dirty="0">
                <a:solidFill>
                  <a:srgbClr val="091208"/>
                </a:solidFill>
                <a:latin typeface="Calibri"/>
                <a:cs typeface="Calibri"/>
              </a:rPr>
              <a:t>styles</a:t>
            </a:r>
            <a:r>
              <a:rPr sz="2000" spc="-5" dirty="0">
                <a:solidFill>
                  <a:srgbClr val="091208"/>
                </a:solidFill>
                <a:latin typeface="Calibri"/>
                <a:cs typeface="Calibri"/>
              </a:rPr>
              <a:t> </a:t>
            </a:r>
            <a:r>
              <a:rPr sz="2000" dirty="0">
                <a:solidFill>
                  <a:srgbClr val="091208"/>
                </a:solidFill>
                <a:latin typeface="Calibri"/>
                <a:cs typeface="Calibri"/>
              </a:rPr>
              <a:t>or</a:t>
            </a:r>
            <a:r>
              <a:rPr sz="2000" spc="-5" dirty="0">
                <a:solidFill>
                  <a:srgbClr val="091208"/>
                </a:solidFill>
                <a:latin typeface="Calibri"/>
                <a:cs typeface="Calibri"/>
              </a:rPr>
              <a:t> </a:t>
            </a:r>
            <a:r>
              <a:rPr sz="2000" dirty="0">
                <a:solidFill>
                  <a:srgbClr val="091208"/>
                </a:solidFill>
                <a:latin typeface="Calibri"/>
                <a:cs typeface="Calibri"/>
              </a:rPr>
              <a:t>“ways”</a:t>
            </a:r>
            <a:r>
              <a:rPr sz="2000" spc="-15" dirty="0">
                <a:solidFill>
                  <a:srgbClr val="091208"/>
                </a:solidFill>
                <a:latin typeface="Calibri"/>
                <a:cs typeface="Calibri"/>
              </a:rPr>
              <a:t> </a:t>
            </a:r>
            <a:r>
              <a:rPr sz="2000" dirty="0">
                <a:solidFill>
                  <a:srgbClr val="091208"/>
                </a:solidFill>
                <a:latin typeface="Calibri"/>
                <a:cs typeface="Calibri"/>
              </a:rPr>
              <a:t>of</a:t>
            </a:r>
            <a:r>
              <a:rPr sz="2000" spc="-5" dirty="0">
                <a:solidFill>
                  <a:srgbClr val="091208"/>
                </a:solidFill>
                <a:latin typeface="Calibri"/>
                <a:cs typeface="Calibri"/>
              </a:rPr>
              <a:t> </a:t>
            </a:r>
            <a:r>
              <a:rPr sz="2000" dirty="0">
                <a:solidFill>
                  <a:srgbClr val="091208"/>
                </a:solidFill>
                <a:latin typeface="Calibri"/>
                <a:cs typeface="Calibri"/>
              </a:rPr>
              <a:t>designing</a:t>
            </a:r>
            <a:r>
              <a:rPr sz="2000" spc="-15" dirty="0">
                <a:solidFill>
                  <a:srgbClr val="091208"/>
                </a:solidFill>
                <a:latin typeface="Calibri"/>
                <a:cs typeface="Calibri"/>
              </a:rPr>
              <a:t> </a:t>
            </a:r>
            <a:r>
              <a:rPr sz="2000" dirty="0">
                <a:solidFill>
                  <a:srgbClr val="091208"/>
                </a:solidFill>
                <a:latin typeface="Calibri"/>
                <a:cs typeface="Calibri"/>
              </a:rPr>
              <a:t>and</a:t>
            </a:r>
            <a:r>
              <a:rPr sz="2000" spc="-15" dirty="0">
                <a:solidFill>
                  <a:srgbClr val="091208"/>
                </a:solidFill>
                <a:latin typeface="Calibri"/>
                <a:cs typeface="Calibri"/>
              </a:rPr>
              <a:t> </a:t>
            </a:r>
            <a:r>
              <a:rPr sz="2000" dirty="0">
                <a:solidFill>
                  <a:srgbClr val="091208"/>
                </a:solidFill>
                <a:latin typeface="Calibri"/>
                <a:cs typeface="Calibri"/>
              </a:rPr>
              <a:t>coding</a:t>
            </a:r>
            <a:r>
              <a:rPr sz="2000" spc="-15" dirty="0">
                <a:solidFill>
                  <a:srgbClr val="091208"/>
                </a:solidFill>
                <a:latin typeface="Calibri"/>
                <a:cs typeface="Calibri"/>
              </a:rPr>
              <a:t> </a:t>
            </a:r>
            <a:r>
              <a:rPr sz="2000" dirty="0">
                <a:solidFill>
                  <a:srgbClr val="091208"/>
                </a:solidFill>
                <a:latin typeface="Calibri"/>
                <a:cs typeface="Calibri"/>
              </a:rPr>
              <a:t>the</a:t>
            </a:r>
            <a:r>
              <a:rPr sz="2000" spc="-5" dirty="0">
                <a:solidFill>
                  <a:srgbClr val="091208"/>
                </a:solidFill>
                <a:latin typeface="Calibri"/>
                <a:cs typeface="Calibri"/>
              </a:rPr>
              <a:t> </a:t>
            </a:r>
            <a:r>
              <a:rPr sz="2000" spc="-10" dirty="0">
                <a:solidFill>
                  <a:srgbClr val="091208"/>
                </a:solidFill>
                <a:latin typeface="Calibri"/>
                <a:cs typeface="Calibri"/>
              </a:rPr>
              <a:t>program;</a:t>
            </a:r>
            <a:r>
              <a:rPr sz="2000" spc="500" dirty="0">
                <a:solidFill>
                  <a:srgbClr val="091208"/>
                </a:solidFill>
                <a:latin typeface="Calibri"/>
                <a:cs typeface="Calibri"/>
              </a:rPr>
              <a:t> </a:t>
            </a:r>
            <a:r>
              <a:rPr sz="2000" dirty="0">
                <a:solidFill>
                  <a:srgbClr val="091208"/>
                </a:solidFill>
                <a:latin typeface="Calibri"/>
                <a:cs typeface="Calibri"/>
              </a:rPr>
              <a:t>different</a:t>
            </a:r>
            <a:r>
              <a:rPr sz="2000" spc="-20" dirty="0">
                <a:solidFill>
                  <a:srgbClr val="091208"/>
                </a:solidFill>
                <a:latin typeface="Calibri"/>
                <a:cs typeface="Calibri"/>
              </a:rPr>
              <a:t> </a:t>
            </a:r>
            <a:r>
              <a:rPr sz="2000" dirty="0">
                <a:solidFill>
                  <a:srgbClr val="091208"/>
                </a:solidFill>
                <a:latin typeface="Calibri"/>
                <a:cs typeface="Calibri"/>
              </a:rPr>
              <a:t>languages</a:t>
            </a:r>
            <a:r>
              <a:rPr sz="2000" spc="-15" dirty="0">
                <a:solidFill>
                  <a:srgbClr val="091208"/>
                </a:solidFill>
                <a:latin typeface="Calibri"/>
                <a:cs typeface="Calibri"/>
              </a:rPr>
              <a:t> </a:t>
            </a:r>
            <a:r>
              <a:rPr sz="2000" dirty="0">
                <a:solidFill>
                  <a:srgbClr val="091208"/>
                </a:solidFill>
                <a:latin typeface="Calibri"/>
                <a:cs typeface="Calibri"/>
              </a:rPr>
              <a:t>often</a:t>
            </a:r>
            <a:r>
              <a:rPr sz="2000" spc="-10" dirty="0">
                <a:solidFill>
                  <a:srgbClr val="091208"/>
                </a:solidFill>
                <a:latin typeface="Calibri"/>
                <a:cs typeface="Calibri"/>
              </a:rPr>
              <a:t> </a:t>
            </a:r>
            <a:r>
              <a:rPr sz="2000" dirty="0">
                <a:solidFill>
                  <a:srgbClr val="091208"/>
                </a:solidFill>
                <a:latin typeface="Calibri"/>
                <a:cs typeface="Calibri"/>
              </a:rPr>
              <a:t>focus</a:t>
            </a:r>
            <a:r>
              <a:rPr sz="2000" spc="-10" dirty="0">
                <a:solidFill>
                  <a:srgbClr val="091208"/>
                </a:solidFill>
                <a:latin typeface="Calibri"/>
                <a:cs typeface="Calibri"/>
              </a:rPr>
              <a:t> </a:t>
            </a:r>
            <a:r>
              <a:rPr sz="2000" dirty="0">
                <a:solidFill>
                  <a:srgbClr val="091208"/>
                </a:solidFill>
                <a:latin typeface="Calibri"/>
                <a:cs typeface="Calibri"/>
              </a:rPr>
              <a:t>on</a:t>
            </a:r>
            <a:r>
              <a:rPr sz="2000" spc="-15" dirty="0">
                <a:solidFill>
                  <a:srgbClr val="091208"/>
                </a:solidFill>
                <a:latin typeface="Calibri"/>
                <a:cs typeface="Calibri"/>
              </a:rPr>
              <a:t> </a:t>
            </a:r>
            <a:r>
              <a:rPr sz="2000" dirty="0">
                <a:solidFill>
                  <a:srgbClr val="091208"/>
                </a:solidFill>
                <a:latin typeface="Calibri"/>
                <a:cs typeface="Calibri"/>
              </a:rPr>
              <a:t>different</a:t>
            </a:r>
            <a:r>
              <a:rPr sz="2000" spc="-10" dirty="0">
                <a:solidFill>
                  <a:srgbClr val="091208"/>
                </a:solidFill>
                <a:latin typeface="Calibri"/>
                <a:cs typeface="Calibri"/>
              </a:rPr>
              <a:t> paradigms.</a:t>
            </a:r>
            <a:endParaRPr sz="2000">
              <a:latin typeface="Calibri"/>
              <a:cs typeface="Calibri"/>
            </a:endParaRPr>
          </a:p>
          <a:p>
            <a:pPr>
              <a:lnSpc>
                <a:spcPct val="100000"/>
              </a:lnSpc>
              <a:spcBef>
                <a:spcPts val="15"/>
              </a:spcBef>
            </a:pPr>
            <a:endParaRPr sz="1950">
              <a:latin typeface="Calibri"/>
              <a:cs typeface="Calibri"/>
            </a:endParaRPr>
          </a:p>
          <a:p>
            <a:pPr marL="12700">
              <a:lnSpc>
                <a:spcPct val="100000"/>
              </a:lnSpc>
              <a:spcBef>
                <a:spcPts val="5"/>
              </a:spcBef>
            </a:pPr>
            <a:r>
              <a:rPr sz="2000" b="1" dirty="0">
                <a:solidFill>
                  <a:srgbClr val="091208"/>
                </a:solidFill>
                <a:latin typeface="Calibri"/>
                <a:cs typeface="Calibri"/>
              </a:rPr>
              <a:t>The</a:t>
            </a:r>
            <a:r>
              <a:rPr sz="2000" b="1" spc="-20" dirty="0">
                <a:solidFill>
                  <a:srgbClr val="091208"/>
                </a:solidFill>
                <a:latin typeface="Calibri"/>
                <a:cs typeface="Calibri"/>
              </a:rPr>
              <a:t> </a:t>
            </a:r>
            <a:r>
              <a:rPr sz="2000" b="1" dirty="0">
                <a:solidFill>
                  <a:srgbClr val="091208"/>
                </a:solidFill>
                <a:latin typeface="Calibri"/>
                <a:cs typeface="Calibri"/>
              </a:rPr>
              <a:t>following</a:t>
            </a:r>
            <a:r>
              <a:rPr sz="2000" b="1" spc="-15" dirty="0">
                <a:solidFill>
                  <a:srgbClr val="091208"/>
                </a:solidFill>
                <a:latin typeface="Calibri"/>
                <a:cs typeface="Calibri"/>
              </a:rPr>
              <a:t> </a:t>
            </a:r>
            <a:r>
              <a:rPr sz="2000" b="1" dirty="0">
                <a:solidFill>
                  <a:srgbClr val="091208"/>
                </a:solidFill>
                <a:latin typeface="Calibri"/>
                <a:cs typeface="Calibri"/>
              </a:rPr>
              <a:t>(five)</a:t>
            </a:r>
            <a:r>
              <a:rPr sz="2000" b="1" spc="-10" dirty="0">
                <a:solidFill>
                  <a:srgbClr val="091208"/>
                </a:solidFill>
                <a:latin typeface="Calibri"/>
                <a:cs typeface="Calibri"/>
              </a:rPr>
              <a:t> </a:t>
            </a:r>
            <a:r>
              <a:rPr sz="2000" b="1" dirty="0">
                <a:solidFill>
                  <a:srgbClr val="091208"/>
                </a:solidFill>
                <a:latin typeface="Calibri"/>
                <a:cs typeface="Calibri"/>
              </a:rPr>
              <a:t>are</a:t>
            </a:r>
            <a:r>
              <a:rPr sz="2000" b="1" spc="-10" dirty="0">
                <a:solidFill>
                  <a:srgbClr val="091208"/>
                </a:solidFill>
                <a:latin typeface="Calibri"/>
                <a:cs typeface="Calibri"/>
              </a:rPr>
              <a:t> </a:t>
            </a:r>
            <a:r>
              <a:rPr sz="2000" b="1" dirty="0">
                <a:solidFill>
                  <a:srgbClr val="091208"/>
                </a:solidFill>
                <a:latin typeface="Calibri"/>
                <a:cs typeface="Calibri"/>
              </a:rPr>
              <a:t>not</a:t>
            </a:r>
            <a:r>
              <a:rPr sz="2000" b="1" spc="-20" dirty="0">
                <a:solidFill>
                  <a:srgbClr val="091208"/>
                </a:solidFill>
                <a:latin typeface="Calibri"/>
                <a:cs typeface="Calibri"/>
              </a:rPr>
              <a:t> </a:t>
            </a:r>
            <a:r>
              <a:rPr sz="2000" b="1" dirty="0">
                <a:solidFill>
                  <a:srgbClr val="091208"/>
                </a:solidFill>
                <a:latin typeface="Calibri"/>
                <a:cs typeface="Calibri"/>
              </a:rPr>
              <a:t>an</a:t>
            </a:r>
            <a:r>
              <a:rPr sz="2000" b="1" spc="-10" dirty="0">
                <a:solidFill>
                  <a:srgbClr val="091208"/>
                </a:solidFill>
                <a:latin typeface="Calibri"/>
                <a:cs typeface="Calibri"/>
              </a:rPr>
              <a:t> </a:t>
            </a:r>
            <a:r>
              <a:rPr sz="2000" b="1" dirty="0">
                <a:solidFill>
                  <a:srgbClr val="091208"/>
                </a:solidFill>
                <a:latin typeface="Calibri"/>
                <a:cs typeface="Calibri"/>
              </a:rPr>
              <a:t>exhaustive</a:t>
            </a:r>
            <a:r>
              <a:rPr sz="2000" b="1" spc="-10" dirty="0">
                <a:solidFill>
                  <a:srgbClr val="091208"/>
                </a:solidFill>
                <a:latin typeface="Calibri"/>
                <a:cs typeface="Calibri"/>
              </a:rPr>
              <a:t> </a:t>
            </a:r>
            <a:r>
              <a:rPr sz="2000" b="1" dirty="0">
                <a:solidFill>
                  <a:srgbClr val="091208"/>
                </a:solidFill>
                <a:latin typeface="Calibri"/>
                <a:cs typeface="Calibri"/>
              </a:rPr>
              <a:t>or</a:t>
            </a:r>
            <a:r>
              <a:rPr sz="2000" b="1" spc="-15" dirty="0">
                <a:solidFill>
                  <a:srgbClr val="091208"/>
                </a:solidFill>
                <a:latin typeface="Calibri"/>
                <a:cs typeface="Calibri"/>
              </a:rPr>
              <a:t> </a:t>
            </a:r>
            <a:r>
              <a:rPr sz="2000" b="1" dirty="0">
                <a:solidFill>
                  <a:srgbClr val="091208"/>
                </a:solidFill>
                <a:latin typeface="Calibri"/>
                <a:cs typeface="Calibri"/>
              </a:rPr>
              <a:t>absolute</a:t>
            </a:r>
            <a:r>
              <a:rPr sz="2000" b="1" spc="-5" dirty="0">
                <a:solidFill>
                  <a:srgbClr val="091208"/>
                </a:solidFill>
                <a:latin typeface="Calibri"/>
                <a:cs typeface="Calibri"/>
              </a:rPr>
              <a:t> </a:t>
            </a:r>
            <a:r>
              <a:rPr sz="2000" b="1" spc="-10" dirty="0">
                <a:solidFill>
                  <a:srgbClr val="091208"/>
                </a:solidFill>
                <a:latin typeface="Calibri"/>
                <a:cs typeface="Calibri"/>
              </a:rPr>
              <a:t>list:</a:t>
            </a:r>
            <a:endParaRPr sz="2000">
              <a:latin typeface="Calibri"/>
              <a:cs typeface="Calibri"/>
            </a:endParaRPr>
          </a:p>
          <a:p>
            <a:pPr marL="469265" indent="-380365">
              <a:lnSpc>
                <a:spcPct val="100000"/>
              </a:lnSpc>
              <a:buClr>
                <a:srgbClr val="94609C"/>
              </a:buClr>
              <a:buSzPct val="120000"/>
              <a:buFont typeface="Arial"/>
              <a:buChar char="■"/>
              <a:tabLst>
                <a:tab pos="469265" algn="l"/>
                <a:tab pos="469900" algn="l"/>
              </a:tabLst>
            </a:pPr>
            <a:r>
              <a:rPr sz="2000" dirty="0">
                <a:solidFill>
                  <a:srgbClr val="091208"/>
                </a:solidFill>
                <a:latin typeface="Calibri"/>
                <a:cs typeface="Calibri"/>
              </a:rPr>
              <a:t>Imperative</a:t>
            </a:r>
            <a:r>
              <a:rPr sz="2000" spc="-5" dirty="0">
                <a:solidFill>
                  <a:srgbClr val="091208"/>
                </a:solidFill>
                <a:latin typeface="Calibri"/>
                <a:cs typeface="Calibri"/>
              </a:rPr>
              <a:t> </a:t>
            </a:r>
            <a:r>
              <a:rPr sz="2000" dirty="0">
                <a:solidFill>
                  <a:srgbClr val="091208"/>
                </a:solidFill>
                <a:latin typeface="Calibri"/>
                <a:cs typeface="Calibri"/>
              </a:rPr>
              <a:t>&amp;</a:t>
            </a:r>
            <a:r>
              <a:rPr sz="2000" spc="-5" dirty="0">
                <a:solidFill>
                  <a:srgbClr val="091208"/>
                </a:solidFill>
                <a:latin typeface="Calibri"/>
                <a:cs typeface="Calibri"/>
              </a:rPr>
              <a:t> </a:t>
            </a:r>
            <a:r>
              <a:rPr sz="2000" dirty="0">
                <a:solidFill>
                  <a:srgbClr val="091208"/>
                </a:solidFill>
                <a:latin typeface="Calibri"/>
                <a:cs typeface="Calibri"/>
              </a:rPr>
              <a:t>Structured</a:t>
            </a:r>
            <a:r>
              <a:rPr sz="2000" spc="-5" dirty="0">
                <a:solidFill>
                  <a:srgbClr val="091208"/>
                </a:solidFill>
                <a:latin typeface="Calibri"/>
                <a:cs typeface="Calibri"/>
              </a:rPr>
              <a:t> </a:t>
            </a:r>
            <a:r>
              <a:rPr sz="2000" spc="-10" dirty="0">
                <a:solidFill>
                  <a:srgbClr val="091208"/>
                </a:solidFill>
                <a:latin typeface="Calibri"/>
                <a:cs typeface="Calibri"/>
              </a:rPr>
              <a:t>Programming</a:t>
            </a:r>
            <a:endParaRPr sz="2000">
              <a:latin typeface="Calibri"/>
              <a:cs typeface="Calibri"/>
            </a:endParaRPr>
          </a:p>
          <a:p>
            <a:pPr marL="469265" indent="-380365">
              <a:lnSpc>
                <a:spcPct val="100000"/>
              </a:lnSpc>
              <a:buClr>
                <a:srgbClr val="94609C"/>
              </a:buClr>
              <a:buSzPct val="120000"/>
              <a:buFont typeface="Arial"/>
              <a:buChar char="■"/>
              <a:tabLst>
                <a:tab pos="469265" algn="l"/>
                <a:tab pos="469900" algn="l"/>
              </a:tabLst>
            </a:pPr>
            <a:r>
              <a:rPr sz="2000" dirty="0">
                <a:solidFill>
                  <a:srgbClr val="091208"/>
                </a:solidFill>
                <a:latin typeface="Calibri"/>
                <a:cs typeface="Calibri"/>
              </a:rPr>
              <a:t>Declarative</a:t>
            </a:r>
            <a:r>
              <a:rPr sz="2000" spc="-10" dirty="0">
                <a:solidFill>
                  <a:srgbClr val="091208"/>
                </a:solidFill>
                <a:latin typeface="Calibri"/>
                <a:cs typeface="Calibri"/>
              </a:rPr>
              <a:t> Programming</a:t>
            </a:r>
            <a:endParaRPr sz="2000">
              <a:latin typeface="Calibri"/>
              <a:cs typeface="Calibri"/>
            </a:endParaRPr>
          </a:p>
          <a:p>
            <a:pPr marL="469265" indent="-380365">
              <a:lnSpc>
                <a:spcPct val="100000"/>
              </a:lnSpc>
              <a:buClr>
                <a:srgbClr val="94609C"/>
              </a:buClr>
              <a:buSzPct val="120000"/>
              <a:buFont typeface="Arial"/>
              <a:buChar char="■"/>
              <a:tabLst>
                <a:tab pos="469265" algn="l"/>
                <a:tab pos="469900" algn="l"/>
              </a:tabLst>
            </a:pPr>
            <a:r>
              <a:rPr sz="2000" spc="-10" dirty="0">
                <a:solidFill>
                  <a:srgbClr val="091208"/>
                </a:solidFill>
                <a:latin typeface="Calibri"/>
                <a:cs typeface="Calibri"/>
              </a:rPr>
              <a:t>Event-</a:t>
            </a:r>
            <a:r>
              <a:rPr sz="2000" dirty="0">
                <a:solidFill>
                  <a:srgbClr val="091208"/>
                </a:solidFill>
                <a:latin typeface="Calibri"/>
                <a:cs typeface="Calibri"/>
              </a:rPr>
              <a:t>Driven</a:t>
            </a:r>
            <a:r>
              <a:rPr sz="2000" spc="30" dirty="0">
                <a:solidFill>
                  <a:srgbClr val="091208"/>
                </a:solidFill>
                <a:latin typeface="Calibri"/>
                <a:cs typeface="Calibri"/>
              </a:rPr>
              <a:t> </a:t>
            </a:r>
            <a:r>
              <a:rPr sz="2000" spc="-10" dirty="0">
                <a:solidFill>
                  <a:srgbClr val="091208"/>
                </a:solidFill>
                <a:latin typeface="Calibri"/>
                <a:cs typeface="Calibri"/>
              </a:rPr>
              <a:t>Programming</a:t>
            </a:r>
            <a:endParaRPr sz="2000">
              <a:latin typeface="Calibri"/>
              <a:cs typeface="Calibri"/>
            </a:endParaRPr>
          </a:p>
          <a:p>
            <a:pPr marL="469265" indent="-380365">
              <a:lnSpc>
                <a:spcPct val="100000"/>
              </a:lnSpc>
              <a:buClr>
                <a:srgbClr val="94609C"/>
              </a:buClr>
              <a:buSzPct val="120000"/>
              <a:buFont typeface="Arial"/>
              <a:buChar char="■"/>
              <a:tabLst>
                <a:tab pos="469265" algn="l"/>
                <a:tab pos="469900" algn="l"/>
              </a:tabLst>
            </a:pPr>
            <a:r>
              <a:rPr sz="2000" spc="-10" dirty="0">
                <a:solidFill>
                  <a:srgbClr val="091208"/>
                </a:solidFill>
                <a:latin typeface="Calibri"/>
                <a:cs typeface="Calibri"/>
              </a:rPr>
              <a:t>Object-</a:t>
            </a:r>
            <a:r>
              <a:rPr sz="2000" dirty="0">
                <a:solidFill>
                  <a:srgbClr val="091208"/>
                </a:solidFill>
                <a:latin typeface="Calibri"/>
                <a:cs typeface="Calibri"/>
              </a:rPr>
              <a:t>Oriented</a:t>
            </a:r>
            <a:r>
              <a:rPr sz="2000" spc="55" dirty="0">
                <a:solidFill>
                  <a:srgbClr val="091208"/>
                </a:solidFill>
                <a:latin typeface="Calibri"/>
                <a:cs typeface="Calibri"/>
              </a:rPr>
              <a:t> </a:t>
            </a:r>
            <a:r>
              <a:rPr sz="2000" spc="-10" dirty="0">
                <a:solidFill>
                  <a:srgbClr val="091208"/>
                </a:solidFill>
                <a:latin typeface="Calibri"/>
                <a:cs typeface="Calibri"/>
              </a:rPr>
              <a:t>Programming</a:t>
            </a:r>
            <a:endParaRPr sz="2000">
              <a:latin typeface="Calibri"/>
              <a:cs typeface="Calibri"/>
            </a:endParaRPr>
          </a:p>
          <a:p>
            <a:pPr marL="469265" indent="-380365">
              <a:lnSpc>
                <a:spcPct val="100000"/>
              </a:lnSpc>
              <a:buClr>
                <a:srgbClr val="94609C"/>
              </a:buClr>
              <a:buSzPct val="120000"/>
              <a:buFont typeface="Arial"/>
              <a:buChar char="■"/>
              <a:tabLst>
                <a:tab pos="469265" algn="l"/>
                <a:tab pos="469900" algn="l"/>
              </a:tabLst>
            </a:pPr>
            <a:r>
              <a:rPr sz="2000" dirty="0">
                <a:solidFill>
                  <a:srgbClr val="091208"/>
                </a:solidFill>
                <a:latin typeface="Calibri"/>
                <a:cs typeface="Calibri"/>
              </a:rPr>
              <a:t>Functional</a:t>
            </a:r>
            <a:r>
              <a:rPr sz="2000" spc="-10" dirty="0">
                <a:solidFill>
                  <a:srgbClr val="091208"/>
                </a:solidFill>
                <a:latin typeface="Calibri"/>
                <a:cs typeface="Calibri"/>
              </a:rPr>
              <a:t> Programming</a:t>
            </a:r>
            <a:endParaRPr sz="200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917700">
              <a:lnSpc>
                <a:spcPct val="100000"/>
              </a:lnSpc>
              <a:spcBef>
                <a:spcPts val="100"/>
              </a:spcBef>
            </a:pPr>
            <a:r>
              <a:rPr sz="2800" dirty="0">
                <a:solidFill>
                  <a:srgbClr val="FFFFFF"/>
                </a:solidFill>
              </a:rPr>
              <a:t>C++ Advanced</a:t>
            </a:r>
            <a:r>
              <a:rPr sz="2800" spc="-10" dirty="0">
                <a:solidFill>
                  <a:srgbClr val="FFFFFF"/>
                </a:solidFill>
              </a:rPr>
              <a:t> Programming</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59812"/>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Imperative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187645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52" y="1009395"/>
            <a:ext cx="8494395" cy="1007110"/>
          </a:xfrm>
          <a:prstGeom prst="rect">
            <a:avLst/>
          </a:prstGeom>
        </p:spPr>
        <p:txBody>
          <a:bodyPr vert="horz" wrap="square" lIns="0" tIns="10795" rIns="0" bIns="0" rtlCol="0">
            <a:spAutoFit/>
          </a:bodyPr>
          <a:lstStyle/>
          <a:p>
            <a:pPr marL="12700" marR="5080">
              <a:lnSpc>
                <a:spcPct val="100800"/>
              </a:lnSpc>
              <a:spcBef>
                <a:spcPts val="85"/>
              </a:spcBef>
            </a:pPr>
            <a:r>
              <a:rPr sz="1600" b="1" dirty="0">
                <a:solidFill>
                  <a:srgbClr val="091208"/>
                </a:solidFill>
                <a:latin typeface="Calibri"/>
                <a:cs typeface="Calibri"/>
              </a:rPr>
              <a:t>Flow</a:t>
            </a:r>
            <a:r>
              <a:rPr sz="1600" b="1" spc="-25" dirty="0">
                <a:solidFill>
                  <a:srgbClr val="091208"/>
                </a:solidFill>
                <a:latin typeface="Calibri"/>
                <a:cs typeface="Calibri"/>
              </a:rPr>
              <a:t> </a:t>
            </a:r>
            <a:r>
              <a:rPr sz="1600" b="1" dirty="0">
                <a:solidFill>
                  <a:srgbClr val="091208"/>
                </a:solidFill>
                <a:latin typeface="Calibri"/>
                <a:cs typeface="Calibri"/>
              </a:rPr>
              <a:t>control</a:t>
            </a:r>
            <a:r>
              <a:rPr sz="1600" b="1" spc="-15" dirty="0">
                <a:solidFill>
                  <a:srgbClr val="091208"/>
                </a:solidFill>
                <a:latin typeface="Calibri"/>
                <a:cs typeface="Calibri"/>
              </a:rPr>
              <a:t> </a:t>
            </a:r>
            <a:r>
              <a:rPr sz="1600" dirty="0">
                <a:solidFill>
                  <a:srgbClr val="091208"/>
                </a:solidFill>
                <a:latin typeface="Calibri"/>
                <a:cs typeface="Calibri"/>
              </a:rPr>
              <a:t>(based</a:t>
            </a:r>
            <a:r>
              <a:rPr sz="1600" spc="-15" dirty="0">
                <a:solidFill>
                  <a:srgbClr val="091208"/>
                </a:solidFill>
                <a:latin typeface="Calibri"/>
                <a:cs typeface="Calibri"/>
              </a:rPr>
              <a:t> </a:t>
            </a:r>
            <a:r>
              <a:rPr sz="1600" dirty="0">
                <a:solidFill>
                  <a:srgbClr val="091208"/>
                </a:solidFill>
                <a:latin typeface="Calibri"/>
                <a:cs typeface="Calibri"/>
              </a:rPr>
              <a:t>on</a:t>
            </a:r>
            <a:r>
              <a:rPr sz="1600" spc="-15" dirty="0">
                <a:solidFill>
                  <a:srgbClr val="091208"/>
                </a:solidFill>
                <a:latin typeface="Calibri"/>
                <a:cs typeface="Calibri"/>
              </a:rPr>
              <a:t> </a:t>
            </a:r>
            <a:r>
              <a:rPr sz="1600" dirty="0">
                <a:solidFill>
                  <a:srgbClr val="091208"/>
                </a:solidFill>
                <a:latin typeface="Calibri"/>
                <a:cs typeface="Calibri"/>
              </a:rPr>
              <a:t>the</a:t>
            </a:r>
            <a:r>
              <a:rPr sz="1600" spc="-5" dirty="0">
                <a:solidFill>
                  <a:srgbClr val="091208"/>
                </a:solidFill>
                <a:latin typeface="Calibri"/>
                <a:cs typeface="Calibri"/>
              </a:rPr>
              <a:t> </a:t>
            </a:r>
            <a:r>
              <a:rPr sz="1600" dirty="0">
                <a:solidFill>
                  <a:srgbClr val="091208"/>
                </a:solidFill>
                <a:latin typeface="Calibri"/>
                <a:cs typeface="Calibri"/>
              </a:rPr>
              <a:t>instruction</a:t>
            </a:r>
            <a:r>
              <a:rPr sz="1600" spc="-15" dirty="0">
                <a:solidFill>
                  <a:srgbClr val="091208"/>
                </a:solidFill>
                <a:latin typeface="Calibri"/>
                <a:cs typeface="Calibri"/>
              </a:rPr>
              <a:t> </a:t>
            </a:r>
            <a:r>
              <a:rPr sz="1600" dirty="0">
                <a:solidFill>
                  <a:srgbClr val="091208"/>
                </a:solidFill>
                <a:latin typeface="Calibri"/>
                <a:cs typeface="Calibri"/>
              </a:rPr>
              <a:t>points</a:t>
            </a:r>
            <a:r>
              <a:rPr sz="1600" spc="-10" dirty="0">
                <a:solidFill>
                  <a:srgbClr val="091208"/>
                </a:solidFill>
                <a:latin typeface="Calibri"/>
                <a:cs typeface="Calibri"/>
              </a:rPr>
              <a:t> </a:t>
            </a:r>
            <a:r>
              <a:rPr sz="1600" dirty="0">
                <a:solidFill>
                  <a:srgbClr val="091208"/>
                </a:solidFill>
                <a:latin typeface="Calibri"/>
                <a:cs typeface="Calibri"/>
              </a:rPr>
              <a:t>execution</a:t>
            </a:r>
            <a:r>
              <a:rPr sz="1600" spc="-15" dirty="0">
                <a:solidFill>
                  <a:srgbClr val="091208"/>
                </a:solidFill>
                <a:latin typeface="Calibri"/>
                <a:cs typeface="Calibri"/>
              </a:rPr>
              <a:t> </a:t>
            </a:r>
            <a:r>
              <a:rPr sz="1600" dirty="0">
                <a:solidFill>
                  <a:srgbClr val="091208"/>
                </a:solidFill>
                <a:latin typeface="Calibri"/>
                <a:cs typeface="Calibri"/>
              </a:rPr>
              <a:t>of</a:t>
            </a:r>
            <a:r>
              <a:rPr sz="1600" spc="-10" dirty="0">
                <a:solidFill>
                  <a:srgbClr val="091208"/>
                </a:solidFill>
                <a:latin typeface="Calibri"/>
                <a:cs typeface="Calibri"/>
              </a:rPr>
              <a:t> </a:t>
            </a:r>
            <a:r>
              <a:rPr sz="1600" dirty="0">
                <a:solidFill>
                  <a:srgbClr val="091208"/>
                </a:solidFill>
                <a:latin typeface="Calibri"/>
                <a:cs typeface="Calibri"/>
              </a:rPr>
              <a:t>code)</a:t>
            </a:r>
            <a:r>
              <a:rPr sz="1600" spc="-5" dirty="0">
                <a:solidFill>
                  <a:srgbClr val="091208"/>
                </a:solidFill>
                <a:latin typeface="Calibri"/>
                <a:cs typeface="Calibri"/>
              </a:rPr>
              <a:t> </a:t>
            </a:r>
            <a:r>
              <a:rPr sz="1600" dirty="0">
                <a:solidFill>
                  <a:srgbClr val="091208"/>
                </a:solidFill>
                <a:latin typeface="Calibri"/>
                <a:cs typeface="Calibri"/>
              </a:rPr>
              <a:t>in</a:t>
            </a:r>
            <a:r>
              <a:rPr sz="1600" spc="-30" dirty="0">
                <a:solidFill>
                  <a:srgbClr val="091208"/>
                </a:solidFill>
                <a:latin typeface="Calibri"/>
                <a:cs typeface="Calibri"/>
              </a:rPr>
              <a:t> </a:t>
            </a:r>
            <a:r>
              <a:rPr sz="1600" dirty="0">
                <a:solidFill>
                  <a:srgbClr val="091208"/>
                </a:solidFill>
                <a:latin typeface="Calibri"/>
                <a:cs typeface="Calibri"/>
              </a:rPr>
              <a:t>an</a:t>
            </a:r>
            <a:r>
              <a:rPr sz="1600" spc="-15" dirty="0">
                <a:solidFill>
                  <a:srgbClr val="091208"/>
                </a:solidFill>
                <a:latin typeface="Calibri"/>
                <a:cs typeface="Calibri"/>
              </a:rPr>
              <a:t> </a:t>
            </a:r>
            <a:r>
              <a:rPr sz="1600" dirty="0">
                <a:solidFill>
                  <a:srgbClr val="091208"/>
                </a:solidFill>
                <a:latin typeface="Calibri"/>
                <a:cs typeface="Calibri"/>
              </a:rPr>
              <a:t>imperative</a:t>
            </a:r>
            <a:r>
              <a:rPr sz="1600" spc="-5" dirty="0">
                <a:solidFill>
                  <a:srgbClr val="091208"/>
                </a:solidFill>
                <a:latin typeface="Calibri"/>
                <a:cs typeface="Calibri"/>
              </a:rPr>
              <a:t> </a:t>
            </a:r>
            <a:r>
              <a:rPr sz="1600" dirty="0">
                <a:solidFill>
                  <a:srgbClr val="091208"/>
                </a:solidFill>
                <a:latin typeface="Calibri"/>
                <a:cs typeface="Calibri"/>
              </a:rPr>
              <a:t>language</a:t>
            </a:r>
            <a:r>
              <a:rPr sz="1600" spc="-10" dirty="0">
                <a:solidFill>
                  <a:srgbClr val="091208"/>
                </a:solidFill>
                <a:latin typeface="Calibri"/>
                <a:cs typeface="Calibri"/>
              </a:rPr>
              <a:t> </a:t>
            </a:r>
            <a:r>
              <a:rPr sz="1600" dirty="0">
                <a:solidFill>
                  <a:srgbClr val="091208"/>
                </a:solidFill>
                <a:latin typeface="Calibri"/>
                <a:cs typeface="Calibri"/>
              </a:rPr>
              <a:t>is</a:t>
            </a:r>
            <a:r>
              <a:rPr sz="1600" spc="-5" dirty="0">
                <a:solidFill>
                  <a:srgbClr val="091208"/>
                </a:solidFill>
                <a:latin typeface="Calibri"/>
                <a:cs typeface="Calibri"/>
              </a:rPr>
              <a:t> </a:t>
            </a:r>
            <a:r>
              <a:rPr sz="1600" spc="-10" dirty="0">
                <a:solidFill>
                  <a:srgbClr val="091208"/>
                </a:solidFill>
                <a:latin typeface="Calibri"/>
                <a:cs typeface="Calibri"/>
              </a:rPr>
              <a:t>generally </a:t>
            </a:r>
            <a:r>
              <a:rPr sz="1600" b="1" dirty="0">
                <a:solidFill>
                  <a:srgbClr val="091208"/>
                </a:solidFill>
                <a:latin typeface="Calibri"/>
                <a:cs typeface="Calibri"/>
              </a:rPr>
              <a:t>explicit</a:t>
            </a:r>
            <a:r>
              <a:rPr sz="1600" b="1" spc="-25" dirty="0">
                <a:solidFill>
                  <a:srgbClr val="091208"/>
                </a:solidFill>
                <a:latin typeface="Calibri"/>
                <a:cs typeface="Calibri"/>
              </a:rPr>
              <a:t> </a:t>
            </a:r>
            <a:r>
              <a:rPr sz="1600" dirty="0">
                <a:solidFill>
                  <a:srgbClr val="091208"/>
                </a:solidFill>
                <a:latin typeface="Calibri"/>
                <a:cs typeface="Calibri"/>
              </a:rPr>
              <a:t>(i.e.</a:t>
            </a:r>
            <a:r>
              <a:rPr sz="1600" spc="-20" dirty="0">
                <a:solidFill>
                  <a:srgbClr val="091208"/>
                </a:solidFill>
                <a:latin typeface="Calibri"/>
                <a:cs typeface="Calibri"/>
              </a:rPr>
              <a:t> </a:t>
            </a:r>
            <a:r>
              <a:rPr sz="1600" b="1" dirty="0">
                <a:solidFill>
                  <a:srgbClr val="091208"/>
                </a:solidFill>
                <a:latin typeface="Calibri"/>
                <a:cs typeface="Calibri"/>
              </a:rPr>
              <a:t>stated</a:t>
            </a:r>
            <a:r>
              <a:rPr sz="1600" b="1" spc="-10" dirty="0">
                <a:solidFill>
                  <a:srgbClr val="091208"/>
                </a:solidFill>
                <a:latin typeface="Calibri"/>
                <a:cs typeface="Calibri"/>
              </a:rPr>
              <a:t> </a:t>
            </a:r>
            <a:r>
              <a:rPr sz="1600" b="1" dirty="0">
                <a:solidFill>
                  <a:srgbClr val="091208"/>
                </a:solidFill>
                <a:latin typeface="Calibri"/>
                <a:cs typeface="Calibri"/>
              </a:rPr>
              <a:t>clearly,</a:t>
            </a:r>
            <a:r>
              <a:rPr sz="1600" b="1" spc="-15" dirty="0">
                <a:solidFill>
                  <a:srgbClr val="091208"/>
                </a:solidFill>
                <a:latin typeface="Calibri"/>
                <a:cs typeface="Calibri"/>
              </a:rPr>
              <a:t> </a:t>
            </a:r>
            <a:r>
              <a:rPr sz="1600" b="1" dirty="0">
                <a:solidFill>
                  <a:srgbClr val="091208"/>
                </a:solidFill>
                <a:latin typeface="Calibri"/>
                <a:cs typeface="Calibri"/>
              </a:rPr>
              <a:t>in</a:t>
            </a:r>
            <a:r>
              <a:rPr sz="1600" b="1" spc="-10" dirty="0">
                <a:solidFill>
                  <a:srgbClr val="091208"/>
                </a:solidFill>
                <a:latin typeface="Calibri"/>
                <a:cs typeface="Calibri"/>
              </a:rPr>
              <a:t> </a:t>
            </a:r>
            <a:r>
              <a:rPr sz="1600" b="1" dirty="0">
                <a:solidFill>
                  <a:srgbClr val="091208"/>
                </a:solidFill>
                <a:latin typeface="Calibri"/>
                <a:cs typeface="Calibri"/>
              </a:rPr>
              <a:t>detail,</a:t>
            </a:r>
            <a:r>
              <a:rPr sz="1600" b="1" spc="-20" dirty="0">
                <a:solidFill>
                  <a:srgbClr val="091208"/>
                </a:solidFill>
                <a:latin typeface="Calibri"/>
                <a:cs typeface="Calibri"/>
              </a:rPr>
              <a:t> </a:t>
            </a:r>
            <a:r>
              <a:rPr sz="1600" b="1" dirty="0">
                <a:solidFill>
                  <a:srgbClr val="091208"/>
                </a:solidFill>
                <a:latin typeface="Calibri"/>
                <a:cs typeface="Calibri"/>
              </a:rPr>
              <a:t>with</a:t>
            </a:r>
            <a:r>
              <a:rPr sz="1600" b="1" spc="-10" dirty="0">
                <a:solidFill>
                  <a:srgbClr val="091208"/>
                </a:solidFill>
                <a:latin typeface="Calibri"/>
                <a:cs typeface="Calibri"/>
              </a:rPr>
              <a:t> </a:t>
            </a:r>
            <a:r>
              <a:rPr sz="1600" b="1" dirty="0">
                <a:solidFill>
                  <a:srgbClr val="091208"/>
                </a:solidFill>
                <a:latin typeface="Calibri"/>
                <a:cs typeface="Calibri"/>
              </a:rPr>
              <a:t>no</a:t>
            </a:r>
            <a:r>
              <a:rPr sz="1600" b="1" spc="-15" dirty="0">
                <a:solidFill>
                  <a:srgbClr val="091208"/>
                </a:solidFill>
                <a:latin typeface="Calibri"/>
                <a:cs typeface="Calibri"/>
              </a:rPr>
              <a:t> </a:t>
            </a:r>
            <a:r>
              <a:rPr sz="1600" b="1" dirty="0">
                <a:solidFill>
                  <a:srgbClr val="091208"/>
                </a:solidFill>
                <a:latin typeface="Calibri"/>
                <a:cs typeface="Calibri"/>
              </a:rPr>
              <a:t>room</a:t>
            </a:r>
            <a:r>
              <a:rPr sz="1600" b="1" spc="-20" dirty="0">
                <a:solidFill>
                  <a:srgbClr val="091208"/>
                </a:solidFill>
                <a:latin typeface="Calibri"/>
                <a:cs typeface="Calibri"/>
              </a:rPr>
              <a:t> </a:t>
            </a:r>
            <a:r>
              <a:rPr sz="1600" b="1" dirty="0">
                <a:solidFill>
                  <a:srgbClr val="091208"/>
                </a:solidFill>
                <a:latin typeface="Calibri"/>
                <a:cs typeface="Calibri"/>
              </a:rPr>
              <a:t>for</a:t>
            </a:r>
            <a:r>
              <a:rPr sz="1600" b="1" spc="-15" dirty="0">
                <a:solidFill>
                  <a:srgbClr val="091208"/>
                </a:solidFill>
                <a:latin typeface="Calibri"/>
                <a:cs typeface="Calibri"/>
              </a:rPr>
              <a:t> </a:t>
            </a:r>
            <a:r>
              <a:rPr sz="1600" b="1" dirty="0">
                <a:solidFill>
                  <a:srgbClr val="091208"/>
                </a:solidFill>
                <a:latin typeface="Calibri"/>
                <a:cs typeface="Calibri"/>
              </a:rPr>
              <a:t>confusion</a:t>
            </a:r>
            <a:r>
              <a:rPr sz="1600" dirty="0">
                <a:solidFill>
                  <a:srgbClr val="091208"/>
                </a:solidFill>
                <a:latin typeface="Calibri"/>
                <a:cs typeface="Calibri"/>
              </a:rPr>
              <a:t>)</a:t>
            </a:r>
            <a:r>
              <a:rPr sz="1600" spc="-15" dirty="0">
                <a:solidFill>
                  <a:srgbClr val="091208"/>
                </a:solidFill>
                <a:latin typeface="Calibri"/>
                <a:cs typeface="Calibri"/>
              </a:rPr>
              <a:t> </a:t>
            </a:r>
            <a:r>
              <a:rPr sz="1600" dirty="0">
                <a:solidFill>
                  <a:srgbClr val="091208"/>
                </a:solidFill>
                <a:latin typeface="Calibri"/>
                <a:cs typeface="Calibri"/>
              </a:rPr>
              <a:t>and</a:t>
            </a:r>
            <a:r>
              <a:rPr sz="1600" spc="-20" dirty="0">
                <a:solidFill>
                  <a:srgbClr val="091208"/>
                </a:solidFill>
                <a:latin typeface="Calibri"/>
                <a:cs typeface="Calibri"/>
              </a:rPr>
              <a:t> </a:t>
            </a:r>
            <a:r>
              <a:rPr sz="1600" dirty="0">
                <a:solidFill>
                  <a:srgbClr val="091208"/>
                </a:solidFill>
                <a:latin typeface="Calibri"/>
                <a:cs typeface="Calibri"/>
              </a:rPr>
              <a:t>global,</a:t>
            </a:r>
            <a:r>
              <a:rPr sz="1600" spc="-15" dirty="0">
                <a:solidFill>
                  <a:srgbClr val="091208"/>
                </a:solidFill>
                <a:latin typeface="Calibri"/>
                <a:cs typeface="Calibri"/>
              </a:rPr>
              <a:t> </a:t>
            </a:r>
            <a:r>
              <a:rPr sz="1600" dirty="0">
                <a:solidFill>
                  <a:srgbClr val="091208"/>
                </a:solidFill>
                <a:latin typeface="Calibri"/>
                <a:cs typeface="Calibri"/>
              </a:rPr>
              <a:t>the</a:t>
            </a:r>
            <a:r>
              <a:rPr sz="1600" spc="-15" dirty="0">
                <a:solidFill>
                  <a:srgbClr val="091208"/>
                </a:solidFill>
                <a:latin typeface="Calibri"/>
                <a:cs typeface="Calibri"/>
              </a:rPr>
              <a:t> </a:t>
            </a:r>
            <a:r>
              <a:rPr sz="1600" dirty="0">
                <a:solidFill>
                  <a:srgbClr val="091208"/>
                </a:solidFill>
                <a:latin typeface="Calibri"/>
                <a:cs typeface="Calibri"/>
              </a:rPr>
              <a:t>instructions</a:t>
            </a:r>
            <a:r>
              <a:rPr sz="1600" spc="-15" dirty="0">
                <a:solidFill>
                  <a:srgbClr val="091208"/>
                </a:solidFill>
                <a:latin typeface="Calibri"/>
                <a:cs typeface="Calibri"/>
              </a:rPr>
              <a:t> </a:t>
            </a:r>
            <a:r>
              <a:rPr sz="1600" spc="-25" dirty="0">
                <a:solidFill>
                  <a:srgbClr val="091208"/>
                </a:solidFill>
                <a:latin typeface="Calibri"/>
                <a:cs typeface="Calibri"/>
              </a:rPr>
              <a:t>and </a:t>
            </a:r>
            <a:r>
              <a:rPr sz="1600" dirty="0">
                <a:solidFill>
                  <a:srgbClr val="091208"/>
                </a:solidFill>
                <a:latin typeface="Calibri"/>
                <a:cs typeface="Calibri"/>
              </a:rPr>
              <a:t>commands</a:t>
            </a:r>
            <a:r>
              <a:rPr sz="1600" spc="-15" dirty="0">
                <a:solidFill>
                  <a:srgbClr val="091208"/>
                </a:solidFill>
                <a:latin typeface="Calibri"/>
                <a:cs typeface="Calibri"/>
              </a:rPr>
              <a:t> </a:t>
            </a:r>
            <a:r>
              <a:rPr sz="1600" b="1" dirty="0">
                <a:solidFill>
                  <a:srgbClr val="091208"/>
                </a:solidFill>
                <a:latin typeface="Calibri"/>
                <a:cs typeface="Calibri"/>
              </a:rPr>
              <a:t>indicate</a:t>
            </a:r>
            <a:r>
              <a:rPr sz="1600" b="1" spc="-15" dirty="0">
                <a:solidFill>
                  <a:srgbClr val="091208"/>
                </a:solidFill>
                <a:latin typeface="Calibri"/>
                <a:cs typeface="Calibri"/>
              </a:rPr>
              <a:t> </a:t>
            </a:r>
            <a:r>
              <a:rPr sz="1600" b="1" dirty="0">
                <a:solidFill>
                  <a:srgbClr val="091208"/>
                </a:solidFill>
                <a:latin typeface="Calibri"/>
                <a:cs typeface="Calibri"/>
              </a:rPr>
              <a:t>how</a:t>
            </a:r>
            <a:r>
              <a:rPr sz="1600" b="1" spc="-20" dirty="0">
                <a:solidFill>
                  <a:srgbClr val="091208"/>
                </a:solidFill>
                <a:latin typeface="Calibri"/>
                <a:cs typeface="Calibri"/>
              </a:rPr>
              <a:t> </a:t>
            </a:r>
            <a:r>
              <a:rPr sz="1600" b="1" dirty="0">
                <a:solidFill>
                  <a:srgbClr val="091208"/>
                </a:solidFill>
                <a:latin typeface="Calibri"/>
                <a:cs typeface="Calibri"/>
              </a:rPr>
              <a:t>each</a:t>
            </a:r>
            <a:r>
              <a:rPr sz="1600" b="1" spc="-10" dirty="0">
                <a:solidFill>
                  <a:srgbClr val="091208"/>
                </a:solidFill>
                <a:latin typeface="Calibri"/>
                <a:cs typeface="Calibri"/>
              </a:rPr>
              <a:t> </a:t>
            </a:r>
            <a:r>
              <a:rPr sz="1600" b="1" dirty="0">
                <a:solidFill>
                  <a:srgbClr val="091208"/>
                </a:solidFill>
                <a:latin typeface="Calibri"/>
                <a:cs typeface="Calibri"/>
              </a:rPr>
              <a:t>step</a:t>
            </a:r>
            <a:r>
              <a:rPr sz="1600" b="1" spc="-5" dirty="0">
                <a:solidFill>
                  <a:srgbClr val="091208"/>
                </a:solidFill>
                <a:latin typeface="Calibri"/>
                <a:cs typeface="Calibri"/>
              </a:rPr>
              <a:t> </a:t>
            </a:r>
            <a:r>
              <a:rPr sz="1600" b="1" dirty="0">
                <a:solidFill>
                  <a:srgbClr val="091208"/>
                </a:solidFill>
                <a:latin typeface="Calibri"/>
                <a:cs typeface="Calibri"/>
              </a:rPr>
              <a:t>of</a:t>
            </a:r>
            <a:r>
              <a:rPr sz="1600" b="1" spc="-5" dirty="0">
                <a:solidFill>
                  <a:srgbClr val="091208"/>
                </a:solidFill>
                <a:latin typeface="Calibri"/>
                <a:cs typeface="Calibri"/>
              </a:rPr>
              <a:t> </a:t>
            </a:r>
            <a:r>
              <a:rPr sz="1600" b="1" dirty="0">
                <a:solidFill>
                  <a:srgbClr val="091208"/>
                </a:solidFill>
                <a:latin typeface="Calibri"/>
                <a:cs typeface="Calibri"/>
              </a:rPr>
              <a:t>the</a:t>
            </a:r>
            <a:r>
              <a:rPr sz="1600" b="1" spc="-15" dirty="0">
                <a:solidFill>
                  <a:srgbClr val="091208"/>
                </a:solidFill>
                <a:latin typeface="Calibri"/>
                <a:cs typeface="Calibri"/>
              </a:rPr>
              <a:t> </a:t>
            </a:r>
            <a:r>
              <a:rPr sz="1600" b="1" dirty="0">
                <a:solidFill>
                  <a:srgbClr val="091208"/>
                </a:solidFill>
                <a:latin typeface="Calibri"/>
                <a:cs typeface="Calibri"/>
              </a:rPr>
              <a:t>algorithm</a:t>
            </a:r>
            <a:r>
              <a:rPr sz="1600" b="1" spc="-15" dirty="0">
                <a:solidFill>
                  <a:srgbClr val="091208"/>
                </a:solidFill>
                <a:latin typeface="Calibri"/>
                <a:cs typeface="Calibri"/>
              </a:rPr>
              <a:t> </a:t>
            </a:r>
            <a:r>
              <a:rPr sz="1600" b="1" dirty="0">
                <a:solidFill>
                  <a:srgbClr val="091208"/>
                </a:solidFill>
                <a:latin typeface="Calibri"/>
                <a:cs typeface="Calibri"/>
              </a:rPr>
              <a:t>takes</a:t>
            </a:r>
            <a:r>
              <a:rPr sz="1600" b="1" spc="-15" dirty="0">
                <a:solidFill>
                  <a:srgbClr val="091208"/>
                </a:solidFill>
                <a:latin typeface="Calibri"/>
                <a:cs typeface="Calibri"/>
              </a:rPr>
              <a:t> </a:t>
            </a:r>
            <a:r>
              <a:rPr sz="1600" b="1" dirty="0">
                <a:solidFill>
                  <a:srgbClr val="091208"/>
                </a:solidFill>
                <a:latin typeface="Calibri"/>
                <a:cs typeface="Calibri"/>
              </a:rPr>
              <a:t>place</a:t>
            </a:r>
            <a:r>
              <a:rPr sz="1600" b="1" spc="-20" dirty="0">
                <a:solidFill>
                  <a:srgbClr val="091208"/>
                </a:solidFill>
                <a:latin typeface="Calibri"/>
                <a:cs typeface="Calibri"/>
              </a:rPr>
              <a:t> </a:t>
            </a:r>
            <a:r>
              <a:rPr sz="1600" dirty="0">
                <a:solidFill>
                  <a:srgbClr val="091208"/>
                </a:solidFill>
                <a:latin typeface="Calibri"/>
                <a:cs typeface="Calibri"/>
              </a:rPr>
              <a:t>and</a:t>
            </a:r>
            <a:r>
              <a:rPr sz="1600" spc="-15" dirty="0">
                <a:solidFill>
                  <a:srgbClr val="091208"/>
                </a:solidFill>
                <a:latin typeface="Calibri"/>
                <a:cs typeface="Calibri"/>
              </a:rPr>
              <a:t> </a:t>
            </a:r>
            <a:r>
              <a:rPr sz="1600" dirty="0">
                <a:solidFill>
                  <a:srgbClr val="091208"/>
                </a:solidFill>
                <a:latin typeface="Calibri"/>
                <a:cs typeface="Calibri"/>
              </a:rPr>
              <a:t>how</a:t>
            </a:r>
            <a:r>
              <a:rPr sz="1600" spc="-10" dirty="0">
                <a:solidFill>
                  <a:srgbClr val="091208"/>
                </a:solidFill>
                <a:latin typeface="Calibri"/>
                <a:cs typeface="Calibri"/>
              </a:rPr>
              <a:t> </a:t>
            </a:r>
            <a:r>
              <a:rPr sz="1600" dirty="0">
                <a:solidFill>
                  <a:srgbClr val="091208"/>
                </a:solidFill>
                <a:latin typeface="Calibri"/>
                <a:cs typeface="Calibri"/>
              </a:rPr>
              <a:t>to</a:t>
            </a:r>
            <a:r>
              <a:rPr sz="1600" spc="-5" dirty="0">
                <a:solidFill>
                  <a:srgbClr val="091208"/>
                </a:solidFill>
                <a:latin typeface="Calibri"/>
                <a:cs typeface="Calibri"/>
              </a:rPr>
              <a:t> </a:t>
            </a:r>
            <a:r>
              <a:rPr sz="1600" dirty="0">
                <a:solidFill>
                  <a:srgbClr val="091208"/>
                </a:solidFill>
                <a:latin typeface="Calibri"/>
                <a:cs typeface="Calibri"/>
              </a:rPr>
              <a:t>achieve</a:t>
            </a:r>
            <a:r>
              <a:rPr sz="1600" spc="-10" dirty="0">
                <a:solidFill>
                  <a:srgbClr val="091208"/>
                </a:solidFill>
                <a:latin typeface="Calibri"/>
                <a:cs typeface="Calibri"/>
              </a:rPr>
              <a:t> </a:t>
            </a:r>
            <a:r>
              <a:rPr sz="1600" dirty="0">
                <a:solidFill>
                  <a:srgbClr val="091208"/>
                </a:solidFill>
                <a:latin typeface="Calibri"/>
                <a:cs typeface="Calibri"/>
              </a:rPr>
              <a:t>the</a:t>
            </a:r>
            <a:r>
              <a:rPr sz="1600" spc="-10" dirty="0">
                <a:solidFill>
                  <a:srgbClr val="091208"/>
                </a:solidFill>
                <a:latin typeface="Calibri"/>
                <a:cs typeface="Calibri"/>
              </a:rPr>
              <a:t> required results.</a:t>
            </a:r>
            <a:endParaRPr sz="1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202815">
              <a:lnSpc>
                <a:spcPct val="100000"/>
              </a:lnSpc>
              <a:spcBef>
                <a:spcPts val="100"/>
              </a:spcBef>
            </a:pPr>
            <a:r>
              <a:rPr sz="2800" dirty="0">
                <a:solidFill>
                  <a:srgbClr val="FFFFFF"/>
                </a:solidFill>
              </a:rPr>
              <a:t>Imperative &amp; </a:t>
            </a:r>
            <a:r>
              <a:rPr sz="2800" spc="-10" dirty="0">
                <a:solidFill>
                  <a:srgbClr val="FFFFFF"/>
                </a:solidFill>
              </a:rPr>
              <a:t>Structured</a:t>
            </a:r>
            <a:endParaRPr sz="2800"/>
          </a:p>
        </p:txBody>
      </p:sp>
      <p:sp>
        <p:nvSpPr>
          <p:cNvPr id="5" name="object 5"/>
          <p:cNvSpPr txBox="1"/>
          <p:nvPr/>
        </p:nvSpPr>
        <p:spPr>
          <a:xfrm>
            <a:off x="420695" y="2239772"/>
            <a:ext cx="2463165" cy="2214245"/>
          </a:xfrm>
          <a:prstGeom prst="rect">
            <a:avLst/>
          </a:prstGeom>
        </p:spPr>
        <p:txBody>
          <a:bodyPr vert="horz" wrap="square" lIns="0" tIns="23495" rIns="0" bIns="0" rtlCol="0">
            <a:spAutoFit/>
          </a:bodyPr>
          <a:lstStyle/>
          <a:p>
            <a:pPr marL="184150" marR="1767839" indent="-171450">
              <a:lnSpc>
                <a:spcPts val="1390"/>
              </a:lnSpc>
              <a:spcBef>
                <a:spcPts val="185"/>
              </a:spcBef>
            </a:pPr>
            <a:r>
              <a:rPr sz="1200" dirty="0">
                <a:latin typeface="Arial"/>
                <a:cs typeface="Arial"/>
              </a:rPr>
              <a:t>result</a:t>
            </a:r>
            <a:r>
              <a:rPr sz="1200" spc="-10" dirty="0">
                <a:latin typeface="Arial"/>
                <a:cs typeface="Arial"/>
              </a:rPr>
              <a:t> </a:t>
            </a:r>
            <a:r>
              <a:rPr sz="1200" dirty="0">
                <a:latin typeface="Arial"/>
                <a:cs typeface="Arial"/>
              </a:rPr>
              <a:t>=</a:t>
            </a:r>
            <a:r>
              <a:rPr sz="1200" spc="-5" dirty="0">
                <a:latin typeface="Arial"/>
                <a:cs typeface="Arial"/>
              </a:rPr>
              <a:t> </a:t>
            </a:r>
            <a:r>
              <a:rPr sz="1200" dirty="0">
                <a:latin typeface="Arial"/>
                <a:cs typeface="Arial"/>
              </a:rPr>
              <a:t>[ </a:t>
            </a:r>
            <a:r>
              <a:rPr sz="1200" spc="-50" dirty="0">
                <a:latin typeface="Arial"/>
                <a:cs typeface="Arial"/>
              </a:rPr>
              <a:t>] </a:t>
            </a:r>
            <a:r>
              <a:rPr sz="1200" dirty="0">
                <a:latin typeface="Arial"/>
                <a:cs typeface="Arial"/>
              </a:rPr>
              <a:t>i = </a:t>
            </a:r>
            <a:r>
              <a:rPr sz="1200" spc="-50" dirty="0">
                <a:latin typeface="Arial"/>
                <a:cs typeface="Arial"/>
              </a:rPr>
              <a:t>0</a:t>
            </a:r>
            <a:endParaRPr sz="1200" dirty="0">
              <a:latin typeface="Arial"/>
              <a:cs typeface="Arial"/>
            </a:endParaRPr>
          </a:p>
          <a:p>
            <a:pPr marL="12700">
              <a:lnSpc>
                <a:spcPts val="1355"/>
              </a:lnSpc>
            </a:pPr>
            <a:r>
              <a:rPr sz="1200" spc="-10" dirty="0">
                <a:latin typeface="Arial"/>
                <a:cs typeface="Arial"/>
              </a:rPr>
              <a:t>start:</a:t>
            </a:r>
            <a:endParaRPr sz="1200" dirty="0">
              <a:latin typeface="Arial"/>
              <a:cs typeface="Arial"/>
            </a:endParaRPr>
          </a:p>
          <a:p>
            <a:pPr marL="184150">
              <a:lnSpc>
                <a:spcPts val="1415"/>
              </a:lnSpc>
              <a:spcBef>
                <a:spcPts val="75"/>
              </a:spcBef>
            </a:pPr>
            <a:r>
              <a:rPr sz="1200" dirty="0">
                <a:latin typeface="Arial"/>
                <a:cs typeface="Arial"/>
              </a:rPr>
              <a:t>numPeople</a:t>
            </a:r>
            <a:r>
              <a:rPr sz="1200" spc="-25" dirty="0">
                <a:latin typeface="Arial"/>
                <a:cs typeface="Arial"/>
              </a:rPr>
              <a:t> </a:t>
            </a:r>
            <a:r>
              <a:rPr sz="1200" dirty="0">
                <a:latin typeface="Arial"/>
                <a:cs typeface="Arial"/>
              </a:rPr>
              <a:t>=</a:t>
            </a:r>
            <a:r>
              <a:rPr sz="1200" spc="-15" dirty="0">
                <a:latin typeface="Arial"/>
                <a:cs typeface="Arial"/>
              </a:rPr>
              <a:t> </a:t>
            </a:r>
            <a:r>
              <a:rPr sz="1200" spc="-10" dirty="0">
                <a:latin typeface="Arial"/>
                <a:cs typeface="Arial"/>
              </a:rPr>
              <a:t>length(people)</a:t>
            </a:r>
            <a:endParaRPr sz="1200" dirty="0">
              <a:latin typeface="Arial"/>
              <a:cs typeface="Arial"/>
            </a:endParaRPr>
          </a:p>
          <a:p>
            <a:pPr marL="184150">
              <a:lnSpc>
                <a:spcPts val="1415"/>
              </a:lnSpc>
            </a:pPr>
            <a:r>
              <a:rPr sz="1200" dirty="0">
                <a:latin typeface="Arial"/>
                <a:cs typeface="Arial"/>
              </a:rPr>
              <a:t>if</a:t>
            </a:r>
            <a:r>
              <a:rPr sz="1200" spc="-10" dirty="0">
                <a:latin typeface="Arial"/>
                <a:cs typeface="Arial"/>
              </a:rPr>
              <a:t> </a:t>
            </a:r>
            <a:r>
              <a:rPr sz="1200" dirty="0">
                <a:latin typeface="Arial"/>
                <a:cs typeface="Arial"/>
              </a:rPr>
              <a:t>i</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Arial"/>
                <a:cs typeface="Arial"/>
              </a:rPr>
              <a:t>numPeople</a:t>
            </a:r>
            <a:r>
              <a:rPr sz="1200" spc="-15" dirty="0">
                <a:latin typeface="Arial"/>
                <a:cs typeface="Arial"/>
              </a:rPr>
              <a:t> </a:t>
            </a:r>
            <a:r>
              <a:rPr sz="1200" dirty="0">
                <a:latin typeface="Arial"/>
                <a:cs typeface="Arial"/>
              </a:rPr>
              <a:t>goto</a:t>
            </a:r>
            <a:r>
              <a:rPr sz="1200" spc="-15" dirty="0">
                <a:latin typeface="Arial"/>
                <a:cs typeface="Arial"/>
              </a:rPr>
              <a:t> </a:t>
            </a:r>
            <a:r>
              <a:rPr sz="1200" spc="-10" dirty="0">
                <a:latin typeface="Arial"/>
                <a:cs typeface="Arial"/>
              </a:rPr>
              <a:t>finished</a:t>
            </a:r>
            <a:endParaRPr sz="1200" dirty="0">
              <a:latin typeface="Arial"/>
              <a:cs typeface="Arial"/>
            </a:endParaRPr>
          </a:p>
          <a:p>
            <a:pPr marL="184150">
              <a:lnSpc>
                <a:spcPts val="1415"/>
              </a:lnSpc>
              <a:spcBef>
                <a:spcPts val="70"/>
              </a:spcBef>
            </a:pPr>
            <a:r>
              <a:rPr sz="1200" dirty="0">
                <a:latin typeface="Arial"/>
                <a:cs typeface="Arial"/>
              </a:rPr>
              <a:t>p</a:t>
            </a:r>
            <a:r>
              <a:rPr sz="1200" spc="-15" dirty="0">
                <a:latin typeface="Arial"/>
                <a:cs typeface="Arial"/>
              </a:rPr>
              <a:t> </a:t>
            </a:r>
            <a:r>
              <a:rPr sz="1200" dirty="0">
                <a:latin typeface="Arial"/>
                <a:cs typeface="Arial"/>
              </a:rPr>
              <a:t>=</a:t>
            </a:r>
            <a:r>
              <a:rPr sz="1200" spc="-5" dirty="0">
                <a:latin typeface="Arial"/>
                <a:cs typeface="Arial"/>
              </a:rPr>
              <a:t> </a:t>
            </a:r>
            <a:r>
              <a:rPr sz="1200" dirty="0">
                <a:latin typeface="Arial"/>
                <a:cs typeface="Arial"/>
              </a:rPr>
              <a:t>people[</a:t>
            </a:r>
            <a:r>
              <a:rPr sz="1200" spc="-5" dirty="0">
                <a:latin typeface="Arial"/>
                <a:cs typeface="Arial"/>
              </a:rPr>
              <a:t> </a:t>
            </a:r>
            <a:r>
              <a:rPr sz="1200" dirty="0">
                <a:latin typeface="Arial"/>
                <a:cs typeface="Arial"/>
              </a:rPr>
              <a:t>I </a:t>
            </a:r>
            <a:r>
              <a:rPr sz="1200" spc="-50" dirty="0">
                <a:latin typeface="Arial"/>
                <a:cs typeface="Arial"/>
              </a:rPr>
              <a:t>]</a:t>
            </a:r>
            <a:endParaRPr sz="1200" dirty="0">
              <a:latin typeface="Arial"/>
              <a:cs typeface="Arial"/>
            </a:endParaRPr>
          </a:p>
          <a:p>
            <a:pPr marL="184150">
              <a:lnSpc>
                <a:spcPts val="1390"/>
              </a:lnSpc>
            </a:pPr>
            <a:r>
              <a:rPr sz="1200" dirty="0">
                <a:latin typeface="Arial"/>
                <a:cs typeface="Arial"/>
              </a:rPr>
              <a:t>nameLength</a:t>
            </a:r>
            <a:r>
              <a:rPr sz="1200" spc="-20" dirty="0">
                <a:latin typeface="Arial"/>
                <a:cs typeface="Arial"/>
              </a:rPr>
              <a:t> </a:t>
            </a:r>
            <a:r>
              <a:rPr sz="1200" dirty="0">
                <a:latin typeface="Arial"/>
                <a:cs typeface="Arial"/>
              </a:rPr>
              <a:t>=</a:t>
            </a:r>
            <a:r>
              <a:rPr sz="1200" spc="-20" dirty="0">
                <a:latin typeface="Arial"/>
                <a:cs typeface="Arial"/>
              </a:rPr>
              <a:t> </a:t>
            </a:r>
            <a:r>
              <a:rPr sz="1200" spc="-10" dirty="0">
                <a:latin typeface="Arial"/>
                <a:cs typeface="Arial"/>
              </a:rPr>
              <a:t>length(p.name)</a:t>
            </a:r>
            <a:endParaRPr sz="1200" dirty="0">
              <a:latin typeface="Arial"/>
              <a:cs typeface="Arial"/>
            </a:endParaRPr>
          </a:p>
          <a:p>
            <a:pPr marL="184150">
              <a:lnSpc>
                <a:spcPts val="1415"/>
              </a:lnSpc>
            </a:pPr>
            <a:r>
              <a:rPr sz="1200" dirty="0">
                <a:latin typeface="Arial"/>
                <a:cs typeface="Arial"/>
              </a:rPr>
              <a:t>if</a:t>
            </a:r>
            <a:r>
              <a:rPr sz="1200" spc="-10" dirty="0">
                <a:latin typeface="Arial"/>
                <a:cs typeface="Arial"/>
              </a:rPr>
              <a:t> </a:t>
            </a:r>
            <a:r>
              <a:rPr sz="1200" dirty="0">
                <a:latin typeface="Arial"/>
                <a:cs typeface="Arial"/>
              </a:rPr>
              <a:t>nameLength</a:t>
            </a:r>
            <a:r>
              <a:rPr sz="1200" spc="-10" dirty="0">
                <a:latin typeface="Arial"/>
                <a:cs typeface="Arial"/>
              </a:rPr>
              <a:t> </a:t>
            </a:r>
            <a:r>
              <a:rPr sz="1200" dirty="0">
                <a:latin typeface="Arial"/>
                <a:cs typeface="Arial"/>
              </a:rPr>
              <a:t>&lt;=</a:t>
            </a:r>
            <a:r>
              <a:rPr sz="1200" spc="-15" dirty="0">
                <a:latin typeface="Arial"/>
                <a:cs typeface="Arial"/>
              </a:rPr>
              <a:t> </a:t>
            </a:r>
            <a:r>
              <a:rPr sz="1200" dirty="0">
                <a:latin typeface="Arial"/>
                <a:cs typeface="Arial"/>
              </a:rPr>
              <a:t>5</a:t>
            </a:r>
            <a:r>
              <a:rPr sz="1200" spc="-15" dirty="0">
                <a:latin typeface="Arial"/>
                <a:cs typeface="Arial"/>
              </a:rPr>
              <a:t> </a:t>
            </a:r>
            <a:r>
              <a:rPr sz="1200" dirty="0">
                <a:latin typeface="Arial"/>
                <a:cs typeface="Arial"/>
              </a:rPr>
              <a:t>goto</a:t>
            </a:r>
            <a:r>
              <a:rPr sz="1200" spc="-15" dirty="0">
                <a:latin typeface="Arial"/>
                <a:cs typeface="Arial"/>
              </a:rPr>
              <a:t> </a:t>
            </a:r>
            <a:r>
              <a:rPr sz="1200" spc="-10" dirty="0">
                <a:latin typeface="Arial"/>
                <a:cs typeface="Arial"/>
              </a:rPr>
              <a:t>nextOne</a:t>
            </a:r>
            <a:endParaRPr sz="1200" dirty="0">
              <a:latin typeface="Arial"/>
              <a:cs typeface="Arial"/>
            </a:endParaRPr>
          </a:p>
          <a:p>
            <a:pPr marL="184150" marR="156210">
              <a:lnSpc>
                <a:spcPts val="1390"/>
              </a:lnSpc>
              <a:spcBef>
                <a:spcPts val="160"/>
              </a:spcBef>
            </a:pPr>
            <a:r>
              <a:rPr sz="1200" dirty="0">
                <a:latin typeface="Arial"/>
                <a:cs typeface="Arial"/>
              </a:rPr>
              <a:t>upperName</a:t>
            </a:r>
            <a:r>
              <a:rPr sz="1200" spc="-25" dirty="0">
                <a:latin typeface="Arial"/>
                <a:cs typeface="Arial"/>
              </a:rPr>
              <a:t> </a:t>
            </a:r>
            <a:r>
              <a:rPr sz="1200" dirty="0">
                <a:latin typeface="Arial"/>
                <a:cs typeface="Arial"/>
              </a:rPr>
              <a:t>=</a:t>
            </a:r>
            <a:r>
              <a:rPr sz="1200" spc="-20" dirty="0">
                <a:latin typeface="Arial"/>
                <a:cs typeface="Arial"/>
              </a:rPr>
              <a:t> </a:t>
            </a:r>
            <a:r>
              <a:rPr sz="1200" spc="-10" dirty="0">
                <a:latin typeface="Arial"/>
                <a:cs typeface="Arial"/>
              </a:rPr>
              <a:t>toUpper(p.name) </a:t>
            </a:r>
            <a:r>
              <a:rPr sz="1200" dirty="0">
                <a:latin typeface="Arial"/>
                <a:cs typeface="Arial"/>
              </a:rPr>
              <a:t>addToList(result,</a:t>
            </a:r>
            <a:r>
              <a:rPr sz="1200" spc="-40" dirty="0">
                <a:latin typeface="Arial"/>
                <a:cs typeface="Arial"/>
              </a:rPr>
              <a:t> </a:t>
            </a:r>
            <a:r>
              <a:rPr sz="1200" spc="-10" dirty="0">
                <a:latin typeface="Arial"/>
                <a:cs typeface="Arial"/>
              </a:rPr>
              <a:t>upperName)</a:t>
            </a:r>
            <a:endParaRPr sz="1200" dirty="0">
              <a:latin typeface="Arial"/>
              <a:cs typeface="Arial"/>
            </a:endParaRPr>
          </a:p>
          <a:p>
            <a:pPr marL="184150" marR="1769745" indent="-171450">
              <a:lnSpc>
                <a:spcPts val="1390"/>
              </a:lnSpc>
              <a:spcBef>
                <a:spcPts val="125"/>
              </a:spcBef>
            </a:pPr>
            <a:r>
              <a:rPr sz="1200" spc="-10" dirty="0">
                <a:latin typeface="Arial"/>
                <a:cs typeface="Arial"/>
              </a:rPr>
              <a:t>nextOne:</a:t>
            </a:r>
            <a:r>
              <a:rPr sz="1200" spc="500" dirty="0">
                <a:latin typeface="Arial"/>
                <a:cs typeface="Arial"/>
              </a:rPr>
              <a:t> </a:t>
            </a:r>
            <a:r>
              <a:rPr sz="1200" dirty="0">
                <a:latin typeface="Arial"/>
                <a:cs typeface="Arial"/>
              </a:rPr>
              <a:t>i = i + </a:t>
            </a:r>
            <a:r>
              <a:rPr sz="1200" spc="-50" dirty="0">
                <a:latin typeface="Arial"/>
                <a:cs typeface="Arial"/>
              </a:rPr>
              <a:t>1</a:t>
            </a:r>
            <a:endParaRPr sz="1200" dirty="0">
              <a:latin typeface="Arial"/>
              <a:cs typeface="Arial"/>
            </a:endParaRPr>
          </a:p>
        </p:txBody>
      </p:sp>
      <p:sp>
        <p:nvSpPr>
          <p:cNvPr id="6" name="object 6"/>
          <p:cNvSpPr txBox="1"/>
          <p:nvPr/>
        </p:nvSpPr>
        <p:spPr>
          <a:xfrm>
            <a:off x="420695" y="4422140"/>
            <a:ext cx="1363980" cy="577215"/>
          </a:xfrm>
          <a:prstGeom prst="rect">
            <a:avLst/>
          </a:prstGeom>
        </p:spPr>
        <p:txBody>
          <a:bodyPr vert="horz" wrap="square" lIns="0" tIns="3175" rIns="0" bIns="0" rtlCol="0">
            <a:spAutoFit/>
          </a:bodyPr>
          <a:lstStyle/>
          <a:p>
            <a:pPr marL="12700" marR="537210" indent="171450">
              <a:lnSpc>
                <a:spcPct val="105000"/>
              </a:lnSpc>
              <a:spcBef>
                <a:spcPts val="25"/>
              </a:spcBef>
            </a:pPr>
            <a:r>
              <a:rPr sz="1200" dirty="0">
                <a:latin typeface="Arial"/>
                <a:cs typeface="Arial"/>
              </a:rPr>
              <a:t>goto</a:t>
            </a:r>
            <a:r>
              <a:rPr sz="1200" spc="-25" dirty="0">
                <a:latin typeface="Arial"/>
                <a:cs typeface="Arial"/>
              </a:rPr>
              <a:t> </a:t>
            </a:r>
            <a:r>
              <a:rPr sz="1200" spc="-10" dirty="0">
                <a:latin typeface="Arial"/>
                <a:cs typeface="Arial"/>
              </a:rPr>
              <a:t>start finished:</a:t>
            </a:r>
            <a:endParaRPr sz="1200">
              <a:latin typeface="Arial"/>
              <a:cs typeface="Arial"/>
            </a:endParaRPr>
          </a:p>
          <a:p>
            <a:pPr marL="184150">
              <a:lnSpc>
                <a:spcPts val="1390"/>
              </a:lnSpc>
            </a:pPr>
            <a:r>
              <a:rPr sz="1200" dirty="0">
                <a:latin typeface="Arial"/>
                <a:cs typeface="Arial"/>
              </a:rPr>
              <a:t>return</a:t>
            </a:r>
            <a:r>
              <a:rPr sz="1200" spc="-15" dirty="0">
                <a:latin typeface="Arial"/>
                <a:cs typeface="Arial"/>
              </a:rPr>
              <a:t> </a:t>
            </a:r>
            <a:r>
              <a:rPr sz="1200" spc="-10" dirty="0">
                <a:latin typeface="Arial"/>
                <a:cs typeface="Arial"/>
              </a:rPr>
              <a:t>sort(result)</a:t>
            </a:r>
            <a:endParaRPr sz="1200">
              <a:latin typeface="Arial"/>
              <a:cs typeface="Arial"/>
            </a:endParaRPr>
          </a:p>
        </p:txBody>
      </p:sp>
      <p:sp>
        <p:nvSpPr>
          <p:cNvPr id="7" name="object 7"/>
          <p:cNvSpPr txBox="1"/>
          <p:nvPr/>
        </p:nvSpPr>
        <p:spPr>
          <a:xfrm>
            <a:off x="4695903" y="2239772"/>
            <a:ext cx="2784475" cy="1476375"/>
          </a:xfrm>
          <a:prstGeom prst="rect">
            <a:avLst/>
          </a:prstGeom>
        </p:spPr>
        <p:txBody>
          <a:bodyPr vert="horz" wrap="square" lIns="0" tIns="12700" rIns="0" bIns="0" rtlCol="0">
            <a:spAutoFit/>
          </a:bodyPr>
          <a:lstStyle/>
          <a:p>
            <a:pPr marL="12700">
              <a:lnSpc>
                <a:spcPts val="1415"/>
              </a:lnSpc>
              <a:spcBef>
                <a:spcPts val="100"/>
              </a:spcBef>
            </a:pPr>
            <a:r>
              <a:rPr sz="1200" dirty="0">
                <a:latin typeface="Arial"/>
                <a:cs typeface="Arial"/>
              </a:rPr>
              <a:t>result</a:t>
            </a:r>
            <a:r>
              <a:rPr sz="1200" spc="-15" dirty="0">
                <a:latin typeface="Arial"/>
                <a:cs typeface="Arial"/>
              </a:rPr>
              <a:t> </a:t>
            </a:r>
            <a:r>
              <a:rPr sz="1200" dirty="0">
                <a:latin typeface="Arial"/>
                <a:cs typeface="Arial"/>
              </a:rPr>
              <a:t>=</a:t>
            </a:r>
            <a:r>
              <a:rPr sz="1200" spc="-5" dirty="0">
                <a:latin typeface="Arial"/>
                <a:cs typeface="Arial"/>
              </a:rPr>
              <a:t> </a:t>
            </a:r>
            <a:r>
              <a:rPr sz="1200" spc="-25" dirty="0">
                <a:latin typeface="Arial"/>
                <a:cs typeface="Arial"/>
              </a:rPr>
              <a:t>[];</a:t>
            </a:r>
            <a:endParaRPr sz="1200" dirty="0">
              <a:latin typeface="Arial"/>
              <a:cs typeface="Arial"/>
            </a:endParaRPr>
          </a:p>
          <a:p>
            <a:pPr marL="184150" marR="598170" indent="-171450">
              <a:lnSpc>
                <a:spcPts val="1390"/>
              </a:lnSpc>
              <a:spcBef>
                <a:spcPts val="60"/>
              </a:spcBef>
            </a:pPr>
            <a:r>
              <a:rPr sz="1200" dirty="0">
                <a:latin typeface="Arial"/>
                <a:cs typeface="Arial"/>
              </a:rPr>
              <a:t>for</a:t>
            </a:r>
            <a:r>
              <a:rPr sz="1200" spc="-10" dirty="0">
                <a:latin typeface="Arial"/>
                <a:cs typeface="Arial"/>
              </a:rPr>
              <a:t> </a:t>
            </a:r>
            <a:r>
              <a:rPr sz="1200" dirty="0">
                <a:latin typeface="Arial"/>
                <a:cs typeface="Arial"/>
              </a:rPr>
              <a:t>i</a:t>
            </a:r>
            <a:r>
              <a:rPr sz="1200" spc="-10" dirty="0">
                <a:latin typeface="Arial"/>
                <a:cs typeface="Arial"/>
              </a:rPr>
              <a:t> </a:t>
            </a:r>
            <a:r>
              <a:rPr sz="1200" dirty="0">
                <a:latin typeface="Arial"/>
                <a:cs typeface="Arial"/>
              </a:rPr>
              <a:t>=</a:t>
            </a:r>
            <a:r>
              <a:rPr sz="1200" spc="-10" dirty="0">
                <a:latin typeface="Arial"/>
                <a:cs typeface="Arial"/>
              </a:rPr>
              <a:t> </a:t>
            </a:r>
            <a:r>
              <a:rPr sz="1200" dirty="0">
                <a:latin typeface="Arial"/>
                <a:cs typeface="Arial"/>
              </a:rPr>
              <a:t>0;</a:t>
            </a:r>
            <a:r>
              <a:rPr sz="1200" spc="-5" dirty="0">
                <a:latin typeface="Arial"/>
                <a:cs typeface="Arial"/>
              </a:rPr>
              <a:t> </a:t>
            </a:r>
            <a:r>
              <a:rPr sz="1200" dirty="0">
                <a:latin typeface="Arial"/>
                <a:cs typeface="Arial"/>
              </a:rPr>
              <a:t>i</a:t>
            </a:r>
            <a:r>
              <a:rPr sz="1200" spc="-10" dirty="0">
                <a:latin typeface="Arial"/>
                <a:cs typeface="Arial"/>
              </a:rPr>
              <a:t> </a:t>
            </a:r>
            <a:r>
              <a:rPr sz="1200" dirty="0">
                <a:latin typeface="Arial"/>
                <a:cs typeface="Arial"/>
              </a:rPr>
              <a:t>&lt;</a:t>
            </a:r>
            <a:r>
              <a:rPr sz="1200" spc="-10" dirty="0">
                <a:latin typeface="Arial"/>
                <a:cs typeface="Arial"/>
              </a:rPr>
              <a:t> </a:t>
            </a:r>
            <a:r>
              <a:rPr sz="1200" dirty="0">
                <a:latin typeface="Arial"/>
                <a:cs typeface="Arial"/>
              </a:rPr>
              <a:t>length(people);</a:t>
            </a:r>
            <a:r>
              <a:rPr sz="1200" spc="-5" dirty="0">
                <a:latin typeface="Arial"/>
                <a:cs typeface="Arial"/>
              </a:rPr>
              <a:t> </a:t>
            </a:r>
            <a:r>
              <a:rPr sz="1200" dirty="0">
                <a:latin typeface="Arial"/>
                <a:cs typeface="Arial"/>
              </a:rPr>
              <a:t>i++</a:t>
            </a:r>
            <a:r>
              <a:rPr sz="1200" spc="-5" dirty="0">
                <a:latin typeface="Arial"/>
                <a:cs typeface="Arial"/>
              </a:rPr>
              <a:t> </a:t>
            </a:r>
            <a:r>
              <a:rPr sz="1200" spc="-50" dirty="0">
                <a:latin typeface="Arial"/>
                <a:cs typeface="Arial"/>
              </a:rPr>
              <a:t>{ </a:t>
            </a:r>
            <a:r>
              <a:rPr sz="1200" dirty="0">
                <a:latin typeface="Arial"/>
                <a:cs typeface="Arial"/>
              </a:rPr>
              <a:t>p</a:t>
            </a:r>
            <a:r>
              <a:rPr sz="1200" spc="-5" dirty="0">
                <a:latin typeface="Arial"/>
                <a:cs typeface="Arial"/>
              </a:rPr>
              <a:t> </a:t>
            </a:r>
            <a:r>
              <a:rPr sz="1200" dirty="0">
                <a:latin typeface="Arial"/>
                <a:cs typeface="Arial"/>
              </a:rPr>
              <a:t>= </a:t>
            </a:r>
            <a:r>
              <a:rPr sz="1200" spc="-10" dirty="0">
                <a:latin typeface="Arial"/>
                <a:cs typeface="Arial"/>
              </a:rPr>
              <a:t>people[i];</a:t>
            </a:r>
            <a:endParaRPr sz="1200" dirty="0">
              <a:latin typeface="Arial"/>
              <a:cs typeface="Arial"/>
            </a:endParaRPr>
          </a:p>
          <a:p>
            <a:pPr marL="355600" marR="5080" indent="-171450">
              <a:lnSpc>
                <a:spcPts val="1390"/>
              </a:lnSpc>
              <a:spcBef>
                <a:spcPts val="125"/>
              </a:spcBef>
            </a:pPr>
            <a:r>
              <a:rPr sz="1200" dirty="0">
                <a:latin typeface="Arial"/>
                <a:cs typeface="Arial"/>
              </a:rPr>
              <a:t>if</a:t>
            </a:r>
            <a:r>
              <a:rPr sz="1200" spc="-15" dirty="0">
                <a:latin typeface="Arial"/>
                <a:cs typeface="Arial"/>
              </a:rPr>
              <a:t> </a:t>
            </a:r>
            <a:r>
              <a:rPr sz="1200" dirty="0">
                <a:latin typeface="Arial"/>
                <a:cs typeface="Arial"/>
              </a:rPr>
              <a:t>length(p.name))</a:t>
            </a:r>
            <a:r>
              <a:rPr sz="1200" spc="-20" dirty="0">
                <a:latin typeface="Arial"/>
                <a:cs typeface="Arial"/>
              </a:rPr>
              <a:t> </a:t>
            </a:r>
            <a:r>
              <a:rPr sz="1200" dirty="0">
                <a:latin typeface="Arial"/>
                <a:cs typeface="Arial"/>
              </a:rPr>
              <a:t>&gt;</a:t>
            </a:r>
            <a:r>
              <a:rPr sz="1200" spc="-20" dirty="0">
                <a:latin typeface="Arial"/>
                <a:cs typeface="Arial"/>
              </a:rPr>
              <a:t> </a:t>
            </a:r>
            <a:r>
              <a:rPr sz="1200" dirty="0">
                <a:latin typeface="Arial"/>
                <a:cs typeface="Arial"/>
              </a:rPr>
              <a:t>5</a:t>
            </a:r>
            <a:r>
              <a:rPr sz="1200" spc="-20" dirty="0">
                <a:latin typeface="Arial"/>
                <a:cs typeface="Arial"/>
              </a:rPr>
              <a:t> </a:t>
            </a:r>
            <a:r>
              <a:rPr sz="1200" spc="-50" dirty="0">
                <a:latin typeface="Arial"/>
                <a:cs typeface="Arial"/>
              </a:rPr>
              <a:t>{ </a:t>
            </a:r>
            <a:r>
              <a:rPr sz="1200" dirty="0">
                <a:latin typeface="Arial"/>
                <a:cs typeface="Arial"/>
              </a:rPr>
              <a:t>addToList(result,</a:t>
            </a:r>
            <a:r>
              <a:rPr sz="1200" spc="-40" dirty="0">
                <a:latin typeface="Arial"/>
                <a:cs typeface="Arial"/>
              </a:rPr>
              <a:t> </a:t>
            </a:r>
            <a:r>
              <a:rPr sz="1200" spc="-10" dirty="0">
                <a:latin typeface="Arial"/>
                <a:cs typeface="Arial"/>
              </a:rPr>
              <a:t>toUpper(p.name));</a:t>
            </a:r>
            <a:endParaRPr sz="1200" dirty="0">
              <a:latin typeface="Arial"/>
              <a:cs typeface="Arial"/>
            </a:endParaRPr>
          </a:p>
          <a:p>
            <a:pPr marL="184150">
              <a:lnSpc>
                <a:spcPts val="1415"/>
              </a:lnSpc>
              <a:spcBef>
                <a:spcPts val="40"/>
              </a:spcBef>
            </a:pPr>
            <a:r>
              <a:rPr sz="1200" dirty="0">
                <a:latin typeface="Arial"/>
                <a:cs typeface="Arial"/>
              </a:rPr>
              <a:t>}</a:t>
            </a:r>
          </a:p>
          <a:p>
            <a:pPr marL="12700">
              <a:lnSpc>
                <a:spcPts val="1390"/>
              </a:lnSpc>
            </a:pPr>
            <a:r>
              <a:rPr sz="1200" dirty="0">
                <a:latin typeface="Arial"/>
                <a:cs typeface="Arial"/>
              </a:rPr>
              <a:t>}</a:t>
            </a:r>
          </a:p>
          <a:p>
            <a:pPr marL="12700">
              <a:lnSpc>
                <a:spcPts val="1415"/>
              </a:lnSpc>
            </a:pPr>
            <a:r>
              <a:rPr sz="1200" dirty="0">
                <a:latin typeface="Arial"/>
                <a:cs typeface="Arial"/>
              </a:rPr>
              <a:t>return</a:t>
            </a:r>
            <a:r>
              <a:rPr sz="1200" spc="-15" dirty="0">
                <a:latin typeface="Arial"/>
                <a:cs typeface="Arial"/>
              </a:rPr>
              <a:t> </a:t>
            </a:r>
            <a:r>
              <a:rPr sz="1200" spc="-10" dirty="0">
                <a:latin typeface="Arial"/>
                <a:cs typeface="Arial"/>
              </a:rPr>
              <a:t>sort(result);</a:t>
            </a:r>
            <a:endParaRPr sz="1200" dirty="0">
              <a:latin typeface="Arial"/>
              <a:cs typeface="Arial"/>
            </a:endParaRPr>
          </a:p>
        </p:txBody>
      </p:sp>
      <p:sp>
        <p:nvSpPr>
          <p:cNvPr id="8" name="object 8"/>
          <p:cNvSpPr txBox="1"/>
          <p:nvPr/>
        </p:nvSpPr>
        <p:spPr>
          <a:xfrm>
            <a:off x="2487488" y="4501896"/>
            <a:ext cx="6553834" cy="522605"/>
          </a:xfrm>
          <a:prstGeom prst="rect">
            <a:avLst/>
          </a:prstGeom>
        </p:spPr>
        <p:txBody>
          <a:bodyPr vert="horz" wrap="square" lIns="0" tIns="20320" rIns="0" bIns="0" rtlCol="0">
            <a:spAutoFit/>
          </a:bodyPr>
          <a:lstStyle/>
          <a:p>
            <a:pPr marL="12700" marR="5080" indent="161925" algn="r">
              <a:lnSpc>
                <a:spcPts val="1300"/>
              </a:lnSpc>
              <a:spcBef>
                <a:spcPts val="160"/>
              </a:spcBef>
            </a:pPr>
            <a:r>
              <a:rPr sz="1100" i="1" dirty="0">
                <a:latin typeface="Arial"/>
                <a:cs typeface="Arial"/>
              </a:rPr>
              <a:t>Although</a:t>
            </a:r>
            <a:r>
              <a:rPr sz="1100" i="1" spc="-25" dirty="0">
                <a:latin typeface="Arial"/>
                <a:cs typeface="Arial"/>
              </a:rPr>
              <a:t> </a:t>
            </a:r>
            <a:r>
              <a:rPr sz="1100" i="1" dirty="0">
                <a:latin typeface="Arial"/>
                <a:cs typeface="Arial"/>
              </a:rPr>
              <a:t>there</a:t>
            </a:r>
            <a:r>
              <a:rPr sz="1100" i="1" spc="-10" dirty="0">
                <a:latin typeface="Arial"/>
                <a:cs typeface="Arial"/>
              </a:rPr>
              <a:t> </a:t>
            </a:r>
            <a:r>
              <a:rPr sz="1100" i="1" dirty="0">
                <a:latin typeface="Arial"/>
                <a:cs typeface="Arial"/>
              </a:rPr>
              <a:t>is</a:t>
            </a:r>
            <a:r>
              <a:rPr sz="1100" i="1" spc="-15" dirty="0">
                <a:latin typeface="Arial"/>
                <a:cs typeface="Arial"/>
              </a:rPr>
              <a:t> </a:t>
            </a:r>
            <a:r>
              <a:rPr sz="1100" i="1" dirty="0">
                <a:latin typeface="Arial"/>
                <a:cs typeface="Arial"/>
              </a:rPr>
              <a:t>always</a:t>
            </a:r>
            <a:r>
              <a:rPr sz="1100" i="1" spc="-15" dirty="0">
                <a:latin typeface="Arial"/>
                <a:cs typeface="Arial"/>
              </a:rPr>
              <a:t> </a:t>
            </a:r>
            <a:r>
              <a:rPr sz="1100" i="1" dirty="0">
                <a:latin typeface="Arial"/>
                <a:cs typeface="Arial"/>
              </a:rPr>
              <a:t>levels</a:t>
            </a:r>
            <a:r>
              <a:rPr sz="1100" i="1" spc="-15" dirty="0">
                <a:latin typeface="Arial"/>
                <a:cs typeface="Arial"/>
              </a:rPr>
              <a:t> </a:t>
            </a:r>
            <a:r>
              <a:rPr sz="1100" i="1" dirty="0">
                <a:latin typeface="Arial"/>
                <a:cs typeface="Arial"/>
              </a:rPr>
              <a:t>on</a:t>
            </a:r>
            <a:r>
              <a:rPr sz="1100" i="1" spc="-10" dirty="0">
                <a:latin typeface="Arial"/>
                <a:cs typeface="Arial"/>
              </a:rPr>
              <a:t> </a:t>
            </a:r>
            <a:r>
              <a:rPr sz="1100" i="1" dirty="0">
                <a:latin typeface="Arial"/>
                <a:cs typeface="Arial"/>
              </a:rPr>
              <a:t>overlap,</a:t>
            </a:r>
            <a:r>
              <a:rPr sz="1100" i="1" spc="-20" dirty="0">
                <a:latin typeface="Arial"/>
                <a:cs typeface="Arial"/>
              </a:rPr>
              <a:t> </a:t>
            </a:r>
            <a:r>
              <a:rPr sz="1100" i="1" dirty="0">
                <a:latin typeface="Arial"/>
                <a:cs typeface="Arial"/>
              </a:rPr>
              <a:t>one</a:t>
            </a:r>
            <a:r>
              <a:rPr sz="1100" i="1" spc="-15" dirty="0">
                <a:latin typeface="Arial"/>
                <a:cs typeface="Arial"/>
              </a:rPr>
              <a:t> </a:t>
            </a:r>
            <a:r>
              <a:rPr sz="1100" i="1" dirty="0">
                <a:latin typeface="Arial"/>
                <a:cs typeface="Arial"/>
              </a:rPr>
              <a:t>of</a:t>
            </a:r>
            <a:r>
              <a:rPr sz="1100" i="1" spc="-20" dirty="0">
                <a:latin typeface="Arial"/>
                <a:cs typeface="Arial"/>
              </a:rPr>
              <a:t> </a:t>
            </a:r>
            <a:r>
              <a:rPr sz="1100" i="1" dirty="0">
                <a:latin typeface="Arial"/>
                <a:cs typeface="Arial"/>
              </a:rPr>
              <a:t>the</a:t>
            </a:r>
            <a:r>
              <a:rPr sz="1100" i="1" spc="-10" dirty="0">
                <a:latin typeface="Arial"/>
                <a:cs typeface="Arial"/>
              </a:rPr>
              <a:t> </a:t>
            </a:r>
            <a:r>
              <a:rPr sz="1100" i="1" dirty="0">
                <a:latin typeface="Arial"/>
                <a:cs typeface="Arial"/>
              </a:rPr>
              <a:t>differences</a:t>
            </a:r>
            <a:r>
              <a:rPr sz="1100" i="1" spc="-15" dirty="0">
                <a:latin typeface="Arial"/>
                <a:cs typeface="Arial"/>
              </a:rPr>
              <a:t> </a:t>
            </a:r>
            <a:r>
              <a:rPr sz="1100" i="1" dirty="0">
                <a:latin typeface="Arial"/>
                <a:cs typeface="Arial"/>
              </a:rPr>
              <a:t>between</a:t>
            </a:r>
            <a:r>
              <a:rPr sz="1100" i="1" spc="-10" dirty="0">
                <a:latin typeface="Arial"/>
                <a:cs typeface="Arial"/>
              </a:rPr>
              <a:t> </a:t>
            </a:r>
            <a:r>
              <a:rPr sz="1100" i="1" dirty="0">
                <a:latin typeface="Arial"/>
                <a:cs typeface="Arial"/>
              </a:rPr>
              <a:t>Imperative</a:t>
            </a:r>
            <a:r>
              <a:rPr sz="1100" i="1" spc="-10" dirty="0">
                <a:latin typeface="Arial"/>
                <a:cs typeface="Arial"/>
              </a:rPr>
              <a:t> </a:t>
            </a:r>
            <a:r>
              <a:rPr sz="1100" i="1" dirty="0">
                <a:latin typeface="Arial"/>
                <a:cs typeface="Arial"/>
              </a:rPr>
              <a:t>and</a:t>
            </a:r>
            <a:r>
              <a:rPr sz="1100" i="1" spc="-10" dirty="0">
                <a:latin typeface="Arial"/>
                <a:cs typeface="Arial"/>
              </a:rPr>
              <a:t> </a:t>
            </a:r>
            <a:r>
              <a:rPr sz="1100" i="1" dirty="0">
                <a:latin typeface="Arial"/>
                <a:cs typeface="Arial"/>
              </a:rPr>
              <a:t>Structured</a:t>
            </a:r>
            <a:r>
              <a:rPr sz="1100" i="1" spc="-10" dirty="0">
                <a:latin typeface="Arial"/>
                <a:cs typeface="Arial"/>
              </a:rPr>
              <a:t> </a:t>
            </a:r>
            <a:r>
              <a:rPr sz="1100" i="1" spc="-25" dirty="0">
                <a:latin typeface="Arial"/>
                <a:cs typeface="Arial"/>
              </a:rPr>
              <a:t>is </a:t>
            </a:r>
            <a:r>
              <a:rPr sz="1100" i="1" dirty="0">
                <a:latin typeface="Arial"/>
                <a:cs typeface="Arial"/>
              </a:rPr>
              <a:t>that</a:t>
            </a:r>
            <a:r>
              <a:rPr sz="1100" i="1" spc="-35" dirty="0">
                <a:latin typeface="Arial"/>
                <a:cs typeface="Arial"/>
              </a:rPr>
              <a:t> </a:t>
            </a:r>
            <a:r>
              <a:rPr sz="1100" i="1" dirty="0">
                <a:latin typeface="Arial"/>
                <a:cs typeface="Arial"/>
              </a:rPr>
              <a:t>structured</a:t>
            </a:r>
            <a:r>
              <a:rPr sz="1100" i="1" spc="-10" dirty="0">
                <a:latin typeface="Arial"/>
                <a:cs typeface="Arial"/>
              </a:rPr>
              <a:t> </a:t>
            </a:r>
            <a:r>
              <a:rPr sz="1100" i="1" dirty="0">
                <a:latin typeface="Arial"/>
                <a:cs typeface="Arial"/>
              </a:rPr>
              <a:t>allows</a:t>
            </a:r>
            <a:r>
              <a:rPr sz="1100" i="1" spc="-15" dirty="0">
                <a:latin typeface="Arial"/>
                <a:cs typeface="Arial"/>
              </a:rPr>
              <a:t> </a:t>
            </a:r>
            <a:r>
              <a:rPr sz="1100" i="1" dirty="0">
                <a:latin typeface="Arial"/>
                <a:cs typeface="Arial"/>
              </a:rPr>
              <a:t>for</a:t>
            </a:r>
            <a:r>
              <a:rPr sz="1100" i="1" spc="-20" dirty="0">
                <a:latin typeface="Arial"/>
                <a:cs typeface="Arial"/>
              </a:rPr>
              <a:t> </a:t>
            </a:r>
            <a:r>
              <a:rPr sz="1100" i="1" dirty="0">
                <a:latin typeface="Arial"/>
                <a:cs typeface="Arial"/>
              </a:rPr>
              <a:t>nested</a:t>
            </a:r>
            <a:r>
              <a:rPr sz="1100" i="1" spc="-10" dirty="0">
                <a:latin typeface="Arial"/>
                <a:cs typeface="Arial"/>
              </a:rPr>
              <a:t> </a:t>
            </a:r>
            <a:r>
              <a:rPr sz="1100" i="1" dirty="0">
                <a:latin typeface="Arial"/>
                <a:cs typeface="Arial"/>
              </a:rPr>
              <a:t>loops,</a:t>
            </a:r>
            <a:r>
              <a:rPr sz="1100" i="1" spc="-20" dirty="0">
                <a:latin typeface="Arial"/>
                <a:cs typeface="Arial"/>
              </a:rPr>
              <a:t> </a:t>
            </a:r>
            <a:r>
              <a:rPr sz="1100" i="1" dirty="0">
                <a:latin typeface="Arial"/>
                <a:cs typeface="Arial"/>
              </a:rPr>
              <a:t>conditional</a:t>
            </a:r>
            <a:r>
              <a:rPr sz="1100" i="1" spc="-5" dirty="0">
                <a:latin typeface="Arial"/>
                <a:cs typeface="Arial"/>
              </a:rPr>
              <a:t> </a:t>
            </a:r>
            <a:r>
              <a:rPr sz="1100" i="1" dirty="0">
                <a:latin typeface="Arial"/>
                <a:cs typeface="Arial"/>
              </a:rPr>
              <a:t>blocks,</a:t>
            </a:r>
            <a:r>
              <a:rPr sz="1100" i="1" spc="-25" dirty="0">
                <a:latin typeface="Arial"/>
                <a:cs typeface="Arial"/>
              </a:rPr>
              <a:t> </a:t>
            </a:r>
            <a:r>
              <a:rPr sz="1100" i="1" dirty="0">
                <a:latin typeface="Arial"/>
                <a:cs typeface="Arial"/>
              </a:rPr>
              <a:t>functions</a:t>
            </a:r>
            <a:r>
              <a:rPr sz="1100" i="1" spc="-15" dirty="0">
                <a:latin typeface="Arial"/>
                <a:cs typeface="Arial"/>
              </a:rPr>
              <a:t> </a:t>
            </a:r>
            <a:r>
              <a:rPr sz="1100" i="1" dirty="0">
                <a:latin typeface="Arial"/>
                <a:cs typeface="Arial"/>
              </a:rPr>
              <a:t>and</a:t>
            </a:r>
            <a:r>
              <a:rPr sz="1100" i="1" spc="-10" dirty="0">
                <a:latin typeface="Arial"/>
                <a:cs typeface="Arial"/>
              </a:rPr>
              <a:t> </a:t>
            </a:r>
            <a:r>
              <a:rPr sz="1100" i="1" dirty="0">
                <a:latin typeface="Arial"/>
                <a:cs typeface="Arial"/>
              </a:rPr>
              <a:t>subroutines</a:t>
            </a:r>
            <a:r>
              <a:rPr sz="1100" i="1" spc="-20" dirty="0">
                <a:latin typeface="Arial"/>
                <a:cs typeface="Arial"/>
              </a:rPr>
              <a:t> </a:t>
            </a:r>
            <a:r>
              <a:rPr sz="1100" i="1" dirty="0">
                <a:latin typeface="Arial"/>
                <a:cs typeface="Arial"/>
              </a:rPr>
              <a:t>together</a:t>
            </a:r>
            <a:r>
              <a:rPr sz="1100" i="1" spc="-15" dirty="0">
                <a:latin typeface="Arial"/>
                <a:cs typeface="Arial"/>
              </a:rPr>
              <a:t> </a:t>
            </a:r>
            <a:r>
              <a:rPr sz="1100" i="1" dirty="0">
                <a:latin typeface="Arial"/>
                <a:cs typeface="Arial"/>
              </a:rPr>
              <a:t>with</a:t>
            </a:r>
            <a:r>
              <a:rPr sz="1100" i="1" spc="-10" dirty="0">
                <a:latin typeface="Arial"/>
                <a:cs typeface="Arial"/>
              </a:rPr>
              <a:t> </a:t>
            </a:r>
            <a:r>
              <a:rPr sz="1100" i="1" dirty="0">
                <a:latin typeface="Arial"/>
                <a:cs typeface="Arial"/>
              </a:rPr>
              <a:t>the</a:t>
            </a:r>
            <a:r>
              <a:rPr sz="1100" i="1" spc="-10" dirty="0">
                <a:latin typeface="Arial"/>
                <a:cs typeface="Arial"/>
              </a:rPr>
              <a:t> </a:t>
            </a:r>
            <a:r>
              <a:rPr sz="1100" i="1" spc="-25" dirty="0">
                <a:latin typeface="Arial"/>
                <a:cs typeface="Arial"/>
              </a:rPr>
              <a:t>use</a:t>
            </a:r>
            <a:endParaRPr sz="1100">
              <a:latin typeface="Arial"/>
              <a:cs typeface="Arial"/>
            </a:endParaRPr>
          </a:p>
          <a:p>
            <a:pPr marR="5080" algn="r">
              <a:lnSpc>
                <a:spcPts val="1250"/>
              </a:lnSpc>
            </a:pPr>
            <a:r>
              <a:rPr sz="1100" i="1" dirty="0">
                <a:latin typeface="Arial"/>
                <a:cs typeface="Arial"/>
              </a:rPr>
              <a:t>of</a:t>
            </a:r>
            <a:r>
              <a:rPr sz="1100" i="1" spc="-15" dirty="0">
                <a:latin typeface="Arial"/>
                <a:cs typeface="Arial"/>
              </a:rPr>
              <a:t> </a:t>
            </a:r>
            <a:r>
              <a:rPr sz="1100" i="1" dirty="0">
                <a:latin typeface="Arial"/>
                <a:cs typeface="Arial"/>
              </a:rPr>
              <a:t>local</a:t>
            </a:r>
            <a:r>
              <a:rPr sz="1100" i="1" spc="5" dirty="0">
                <a:latin typeface="Arial"/>
                <a:cs typeface="Arial"/>
              </a:rPr>
              <a:t> </a:t>
            </a:r>
            <a:r>
              <a:rPr sz="1100" i="1" spc="-10" dirty="0">
                <a:latin typeface="Arial"/>
                <a:cs typeface="Arial"/>
              </a:rPr>
              <a:t>variables</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EC6271"/>
          </a:solidFill>
        </p:spPr>
        <p:txBody>
          <a:bodyPr wrap="square" lIns="0" tIns="0" rIns="0" bIns="0" rtlCol="0"/>
          <a:lstStyle/>
          <a:p>
            <a:endParaRPr/>
          </a:p>
        </p:txBody>
      </p:sp>
      <p:sp>
        <p:nvSpPr>
          <p:cNvPr id="3" name="object 3"/>
          <p:cNvSpPr txBox="1">
            <a:spLocks noGrp="1"/>
          </p:cNvSpPr>
          <p:nvPr>
            <p:ph type="title"/>
          </p:nvPr>
        </p:nvSpPr>
        <p:spPr>
          <a:xfrm>
            <a:off x="761206" y="1450339"/>
            <a:ext cx="7620634"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rPr>
              <a:t>Advanced</a:t>
            </a:r>
            <a:r>
              <a:rPr sz="6000" spc="5" dirty="0">
                <a:solidFill>
                  <a:srgbClr val="FFFFFF"/>
                </a:solidFill>
              </a:rPr>
              <a:t> </a:t>
            </a:r>
            <a:r>
              <a:rPr sz="6000" spc="-10" dirty="0">
                <a:solidFill>
                  <a:srgbClr val="FFFFFF"/>
                </a:solidFill>
              </a:rPr>
              <a:t>Programming</a:t>
            </a:r>
            <a:endParaRPr sz="6000"/>
          </a:p>
        </p:txBody>
      </p:sp>
      <p:sp>
        <p:nvSpPr>
          <p:cNvPr id="4" name="object 4"/>
          <p:cNvSpPr txBox="1"/>
          <p:nvPr/>
        </p:nvSpPr>
        <p:spPr>
          <a:xfrm>
            <a:off x="2771806" y="2938779"/>
            <a:ext cx="3599179" cy="882015"/>
          </a:xfrm>
          <a:prstGeom prst="rect">
            <a:avLst/>
          </a:prstGeom>
        </p:spPr>
        <p:txBody>
          <a:bodyPr vert="horz" wrap="square" lIns="0" tIns="12700" rIns="0" bIns="0" rtlCol="0">
            <a:spAutoFit/>
          </a:bodyPr>
          <a:lstStyle/>
          <a:p>
            <a:pPr marL="1270" algn="ctr">
              <a:lnSpc>
                <a:spcPct val="100000"/>
              </a:lnSpc>
              <a:spcBef>
                <a:spcPts val="100"/>
              </a:spcBef>
            </a:pPr>
            <a:r>
              <a:rPr sz="2800" dirty="0">
                <a:solidFill>
                  <a:srgbClr val="FFFFFF"/>
                </a:solidFill>
                <a:latin typeface="Calibri"/>
                <a:cs typeface="Calibri"/>
              </a:rPr>
              <a:t>Lecture</a:t>
            </a:r>
            <a:r>
              <a:rPr sz="2800" spc="-25" dirty="0">
                <a:solidFill>
                  <a:srgbClr val="FFFFFF"/>
                </a:solidFill>
                <a:latin typeface="Calibri"/>
                <a:cs typeface="Calibri"/>
              </a:rPr>
              <a:t> </a:t>
            </a:r>
            <a:r>
              <a:rPr sz="2800" spc="-50" dirty="0">
                <a:solidFill>
                  <a:srgbClr val="FFFFFF"/>
                </a:solidFill>
                <a:latin typeface="Calibri"/>
                <a:cs typeface="Calibri"/>
              </a:rPr>
              <a:t>1</a:t>
            </a:r>
            <a:endParaRPr sz="2800">
              <a:latin typeface="Calibri"/>
              <a:cs typeface="Calibri"/>
            </a:endParaRPr>
          </a:p>
          <a:p>
            <a:pPr algn="ctr">
              <a:lnSpc>
                <a:spcPct val="100000"/>
              </a:lnSpc>
              <a:spcBef>
                <a:spcPts val="25"/>
              </a:spcBef>
            </a:pPr>
            <a:r>
              <a:rPr sz="2800" b="1" dirty="0">
                <a:solidFill>
                  <a:srgbClr val="FFFFFF"/>
                </a:solidFill>
                <a:latin typeface="Calibri"/>
                <a:cs typeface="Calibri"/>
              </a:rPr>
              <a:t>Welcome</a:t>
            </a:r>
            <a:r>
              <a:rPr sz="2800" b="1" spc="-10" dirty="0">
                <a:solidFill>
                  <a:srgbClr val="FFFFFF"/>
                </a:solidFill>
                <a:latin typeface="Calibri"/>
                <a:cs typeface="Calibri"/>
              </a:rPr>
              <a:t> </a:t>
            </a:r>
            <a:r>
              <a:rPr sz="2800" b="1" dirty="0">
                <a:solidFill>
                  <a:srgbClr val="FFFFFF"/>
                </a:solidFill>
                <a:latin typeface="Calibri"/>
                <a:cs typeface="Calibri"/>
              </a:rPr>
              <a:t>to</a:t>
            </a:r>
            <a:r>
              <a:rPr sz="2800" b="1" spc="-10" dirty="0">
                <a:solidFill>
                  <a:srgbClr val="FFFFFF"/>
                </a:solidFill>
                <a:latin typeface="Calibri"/>
                <a:cs typeface="Calibri"/>
              </a:rPr>
              <a:t> </a:t>
            </a:r>
            <a:r>
              <a:rPr sz="2800" b="1" dirty="0">
                <a:solidFill>
                  <a:srgbClr val="FFFFFF"/>
                </a:solidFill>
                <a:latin typeface="Calibri"/>
                <a:cs typeface="Calibri"/>
              </a:rPr>
              <a:t>the</a:t>
            </a:r>
            <a:r>
              <a:rPr sz="2800" b="1" spc="-5" dirty="0">
                <a:solidFill>
                  <a:srgbClr val="FFFFFF"/>
                </a:solidFill>
                <a:latin typeface="Calibri"/>
                <a:cs typeface="Calibri"/>
              </a:rPr>
              <a:t> </a:t>
            </a:r>
            <a:r>
              <a:rPr sz="2800" b="1" spc="-10" dirty="0">
                <a:solidFill>
                  <a:srgbClr val="FFFFFF"/>
                </a:solidFill>
                <a:latin typeface="Calibri"/>
                <a:cs typeface="Calibri"/>
              </a:rPr>
              <a:t>module</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59812"/>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Declarative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210257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52" y="1009395"/>
            <a:ext cx="8103870" cy="2895600"/>
          </a:xfrm>
          <a:prstGeom prst="rect">
            <a:avLst/>
          </a:prstGeom>
        </p:spPr>
        <p:txBody>
          <a:bodyPr vert="horz" wrap="square" lIns="0" tIns="10795" rIns="0" bIns="0" rtlCol="0">
            <a:spAutoFit/>
          </a:bodyPr>
          <a:lstStyle/>
          <a:p>
            <a:pPr marL="12700" marR="5080">
              <a:lnSpc>
                <a:spcPct val="100800"/>
              </a:lnSpc>
              <a:spcBef>
                <a:spcPts val="85"/>
              </a:spcBef>
            </a:pPr>
            <a:r>
              <a:rPr sz="1600" b="1" dirty="0">
                <a:solidFill>
                  <a:srgbClr val="091208"/>
                </a:solidFill>
                <a:latin typeface="Calibri"/>
                <a:cs typeface="Calibri"/>
              </a:rPr>
              <a:t>Flow</a:t>
            </a:r>
            <a:r>
              <a:rPr sz="1600" b="1" spc="-35" dirty="0">
                <a:solidFill>
                  <a:srgbClr val="091208"/>
                </a:solidFill>
                <a:latin typeface="Calibri"/>
                <a:cs typeface="Calibri"/>
              </a:rPr>
              <a:t> </a:t>
            </a:r>
            <a:r>
              <a:rPr sz="1600" b="1" dirty="0">
                <a:solidFill>
                  <a:srgbClr val="091208"/>
                </a:solidFill>
                <a:latin typeface="Calibri"/>
                <a:cs typeface="Calibri"/>
              </a:rPr>
              <a:t>control</a:t>
            </a:r>
            <a:r>
              <a:rPr sz="1600" b="1" spc="-20" dirty="0">
                <a:solidFill>
                  <a:srgbClr val="091208"/>
                </a:solidFill>
                <a:latin typeface="Calibri"/>
                <a:cs typeface="Calibri"/>
              </a:rPr>
              <a:t> </a:t>
            </a:r>
            <a:r>
              <a:rPr sz="1600" dirty="0">
                <a:solidFill>
                  <a:srgbClr val="091208"/>
                </a:solidFill>
                <a:latin typeface="Calibri"/>
                <a:cs typeface="Calibri"/>
              </a:rPr>
              <a:t>in</a:t>
            </a:r>
            <a:r>
              <a:rPr sz="1600" spc="-20" dirty="0">
                <a:solidFill>
                  <a:srgbClr val="091208"/>
                </a:solidFill>
                <a:latin typeface="Calibri"/>
                <a:cs typeface="Calibri"/>
              </a:rPr>
              <a:t> </a:t>
            </a:r>
            <a:r>
              <a:rPr sz="1600" dirty="0">
                <a:solidFill>
                  <a:srgbClr val="091208"/>
                </a:solidFill>
                <a:latin typeface="Calibri"/>
                <a:cs typeface="Calibri"/>
              </a:rPr>
              <a:t>a</a:t>
            </a:r>
            <a:r>
              <a:rPr sz="1600" spc="-20" dirty="0">
                <a:solidFill>
                  <a:srgbClr val="091208"/>
                </a:solidFill>
                <a:latin typeface="Calibri"/>
                <a:cs typeface="Calibri"/>
              </a:rPr>
              <a:t> </a:t>
            </a:r>
            <a:r>
              <a:rPr sz="1600" dirty="0">
                <a:solidFill>
                  <a:srgbClr val="091208"/>
                </a:solidFill>
                <a:latin typeface="Calibri"/>
                <a:cs typeface="Calibri"/>
              </a:rPr>
              <a:t>declarative</a:t>
            </a:r>
            <a:r>
              <a:rPr sz="1600" spc="-15" dirty="0">
                <a:solidFill>
                  <a:srgbClr val="091208"/>
                </a:solidFill>
                <a:latin typeface="Calibri"/>
                <a:cs typeface="Calibri"/>
              </a:rPr>
              <a:t> </a:t>
            </a:r>
            <a:r>
              <a:rPr sz="1600" dirty="0">
                <a:solidFill>
                  <a:srgbClr val="091208"/>
                </a:solidFill>
                <a:latin typeface="Calibri"/>
                <a:cs typeface="Calibri"/>
              </a:rPr>
              <a:t>language</a:t>
            </a:r>
            <a:r>
              <a:rPr sz="1600" spc="-10" dirty="0">
                <a:solidFill>
                  <a:srgbClr val="091208"/>
                </a:solidFill>
                <a:latin typeface="Calibri"/>
                <a:cs typeface="Calibri"/>
              </a:rPr>
              <a:t> </a:t>
            </a:r>
            <a:r>
              <a:rPr sz="1600" dirty="0">
                <a:solidFill>
                  <a:srgbClr val="091208"/>
                </a:solidFill>
                <a:latin typeface="Calibri"/>
                <a:cs typeface="Calibri"/>
              </a:rPr>
              <a:t>is</a:t>
            </a:r>
            <a:r>
              <a:rPr sz="1600" spc="-15" dirty="0">
                <a:solidFill>
                  <a:srgbClr val="091208"/>
                </a:solidFill>
                <a:latin typeface="Calibri"/>
                <a:cs typeface="Calibri"/>
              </a:rPr>
              <a:t> </a:t>
            </a:r>
            <a:r>
              <a:rPr sz="1600" b="1" dirty="0">
                <a:solidFill>
                  <a:srgbClr val="091208"/>
                </a:solidFill>
                <a:latin typeface="Calibri"/>
                <a:cs typeface="Calibri"/>
              </a:rPr>
              <a:t>implicit</a:t>
            </a:r>
            <a:r>
              <a:rPr sz="1600" b="1" spc="-25" dirty="0">
                <a:solidFill>
                  <a:srgbClr val="091208"/>
                </a:solidFill>
                <a:latin typeface="Calibri"/>
                <a:cs typeface="Calibri"/>
              </a:rPr>
              <a:t> </a:t>
            </a:r>
            <a:r>
              <a:rPr sz="1600" dirty="0">
                <a:solidFill>
                  <a:srgbClr val="091208"/>
                </a:solidFill>
                <a:latin typeface="Calibri"/>
                <a:cs typeface="Calibri"/>
              </a:rPr>
              <a:t>(i.e.</a:t>
            </a:r>
            <a:r>
              <a:rPr sz="1600" spc="-20" dirty="0">
                <a:solidFill>
                  <a:srgbClr val="091208"/>
                </a:solidFill>
                <a:latin typeface="Calibri"/>
                <a:cs typeface="Calibri"/>
              </a:rPr>
              <a:t> </a:t>
            </a:r>
            <a:r>
              <a:rPr sz="1600" dirty="0">
                <a:solidFill>
                  <a:srgbClr val="091208"/>
                </a:solidFill>
                <a:latin typeface="Calibri"/>
                <a:cs typeface="Calibri"/>
              </a:rPr>
              <a:t>suggested</a:t>
            </a:r>
            <a:r>
              <a:rPr sz="1600" b="1" dirty="0">
                <a:solidFill>
                  <a:srgbClr val="091208"/>
                </a:solidFill>
                <a:latin typeface="Calibri"/>
                <a:cs typeface="Calibri"/>
              </a:rPr>
              <a:t>,</a:t>
            </a:r>
            <a:r>
              <a:rPr sz="1600" b="1" spc="-20" dirty="0">
                <a:solidFill>
                  <a:srgbClr val="091208"/>
                </a:solidFill>
                <a:latin typeface="Calibri"/>
                <a:cs typeface="Calibri"/>
              </a:rPr>
              <a:t> </a:t>
            </a:r>
            <a:r>
              <a:rPr sz="1600" b="1" dirty="0">
                <a:solidFill>
                  <a:srgbClr val="091208"/>
                </a:solidFill>
                <a:latin typeface="Calibri"/>
                <a:cs typeface="Calibri"/>
              </a:rPr>
              <a:t>not</a:t>
            </a:r>
            <a:r>
              <a:rPr sz="1600" b="1" spc="-20" dirty="0">
                <a:solidFill>
                  <a:srgbClr val="091208"/>
                </a:solidFill>
                <a:latin typeface="Calibri"/>
                <a:cs typeface="Calibri"/>
              </a:rPr>
              <a:t> </a:t>
            </a:r>
            <a:r>
              <a:rPr sz="1600" b="1" dirty="0">
                <a:solidFill>
                  <a:srgbClr val="091208"/>
                </a:solidFill>
                <a:latin typeface="Calibri"/>
                <a:cs typeface="Calibri"/>
              </a:rPr>
              <a:t>directly</a:t>
            </a:r>
            <a:r>
              <a:rPr sz="1600" b="1" spc="-10" dirty="0">
                <a:solidFill>
                  <a:srgbClr val="091208"/>
                </a:solidFill>
                <a:latin typeface="Calibri"/>
                <a:cs typeface="Calibri"/>
              </a:rPr>
              <a:t> </a:t>
            </a:r>
            <a:r>
              <a:rPr sz="1600" b="1" dirty="0">
                <a:solidFill>
                  <a:srgbClr val="091208"/>
                </a:solidFill>
                <a:latin typeface="Calibri"/>
                <a:cs typeface="Calibri"/>
              </a:rPr>
              <a:t>expressed</a:t>
            </a:r>
            <a:r>
              <a:rPr sz="1600" dirty="0">
                <a:solidFill>
                  <a:srgbClr val="091208"/>
                </a:solidFill>
                <a:latin typeface="Calibri"/>
                <a:cs typeface="Calibri"/>
              </a:rPr>
              <a:t>,</a:t>
            </a:r>
            <a:r>
              <a:rPr sz="1600" spc="-15" dirty="0">
                <a:solidFill>
                  <a:srgbClr val="091208"/>
                </a:solidFill>
                <a:latin typeface="Calibri"/>
                <a:cs typeface="Calibri"/>
              </a:rPr>
              <a:t> </a:t>
            </a:r>
            <a:r>
              <a:rPr sz="1600" spc="-10" dirty="0">
                <a:solidFill>
                  <a:srgbClr val="091208"/>
                </a:solidFill>
                <a:latin typeface="Calibri"/>
                <a:cs typeface="Calibri"/>
              </a:rPr>
              <a:t>inferred, </a:t>
            </a:r>
            <a:r>
              <a:rPr sz="1600" dirty="0">
                <a:solidFill>
                  <a:srgbClr val="091208"/>
                </a:solidFill>
                <a:latin typeface="Calibri"/>
                <a:cs typeface="Calibri"/>
              </a:rPr>
              <a:t>understood).</a:t>
            </a:r>
            <a:r>
              <a:rPr sz="1600" spc="335" dirty="0">
                <a:solidFill>
                  <a:srgbClr val="091208"/>
                </a:solidFill>
                <a:latin typeface="Calibri"/>
                <a:cs typeface="Calibri"/>
              </a:rPr>
              <a:t> </a:t>
            </a:r>
            <a:r>
              <a:rPr sz="1600" dirty="0">
                <a:solidFill>
                  <a:srgbClr val="091208"/>
                </a:solidFill>
                <a:latin typeface="Calibri"/>
                <a:cs typeface="Calibri"/>
              </a:rPr>
              <a:t>In</a:t>
            </a:r>
            <a:r>
              <a:rPr sz="1600" spc="-15" dirty="0">
                <a:solidFill>
                  <a:srgbClr val="091208"/>
                </a:solidFill>
                <a:latin typeface="Calibri"/>
                <a:cs typeface="Calibri"/>
              </a:rPr>
              <a:t> </a:t>
            </a:r>
            <a:r>
              <a:rPr sz="1600" dirty="0">
                <a:solidFill>
                  <a:srgbClr val="091208"/>
                </a:solidFill>
                <a:latin typeface="Calibri"/>
                <a:cs typeface="Calibri"/>
              </a:rPr>
              <a:t>essence,</a:t>
            </a:r>
            <a:r>
              <a:rPr sz="1600" spc="-10" dirty="0">
                <a:solidFill>
                  <a:srgbClr val="091208"/>
                </a:solidFill>
                <a:latin typeface="Calibri"/>
                <a:cs typeface="Calibri"/>
              </a:rPr>
              <a:t> </a:t>
            </a:r>
            <a:r>
              <a:rPr sz="1600" dirty="0">
                <a:solidFill>
                  <a:srgbClr val="091208"/>
                </a:solidFill>
                <a:latin typeface="Calibri"/>
                <a:cs typeface="Calibri"/>
              </a:rPr>
              <a:t>the</a:t>
            </a:r>
            <a:r>
              <a:rPr sz="1600" spc="-5" dirty="0">
                <a:solidFill>
                  <a:srgbClr val="091208"/>
                </a:solidFill>
                <a:latin typeface="Calibri"/>
                <a:cs typeface="Calibri"/>
              </a:rPr>
              <a:t> </a:t>
            </a:r>
            <a:r>
              <a:rPr sz="1600" dirty="0">
                <a:solidFill>
                  <a:srgbClr val="091208"/>
                </a:solidFill>
                <a:latin typeface="Calibri"/>
                <a:cs typeface="Calibri"/>
              </a:rPr>
              <a:t>programmer</a:t>
            </a:r>
            <a:r>
              <a:rPr sz="1600" spc="-5" dirty="0">
                <a:solidFill>
                  <a:srgbClr val="091208"/>
                </a:solidFill>
                <a:latin typeface="Calibri"/>
                <a:cs typeface="Calibri"/>
              </a:rPr>
              <a:t> </a:t>
            </a:r>
            <a:r>
              <a:rPr sz="1600" dirty="0">
                <a:solidFill>
                  <a:srgbClr val="091208"/>
                </a:solidFill>
                <a:latin typeface="Calibri"/>
                <a:cs typeface="Calibri"/>
              </a:rPr>
              <a:t>states</a:t>
            </a:r>
            <a:r>
              <a:rPr sz="1600" spc="-10" dirty="0">
                <a:solidFill>
                  <a:srgbClr val="091208"/>
                </a:solidFill>
                <a:latin typeface="Calibri"/>
                <a:cs typeface="Calibri"/>
              </a:rPr>
              <a:t> </a:t>
            </a:r>
            <a:r>
              <a:rPr sz="1600" dirty="0">
                <a:solidFill>
                  <a:srgbClr val="091208"/>
                </a:solidFill>
                <a:latin typeface="Calibri"/>
                <a:cs typeface="Calibri"/>
              </a:rPr>
              <a:t>what</a:t>
            </a:r>
            <a:r>
              <a:rPr sz="1600" spc="-10" dirty="0">
                <a:solidFill>
                  <a:srgbClr val="091208"/>
                </a:solidFill>
                <a:latin typeface="Calibri"/>
                <a:cs typeface="Calibri"/>
              </a:rPr>
              <a:t> </a:t>
            </a:r>
            <a:r>
              <a:rPr sz="1600" dirty="0">
                <a:solidFill>
                  <a:srgbClr val="091208"/>
                </a:solidFill>
                <a:latin typeface="Calibri"/>
                <a:cs typeface="Calibri"/>
              </a:rPr>
              <a:t>the</a:t>
            </a:r>
            <a:r>
              <a:rPr sz="1600" spc="-10" dirty="0">
                <a:solidFill>
                  <a:srgbClr val="091208"/>
                </a:solidFill>
                <a:latin typeface="Calibri"/>
                <a:cs typeface="Calibri"/>
              </a:rPr>
              <a:t> </a:t>
            </a:r>
            <a:r>
              <a:rPr sz="1600" dirty="0">
                <a:solidFill>
                  <a:srgbClr val="091208"/>
                </a:solidFill>
                <a:latin typeface="Calibri"/>
                <a:cs typeface="Calibri"/>
              </a:rPr>
              <a:t>result</a:t>
            </a:r>
            <a:r>
              <a:rPr sz="1600" spc="-10" dirty="0">
                <a:solidFill>
                  <a:srgbClr val="091208"/>
                </a:solidFill>
                <a:latin typeface="Calibri"/>
                <a:cs typeface="Calibri"/>
              </a:rPr>
              <a:t> </a:t>
            </a:r>
            <a:r>
              <a:rPr sz="1600" dirty="0">
                <a:solidFill>
                  <a:srgbClr val="091208"/>
                </a:solidFill>
                <a:latin typeface="Calibri"/>
                <a:cs typeface="Calibri"/>
              </a:rPr>
              <a:t>should</a:t>
            </a:r>
            <a:r>
              <a:rPr sz="1600" spc="-10" dirty="0">
                <a:solidFill>
                  <a:srgbClr val="091208"/>
                </a:solidFill>
                <a:latin typeface="Calibri"/>
                <a:cs typeface="Calibri"/>
              </a:rPr>
              <a:t> </a:t>
            </a:r>
            <a:r>
              <a:rPr sz="1600" dirty="0">
                <a:solidFill>
                  <a:srgbClr val="091208"/>
                </a:solidFill>
                <a:latin typeface="Calibri"/>
                <a:cs typeface="Calibri"/>
              </a:rPr>
              <a:t>look</a:t>
            </a:r>
            <a:r>
              <a:rPr sz="1600" spc="-15" dirty="0">
                <a:solidFill>
                  <a:srgbClr val="091208"/>
                </a:solidFill>
                <a:latin typeface="Calibri"/>
                <a:cs typeface="Calibri"/>
              </a:rPr>
              <a:t> </a:t>
            </a:r>
            <a:r>
              <a:rPr sz="1600" dirty="0">
                <a:solidFill>
                  <a:srgbClr val="091208"/>
                </a:solidFill>
                <a:latin typeface="Calibri"/>
                <a:cs typeface="Calibri"/>
              </a:rPr>
              <a:t>like,</a:t>
            </a:r>
            <a:r>
              <a:rPr sz="1600" spc="-10" dirty="0">
                <a:solidFill>
                  <a:srgbClr val="091208"/>
                </a:solidFill>
                <a:latin typeface="Calibri"/>
                <a:cs typeface="Calibri"/>
              </a:rPr>
              <a:t> </a:t>
            </a:r>
            <a:r>
              <a:rPr sz="1600" dirty="0">
                <a:solidFill>
                  <a:srgbClr val="091208"/>
                </a:solidFill>
                <a:latin typeface="Calibri"/>
                <a:cs typeface="Calibri"/>
              </a:rPr>
              <a:t>they</a:t>
            </a:r>
            <a:r>
              <a:rPr sz="1600" spc="-10" dirty="0">
                <a:solidFill>
                  <a:srgbClr val="091208"/>
                </a:solidFill>
                <a:latin typeface="Calibri"/>
                <a:cs typeface="Calibri"/>
              </a:rPr>
              <a:t> </a:t>
            </a:r>
            <a:r>
              <a:rPr sz="1600" dirty="0">
                <a:solidFill>
                  <a:srgbClr val="091208"/>
                </a:solidFill>
                <a:latin typeface="Calibri"/>
                <a:cs typeface="Calibri"/>
              </a:rPr>
              <a:t>are</a:t>
            </a:r>
            <a:r>
              <a:rPr sz="1600" spc="-5" dirty="0">
                <a:solidFill>
                  <a:srgbClr val="091208"/>
                </a:solidFill>
                <a:latin typeface="Calibri"/>
                <a:cs typeface="Calibri"/>
              </a:rPr>
              <a:t> </a:t>
            </a:r>
            <a:r>
              <a:rPr sz="1600" spc="-25" dirty="0">
                <a:solidFill>
                  <a:srgbClr val="091208"/>
                </a:solidFill>
                <a:latin typeface="Calibri"/>
                <a:cs typeface="Calibri"/>
              </a:rPr>
              <a:t>not </a:t>
            </a:r>
            <a:r>
              <a:rPr sz="1600" dirty="0">
                <a:solidFill>
                  <a:srgbClr val="091208"/>
                </a:solidFill>
                <a:latin typeface="Calibri"/>
                <a:cs typeface="Calibri"/>
              </a:rPr>
              <a:t>interested</a:t>
            </a:r>
            <a:r>
              <a:rPr sz="1600" spc="-10" dirty="0">
                <a:solidFill>
                  <a:srgbClr val="091208"/>
                </a:solidFill>
                <a:latin typeface="Calibri"/>
                <a:cs typeface="Calibri"/>
              </a:rPr>
              <a:t> </a:t>
            </a:r>
            <a:r>
              <a:rPr sz="1600" dirty="0">
                <a:solidFill>
                  <a:srgbClr val="091208"/>
                </a:solidFill>
                <a:latin typeface="Calibri"/>
                <a:cs typeface="Calibri"/>
              </a:rPr>
              <a:t>(at</a:t>
            </a:r>
            <a:r>
              <a:rPr sz="1600" spc="-10" dirty="0">
                <a:solidFill>
                  <a:srgbClr val="091208"/>
                </a:solidFill>
                <a:latin typeface="Calibri"/>
                <a:cs typeface="Calibri"/>
              </a:rPr>
              <a:t> </a:t>
            </a:r>
            <a:r>
              <a:rPr sz="1600" dirty="0">
                <a:solidFill>
                  <a:srgbClr val="091208"/>
                </a:solidFill>
                <a:latin typeface="Calibri"/>
                <a:cs typeface="Calibri"/>
              </a:rPr>
              <a:t>this</a:t>
            </a:r>
            <a:r>
              <a:rPr sz="1600" spc="-10" dirty="0">
                <a:solidFill>
                  <a:srgbClr val="091208"/>
                </a:solidFill>
                <a:latin typeface="Calibri"/>
                <a:cs typeface="Calibri"/>
              </a:rPr>
              <a:t> </a:t>
            </a:r>
            <a:r>
              <a:rPr sz="1600" dirty="0">
                <a:solidFill>
                  <a:srgbClr val="091208"/>
                </a:solidFill>
                <a:latin typeface="Calibri"/>
                <a:cs typeface="Calibri"/>
              </a:rPr>
              <a:t>point)</a:t>
            </a:r>
            <a:r>
              <a:rPr sz="1600" spc="-5" dirty="0">
                <a:solidFill>
                  <a:srgbClr val="091208"/>
                </a:solidFill>
                <a:latin typeface="Calibri"/>
                <a:cs typeface="Calibri"/>
              </a:rPr>
              <a:t> </a:t>
            </a:r>
            <a:r>
              <a:rPr sz="1600" dirty="0">
                <a:solidFill>
                  <a:srgbClr val="091208"/>
                </a:solidFill>
                <a:latin typeface="Calibri"/>
                <a:cs typeface="Calibri"/>
              </a:rPr>
              <a:t>in</a:t>
            </a:r>
            <a:r>
              <a:rPr sz="1600" spc="-15" dirty="0">
                <a:solidFill>
                  <a:srgbClr val="091208"/>
                </a:solidFill>
                <a:latin typeface="Calibri"/>
                <a:cs typeface="Calibri"/>
              </a:rPr>
              <a:t> </a:t>
            </a:r>
            <a:r>
              <a:rPr sz="1600" dirty="0">
                <a:solidFill>
                  <a:srgbClr val="091208"/>
                </a:solidFill>
                <a:latin typeface="Calibri"/>
                <a:cs typeface="Calibri"/>
              </a:rPr>
              <a:t>how</a:t>
            </a:r>
            <a:r>
              <a:rPr sz="1600" spc="-5" dirty="0">
                <a:solidFill>
                  <a:srgbClr val="091208"/>
                </a:solidFill>
                <a:latin typeface="Calibri"/>
                <a:cs typeface="Calibri"/>
              </a:rPr>
              <a:t> </a:t>
            </a:r>
            <a:r>
              <a:rPr sz="1600" dirty="0">
                <a:solidFill>
                  <a:srgbClr val="091208"/>
                </a:solidFill>
                <a:latin typeface="Calibri"/>
                <a:cs typeface="Calibri"/>
              </a:rPr>
              <a:t>to</a:t>
            </a:r>
            <a:r>
              <a:rPr sz="1600" spc="-5" dirty="0">
                <a:solidFill>
                  <a:srgbClr val="091208"/>
                </a:solidFill>
                <a:latin typeface="Calibri"/>
                <a:cs typeface="Calibri"/>
              </a:rPr>
              <a:t> </a:t>
            </a:r>
            <a:r>
              <a:rPr sz="1600" dirty="0">
                <a:solidFill>
                  <a:srgbClr val="091208"/>
                </a:solidFill>
                <a:latin typeface="Calibri"/>
                <a:cs typeface="Calibri"/>
              </a:rPr>
              <a:t>process</a:t>
            </a:r>
            <a:r>
              <a:rPr sz="1600" spc="-10" dirty="0">
                <a:solidFill>
                  <a:srgbClr val="091208"/>
                </a:solidFill>
                <a:latin typeface="Calibri"/>
                <a:cs typeface="Calibri"/>
              </a:rPr>
              <a:t> </a:t>
            </a:r>
            <a:r>
              <a:rPr sz="1600" dirty="0">
                <a:solidFill>
                  <a:srgbClr val="091208"/>
                </a:solidFill>
                <a:latin typeface="Calibri"/>
                <a:cs typeface="Calibri"/>
              </a:rPr>
              <a:t>or</a:t>
            </a:r>
            <a:r>
              <a:rPr sz="1600" spc="-10" dirty="0">
                <a:solidFill>
                  <a:srgbClr val="091208"/>
                </a:solidFill>
                <a:latin typeface="Calibri"/>
                <a:cs typeface="Calibri"/>
              </a:rPr>
              <a:t> </a:t>
            </a:r>
            <a:r>
              <a:rPr sz="1600" dirty="0">
                <a:solidFill>
                  <a:srgbClr val="091208"/>
                </a:solidFill>
                <a:latin typeface="Calibri"/>
                <a:cs typeface="Calibri"/>
              </a:rPr>
              <a:t>obtain</a:t>
            </a:r>
            <a:r>
              <a:rPr sz="1600" spc="-15" dirty="0">
                <a:solidFill>
                  <a:srgbClr val="091208"/>
                </a:solidFill>
                <a:latin typeface="Calibri"/>
                <a:cs typeface="Calibri"/>
              </a:rPr>
              <a:t> </a:t>
            </a:r>
            <a:r>
              <a:rPr sz="1600" dirty="0">
                <a:solidFill>
                  <a:srgbClr val="091208"/>
                </a:solidFill>
                <a:latin typeface="Calibri"/>
                <a:cs typeface="Calibri"/>
              </a:rPr>
              <a:t>it.</a:t>
            </a:r>
            <a:r>
              <a:rPr sz="1600" spc="340" dirty="0">
                <a:solidFill>
                  <a:srgbClr val="091208"/>
                </a:solidFill>
                <a:latin typeface="Calibri"/>
                <a:cs typeface="Calibri"/>
              </a:rPr>
              <a:t> </a:t>
            </a:r>
            <a:r>
              <a:rPr sz="1600" dirty="0">
                <a:solidFill>
                  <a:srgbClr val="091208"/>
                </a:solidFill>
                <a:latin typeface="Calibri"/>
                <a:cs typeface="Calibri"/>
              </a:rPr>
              <a:t>NB.</a:t>
            </a:r>
            <a:r>
              <a:rPr sz="1600" spc="-15" dirty="0">
                <a:solidFill>
                  <a:srgbClr val="091208"/>
                </a:solidFill>
                <a:latin typeface="Calibri"/>
                <a:cs typeface="Calibri"/>
              </a:rPr>
              <a:t> </a:t>
            </a:r>
            <a:r>
              <a:rPr sz="1600" dirty="0">
                <a:solidFill>
                  <a:srgbClr val="091208"/>
                </a:solidFill>
                <a:latin typeface="Calibri"/>
                <a:cs typeface="Calibri"/>
              </a:rPr>
              <a:t>Functional</a:t>
            </a:r>
            <a:r>
              <a:rPr sz="1600" spc="-10" dirty="0">
                <a:solidFill>
                  <a:srgbClr val="091208"/>
                </a:solidFill>
                <a:latin typeface="Calibri"/>
                <a:cs typeface="Calibri"/>
              </a:rPr>
              <a:t> </a:t>
            </a:r>
            <a:r>
              <a:rPr sz="1600" dirty="0">
                <a:solidFill>
                  <a:srgbClr val="091208"/>
                </a:solidFill>
                <a:latin typeface="Calibri"/>
                <a:cs typeface="Calibri"/>
              </a:rPr>
              <a:t>programming</a:t>
            </a:r>
            <a:r>
              <a:rPr sz="1600" spc="-15" dirty="0">
                <a:solidFill>
                  <a:srgbClr val="091208"/>
                </a:solidFill>
                <a:latin typeface="Calibri"/>
                <a:cs typeface="Calibri"/>
              </a:rPr>
              <a:t> </a:t>
            </a:r>
            <a:r>
              <a:rPr sz="1600" dirty="0">
                <a:solidFill>
                  <a:srgbClr val="091208"/>
                </a:solidFill>
                <a:latin typeface="Calibri"/>
                <a:cs typeface="Calibri"/>
              </a:rPr>
              <a:t>falls</a:t>
            </a:r>
            <a:r>
              <a:rPr sz="1600" spc="-15" dirty="0">
                <a:solidFill>
                  <a:srgbClr val="091208"/>
                </a:solidFill>
                <a:latin typeface="Calibri"/>
                <a:cs typeface="Calibri"/>
              </a:rPr>
              <a:t> </a:t>
            </a:r>
            <a:r>
              <a:rPr sz="1600" dirty="0">
                <a:solidFill>
                  <a:srgbClr val="091208"/>
                </a:solidFill>
                <a:latin typeface="Calibri"/>
                <a:cs typeface="Calibri"/>
              </a:rPr>
              <a:t>within</a:t>
            </a:r>
            <a:r>
              <a:rPr sz="1600" spc="-10" dirty="0">
                <a:solidFill>
                  <a:srgbClr val="091208"/>
                </a:solidFill>
                <a:latin typeface="Calibri"/>
                <a:cs typeface="Calibri"/>
              </a:rPr>
              <a:t> </a:t>
            </a:r>
            <a:r>
              <a:rPr sz="1600" spc="-50" dirty="0">
                <a:solidFill>
                  <a:srgbClr val="091208"/>
                </a:solidFill>
                <a:latin typeface="Calibri"/>
                <a:cs typeface="Calibri"/>
              </a:rPr>
              <a:t>a </a:t>
            </a:r>
            <a:r>
              <a:rPr sz="1600" dirty="0">
                <a:solidFill>
                  <a:srgbClr val="091208"/>
                </a:solidFill>
                <a:latin typeface="Calibri"/>
                <a:cs typeface="Calibri"/>
              </a:rPr>
              <a:t>declarative</a:t>
            </a:r>
            <a:r>
              <a:rPr sz="1600" spc="-25" dirty="0">
                <a:solidFill>
                  <a:srgbClr val="091208"/>
                </a:solidFill>
                <a:latin typeface="Calibri"/>
                <a:cs typeface="Calibri"/>
              </a:rPr>
              <a:t> </a:t>
            </a:r>
            <a:r>
              <a:rPr sz="1600" dirty="0">
                <a:solidFill>
                  <a:srgbClr val="091208"/>
                </a:solidFill>
                <a:latin typeface="Calibri"/>
                <a:cs typeface="Calibri"/>
              </a:rPr>
              <a:t>paradigm</a:t>
            </a:r>
            <a:r>
              <a:rPr sz="1600" spc="-15" dirty="0">
                <a:solidFill>
                  <a:srgbClr val="091208"/>
                </a:solidFill>
                <a:latin typeface="Calibri"/>
                <a:cs typeface="Calibri"/>
              </a:rPr>
              <a:t> </a:t>
            </a:r>
            <a:r>
              <a:rPr sz="1600" dirty="0">
                <a:solidFill>
                  <a:srgbClr val="091208"/>
                </a:solidFill>
                <a:latin typeface="Calibri"/>
                <a:cs typeface="Calibri"/>
              </a:rPr>
              <a:t>by</a:t>
            </a:r>
            <a:r>
              <a:rPr sz="1600" spc="-10" dirty="0">
                <a:solidFill>
                  <a:srgbClr val="091208"/>
                </a:solidFill>
                <a:latin typeface="Calibri"/>
                <a:cs typeface="Calibri"/>
              </a:rPr>
              <a:t> </a:t>
            </a:r>
            <a:r>
              <a:rPr sz="1600" dirty="0">
                <a:solidFill>
                  <a:srgbClr val="091208"/>
                </a:solidFill>
                <a:latin typeface="Calibri"/>
                <a:cs typeface="Calibri"/>
              </a:rPr>
              <a:t>focusing</a:t>
            </a:r>
            <a:r>
              <a:rPr sz="1600" spc="-15" dirty="0">
                <a:solidFill>
                  <a:srgbClr val="091208"/>
                </a:solidFill>
                <a:latin typeface="Calibri"/>
                <a:cs typeface="Calibri"/>
              </a:rPr>
              <a:t> </a:t>
            </a:r>
            <a:r>
              <a:rPr sz="1600" dirty="0">
                <a:solidFill>
                  <a:srgbClr val="091208"/>
                </a:solidFill>
                <a:latin typeface="Calibri"/>
                <a:cs typeface="Calibri"/>
              </a:rPr>
              <a:t>on</a:t>
            </a:r>
            <a:r>
              <a:rPr sz="1600" spc="-20" dirty="0">
                <a:solidFill>
                  <a:srgbClr val="091208"/>
                </a:solidFill>
                <a:latin typeface="Calibri"/>
                <a:cs typeface="Calibri"/>
              </a:rPr>
              <a:t> </a:t>
            </a:r>
            <a:r>
              <a:rPr sz="1600" dirty="0">
                <a:solidFill>
                  <a:srgbClr val="091208"/>
                </a:solidFill>
                <a:latin typeface="Calibri"/>
                <a:cs typeface="Calibri"/>
              </a:rPr>
              <a:t>the</a:t>
            </a:r>
            <a:r>
              <a:rPr sz="1600" spc="-10" dirty="0">
                <a:solidFill>
                  <a:srgbClr val="091208"/>
                </a:solidFill>
                <a:latin typeface="Calibri"/>
                <a:cs typeface="Calibri"/>
              </a:rPr>
              <a:t> </a:t>
            </a:r>
            <a:r>
              <a:rPr sz="1600" dirty="0">
                <a:solidFill>
                  <a:srgbClr val="091208"/>
                </a:solidFill>
                <a:latin typeface="Calibri"/>
                <a:cs typeface="Calibri"/>
              </a:rPr>
              <a:t>‘what’</a:t>
            </a:r>
            <a:r>
              <a:rPr sz="1600" spc="-10" dirty="0">
                <a:solidFill>
                  <a:srgbClr val="091208"/>
                </a:solidFill>
                <a:latin typeface="Calibri"/>
                <a:cs typeface="Calibri"/>
              </a:rPr>
              <a:t> </a:t>
            </a:r>
            <a:r>
              <a:rPr sz="1600" dirty="0">
                <a:solidFill>
                  <a:srgbClr val="091208"/>
                </a:solidFill>
                <a:latin typeface="Calibri"/>
                <a:cs typeface="Calibri"/>
              </a:rPr>
              <a:t>while</a:t>
            </a:r>
            <a:r>
              <a:rPr sz="1600" spc="-10" dirty="0">
                <a:solidFill>
                  <a:srgbClr val="091208"/>
                </a:solidFill>
                <a:latin typeface="Calibri"/>
                <a:cs typeface="Calibri"/>
              </a:rPr>
              <a:t> </a:t>
            </a:r>
            <a:r>
              <a:rPr sz="1600" dirty="0">
                <a:solidFill>
                  <a:srgbClr val="091208"/>
                </a:solidFill>
                <a:latin typeface="Calibri"/>
                <a:cs typeface="Calibri"/>
              </a:rPr>
              <a:t>the</a:t>
            </a:r>
            <a:r>
              <a:rPr sz="1600" spc="-15" dirty="0">
                <a:solidFill>
                  <a:srgbClr val="091208"/>
                </a:solidFill>
                <a:latin typeface="Calibri"/>
                <a:cs typeface="Calibri"/>
              </a:rPr>
              <a:t> </a:t>
            </a:r>
            <a:r>
              <a:rPr sz="1600" dirty="0">
                <a:solidFill>
                  <a:srgbClr val="091208"/>
                </a:solidFill>
                <a:latin typeface="Calibri"/>
                <a:cs typeface="Calibri"/>
              </a:rPr>
              <a:t>‘how’</a:t>
            </a:r>
            <a:r>
              <a:rPr sz="1600" spc="-10" dirty="0">
                <a:solidFill>
                  <a:srgbClr val="091208"/>
                </a:solidFill>
                <a:latin typeface="Calibri"/>
                <a:cs typeface="Calibri"/>
              </a:rPr>
              <a:t> </a:t>
            </a:r>
            <a:r>
              <a:rPr sz="1600" dirty="0">
                <a:solidFill>
                  <a:srgbClr val="091208"/>
                </a:solidFill>
                <a:latin typeface="Calibri"/>
                <a:cs typeface="Calibri"/>
              </a:rPr>
              <a:t>is</a:t>
            </a:r>
            <a:r>
              <a:rPr sz="1600" spc="-10" dirty="0">
                <a:solidFill>
                  <a:srgbClr val="091208"/>
                </a:solidFill>
                <a:latin typeface="Calibri"/>
                <a:cs typeface="Calibri"/>
              </a:rPr>
              <a:t> </a:t>
            </a:r>
            <a:r>
              <a:rPr sz="1600" dirty="0">
                <a:solidFill>
                  <a:srgbClr val="091208"/>
                </a:solidFill>
                <a:latin typeface="Calibri"/>
                <a:cs typeface="Calibri"/>
              </a:rPr>
              <a:t>abstracted</a:t>
            </a:r>
            <a:r>
              <a:rPr sz="1600" spc="-15" dirty="0">
                <a:solidFill>
                  <a:srgbClr val="091208"/>
                </a:solidFill>
                <a:latin typeface="Calibri"/>
                <a:cs typeface="Calibri"/>
              </a:rPr>
              <a:t> </a:t>
            </a:r>
            <a:r>
              <a:rPr sz="1600" spc="-10" dirty="0">
                <a:solidFill>
                  <a:srgbClr val="091208"/>
                </a:solidFill>
                <a:latin typeface="Calibri"/>
                <a:cs typeface="Calibri"/>
              </a:rPr>
              <a:t>away.</a:t>
            </a:r>
            <a:endParaRPr sz="1600" dirty="0">
              <a:latin typeface="Calibri"/>
              <a:cs typeface="Calibri"/>
            </a:endParaRPr>
          </a:p>
          <a:p>
            <a:pPr>
              <a:lnSpc>
                <a:spcPct val="100000"/>
              </a:lnSpc>
              <a:spcBef>
                <a:spcPts val="25"/>
              </a:spcBef>
            </a:pPr>
            <a:endParaRPr sz="2800" dirty="0">
              <a:latin typeface="Calibri"/>
              <a:cs typeface="Calibri"/>
            </a:endParaRPr>
          </a:p>
          <a:p>
            <a:pPr marL="69215">
              <a:lnSpc>
                <a:spcPts val="1415"/>
              </a:lnSpc>
              <a:spcBef>
                <a:spcPts val="5"/>
              </a:spcBef>
            </a:pPr>
            <a:r>
              <a:rPr sz="1200" spc="-10" dirty="0">
                <a:latin typeface="Arial"/>
                <a:cs typeface="Arial"/>
              </a:rPr>
              <a:t>SELECT</a:t>
            </a:r>
            <a:endParaRPr sz="1200" dirty="0">
              <a:latin typeface="Arial"/>
              <a:cs typeface="Arial"/>
            </a:endParaRPr>
          </a:p>
          <a:p>
            <a:pPr marL="983615">
              <a:lnSpc>
                <a:spcPts val="1390"/>
              </a:lnSpc>
            </a:pPr>
            <a:r>
              <a:rPr sz="1200" spc="-10" dirty="0">
                <a:latin typeface="Arial"/>
                <a:cs typeface="Arial"/>
              </a:rPr>
              <a:t>UPPER(name)</a:t>
            </a:r>
            <a:endParaRPr sz="1200" dirty="0">
              <a:latin typeface="Arial"/>
              <a:cs typeface="Arial"/>
            </a:endParaRPr>
          </a:p>
          <a:p>
            <a:pPr marL="69215">
              <a:lnSpc>
                <a:spcPts val="1415"/>
              </a:lnSpc>
            </a:pPr>
            <a:r>
              <a:rPr sz="1200" spc="-20" dirty="0">
                <a:latin typeface="Arial"/>
                <a:cs typeface="Arial"/>
              </a:rPr>
              <a:t>FROM</a:t>
            </a:r>
            <a:endParaRPr sz="1200" dirty="0">
              <a:latin typeface="Arial"/>
              <a:cs typeface="Arial"/>
            </a:endParaRPr>
          </a:p>
          <a:p>
            <a:pPr marL="983615">
              <a:lnSpc>
                <a:spcPts val="1415"/>
              </a:lnSpc>
              <a:spcBef>
                <a:spcPts val="70"/>
              </a:spcBef>
            </a:pPr>
            <a:r>
              <a:rPr sz="1200" spc="-10" dirty="0">
                <a:latin typeface="Arial"/>
                <a:cs typeface="Arial"/>
              </a:rPr>
              <a:t>people</a:t>
            </a:r>
            <a:endParaRPr sz="1200" dirty="0">
              <a:latin typeface="Arial"/>
              <a:cs typeface="Arial"/>
            </a:endParaRPr>
          </a:p>
          <a:p>
            <a:pPr marL="69215">
              <a:lnSpc>
                <a:spcPts val="1415"/>
              </a:lnSpc>
            </a:pPr>
            <a:r>
              <a:rPr sz="1200" spc="-10" dirty="0">
                <a:latin typeface="Arial"/>
                <a:cs typeface="Arial"/>
              </a:rPr>
              <a:t>WHERE</a:t>
            </a:r>
            <a:endParaRPr sz="1200" dirty="0">
              <a:latin typeface="Arial"/>
              <a:cs typeface="Arial"/>
            </a:endParaRPr>
          </a:p>
          <a:p>
            <a:pPr marL="983615">
              <a:lnSpc>
                <a:spcPts val="1415"/>
              </a:lnSpc>
              <a:spcBef>
                <a:spcPts val="70"/>
              </a:spcBef>
            </a:pPr>
            <a:r>
              <a:rPr sz="1200" dirty="0">
                <a:latin typeface="Arial"/>
                <a:cs typeface="Arial"/>
              </a:rPr>
              <a:t>LENGTH(name)</a:t>
            </a:r>
            <a:r>
              <a:rPr sz="1200" spc="-20" dirty="0">
                <a:latin typeface="Arial"/>
                <a:cs typeface="Arial"/>
              </a:rPr>
              <a:t> </a:t>
            </a:r>
            <a:r>
              <a:rPr sz="1200" dirty="0">
                <a:latin typeface="Arial"/>
                <a:cs typeface="Arial"/>
              </a:rPr>
              <a:t>&gt;</a:t>
            </a:r>
            <a:r>
              <a:rPr sz="1200" spc="-15" dirty="0">
                <a:latin typeface="Arial"/>
                <a:cs typeface="Arial"/>
              </a:rPr>
              <a:t> </a:t>
            </a:r>
            <a:r>
              <a:rPr sz="1200" spc="-50" dirty="0">
                <a:latin typeface="Arial"/>
                <a:cs typeface="Arial"/>
              </a:rPr>
              <a:t>5</a:t>
            </a:r>
            <a:endParaRPr sz="1200" dirty="0">
              <a:latin typeface="Arial"/>
              <a:cs typeface="Arial"/>
            </a:endParaRPr>
          </a:p>
          <a:p>
            <a:pPr marL="69215">
              <a:lnSpc>
                <a:spcPts val="1390"/>
              </a:lnSpc>
            </a:pPr>
            <a:r>
              <a:rPr sz="1200" dirty="0">
                <a:latin typeface="Arial"/>
                <a:cs typeface="Arial"/>
              </a:rPr>
              <a:t>ORDER</a:t>
            </a:r>
            <a:r>
              <a:rPr sz="1200" spc="-20" dirty="0">
                <a:latin typeface="Arial"/>
                <a:cs typeface="Arial"/>
              </a:rPr>
              <a:t> </a:t>
            </a:r>
            <a:r>
              <a:rPr sz="1200" spc="-25" dirty="0">
                <a:latin typeface="Arial"/>
                <a:cs typeface="Arial"/>
              </a:rPr>
              <a:t>BY</a:t>
            </a:r>
            <a:endParaRPr sz="1200" dirty="0">
              <a:latin typeface="Arial"/>
              <a:cs typeface="Arial"/>
            </a:endParaRPr>
          </a:p>
          <a:p>
            <a:pPr marL="983615">
              <a:lnSpc>
                <a:spcPts val="1415"/>
              </a:lnSpc>
            </a:pPr>
            <a:r>
              <a:rPr sz="1200" spc="-20" dirty="0">
                <a:latin typeface="Arial"/>
                <a:cs typeface="Arial"/>
              </a:rPr>
              <a:t>name</a:t>
            </a:r>
            <a:endParaRPr sz="1200" dirty="0">
              <a:latin typeface="Arial"/>
              <a:cs typeface="Arial"/>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163570">
              <a:lnSpc>
                <a:spcPct val="100000"/>
              </a:lnSpc>
              <a:spcBef>
                <a:spcPts val="100"/>
              </a:spcBef>
            </a:pPr>
            <a:r>
              <a:rPr sz="2800" spc="-10" dirty="0">
                <a:solidFill>
                  <a:srgbClr val="FFFFFF"/>
                </a:solidFill>
              </a:rPr>
              <a:t>Declarative</a:t>
            </a:r>
            <a:endParaRPr sz="2800"/>
          </a:p>
        </p:txBody>
      </p:sp>
      <p:sp>
        <p:nvSpPr>
          <p:cNvPr id="5" name="object 5"/>
          <p:cNvSpPr txBox="1"/>
          <p:nvPr/>
        </p:nvSpPr>
        <p:spPr>
          <a:xfrm>
            <a:off x="1700190" y="4495800"/>
            <a:ext cx="7336790" cy="522605"/>
          </a:xfrm>
          <a:prstGeom prst="rect">
            <a:avLst/>
          </a:prstGeom>
        </p:spPr>
        <p:txBody>
          <a:bodyPr vert="horz" wrap="square" lIns="0" tIns="20320" rIns="0" bIns="0" rtlCol="0">
            <a:spAutoFit/>
          </a:bodyPr>
          <a:lstStyle/>
          <a:p>
            <a:pPr marL="372745" marR="5080" indent="-360680" algn="r">
              <a:lnSpc>
                <a:spcPts val="1300"/>
              </a:lnSpc>
              <a:spcBef>
                <a:spcPts val="160"/>
              </a:spcBef>
            </a:pPr>
            <a:r>
              <a:rPr sz="1100" dirty="0">
                <a:latin typeface="Arial"/>
                <a:cs typeface="Arial"/>
              </a:rPr>
              <a:t>There</a:t>
            </a:r>
            <a:r>
              <a:rPr sz="1100" spc="-20" dirty="0">
                <a:latin typeface="Arial"/>
                <a:cs typeface="Arial"/>
              </a:rPr>
              <a:t> </a:t>
            </a:r>
            <a:r>
              <a:rPr sz="1100" dirty="0">
                <a:latin typeface="Arial"/>
                <a:cs typeface="Arial"/>
              </a:rPr>
              <a:t>is</a:t>
            </a:r>
            <a:r>
              <a:rPr sz="1100" spc="-10" dirty="0">
                <a:latin typeface="Arial"/>
                <a:cs typeface="Arial"/>
              </a:rPr>
              <a:t> </a:t>
            </a:r>
            <a:r>
              <a:rPr sz="1100" dirty="0">
                <a:latin typeface="Arial"/>
                <a:cs typeface="Arial"/>
              </a:rPr>
              <a:t>typically</a:t>
            </a:r>
            <a:r>
              <a:rPr sz="1100" spc="-15" dirty="0">
                <a:latin typeface="Arial"/>
                <a:cs typeface="Arial"/>
              </a:rPr>
              <a:t> </a:t>
            </a:r>
            <a:r>
              <a:rPr sz="1100" dirty="0">
                <a:latin typeface="Arial"/>
                <a:cs typeface="Arial"/>
              </a:rPr>
              <a:t>no</a:t>
            </a:r>
            <a:r>
              <a:rPr sz="1100" spc="-5" dirty="0">
                <a:latin typeface="Arial"/>
                <a:cs typeface="Arial"/>
              </a:rPr>
              <a:t> </a:t>
            </a:r>
            <a:r>
              <a:rPr sz="1100" dirty="0">
                <a:latin typeface="Arial"/>
                <a:cs typeface="Arial"/>
              </a:rPr>
              <a:t>loops,</a:t>
            </a:r>
            <a:r>
              <a:rPr sz="1100" spc="-20" dirty="0">
                <a:latin typeface="Arial"/>
                <a:cs typeface="Arial"/>
              </a:rPr>
              <a:t> </a:t>
            </a:r>
            <a:r>
              <a:rPr sz="1100" dirty="0">
                <a:latin typeface="Arial"/>
                <a:cs typeface="Arial"/>
              </a:rPr>
              <a:t>no</a:t>
            </a:r>
            <a:r>
              <a:rPr sz="1100" spc="-5" dirty="0">
                <a:latin typeface="Arial"/>
                <a:cs typeface="Arial"/>
              </a:rPr>
              <a:t> </a:t>
            </a:r>
            <a:r>
              <a:rPr sz="1100" dirty="0">
                <a:latin typeface="Arial"/>
                <a:cs typeface="Arial"/>
              </a:rPr>
              <a:t>assignments,</a:t>
            </a:r>
            <a:r>
              <a:rPr sz="1100" spc="-15" dirty="0">
                <a:latin typeface="Arial"/>
                <a:cs typeface="Arial"/>
              </a:rPr>
              <a:t> </a:t>
            </a:r>
            <a:r>
              <a:rPr sz="1100" dirty="0">
                <a:latin typeface="Arial"/>
                <a:cs typeface="Arial"/>
              </a:rPr>
              <a:t>etc.</a:t>
            </a:r>
            <a:r>
              <a:rPr sz="1100" spc="280" dirty="0">
                <a:latin typeface="Arial"/>
                <a:cs typeface="Arial"/>
              </a:rPr>
              <a:t> </a:t>
            </a:r>
            <a:r>
              <a:rPr sz="1100" dirty="0">
                <a:latin typeface="Arial"/>
                <a:cs typeface="Arial"/>
              </a:rPr>
              <a:t>It</a:t>
            </a:r>
            <a:r>
              <a:rPr sz="1100" spc="-20" dirty="0">
                <a:latin typeface="Arial"/>
                <a:cs typeface="Arial"/>
              </a:rPr>
              <a:t> </a:t>
            </a:r>
            <a:r>
              <a:rPr sz="1100" dirty="0">
                <a:latin typeface="Arial"/>
                <a:cs typeface="Arial"/>
              </a:rPr>
              <a:t>is</a:t>
            </a:r>
            <a:r>
              <a:rPr sz="1100" spc="-10" dirty="0">
                <a:latin typeface="Arial"/>
                <a:cs typeface="Arial"/>
              </a:rPr>
              <a:t> </a:t>
            </a:r>
            <a:r>
              <a:rPr sz="1100" dirty="0">
                <a:latin typeface="Arial"/>
                <a:cs typeface="Arial"/>
              </a:rPr>
              <a:t>down</a:t>
            </a:r>
            <a:r>
              <a:rPr sz="1100" spc="-5" dirty="0">
                <a:latin typeface="Arial"/>
                <a:cs typeface="Arial"/>
              </a:rPr>
              <a:t> </a:t>
            </a:r>
            <a:r>
              <a:rPr sz="1100" dirty="0">
                <a:latin typeface="Arial"/>
                <a:cs typeface="Arial"/>
              </a:rPr>
              <a:t>to</a:t>
            </a:r>
            <a:r>
              <a:rPr sz="1100" spc="-10" dirty="0">
                <a:latin typeface="Arial"/>
                <a:cs typeface="Arial"/>
              </a:rPr>
              <a:t> </a:t>
            </a:r>
            <a:r>
              <a:rPr sz="1100" dirty="0">
                <a:latin typeface="Arial"/>
                <a:cs typeface="Arial"/>
              </a:rPr>
              <a:t>the</a:t>
            </a:r>
            <a:r>
              <a:rPr sz="1100" spc="-5" dirty="0">
                <a:latin typeface="Arial"/>
                <a:cs typeface="Arial"/>
              </a:rPr>
              <a:t> </a:t>
            </a:r>
            <a:r>
              <a:rPr sz="1100" dirty="0">
                <a:latin typeface="Arial"/>
                <a:cs typeface="Arial"/>
              </a:rPr>
              <a:t>language’s</a:t>
            </a:r>
            <a:r>
              <a:rPr sz="1100" spc="-15" dirty="0">
                <a:latin typeface="Arial"/>
                <a:cs typeface="Arial"/>
              </a:rPr>
              <a:t> </a:t>
            </a:r>
            <a:r>
              <a:rPr sz="1100" dirty="0">
                <a:latin typeface="Arial"/>
                <a:cs typeface="Arial"/>
              </a:rPr>
              <a:t>engine</a:t>
            </a:r>
            <a:r>
              <a:rPr sz="1100" spc="-5" dirty="0">
                <a:latin typeface="Arial"/>
                <a:cs typeface="Arial"/>
              </a:rPr>
              <a:t> </a:t>
            </a:r>
            <a:r>
              <a:rPr sz="1100" dirty="0">
                <a:latin typeface="Arial"/>
                <a:cs typeface="Arial"/>
              </a:rPr>
              <a:t>to</a:t>
            </a:r>
            <a:r>
              <a:rPr sz="1100" spc="-5" dirty="0">
                <a:latin typeface="Arial"/>
                <a:cs typeface="Arial"/>
              </a:rPr>
              <a:t> </a:t>
            </a:r>
            <a:r>
              <a:rPr sz="1100" dirty="0">
                <a:latin typeface="Arial"/>
                <a:cs typeface="Arial"/>
              </a:rPr>
              <a:t>interpret</a:t>
            </a:r>
            <a:r>
              <a:rPr sz="1100" spc="-20" dirty="0">
                <a:latin typeface="Arial"/>
                <a:cs typeface="Arial"/>
              </a:rPr>
              <a:t> </a:t>
            </a:r>
            <a:r>
              <a:rPr sz="1100" dirty="0">
                <a:latin typeface="Arial"/>
                <a:cs typeface="Arial"/>
              </a:rPr>
              <a:t>the</a:t>
            </a:r>
            <a:r>
              <a:rPr sz="1100" spc="-5" dirty="0">
                <a:latin typeface="Arial"/>
                <a:cs typeface="Arial"/>
              </a:rPr>
              <a:t> </a:t>
            </a:r>
            <a:r>
              <a:rPr sz="1100" dirty="0">
                <a:latin typeface="Arial"/>
                <a:cs typeface="Arial"/>
              </a:rPr>
              <a:t>code</a:t>
            </a:r>
            <a:r>
              <a:rPr sz="1100" spc="-10" dirty="0">
                <a:latin typeface="Arial"/>
                <a:cs typeface="Arial"/>
              </a:rPr>
              <a:t> </a:t>
            </a:r>
            <a:r>
              <a:rPr sz="1100" dirty="0">
                <a:latin typeface="Arial"/>
                <a:cs typeface="Arial"/>
              </a:rPr>
              <a:t>and</a:t>
            </a:r>
            <a:r>
              <a:rPr sz="1100" spc="-5" dirty="0">
                <a:latin typeface="Arial"/>
                <a:cs typeface="Arial"/>
              </a:rPr>
              <a:t> </a:t>
            </a:r>
            <a:r>
              <a:rPr sz="1100" dirty="0">
                <a:latin typeface="Arial"/>
                <a:cs typeface="Arial"/>
              </a:rPr>
              <a:t>is</a:t>
            </a:r>
            <a:r>
              <a:rPr sz="1100" spc="-10" dirty="0">
                <a:latin typeface="Arial"/>
                <a:cs typeface="Arial"/>
              </a:rPr>
              <a:t> simply </a:t>
            </a:r>
            <a:r>
              <a:rPr sz="1100" dirty="0">
                <a:latin typeface="Arial"/>
                <a:cs typeface="Arial"/>
              </a:rPr>
              <a:t>expected</a:t>
            </a:r>
            <a:r>
              <a:rPr sz="1100" spc="-20" dirty="0">
                <a:latin typeface="Arial"/>
                <a:cs typeface="Arial"/>
              </a:rPr>
              <a:t> </a:t>
            </a:r>
            <a:r>
              <a:rPr sz="1100" dirty="0">
                <a:latin typeface="Arial"/>
                <a:cs typeface="Arial"/>
              </a:rPr>
              <a:t>to</a:t>
            </a:r>
            <a:r>
              <a:rPr sz="1100" spc="-10" dirty="0">
                <a:latin typeface="Arial"/>
                <a:cs typeface="Arial"/>
              </a:rPr>
              <a:t> </a:t>
            </a:r>
            <a:r>
              <a:rPr sz="1100" dirty="0">
                <a:latin typeface="Arial"/>
                <a:cs typeface="Arial"/>
              </a:rPr>
              <a:t>get</a:t>
            </a:r>
            <a:r>
              <a:rPr sz="1100" spc="-20" dirty="0">
                <a:latin typeface="Arial"/>
                <a:cs typeface="Arial"/>
              </a:rPr>
              <a:t> </a:t>
            </a:r>
            <a:r>
              <a:rPr sz="1100" dirty="0">
                <a:latin typeface="Arial"/>
                <a:cs typeface="Arial"/>
              </a:rPr>
              <a:t>the</a:t>
            </a:r>
            <a:r>
              <a:rPr sz="1100" spc="-10" dirty="0">
                <a:latin typeface="Arial"/>
                <a:cs typeface="Arial"/>
              </a:rPr>
              <a:t> </a:t>
            </a:r>
            <a:r>
              <a:rPr sz="1100" dirty="0">
                <a:latin typeface="Arial"/>
                <a:cs typeface="Arial"/>
              </a:rPr>
              <a:t>desired</a:t>
            </a:r>
            <a:r>
              <a:rPr sz="1100" spc="-10" dirty="0">
                <a:latin typeface="Arial"/>
                <a:cs typeface="Arial"/>
              </a:rPr>
              <a:t> </a:t>
            </a:r>
            <a:r>
              <a:rPr sz="1100" dirty="0">
                <a:latin typeface="Arial"/>
                <a:cs typeface="Arial"/>
              </a:rPr>
              <a:t>information;</a:t>
            </a:r>
            <a:r>
              <a:rPr sz="1100" spc="-15" dirty="0">
                <a:latin typeface="Arial"/>
                <a:cs typeface="Arial"/>
              </a:rPr>
              <a:t> </a:t>
            </a:r>
            <a:r>
              <a:rPr sz="1100" dirty="0">
                <a:latin typeface="Arial"/>
                <a:cs typeface="Arial"/>
              </a:rPr>
              <a:t>it</a:t>
            </a:r>
            <a:r>
              <a:rPr sz="1100" spc="-20" dirty="0">
                <a:latin typeface="Arial"/>
                <a:cs typeface="Arial"/>
              </a:rPr>
              <a:t> </a:t>
            </a:r>
            <a:r>
              <a:rPr sz="1100" dirty="0">
                <a:latin typeface="Arial"/>
                <a:cs typeface="Arial"/>
              </a:rPr>
              <a:t>can</a:t>
            </a:r>
            <a:r>
              <a:rPr sz="1100" spc="-10" dirty="0">
                <a:latin typeface="Arial"/>
                <a:cs typeface="Arial"/>
              </a:rPr>
              <a:t> </a:t>
            </a:r>
            <a:r>
              <a:rPr sz="1100" dirty="0">
                <a:latin typeface="Arial"/>
                <a:cs typeface="Arial"/>
              </a:rPr>
              <a:t>use</a:t>
            </a:r>
            <a:r>
              <a:rPr sz="1100" spc="-10" dirty="0">
                <a:latin typeface="Arial"/>
                <a:cs typeface="Arial"/>
              </a:rPr>
              <a:t> </a:t>
            </a:r>
            <a:r>
              <a:rPr sz="1100" dirty="0">
                <a:latin typeface="Arial"/>
                <a:cs typeface="Arial"/>
              </a:rPr>
              <a:t>whatever</a:t>
            </a:r>
            <a:r>
              <a:rPr sz="1100" spc="-15" dirty="0">
                <a:latin typeface="Arial"/>
                <a:cs typeface="Arial"/>
              </a:rPr>
              <a:t> </a:t>
            </a:r>
            <a:r>
              <a:rPr sz="1100" dirty="0">
                <a:latin typeface="Arial"/>
                <a:cs typeface="Arial"/>
              </a:rPr>
              <a:t>method</a:t>
            </a:r>
            <a:r>
              <a:rPr sz="1100" spc="-10" dirty="0">
                <a:latin typeface="Arial"/>
                <a:cs typeface="Arial"/>
              </a:rPr>
              <a:t> </a:t>
            </a:r>
            <a:r>
              <a:rPr sz="1100" dirty="0">
                <a:latin typeface="Arial"/>
                <a:cs typeface="Arial"/>
              </a:rPr>
              <a:t>or</a:t>
            </a:r>
            <a:r>
              <a:rPr sz="1100" spc="-10" dirty="0">
                <a:latin typeface="Arial"/>
                <a:cs typeface="Arial"/>
              </a:rPr>
              <a:t> </a:t>
            </a:r>
            <a:r>
              <a:rPr sz="1100" dirty="0">
                <a:latin typeface="Arial"/>
                <a:cs typeface="Arial"/>
              </a:rPr>
              <a:t>approach</a:t>
            </a:r>
            <a:r>
              <a:rPr sz="1100" spc="-10" dirty="0">
                <a:latin typeface="Arial"/>
                <a:cs typeface="Arial"/>
              </a:rPr>
              <a:t> </a:t>
            </a:r>
            <a:r>
              <a:rPr sz="1100" dirty="0">
                <a:latin typeface="Arial"/>
                <a:cs typeface="Arial"/>
              </a:rPr>
              <a:t>it</a:t>
            </a:r>
            <a:r>
              <a:rPr sz="1100" spc="-20" dirty="0">
                <a:latin typeface="Arial"/>
                <a:cs typeface="Arial"/>
              </a:rPr>
              <a:t> </a:t>
            </a:r>
            <a:r>
              <a:rPr sz="1100" dirty="0">
                <a:latin typeface="Arial"/>
                <a:cs typeface="Arial"/>
              </a:rPr>
              <a:t>wants</a:t>
            </a:r>
            <a:r>
              <a:rPr sz="1100" spc="-15" dirty="0">
                <a:latin typeface="Arial"/>
                <a:cs typeface="Arial"/>
              </a:rPr>
              <a:t> </a:t>
            </a:r>
            <a:r>
              <a:rPr sz="1100" dirty="0">
                <a:latin typeface="Arial"/>
                <a:cs typeface="Arial"/>
              </a:rPr>
              <a:t>(or</a:t>
            </a:r>
            <a:r>
              <a:rPr sz="1100" spc="-15" dirty="0">
                <a:latin typeface="Arial"/>
                <a:cs typeface="Arial"/>
              </a:rPr>
              <a:t> </a:t>
            </a:r>
            <a:r>
              <a:rPr sz="1100" dirty="0">
                <a:latin typeface="Arial"/>
                <a:cs typeface="Arial"/>
              </a:rPr>
              <a:t>has</a:t>
            </a:r>
            <a:r>
              <a:rPr sz="1100" spc="-15" dirty="0">
                <a:latin typeface="Arial"/>
                <a:cs typeface="Arial"/>
              </a:rPr>
              <a:t> </a:t>
            </a:r>
            <a:r>
              <a:rPr sz="1100" dirty="0">
                <a:latin typeface="Arial"/>
                <a:cs typeface="Arial"/>
              </a:rPr>
              <a:t>been</a:t>
            </a:r>
            <a:r>
              <a:rPr sz="1100" spc="-5" dirty="0">
                <a:latin typeface="Arial"/>
                <a:cs typeface="Arial"/>
              </a:rPr>
              <a:t> </a:t>
            </a:r>
            <a:r>
              <a:rPr sz="1100" spc="-10" dirty="0">
                <a:latin typeface="Arial"/>
                <a:cs typeface="Arial"/>
              </a:rPr>
              <a:t>designed,</a:t>
            </a:r>
            <a:endParaRPr sz="1100">
              <a:latin typeface="Arial"/>
              <a:cs typeface="Arial"/>
            </a:endParaRPr>
          </a:p>
          <a:p>
            <a:pPr marR="5080" algn="r">
              <a:lnSpc>
                <a:spcPts val="1250"/>
              </a:lnSpc>
            </a:pPr>
            <a:r>
              <a:rPr sz="1100" dirty="0">
                <a:latin typeface="Arial"/>
                <a:cs typeface="Arial"/>
              </a:rPr>
              <a:t>preconfigured</a:t>
            </a:r>
            <a:r>
              <a:rPr sz="1100" spc="-15" dirty="0">
                <a:latin typeface="Arial"/>
                <a:cs typeface="Arial"/>
              </a:rPr>
              <a:t> </a:t>
            </a:r>
            <a:r>
              <a:rPr sz="1100" dirty="0">
                <a:latin typeface="Arial"/>
                <a:cs typeface="Arial"/>
              </a:rPr>
              <a:t>or</a:t>
            </a:r>
            <a:r>
              <a:rPr sz="1100" spc="-15" dirty="0">
                <a:latin typeface="Arial"/>
                <a:cs typeface="Arial"/>
              </a:rPr>
              <a:t> </a:t>
            </a:r>
            <a:r>
              <a:rPr sz="1100" dirty="0">
                <a:latin typeface="Arial"/>
                <a:cs typeface="Arial"/>
              </a:rPr>
              <a:t>set</a:t>
            </a:r>
            <a:r>
              <a:rPr sz="1100" spc="-20" dirty="0">
                <a:latin typeface="Arial"/>
                <a:cs typeface="Arial"/>
              </a:rPr>
              <a:t> </a:t>
            </a:r>
            <a:r>
              <a:rPr sz="1100" dirty="0">
                <a:latin typeface="Arial"/>
                <a:cs typeface="Arial"/>
              </a:rPr>
              <a:t>to</a:t>
            </a:r>
            <a:r>
              <a:rPr sz="1100" spc="-10" dirty="0">
                <a:latin typeface="Arial"/>
                <a:cs typeface="Arial"/>
              </a:rPr>
              <a:t> </a:t>
            </a:r>
            <a:r>
              <a:rPr sz="1100" spc="-20" dirty="0">
                <a:latin typeface="Arial"/>
                <a:cs typeface="Arial"/>
              </a:rPr>
              <a:t>use).</a:t>
            </a:r>
            <a:endParaRPr sz="11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59812"/>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Event Driven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30975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895350"/>
            <a:ext cx="8151495" cy="4387740"/>
          </a:xfrm>
          <a:prstGeom prst="rect">
            <a:avLst/>
          </a:prstGeom>
        </p:spPr>
        <p:txBody>
          <a:bodyPr vert="horz" wrap="square" lIns="0" tIns="12065" rIns="0" bIns="0" rtlCol="0">
            <a:spAutoFit/>
          </a:bodyPr>
          <a:lstStyle/>
          <a:p>
            <a:pPr marL="393065" marR="5080" indent="-380365" algn="l">
              <a:spcBef>
                <a:spcPts val="110"/>
              </a:spcBef>
              <a:buClr>
                <a:srgbClr val="94609C"/>
              </a:buClr>
              <a:buSzPct val="120000"/>
              <a:buFont typeface="Arial"/>
              <a:buChar char="■"/>
              <a:tabLst>
                <a:tab pos="393065" algn="l"/>
                <a:tab pos="393700" algn="l"/>
              </a:tabLst>
            </a:pPr>
            <a:r>
              <a:rPr lang="en-US" sz="2000" dirty="0">
                <a:solidFill>
                  <a:srgbClr val="091208"/>
                </a:solidFill>
                <a:latin typeface="Calibri"/>
                <a:cs typeface="Calibri"/>
              </a:rPr>
              <a:t> Events: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Occurrences triggering specific actions.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Can be user-initiated (e.g., button clicks), system-generated (e.g., timer expiration), or data-related (e.g., network messages).</a:t>
            </a:r>
          </a:p>
          <a:p>
            <a:pPr marL="393065" marR="5080" indent="-380365" algn="l">
              <a:spcBef>
                <a:spcPts val="110"/>
              </a:spcBef>
              <a:buClr>
                <a:srgbClr val="94609C"/>
              </a:buClr>
              <a:buSzPct val="120000"/>
              <a:buFont typeface="Arial"/>
              <a:buChar char="■"/>
              <a:tabLst>
                <a:tab pos="393065" algn="l"/>
                <a:tab pos="393700" algn="l"/>
              </a:tabLst>
            </a:pPr>
            <a:r>
              <a:rPr lang="en-US" sz="2000" dirty="0">
                <a:solidFill>
                  <a:srgbClr val="091208"/>
                </a:solidFill>
                <a:latin typeface="Calibri"/>
                <a:cs typeface="Calibri"/>
              </a:rPr>
              <a:t> Event Handlers: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Functions or methods associated with events.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Execute in response to events.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Define what should happen in response to a specific event.</a:t>
            </a:r>
          </a:p>
          <a:p>
            <a:pPr marL="393065" marR="5080" indent="-380365" algn="l">
              <a:spcBef>
                <a:spcPts val="110"/>
              </a:spcBef>
              <a:buClr>
                <a:srgbClr val="94609C"/>
              </a:buClr>
              <a:buSzPct val="120000"/>
              <a:buFont typeface="Arial"/>
              <a:buChar char="■"/>
              <a:tabLst>
                <a:tab pos="393065" algn="l"/>
                <a:tab pos="393700" algn="l"/>
              </a:tabLst>
            </a:pPr>
            <a:r>
              <a:rPr lang="en-US" sz="2000" dirty="0">
                <a:solidFill>
                  <a:srgbClr val="091208"/>
                </a:solidFill>
                <a:latin typeface="Calibri"/>
                <a:cs typeface="Calibri"/>
              </a:rPr>
              <a:t> Asynchronous Execution:</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Event-driven programs are asynchronous.</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Respond to events in a non-blocking manner.</a:t>
            </a:r>
          </a:p>
          <a:p>
            <a:pPr marL="392113" marR="5080" lvl="1" indent="323850" algn="l">
              <a:spcBef>
                <a:spcPts val="110"/>
              </a:spcBef>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Allows the program to handle multiple events without waiting for one to finish</a:t>
            </a:r>
            <a:r>
              <a:rPr lang="en-US" b="0" i="0" dirty="0">
                <a:solidFill>
                  <a:srgbClr val="374151"/>
                </a:solidFill>
                <a:effectLst/>
                <a:latin typeface="+mj-lt"/>
                <a:cs typeface="Arial" panose="020B0604020202020204" pitchFamily="34" charset="0"/>
              </a:rPr>
              <a:t>.</a:t>
            </a:r>
          </a:p>
          <a:p>
            <a:pPr marL="171450" indent="-171450">
              <a:spcAft>
                <a:spcPts val="1000"/>
              </a:spcAft>
              <a:buFont typeface="Arial" panose="020B0604020202020204" pitchFamily="34" charset="0"/>
              <a:buChar char="•"/>
            </a:pPr>
            <a:endParaRPr lang="en-GB" sz="1600" dirty="0">
              <a:latin typeface="+mj-lt"/>
              <a:cs typeface="Arial" panose="020B0604020202020204" pitchFamily="34" charset="0"/>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569277" y="177291"/>
            <a:ext cx="8005444" cy="44371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FFFFFF"/>
                </a:solidFill>
              </a:rPr>
              <a:t>Event</a:t>
            </a:r>
            <a:r>
              <a:rPr sz="2800" spc="-5" dirty="0">
                <a:solidFill>
                  <a:srgbClr val="FFFFFF"/>
                </a:solidFill>
              </a:rPr>
              <a:t> </a:t>
            </a:r>
            <a:r>
              <a:rPr sz="2800" spc="-10" dirty="0" err="1">
                <a:solidFill>
                  <a:srgbClr val="FFFFFF"/>
                </a:solidFill>
              </a:rPr>
              <a:t>Driv</a:t>
            </a:r>
            <a:r>
              <a:rPr lang="en-GB" sz="2800" spc="-10" dirty="0" err="1">
                <a:solidFill>
                  <a:srgbClr val="FFFFFF"/>
                </a:solidFill>
              </a:rPr>
              <a:t>en</a:t>
            </a:r>
            <a:r>
              <a:rPr lang="en-GB" sz="2800" spc="-10" dirty="0">
                <a:solidFill>
                  <a:srgbClr val="FFFFFF"/>
                </a:solidFill>
              </a:rPr>
              <a:t> Programming Concepts</a:t>
            </a:r>
            <a:endParaRPr sz="2800" dirty="0"/>
          </a:p>
        </p:txBody>
      </p:sp>
    </p:spTree>
    <p:extLst>
      <p:ext uri="{BB962C8B-B14F-4D97-AF65-F5344CB8AC3E}">
        <p14:creationId xmlns:p14="http://schemas.microsoft.com/office/powerpoint/2010/main" val="107485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825" y="1079500"/>
            <a:ext cx="8151495" cy="4054315"/>
          </a:xfrm>
          <a:prstGeom prst="rect">
            <a:avLst/>
          </a:prstGeom>
        </p:spPr>
        <p:txBody>
          <a:bodyPr vert="horz" wrap="square" lIns="0" tIns="12065" rIns="0" bIns="0" rtlCol="0">
            <a:spAutoFit/>
          </a:bodyPr>
          <a:lstStyle/>
          <a:p>
            <a:pPr marL="393065" marR="5080" indent="-380365" algn="l">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Event Queue:</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Events are stored in a queue as they occur.</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Processed in the order they were received.</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Ensures consistent and orderly event handling.</a:t>
            </a:r>
          </a:p>
          <a:p>
            <a:pPr marL="393065" marR="5080" indent="-380365" algn="l">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Event-Driven GUIs:</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Commonly used in graphical user interfaces (GUIs).</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Handle user interactions like button clicks, mouse movements, and keyboard input.</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Events generated by user actions are processed by event handlers.</a:t>
            </a:r>
          </a:p>
          <a:p>
            <a:pPr marL="171450" indent="-171450">
              <a:spcAft>
                <a:spcPts val="1000"/>
              </a:spcAft>
              <a:buFont typeface="Arial" panose="020B0604020202020204" pitchFamily="34" charset="0"/>
              <a:buChar char="•"/>
            </a:pPr>
            <a:endParaRPr lang="en-GB" sz="1600" dirty="0">
              <a:latin typeface="+mj-lt"/>
              <a:cs typeface="Arial" panose="020B0604020202020204" pitchFamily="34" charset="0"/>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569277" y="177291"/>
            <a:ext cx="8005444" cy="443711"/>
          </a:xfrm>
          <a:prstGeom prst="rect">
            <a:avLst/>
          </a:prstGeom>
        </p:spPr>
        <p:txBody>
          <a:bodyPr vert="horz" wrap="square" lIns="0" tIns="12700" rIns="0" bIns="0" rtlCol="0">
            <a:spAutoFit/>
          </a:bodyPr>
          <a:lstStyle/>
          <a:p>
            <a:pPr marL="7938" indent="-7938" algn="ctr">
              <a:lnSpc>
                <a:spcPct val="100000"/>
              </a:lnSpc>
              <a:spcBef>
                <a:spcPts val="100"/>
              </a:spcBef>
            </a:pPr>
            <a:r>
              <a:rPr lang="en-GB" sz="2800" dirty="0">
                <a:solidFill>
                  <a:srgbClr val="FFFFFF"/>
                </a:solidFill>
              </a:rPr>
              <a:t>Event</a:t>
            </a:r>
            <a:r>
              <a:rPr lang="en-GB" sz="2800" spc="-5" dirty="0">
                <a:solidFill>
                  <a:srgbClr val="FFFFFF"/>
                </a:solidFill>
              </a:rPr>
              <a:t> </a:t>
            </a:r>
            <a:r>
              <a:rPr lang="en-GB" sz="2800" spc="-10" dirty="0">
                <a:solidFill>
                  <a:srgbClr val="FFFFFF"/>
                </a:solidFill>
              </a:rPr>
              <a:t>Driven Programming Concepts - continued</a:t>
            </a:r>
            <a:endParaRPr sz="2800" dirty="0"/>
          </a:p>
        </p:txBody>
      </p:sp>
    </p:spTree>
    <p:extLst>
      <p:ext uri="{BB962C8B-B14F-4D97-AF65-F5344CB8AC3E}">
        <p14:creationId xmlns:p14="http://schemas.microsoft.com/office/powerpoint/2010/main" val="390433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825" y="1079500"/>
            <a:ext cx="8151495" cy="3926075"/>
          </a:xfrm>
          <a:prstGeom prst="rect">
            <a:avLst/>
          </a:prstGeom>
        </p:spPr>
        <p:txBody>
          <a:bodyPr vert="horz" wrap="square" lIns="0" tIns="12065" rIns="0" bIns="0" rtlCol="0">
            <a:spAutoFit/>
          </a:bodyPr>
          <a:lstStyle/>
          <a:p>
            <a:pPr marL="393065" marR="5080" indent="-380365" algn="l">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Decoupled Components:</a:t>
            </a:r>
          </a:p>
          <a:p>
            <a:pPr marL="392113" marR="5080" lvl="8"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Promotes loose coupling between system components.</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Components interact through events without needing knowledge of each other's internals.</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Enhances modularity and maintainability.</a:t>
            </a:r>
          </a:p>
          <a:p>
            <a:pPr marL="393065" marR="5080" indent="-380365" algn="l">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Flexibility and Responsiveness:</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Event-driven systems are highly responsive and adaptable.</a:t>
            </a:r>
          </a:p>
          <a:p>
            <a:pPr marL="392113" marR="5080" lvl="1" indent="323850" algn="l">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Can accommodate changes in event order and frequency without major code modifications.</a:t>
            </a:r>
          </a:p>
          <a:p>
            <a:pPr marL="171450" indent="-171450">
              <a:spcAft>
                <a:spcPts val="1000"/>
              </a:spcAft>
              <a:buFont typeface="Arial" panose="020B0604020202020204" pitchFamily="34" charset="0"/>
              <a:buChar char="•"/>
            </a:pPr>
            <a:endParaRPr lang="en-GB" sz="1600" dirty="0">
              <a:latin typeface="+mj-lt"/>
              <a:cs typeface="Arial" panose="020B0604020202020204" pitchFamily="34" charset="0"/>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569277" y="177291"/>
            <a:ext cx="8005444" cy="443711"/>
          </a:xfrm>
          <a:prstGeom prst="rect">
            <a:avLst/>
          </a:prstGeom>
        </p:spPr>
        <p:txBody>
          <a:bodyPr vert="horz" wrap="square" lIns="0" tIns="12700" rIns="0" bIns="0" rtlCol="0">
            <a:spAutoFit/>
          </a:bodyPr>
          <a:lstStyle/>
          <a:p>
            <a:pPr algn="ctr">
              <a:lnSpc>
                <a:spcPct val="100000"/>
              </a:lnSpc>
              <a:spcBef>
                <a:spcPts val="100"/>
              </a:spcBef>
            </a:pPr>
            <a:r>
              <a:rPr lang="en-GB" sz="2800" dirty="0">
                <a:solidFill>
                  <a:srgbClr val="FFFFFF"/>
                </a:solidFill>
              </a:rPr>
              <a:t>Event</a:t>
            </a:r>
            <a:r>
              <a:rPr lang="en-GB" sz="2800" spc="-5" dirty="0">
                <a:solidFill>
                  <a:srgbClr val="FFFFFF"/>
                </a:solidFill>
              </a:rPr>
              <a:t> </a:t>
            </a:r>
            <a:r>
              <a:rPr lang="en-GB" sz="2800" spc="-10" dirty="0">
                <a:solidFill>
                  <a:srgbClr val="FFFFFF"/>
                </a:solidFill>
              </a:rPr>
              <a:t>Driven Programming Concepts - continued</a:t>
            </a:r>
            <a:endParaRPr sz="2800" dirty="0"/>
          </a:p>
        </p:txBody>
      </p:sp>
    </p:spTree>
    <p:extLst>
      <p:ext uri="{BB962C8B-B14F-4D97-AF65-F5344CB8AC3E}">
        <p14:creationId xmlns:p14="http://schemas.microsoft.com/office/powerpoint/2010/main" val="283605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4075475"/>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Object Oriented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62450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8484"/>
            <a:ext cx="7941945" cy="1258037"/>
          </a:xfrm>
          <a:prstGeom prst="rect">
            <a:avLst/>
          </a:prstGeom>
        </p:spPr>
        <p:txBody>
          <a:bodyPr vert="horz" wrap="square" lIns="0" tIns="13970" rIns="0" bIns="0" rtlCol="0">
            <a:spAutoFit/>
          </a:bodyPr>
          <a:lstStyle/>
          <a:p>
            <a:pPr marL="393065" marR="5080" lvl="5" indent="-380365">
              <a:spcBef>
                <a:spcPts val="110"/>
              </a:spcBef>
              <a:buClr>
                <a:srgbClr val="94609C"/>
              </a:buClr>
              <a:buSzPct val="120000"/>
              <a:buFont typeface="Arial"/>
              <a:buChar char="■"/>
              <a:tabLst>
                <a:tab pos="393065" algn="l"/>
                <a:tab pos="393700" algn="l"/>
              </a:tabLst>
            </a:pPr>
            <a:r>
              <a:rPr lang="en-US" sz="2000" dirty="0">
                <a:solidFill>
                  <a:srgbClr val="091208"/>
                </a:solidFill>
                <a:latin typeface="Calibri"/>
                <a:cs typeface="Calibri"/>
              </a:rPr>
              <a:t>Object-Oriented Programming (OOP) is a programming paradigm that organizes and structures code around the concept of object</a:t>
            </a:r>
            <a:endParaRPr lang="en-GB" sz="2000" dirty="0">
              <a:solidFill>
                <a:srgbClr val="091208"/>
              </a:solidFill>
              <a:latin typeface="Calibri"/>
              <a:cs typeface="Calibri"/>
            </a:endParaRPr>
          </a:p>
          <a:p>
            <a:pPr marL="393065" marR="5080" lvl="5" indent="-380365">
              <a:spcBef>
                <a:spcPts val="110"/>
              </a:spcBef>
              <a:buClr>
                <a:srgbClr val="94609C"/>
              </a:buClr>
              <a:buSzPct val="120000"/>
              <a:buFont typeface="Arial"/>
              <a:buChar char="■"/>
              <a:tabLst>
                <a:tab pos="393065" algn="l"/>
                <a:tab pos="393700" algn="l"/>
              </a:tabLst>
            </a:pPr>
            <a:r>
              <a:rPr lang="en-US" sz="2000" dirty="0">
                <a:solidFill>
                  <a:srgbClr val="091208"/>
                </a:solidFill>
                <a:latin typeface="Calibri"/>
                <a:cs typeface="Calibri"/>
              </a:rPr>
              <a:t>OOP is designed to model real-world entities and their interactions in a more natural and intuitive way</a:t>
            </a:r>
            <a:endParaRPr sz="2000" dirty="0">
              <a:solidFill>
                <a:srgbClr val="091208"/>
              </a:solidFill>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sz="2800" dirty="0">
                <a:solidFill>
                  <a:srgbClr val="FFFFFF"/>
                </a:solidFill>
              </a:rPr>
              <a:t>Object</a:t>
            </a:r>
            <a:r>
              <a:rPr sz="2800" spc="-30" dirty="0">
                <a:solidFill>
                  <a:srgbClr val="FFFFFF"/>
                </a:solidFill>
              </a:rPr>
              <a:t> </a:t>
            </a:r>
            <a:r>
              <a:rPr sz="2800" dirty="0">
                <a:solidFill>
                  <a:srgbClr val="FFFFFF"/>
                </a:solidFill>
              </a:rPr>
              <a:t>Oriented</a:t>
            </a:r>
            <a:r>
              <a:rPr sz="2800" spc="-15" dirty="0">
                <a:solidFill>
                  <a:srgbClr val="FFFFFF"/>
                </a:solidFill>
              </a:rPr>
              <a:t> </a:t>
            </a:r>
            <a:r>
              <a:rPr sz="2800" spc="-20" dirty="0">
                <a:solidFill>
                  <a:srgbClr val="FFFFFF"/>
                </a:solidFill>
              </a:rPr>
              <a:t>(OO)</a:t>
            </a:r>
            <a:endParaRPr sz="2800"/>
          </a:p>
        </p:txBody>
      </p:sp>
    </p:spTree>
    <p:extLst>
      <p:ext uri="{BB962C8B-B14F-4D97-AF65-F5344CB8AC3E}">
        <p14:creationId xmlns:p14="http://schemas.microsoft.com/office/powerpoint/2010/main" val="459639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32811"/>
            <a:ext cx="7941945" cy="4322978"/>
          </a:xfrm>
          <a:prstGeom prst="rect">
            <a:avLst/>
          </a:prstGeom>
        </p:spPr>
        <p:txBody>
          <a:bodyPr vert="horz" wrap="square" lIns="0" tIns="13970" rIns="0" bIns="0" rtlCol="0">
            <a:spAutoFit/>
          </a:bodyPr>
          <a:lstStyle/>
          <a:p>
            <a:pPr marL="393065" marR="5080" lvl="5" indent="-380365">
              <a:spcBef>
                <a:spcPts val="110"/>
              </a:spcBef>
              <a:spcAft>
                <a:spcPts val="8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Modularity:</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Breaks down complex systems into manageable components </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Eases code understanding, maintenance, and extension</a:t>
            </a:r>
          </a:p>
          <a:p>
            <a:pPr marL="393065" marR="5080" lvl="5" indent="-380365">
              <a:spcBef>
                <a:spcPts val="110"/>
              </a:spcBef>
              <a:spcAft>
                <a:spcPts val="8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Reusability:</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Promotes code reuse through mechanisms like inheritance.</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Reduces redundant code and encourages the "write once, use many times" principle</a:t>
            </a:r>
          </a:p>
          <a:p>
            <a:pPr marL="393065" marR="5080" lvl="5" indent="-380365">
              <a:spcBef>
                <a:spcPts val="110"/>
              </a:spcBef>
              <a:spcAft>
                <a:spcPts val="8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Abstraction:</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Models real-world entities and behaviors more accurately</a:t>
            </a:r>
          </a:p>
          <a:p>
            <a:pPr marL="392113" marR="5080" lvl="5" indent="323850">
              <a:spcBef>
                <a:spcPts val="110"/>
              </a:spcBef>
              <a:spcAft>
                <a:spcPts val="8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Simplifies complex systems by hiding internal details, enhancing code readability</a:t>
            </a:r>
            <a:endParaRPr sz="2000" dirty="0">
              <a:solidFill>
                <a:srgbClr val="091208"/>
              </a:solidFill>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sz="2800" dirty="0">
                <a:solidFill>
                  <a:srgbClr val="FFFFFF"/>
                </a:solidFill>
              </a:rPr>
              <a:t>Object</a:t>
            </a:r>
            <a:r>
              <a:rPr sz="2800" spc="-30" dirty="0">
                <a:solidFill>
                  <a:srgbClr val="FFFFFF"/>
                </a:solidFill>
              </a:rPr>
              <a:t> </a:t>
            </a:r>
            <a:r>
              <a:rPr sz="2800" dirty="0">
                <a:solidFill>
                  <a:srgbClr val="FFFFFF"/>
                </a:solidFill>
              </a:rPr>
              <a:t>Oriented</a:t>
            </a:r>
            <a:r>
              <a:rPr sz="2800" spc="-15" dirty="0">
                <a:solidFill>
                  <a:srgbClr val="FFFFFF"/>
                </a:solidFill>
              </a:rPr>
              <a:t> </a:t>
            </a:r>
            <a:r>
              <a:rPr sz="2800" spc="-20" dirty="0">
                <a:solidFill>
                  <a:srgbClr val="FFFFFF"/>
                </a:solidFill>
              </a:rPr>
              <a:t>(OO)</a:t>
            </a:r>
            <a:endParaRPr sz="2800"/>
          </a:p>
        </p:txBody>
      </p:sp>
    </p:spTree>
    <p:extLst>
      <p:ext uri="{BB962C8B-B14F-4D97-AF65-F5344CB8AC3E}">
        <p14:creationId xmlns:p14="http://schemas.microsoft.com/office/powerpoint/2010/main" val="9942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8484"/>
            <a:ext cx="7941945" cy="3489417"/>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Encapsulation:</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Protects data integrity by restricting access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Minimizes the risk of unintended data manipulation and promotes data consistency</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Polymorphism:</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Enables code to work with objects of various classes in a consistent way</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Simplifies code, enhances flexibility, and supports handling different object types with a common interface</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sz="2800" dirty="0">
                <a:solidFill>
                  <a:srgbClr val="FFFFFF"/>
                </a:solidFill>
              </a:rPr>
              <a:t>Object</a:t>
            </a:r>
            <a:r>
              <a:rPr sz="2800" spc="-30" dirty="0">
                <a:solidFill>
                  <a:srgbClr val="FFFFFF"/>
                </a:solidFill>
              </a:rPr>
              <a:t> </a:t>
            </a:r>
            <a:r>
              <a:rPr sz="2800" dirty="0">
                <a:solidFill>
                  <a:srgbClr val="FFFFFF"/>
                </a:solidFill>
              </a:rPr>
              <a:t>Oriented</a:t>
            </a:r>
            <a:r>
              <a:rPr sz="2800" spc="-15" dirty="0">
                <a:solidFill>
                  <a:srgbClr val="FFFFFF"/>
                </a:solidFill>
              </a:rPr>
              <a:t> </a:t>
            </a:r>
            <a:r>
              <a:rPr sz="2800" spc="-20" dirty="0">
                <a:solidFill>
                  <a:srgbClr val="FFFFFF"/>
                </a:solidFill>
              </a:rPr>
              <a:t>(OO)</a:t>
            </a:r>
            <a:endParaRPr sz="2800"/>
          </a:p>
        </p:txBody>
      </p:sp>
    </p:spTree>
    <p:extLst>
      <p:ext uri="{BB962C8B-B14F-4D97-AF65-F5344CB8AC3E}">
        <p14:creationId xmlns:p14="http://schemas.microsoft.com/office/powerpoint/2010/main" val="16640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EE825A"/>
          </a:solidFill>
        </p:spPr>
        <p:txBody>
          <a:bodyPr wrap="square" lIns="0" tIns="0" rIns="0" bIns="0" rtlCol="0"/>
          <a:lstStyle/>
          <a:p>
            <a:endParaRPr/>
          </a:p>
        </p:txBody>
      </p:sp>
      <p:pic>
        <p:nvPicPr>
          <p:cNvPr id="3" name="object 3"/>
          <p:cNvPicPr/>
          <p:nvPr/>
        </p:nvPicPr>
        <p:blipFill>
          <a:blip r:embed="rId2" cstate="print"/>
          <a:stretch>
            <a:fillRect/>
          </a:stretch>
        </p:blipFill>
        <p:spPr>
          <a:xfrm>
            <a:off x="792480" y="0"/>
            <a:ext cx="8351520" cy="5141975"/>
          </a:xfrm>
          <a:prstGeom prst="rect">
            <a:avLst/>
          </a:prstGeom>
        </p:spPr>
      </p:pic>
      <p:sp>
        <p:nvSpPr>
          <p:cNvPr id="4" name="object 4"/>
          <p:cNvSpPr txBox="1">
            <a:spLocks noGrp="1"/>
          </p:cNvSpPr>
          <p:nvPr>
            <p:ph type="title"/>
          </p:nvPr>
        </p:nvSpPr>
        <p:spPr>
          <a:xfrm>
            <a:off x="197597" y="3622547"/>
            <a:ext cx="4080510" cy="1214120"/>
          </a:xfrm>
          <a:prstGeom prst="rect">
            <a:avLst/>
          </a:prstGeom>
        </p:spPr>
        <p:txBody>
          <a:bodyPr vert="horz" wrap="square" lIns="0" tIns="63500" rIns="0" bIns="0" rtlCol="0">
            <a:spAutoFit/>
          </a:bodyPr>
          <a:lstStyle/>
          <a:p>
            <a:pPr marL="12700">
              <a:lnSpc>
                <a:spcPct val="100000"/>
              </a:lnSpc>
              <a:spcBef>
                <a:spcPts val="500"/>
              </a:spcBef>
            </a:pPr>
            <a:r>
              <a:rPr sz="4000" b="0" dirty="0">
                <a:solidFill>
                  <a:srgbClr val="FFFFFF"/>
                </a:solidFill>
                <a:latin typeface="Calibri"/>
                <a:cs typeface="Calibri"/>
              </a:rPr>
              <a:t>Before</a:t>
            </a:r>
            <a:r>
              <a:rPr sz="4000" b="0" spc="-40" dirty="0">
                <a:solidFill>
                  <a:srgbClr val="FFFFFF"/>
                </a:solidFill>
                <a:latin typeface="Calibri"/>
                <a:cs typeface="Calibri"/>
              </a:rPr>
              <a:t> </a:t>
            </a:r>
            <a:r>
              <a:rPr sz="4000" b="0" dirty="0">
                <a:solidFill>
                  <a:srgbClr val="FFFFFF"/>
                </a:solidFill>
                <a:latin typeface="Calibri"/>
                <a:cs typeface="Calibri"/>
              </a:rPr>
              <a:t>continuing</a:t>
            </a:r>
            <a:r>
              <a:rPr sz="4000" b="0" spc="-25" dirty="0">
                <a:solidFill>
                  <a:srgbClr val="FFFFFF"/>
                </a:solidFill>
                <a:latin typeface="Calibri"/>
                <a:cs typeface="Calibri"/>
              </a:rPr>
              <a:t> </a:t>
            </a:r>
            <a:r>
              <a:rPr sz="4000" b="0" spc="-50" dirty="0">
                <a:solidFill>
                  <a:srgbClr val="FFFFFF"/>
                </a:solidFill>
                <a:latin typeface="Calibri"/>
                <a:cs typeface="Calibri"/>
              </a:rPr>
              <a:t>–</a:t>
            </a:r>
            <a:endParaRPr sz="4000">
              <a:latin typeface="Calibri"/>
              <a:cs typeface="Calibri"/>
            </a:endParaRPr>
          </a:p>
          <a:p>
            <a:pPr marL="12700">
              <a:lnSpc>
                <a:spcPct val="100000"/>
              </a:lnSpc>
              <a:spcBef>
                <a:spcPts val="320"/>
              </a:spcBef>
            </a:pPr>
            <a:r>
              <a:rPr sz="3200" b="0" dirty="0">
                <a:solidFill>
                  <a:srgbClr val="FFFFFF"/>
                </a:solidFill>
                <a:latin typeface="Calibri"/>
                <a:cs typeface="Calibri"/>
              </a:rPr>
              <a:t>lets</a:t>
            </a:r>
            <a:r>
              <a:rPr sz="3200" b="0" spc="-20" dirty="0">
                <a:solidFill>
                  <a:srgbClr val="FFFFFF"/>
                </a:solidFill>
                <a:latin typeface="Calibri"/>
                <a:cs typeface="Calibri"/>
              </a:rPr>
              <a:t> </a:t>
            </a:r>
            <a:r>
              <a:rPr sz="3200" b="0" dirty="0">
                <a:solidFill>
                  <a:srgbClr val="FFFFFF"/>
                </a:solidFill>
                <a:latin typeface="Calibri"/>
                <a:cs typeface="Calibri"/>
              </a:rPr>
              <a:t>just</a:t>
            </a:r>
            <a:r>
              <a:rPr sz="3200" b="0" spc="-5" dirty="0">
                <a:solidFill>
                  <a:srgbClr val="FFFFFF"/>
                </a:solidFill>
                <a:latin typeface="Calibri"/>
                <a:cs typeface="Calibri"/>
              </a:rPr>
              <a:t> </a:t>
            </a:r>
            <a:r>
              <a:rPr sz="3200" b="0" dirty="0">
                <a:solidFill>
                  <a:srgbClr val="FFFFFF"/>
                </a:solidFill>
                <a:latin typeface="Calibri"/>
                <a:cs typeface="Calibri"/>
              </a:rPr>
              <a:t>take</a:t>
            </a:r>
            <a:r>
              <a:rPr sz="3200" b="0" spc="-10" dirty="0">
                <a:solidFill>
                  <a:srgbClr val="FFFFFF"/>
                </a:solidFill>
                <a:latin typeface="Calibri"/>
                <a:cs typeface="Calibri"/>
              </a:rPr>
              <a:t> </a:t>
            </a:r>
            <a:r>
              <a:rPr sz="3200" b="0" dirty="0">
                <a:solidFill>
                  <a:srgbClr val="FFFFFF"/>
                </a:solidFill>
                <a:latin typeface="Calibri"/>
                <a:cs typeface="Calibri"/>
              </a:rPr>
              <a:t>a</a:t>
            </a:r>
            <a:r>
              <a:rPr sz="3200" b="0" spc="5" dirty="0">
                <a:solidFill>
                  <a:srgbClr val="FFFFFF"/>
                </a:solidFill>
                <a:latin typeface="Calibri"/>
                <a:cs typeface="Calibri"/>
              </a:rPr>
              <a:t> </a:t>
            </a:r>
            <a:r>
              <a:rPr sz="3200" b="0" spc="-10" dirty="0">
                <a:solidFill>
                  <a:srgbClr val="FFFFFF"/>
                </a:solidFill>
                <a:latin typeface="Calibri"/>
                <a:cs typeface="Calibri"/>
              </a:rPr>
              <a:t>moment</a:t>
            </a:r>
            <a:endParaRPr sz="3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886887"/>
            <a:ext cx="7941945" cy="4079322"/>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Maintainability:</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Facilitates easier maintenance and debugging</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Isolates changes, reducing the impact on other parts of the system</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Collaborative Development:</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Supports collaborative software development by enabling multiple developers to work on different components</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Real-World Modeling:</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Useful for modeling real-world systems and entities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Makes it easier for domain experts to understand and work with the software</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sz="2800" dirty="0">
                <a:solidFill>
                  <a:srgbClr val="FFFFFF"/>
                </a:solidFill>
              </a:rPr>
              <a:t>Object</a:t>
            </a:r>
            <a:r>
              <a:rPr sz="2800" spc="-30" dirty="0">
                <a:solidFill>
                  <a:srgbClr val="FFFFFF"/>
                </a:solidFill>
              </a:rPr>
              <a:t> </a:t>
            </a:r>
            <a:r>
              <a:rPr sz="2800" dirty="0">
                <a:solidFill>
                  <a:srgbClr val="FFFFFF"/>
                </a:solidFill>
              </a:rPr>
              <a:t>Oriented</a:t>
            </a:r>
            <a:r>
              <a:rPr sz="2800" spc="-15" dirty="0">
                <a:solidFill>
                  <a:srgbClr val="FFFFFF"/>
                </a:solidFill>
              </a:rPr>
              <a:t> </a:t>
            </a:r>
            <a:r>
              <a:rPr sz="2800" spc="-20" dirty="0">
                <a:solidFill>
                  <a:srgbClr val="FFFFFF"/>
                </a:solidFill>
              </a:rPr>
              <a:t>(OO)</a:t>
            </a:r>
            <a:endParaRPr sz="2800"/>
          </a:p>
        </p:txBody>
      </p:sp>
    </p:spTree>
    <p:extLst>
      <p:ext uri="{BB962C8B-B14F-4D97-AF65-F5344CB8AC3E}">
        <p14:creationId xmlns:p14="http://schemas.microsoft.com/office/powerpoint/2010/main" val="14634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57525"/>
            <a:ext cx="7941945" cy="4079322"/>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Software Design Patterns: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Many common design patterns are based on OOP principles.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Provides proven solutions to recurring design problems, improving software quality.</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Code Organization:</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Structured approach to organizing code.</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Enhances code manageability and comprehensibility.</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Software Quality:</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Leads to higher software quality through improved organization, reduced redundancy, and better modeling of real-world entities</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sz="2800" dirty="0">
                <a:solidFill>
                  <a:srgbClr val="FFFFFF"/>
                </a:solidFill>
              </a:rPr>
              <a:t>Object</a:t>
            </a:r>
            <a:r>
              <a:rPr sz="2800" spc="-30" dirty="0">
                <a:solidFill>
                  <a:srgbClr val="FFFFFF"/>
                </a:solidFill>
              </a:rPr>
              <a:t> </a:t>
            </a:r>
            <a:r>
              <a:rPr sz="2800" dirty="0">
                <a:solidFill>
                  <a:srgbClr val="FFFFFF"/>
                </a:solidFill>
              </a:rPr>
              <a:t>Oriented</a:t>
            </a:r>
            <a:r>
              <a:rPr sz="2800" spc="-15" dirty="0">
                <a:solidFill>
                  <a:srgbClr val="FFFFFF"/>
                </a:solidFill>
              </a:rPr>
              <a:t> </a:t>
            </a:r>
            <a:r>
              <a:rPr sz="2800" spc="-20" dirty="0">
                <a:solidFill>
                  <a:srgbClr val="FFFFFF"/>
                </a:solidFill>
              </a:rPr>
              <a:t>(OO)</a:t>
            </a:r>
            <a:endParaRPr sz="2800" dirty="0"/>
          </a:p>
        </p:txBody>
      </p:sp>
    </p:spTree>
    <p:extLst>
      <p:ext uri="{BB962C8B-B14F-4D97-AF65-F5344CB8AC3E}">
        <p14:creationId xmlns:p14="http://schemas.microsoft.com/office/powerpoint/2010/main" val="50353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59812"/>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is Functional Programming?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18286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7467"/>
            <a:ext cx="7929245" cy="1974900"/>
          </a:xfrm>
          <a:prstGeom prst="rect">
            <a:avLst/>
          </a:prstGeom>
        </p:spPr>
        <p:txBody>
          <a:bodyPr vert="horz" wrap="square" lIns="0" tIns="12700" rIns="0" bIns="0" rtlCol="0">
            <a:spAutoFit/>
          </a:bodyPr>
          <a:lstStyle/>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A programming paradigm that treats computation as the evaluation of mathematical functions.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Avoids changing state or mutable data.</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Relies on functions to produce new data and return results.</a:t>
            </a:r>
          </a:p>
          <a:p>
            <a:pPr marL="12700" marR="5080">
              <a:lnSpc>
                <a:spcPct val="100000"/>
              </a:lnSpc>
              <a:spcBef>
                <a:spcPts val="100"/>
              </a:spcBef>
            </a:pPr>
            <a:endParaRPr sz="20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sz="2800" spc="-10" dirty="0">
                <a:solidFill>
                  <a:srgbClr val="FFFFFF"/>
                </a:solidFill>
              </a:rPr>
              <a:t>Functional</a:t>
            </a:r>
            <a:r>
              <a:rPr lang="en-GB" sz="2800" spc="-10" dirty="0">
                <a:solidFill>
                  <a:srgbClr val="FFFFFF"/>
                </a:solidFill>
              </a:rPr>
              <a:t> Programming</a:t>
            </a:r>
            <a:endParaRPr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66291"/>
            <a:ext cx="8216900" cy="3059812"/>
          </a:xfrm>
          <a:prstGeom prst="rect">
            <a:avLst/>
          </a:prstGeom>
        </p:spPr>
        <p:txBody>
          <a:bodyPr vert="horz" wrap="square" lIns="0" tIns="12700" rIns="0" bIns="0" rtlCol="0">
            <a:spAutoFit/>
          </a:bodyPr>
          <a:lstStyle/>
          <a:p>
            <a:pPr marL="12700">
              <a:lnSpc>
                <a:spcPct val="100000"/>
              </a:lnSpc>
              <a:spcBef>
                <a:spcPts val="100"/>
              </a:spcBef>
            </a:pPr>
            <a:r>
              <a:rPr lang="en-GB" sz="6600" dirty="0">
                <a:latin typeface="Calibri"/>
                <a:cs typeface="Calibri"/>
              </a:rPr>
              <a:t>What are pure functions? Discuss on </a:t>
            </a:r>
            <a:r>
              <a:rPr lang="en-GB" sz="6600" dirty="0" err="1">
                <a:latin typeface="Calibri"/>
                <a:cs typeface="Calibri"/>
              </a:rPr>
              <a:t>Mentimeter</a:t>
            </a:r>
            <a:endParaRPr lang="en-GB" sz="6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Tree>
    <p:extLst>
      <p:ext uri="{BB962C8B-B14F-4D97-AF65-F5344CB8AC3E}">
        <p14:creationId xmlns:p14="http://schemas.microsoft.com/office/powerpoint/2010/main" val="500382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005966"/>
            <a:ext cx="4953000" cy="1490152"/>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91208"/>
                </a:solidFill>
                <a:latin typeface="Calibri"/>
                <a:cs typeface="Calibri"/>
              </a:rPr>
              <a:t>A</a:t>
            </a:r>
            <a:r>
              <a:rPr sz="2400" b="1" spc="-30" dirty="0">
                <a:solidFill>
                  <a:srgbClr val="091208"/>
                </a:solidFill>
                <a:latin typeface="Calibri"/>
                <a:cs typeface="Calibri"/>
              </a:rPr>
              <a:t> </a:t>
            </a:r>
            <a:r>
              <a:rPr sz="2400" b="1" dirty="0">
                <a:solidFill>
                  <a:srgbClr val="091208"/>
                </a:solidFill>
                <a:latin typeface="Calibri"/>
                <a:cs typeface="Calibri"/>
              </a:rPr>
              <a:t>pure</a:t>
            </a:r>
            <a:r>
              <a:rPr sz="2400" b="1" spc="-15" dirty="0">
                <a:solidFill>
                  <a:srgbClr val="091208"/>
                </a:solidFill>
                <a:latin typeface="Calibri"/>
                <a:cs typeface="Calibri"/>
              </a:rPr>
              <a:t> </a:t>
            </a:r>
            <a:r>
              <a:rPr sz="2400" b="1" dirty="0">
                <a:solidFill>
                  <a:srgbClr val="091208"/>
                </a:solidFill>
                <a:latin typeface="Calibri"/>
                <a:cs typeface="Calibri"/>
              </a:rPr>
              <a:t>function</a:t>
            </a:r>
            <a:r>
              <a:rPr sz="2400" b="1" spc="-20" dirty="0">
                <a:solidFill>
                  <a:srgbClr val="091208"/>
                </a:solidFill>
                <a:latin typeface="Calibri"/>
                <a:cs typeface="Calibri"/>
              </a:rPr>
              <a:t> </a:t>
            </a:r>
            <a:r>
              <a:rPr sz="2400" b="1" dirty="0">
                <a:solidFill>
                  <a:srgbClr val="091208"/>
                </a:solidFill>
                <a:latin typeface="Calibri"/>
                <a:cs typeface="Calibri"/>
              </a:rPr>
              <a:t>is</a:t>
            </a:r>
            <a:r>
              <a:rPr sz="2400" b="1" spc="-10" dirty="0">
                <a:solidFill>
                  <a:srgbClr val="091208"/>
                </a:solidFill>
                <a:latin typeface="Calibri"/>
                <a:cs typeface="Calibri"/>
              </a:rPr>
              <a:t> </a:t>
            </a:r>
            <a:r>
              <a:rPr sz="2400" b="1" dirty="0">
                <a:solidFill>
                  <a:srgbClr val="091208"/>
                </a:solidFill>
                <a:latin typeface="Calibri"/>
                <a:cs typeface="Calibri"/>
              </a:rPr>
              <a:t>a</a:t>
            </a:r>
            <a:r>
              <a:rPr sz="2400" b="1" spc="-20" dirty="0">
                <a:solidFill>
                  <a:srgbClr val="091208"/>
                </a:solidFill>
                <a:latin typeface="Calibri"/>
                <a:cs typeface="Calibri"/>
              </a:rPr>
              <a:t> </a:t>
            </a:r>
            <a:r>
              <a:rPr sz="2400" b="1" dirty="0">
                <a:solidFill>
                  <a:srgbClr val="091208"/>
                </a:solidFill>
                <a:latin typeface="Calibri"/>
                <a:cs typeface="Calibri"/>
              </a:rPr>
              <a:t>function</a:t>
            </a:r>
            <a:r>
              <a:rPr sz="2400" b="1" spc="-15" dirty="0">
                <a:solidFill>
                  <a:srgbClr val="091208"/>
                </a:solidFill>
                <a:latin typeface="Calibri"/>
                <a:cs typeface="Calibri"/>
              </a:rPr>
              <a:t> </a:t>
            </a:r>
            <a:r>
              <a:rPr sz="2400" b="1" spc="-10" dirty="0">
                <a:solidFill>
                  <a:srgbClr val="091208"/>
                </a:solidFill>
                <a:latin typeface="Calibri"/>
                <a:cs typeface="Calibri"/>
              </a:rPr>
              <a:t>which:</a:t>
            </a:r>
            <a:endParaRPr sz="2400" dirty="0">
              <a:latin typeface="Calibri"/>
              <a:cs typeface="Calibri"/>
            </a:endParaRPr>
          </a:p>
          <a:p>
            <a:pPr marL="393065" indent="-380365">
              <a:lnSpc>
                <a:spcPct val="100000"/>
              </a:lnSpc>
              <a:spcBef>
                <a:spcPts val="25"/>
              </a:spcBef>
              <a:buClr>
                <a:srgbClr val="94609C"/>
              </a:buClr>
              <a:buFont typeface="Arial"/>
              <a:buChar char="■"/>
              <a:tabLst>
                <a:tab pos="393065" algn="l"/>
                <a:tab pos="393700" algn="l"/>
              </a:tabLst>
            </a:pPr>
            <a:r>
              <a:rPr sz="2400" dirty="0">
                <a:solidFill>
                  <a:srgbClr val="091208"/>
                </a:solidFill>
                <a:latin typeface="Calibri"/>
                <a:cs typeface="Calibri"/>
              </a:rPr>
              <a:t>Given</a:t>
            </a:r>
            <a:r>
              <a:rPr sz="2400" spc="-25" dirty="0">
                <a:solidFill>
                  <a:srgbClr val="091208"/>
                </a:solidFill>
                <a:latin typeface="Calibri"/>
                <a:cs typeface="Calibri"/>
              </a:rPr>
              <a:t> </a:t>
            </a:r>
            <a:r>
              <a:rPr sz="2400" dirty="0">
                <a:solidFill>
                  <a:srgbClr val="091208"/>
                </a:solidFill>
                <a:latin typeface="Calibri"/>
                <a:cs typeface="Calibri"/>
              </a:rPr>
              <a:t>the</a:t>
            </a:r>
            <a:r>
              <a:rPr sz="2400" spc="-5" dirty="0">
                <a:solidFill>
                  <a:srgbClr val="091208"/>
                </a:solidFill>
                <a:latin typeface="Calibri"/>
                <a:cs typeface="Calibri"/>
              </a:rPr>
              <a:t> </a:t>
            </a:r>
            <a:r>
              <a:rPr sz="2400" dirty="0">
                <a:solidFill>
                  <a:srgbClr val="091208"/>
                </a:solidFill>
                <a:latin typeface="Calibri"/>
                <a:cs typeface="Calibri"/>
              </a:rPr>
              <a:t>same</a:t>
            </a:r>
            <a:r>
              <a:rPr sz="2400" spc="-10" dirty="0">
                <a:solidFill>
                  <a:srgbClr val="091208"/>
                </a:solidFill>
                <a:latin typeface="Calibri"/>
                <a:cs typeface="Calibri"/>
              </a:rPr>
              <a:t> </a:t>
            </a:r>
            <a:r>
              <a:rPr sz="2400" dirty="0">
                <a:solidFill>
                  <a:srgbClr val="091208"/>
                </a:solidFill>
                <a:latin typeface="Calibri"/>
                <a:cs typeface="Calibri"/>
              </a:rPr>
              <a:t>inputs</a:t>
            </a:r>
            <a:r>
              <a:rPr sz="2400" spc="-15" dirty="0">
                <a:solidFill>
                  <a:srgbClr val="091208"/>
                </a:solidFill>
                <a:latin typeface="Calibri"/>
                <a:cs typeface="Calibri"/>
              </a:rPr>
              <a:t> </a:t>
            </a:r>
            <a:r>
              <a:rPr sz="2400" dirty="0">
                <a:solidFill>
                  <a:srgbClr val="091208"/>
                </a:solidFill>
                <a:latin typeface="Calibri"/>
                <a:cs typeface="Calibri"/>
              </a:rPr>
              <a:t>always</a:t>
            </a:r>
            <a:r>
              <a:rPr sz="2400" spc="-15" dirty="0">
                <a:solidFill>
                  <a:srgbClr val="091208"/>
                </a:solidFill>
                <a:latin typeface="Calibri"/>
                <a:cs typeface="Calibri"/>
              </a:rPr>
              <a:t> </a:t>
            </a:r>
            <a:r>
              <a:rPr sz="2400" dirty="0">
                <a:solidFill>
                  <a:srgbClr val="091208"/>
                </a:solidFill>
                <a:latin typeface="Calibri"/>
                <a:cs typeface="Calibri"/>
              </a:rPr>
              <a:t>returns</a:t>
            </a:r>
            <a:r>
              <a:rPr sz="2400" spc="-20" dirty="0">
                <a:solidFill>
                  <a:srgbClr val="091208"/>
                </a:solidFill>
                <a:latin typeface="Calibri"/>
                <a:cs typeface="Calibri"/>
              </a:rPr>
              <a:t> </a:t>
            </a:r>
            <a:r>
              <a:rPr sz="2400" dirty="0">
                <a:solidFill>
                  <a:srgbClr val="091208"/>
                </a:solidFill>
                <a:latin typeface="Calibri"/>
                <a:cs typeface="Calibri"/>
              </a:rPr>
              <a:t>the</a:t>
            </a:r>
            <a:r>
              <a:rPr sz="2400" spc="-5" dirty="0">
                <a:solidFill>
                  <a:srgbClr val="091208"/>
                </a:solidFill>
                <a:latin typeface="Calibri"/>
                <a:cs typeface="Calibri"/>
              </a:rPr>
              <a:t> </a:t>
            </a:r>
            <a:r>
              <a:rPr sz="2400" dirty="0">
                <a:solidFill>
                  <a:srgbClr val="091208"/>
                </a:solidFill>
                <a:latin typeface="Calibri"/>
                <a:cs typeface="Calibri"/>
              </a:rPr>
              <a:t>same</a:t>
            </a:r>
            <a:r>
              <a:rPr sz="2400" spc="-5" dirty="0">
                <a:solidFill>
                  <a:srgbClr val="091208"/>
                </a:solidFill>
                <a:latin typeface="Calibri"/>
                <a:cs typeface="Calibri"/>
              </a:rPr>
              <a:t> </a:t>
            </a:r>
            <a:r>
              <a:rPr sz="2400" spc="-10" dirty="0">
                <a:solidFill>
                  <a:srgbClr val="091208"/>
                </a:solidFill>
                <a:latin typeface="Calibri"/>
                <a:cs typeface="Calibri"/>
              </a:rPr>
              <a:t>response.</a:t>
            </a:r>
            <a:endParaRPr sz="2400" dirty="0">
              <a:latin typeface="Calibri"/>
              <a:cs typeface="Calibri"/>
            </a:endParaRPr>
          </a:p>
          <a:p>
            <a:pPr marL="393065" indent="-380365">
              <a:lnSpc>
                <a:spcPct val="100000"/>
              </a:lnSpc>
              <a:spcBef>
                <a:spcPts val="20"/>
              </a:spcBef>
              <a:buClr>
                <a:srgbClr val="94609C"/>
              </a:buClr>
              <a:buFont typeface="Arial"/>
              <a:buChar char="■"/>
              <a:tabLst>
                <a:tab pos="393065" algn="l"/>
                <a:tab pos="393700" algn="l"/>
              </a:tabLst>
            </a:pPr>
            <a:r>
              <a:rPr sz="2400" dirty="0">
                <a:solidFill>
                  <a:srgbClr val="091208"/>
                </a:solidFill>
                <a:latin typeface="Calibri"/>
                <a:cs typeface="Calibri"/>
              </a:rPr>
              <a:t>Has</a:t>
            </a:r>
            <a:r>
              <a:rPr sz="2400" spc="-15" dirty="0">
                <a:solidFill>
                  <a:srgbClr val="091208"/>
                </a:solidFill>
                <a:latin typeface="Calibri"/>
                <a:cs typeface="Calibri"/>
              </a:rPr>
              <a:t> </a:t>
            </a:r>
            <a:r>
              <a:rPr sz="2400" dirty="0">
                <a:solidFill>
                  <a:srgbClr val="091208"/>
                </a:solidFill>
                <a:latin typeface="Calibri"/>
                <a:cs typeface="Calibri"/>
              </a:rPr>
              <a:t>no</a:t>
            </a:r>
            <a:r>
              <a:rPr sz="2400" spc="-15" dirty="0">
                <a:solidFill>
                  <a:srgbClr val="091208"/>
                </a:solidFill>
                <a:latin typeface="Calibri"/>
                <a:cs typeface="Calibri"/>
              </a:rPr>
              <a:t> </a:t>
            </a:r>
            <a:r>
              <a:rPr sz="2400" dirty="0">
                <a:solidFill>
                  <a:srgbClr val="091208"/>
                </a:solidFill>
                <a:latin typeface="Calibri"/>
                <a:cs typeface="Calibri"/>
              </a:rPr>
              <a:t>side</a:t>
            </a:r>
            <a:r>
              <a:rPr sz="2400" spc="-5" dirty="0">
                <a:solidFill>
                  <a:srgbClr val="091208"/>
                </a:solidFill>
                <a:latin typeface="Calibri"/>
                <a:cs typeface="Calibri"/>
              </a:rPr>
              <a:t> </a:t>
            </a:r>
            <a:r>
              <a:rPr sz="2400" spc="-10" dirty="0">
                <a:solidFill>
                  <a:srgbClr val="091208"/>
                </a:solidFill>
                <a:latin typeface="Calibri"/>
                <a:cs typeface="Calibri"/>
              </a:rPr>
              <a:t>effect</a:t>
            </a:r>
            <a:endParaRPr sz="24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2380319" y="149986"/>
            <a:ext cx="4307523"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FFFFFF"/>
                </a:solidFill>
              </a:rPr>
              <a:t>Functional:</a:t>
            </a:r>
            <a:r>
              <a:rPr sz="2800" spc="-15" dirty="0">
                <a:solidFill>
                  <a:srgbClr val="FFFFFF"/>
                </a:solidFill>
              </a:rPr>
              <a:t> </a:t>
            </a:r>
            <a:r>
              <a:rPr sz="2800" dirty="0">
                <a:solidFill>
                  <a:srgbClr val="FFFFFF"/>
                </a:solidFill>
              </a:rPr>
              <a:t>Pure</a:t>
            </a:r>
            <a:r>
              <a:rPr sz="2800" spc="-5" dirty="0">
                <a:solidFill>
                  <a:srgbClr val="FFFFFF"/>
                </a:solidFill>
              </a:rPr>
              <a:t> </a:t>
            </a:r>
            <a:r>
              <a:rPr sz="2800" dirty="0">
                <a:solidFill>
                  <a:srgbClr val="FFFFFF"/>
                </a:solidFill>
              </a:rPr>
              <a:t>Functions</a:t>
            </a:r>
            <a:r>
              <a:rPr sz="2800" spc="-15" dirty="0">
                <a:solidFill>
                  <a:srgbClr val="FFFFFF"/>
                </a:solidFill>
              </a:rPr>
              <a:t> </a:t>
            </a:r>
            <a:endParaRPr sz="2800" dirty="0"/>
          </a:p>
        </p:txBody>
      </p:sp>
      <p:sp>
        <p:nvSpPr>
          <p:cNvPr id="7" name="object 2">
            <a:extLst>
              <a:ext uri="{FF2B5EF4-FFF2-40B4-BE49-F238E27FC236}">
                <a16:creationId xmlns:a16="http://schemas.microsoft.com/office/drawing/2014/main" id="{61F906F5-5A61-45AB-8444-4E29FC6136C8}"/>
              </a:ext>
            </a:extLst>
          </p:cNvPr>
          <p:cNvSpPr txBox="1"/>
          <p:nvPr/>
        </p:nvSpPr>
        <p:spPr>
          <a:xfrm>
            <a:off x="152400" y="2797368"/>
            <a:ext cx="4953000" cy="2598147"/>
          </a:xfrm>
          <a:prstGeom prst="rect">
            <a:avLst/>
          </a:prstGeom>
        </p:spPr>
        <p:txBody>
          <a:bodyPr vert="horz" wrap="square" lIns="0" tIns="12700" rIns="0" bIns="0" rtlCol="0">
            <a:spAutoFit/>
          </a:bodyPr>
          <a:lstStyle/>
          <a:p>
            <a:pPr marL="12700">
              <a:lnSpc>
                <a:spcPct val="100000"/>
              </a:lnSpc>
              <a:spcBef>
                <a:spcPts val="100"/>
              </a:spcBef>
            </a:pPr>
            <a:r>
              <a:rPr lang="en-GB" sz="2400" b="1" dirty="0">
                <a:solidFill>
                  <a:srgbClr val="091208"/>
                </a:solidFill>
                <a:latin typeface="Calibri"/>
                <a:cs typeface="Calibri"/>
              </a:rPr>
              <a:t>Advantages of pure functions</a:t>
            </a:r>
            <a:endParaRPr sz="2400" dirty="0">
              <a:latin typeface="Calibri"/>
              <a:cs typeface="Calibri"/>
            </a:endParaRPr>
          </a:p>
          <a:p>
            <a:pPr marL="393065" indent="-380365">
              <a:lnSpc>
                <a:spcPct val="100000"/>
              </a:lnSpc>
              <a:spcBef>
                <a:spcPts val="25"/>
              </a:spcBef>
              <a:buClr>
                <a:srgbClr val="94609C"/>
              </a:buClr>
              <a:buFont typeface="Arial"/>
              <a:buChar char="■"/>
              <a:tabLst>
                <a:tab pos="393065" algn="l"/>
                <a:tab pos="393700" algn="l"/>
              </a:tabLst>
            </a:pPr>
            <a:r>
              <a:rPr lang="en-GB" sz="2400" dirty="0">
                <a:solidFill>
                  <a:srgbClr val="091208"/>
                </a:solidFill>
                <a:latin typeface="Calibri"/>
                <a:cs typeface="Calibri"/>
              </a:rPr>
              <a:t>Predictability </a:t>
            </a:r>
          </a:p>
          <a:p>
            <a:pPr marL="393065" indent="-380365">
              <a:lnSpc>
                <a:spcPct val="100000"/>
              </a:lnSpc>
              <a:spcBef>
                <a:spcPts val="25"/>
              </a:spcBef>
              <a:buClr>
                <a:srgbClr val="94609C"/>
              </a:buClr>
              <a:buFont typeface="Arial"/>
              <a:buChar char="■"/>
              <a:tabLst>
                <a:tab pos="393065" algn="l"/>
                <a:tab pos="393700" algn="l"/>
              </a:tabLst>
            </a:pPr>
            <a:r>
              <a:rPr lang="en-GB" sz="2400" dirty="0">
                <a:solidFill>
                  <a:srgbClr val="091208"/>
                </a:solidFill>
                <a:latin typeface="Calibri"/>
                <a:cs typeface="Calibri"/>
              </a:rPr>
              <a:t>Testability</a:t>
            </a:r>
          </a:p>
          <a:p>
            <a:pPr marL="393065" indent="-380365">
              <a:lnSpc>
                <a:spcPct val="100000"/>
              </a:lnSpc>
              <a:spcBef>
                <a:spcPts val="25"/>
              </a:spcBef>
              <a:buClr>
                <a:srgbClr val="94609C"/>
              </a:buClr>
              <a:buFont typeface="Arial"/>
              <a:buChar char="■"/>
              <a:tabLst>
                <a:tab pos="393065" algn="l"/>
                <a:tab pos="393700" algn="l"/>
              </a:tabLst>
            </a:pPr>
            <a:r>
              <a:rPr lang="en-GB" sz="2400" dirty="0">
                <a:solidFill>
                  <a:srgbClr val="091208"/>
                </a:solidFill>
                <a:latin typeface="Calibri"/>
                <a:cs typeface="Calibri"/>
              </a:rPr>
              <a:t>Reusability</a:t>
            </a:r>
          </a:p>
          <a:p>
            <a:pPr marL="393065" indent="-380365">
              <a:lnSpc>
                <a:spcPct val="100000"/>
              </a:lnSpc>
              <a:spcBef>
                <a:spcPts val="25"/>
              </a:spcBef>
              <a:buClr>
                <a:srgbClr val="94609C"/>
              </a:buClr>
              <a:buFont typeface="Arial"/>
              <a:buChar char="■"/>
              <a:tabLst>
                <a:tab pos="393065" algn="l"/>
                <a:tab pos="393700" algn="l"/>
              </a:tabLst>
            </a:pPr>
            <a:r>
              <a:rPr lang="en-GB" sz="2400" dirty="0">
                <a:solidFill>
                  <a:srgbClr val="091208"/>
                </a:solidFill>
                <a:latin typeface="Calibri"/>
                <a:cs typeface="Calibri"/>
              </a:rPr>
              <a:t>Parallelism and concurrency</a:t>
            </a:r>
          </a:p>
          <a:p>
            <a:pPr marL="393065" indent="-380365">
              <a:lnSpc>
                <a:spcPct val="100000"/>
              </a:lnSpc>
              <a:spcBef>
                <a:spcPts val="25"/>
              </a:spcBef>
              <a:buClr>
                <a:srgbClr val="94609C"/>
              </a:buClr>
              <a:buFont typeface="Arial"/>
              <a:buChar char="■"/>
              <a:tabLst>
                <a:tab pos="393065" algn="l"/>
                <a:tab pos="393700" algn="l"/>
              </a:tabLst>
            </a:pPr>
            <a:r>
              <a:rPr lang="en-GB" sz="2400" dirty="0">
                <a:solidFill>
                  <a:srgbClr val="091208"/>
                </a:solidFill>
                <a:latin typeface="Calibri"/>
                <a:cs typeface="Calibri"/>
              </a:rPr>
              <a:t>Caching and memorization</a:t>
            </a:r>
          </a:p>
          <a:p>
            <a:pPr marL="393065" indent="-380365">
              <a:lnSpc>
                <a:spcPct val="100000"/>
              </a:lnSpc>
              <a:spcBef>
                <a:spcPts val="25"/>
              </a:spcBef>
              <a:buClr>
                <a:srgbClr val="94609C"/>
              </a:buClr>
              <a:buFont typeface="Arial"/>
              <a:buChar char="■"/>
              <a:tabLst>
                <a:tab pos="393065" algn="l"/>
                <a:tab pos="393700" algn="l"/>
              </a:tabLst>
            </a:pPr>
            <a:endParaRPr sz="2400" dirty="0">
              <a:latin typeface="Calibri"/>
              <a:cs typeface="Calibri"/>
            </a:endParaRPr>
          </a:p>
        </p:txBody>
      </p:sp>
      <p:sp>
        <p:nvSpPr>
          <p:cNvPr id="10" name="TextBox 9">
            <a:extLst>
              <a:ext uri="{FF2B5EF4-FFF2-40B4-BE49-F238E27FC236}">
                <a16:creationId xmlns:a16="http://schemas.microsoft.com/office/drawing/2014/main" id="{6E062925-BB8F-F863-9F63-A871D4E86835}"/>
              </a:ext>
            </a:extLst>
          </p:cNvPr>
          <p:cNvSpPr txBox="1"/>
          <p:nvPr/>
        </p:nvSpPr>
        <p:spPr>
          <a:xfrm>
            <a:off x="5257800" y="1428750"/>
            <a:ext cx="3441357" cy="2585323"/>
          </a:xfrm>
          <a:prstGeom prst="rect">
            <a:avLst/>
          </a:prstGeom>
          <a:noFill/>
          <a:ln w="38100">
            <a:solidFill>
              <a:schemeClr val="accent1">
                <a:shade val="15000"/>
              </a:schemeClr>
            </a:solidFill>
          </a:ln>
        </p:spPr>
        <p:txBody>
          <a:bodyPr wrap="square">
            <a:spAutoFit/>
          </a:bodyPr>
          <a:lstStyle/>
          <a:p>
            <a:r>
              <a:rPr lang="en-GB" sz="1800" b="1" dirty="0">
                <a:solidFill>
                  <a:srgbClr val="0000FF"/>
                </a:solidFill>
                <a:highlight>
                  <a:srgbClr val="FFFFFF"/>
                </a:highlight>
                <a:latin typeface="Courier New" panose="02070309020205020404" pitchFamily="49" charset="0"/>
              </a:rPr>
              <a:t>let</a:t>
            </a:r>
            <a:r>
              <a:rPr lang="en-GB" sz="1800" b="0" dirty="0">
                <a:solidFill>
                  <a:srgbClr val="000000"/>
                </a:solidFill>
                <a:highlight>
                  <a:srgbClr val="FFFFFF"/>
                </a:highlight>
                <a:latin typeface="Courier New" panose="02070309020205020404" pitchFamily="49" charset="0"/>
              </a:rPr>
              <a:t> total </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r>
              <a:rPr lang="en-GB" sz="1800" b="0" dirty="0">
                <a:solidFill>
                  <a:srgbClr val="FF8000"/>
                </a:solidFill>
                <a:highlight>
                  <a:srgbClr val="FFFFFF"/>
                </a:highlight>
                <a:latin typeface="Courier New" panose="02070309020205020404" pitchFamily="49" charset="0"/>
              </a:rPr>
              <a:t>0</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FF"/>
                </a:solidFill>
                <a:highlight>
                  <a:srgbClr val="FFFFFF"/>
                </a:highlight>
                <a:latin typeface="Courier New" panose="02070309020205020404" pitchFamily="49" charset="0"/>
              </a:rPr>
              <a:t>function</a:t>
            </a:r>
            <a:r>
              <a:rPr lang="en-GB" sz="1800" b="0" dirty="0">
                <a:solidFill>
                  <a:srgbClr val="000000"/>
                </a:solidFill>
                <a:highlight>
                  <a:srgbClr val="FFFFFF"/>
                </a:highlight>
                <a:latin typeface="Courier New" panose="02070309020205020404" pitchFamily="49" charset="0"/>
              </a:rPr>
              <a:t> add1</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x</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total </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x</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return</a:t>
            </a:r>
            <a:r>
              <a:rPr lang="en-GB" sz="1800" b="0" dirty="0">
                <a:solidFill>
                  <a:srgbClr val="000000"/>
                </a:solidFill>
                <a:highlight>
                  <a:srgbClr val="FFFFFF"/>
                </a:highlight>
                <a:latin typeface="Courier New" panose="02070309020205020404" pitchFamily="49" charset="0"/>
              </a:rPr>
              <a:t> total</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endParaRPr lang="en-GB" sz="1800" b="0" dirty="0">
              <a:solidFill>
                <a:srgbClr val="000000"/>
              </a:solidFill>
              <a:highlight>
                <a:srgbClr val="FFFFFF"/>
              </a:highlight>
              <a:latin typeface="Courier New" panose="02070309020205020404" pitchFamily="49" charset="0"/>
            </a:endParaRPr>
          </a:p>
          <a:p>
            <a:r>
              <a:rPr lang="en-GB" sz="1800" b="1" dirty="0">
                <a:solidFill>
                  <a:srgbClr val="0000FF"/>
                </a:solidFill>
                <a:highlight>
                  <a:srgbClr val="FFFFFF"/>
                </a:highlight>
                <a:latin typeface="Courier New" panose="02070309020205020404" pitchFamily="49" charset="0"/>
              </a:rPr>
              <a:t>function</a:t>
            </a:r>
            <a:r>
              <a:rPr lang="en-GB" sz="1800" b="0" dirty="0">
                <a:solidFill>
                  <a:srgbClr val="000000"/>
                </a:solidFill>
                <a:highlight>
                  <a:srgbClr val="FFFFFF"/>
                </a:highlight>
                <a:latin typeface="Courier New" panose="02070309020205020404" pitchFamily="49" charset="0"/>
              </a:rPr>
              <a:t> add2</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x</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y</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return</a:t>
            </a:r>
            <a:r>
              <a:rPr lang="en-GB" sz="1800" b="0" dirty="0">
                <a:solidFill>
                  <a:srgbClr val="000000"/>
                </a:solidFill>
                <a:highlight>
                  <a:srgbClr val="FFFFFF"/>
                </a:highlight>
                <a:latin typeface="Courier New" panose="02070309020205020404" pitchFamily="49" charset="0"/>
              </a:rPr>
              <a:t> x </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y</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4888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0" y="149986"/>
            <a:ext cx="9067799" cy="44371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FFFFFF"/>
                </a:solidFill>
              </a:rPr>
              <a:t>Functional</a:t>
            </a:r>
            <a:r>
              <a:rPr lang="en-GB" sz="2800" dirty="0">
                <a:solidFill>
                  <a:srgbClr val="FFFFFF"/>
                </a:solidFill>
              </a:rPr>
              <a:t> Programming</a:t>
            </a:r>
            <a:r>
              <a:rPr sz="2800" dirty="0">
                <a:solidFill>
                  <a:srgbClr val="FFFFFF"/>
                </a:solidFill>
              </a:rPr>
              <a:t>:</a:t>
            </a:r>
            <a:r>
              <a:rPr sz="2800" spc="-15" dirty="0">
                <a:solidFill>
                  <a:srgbClr val="FFFFFF"/>
                </a:solidFill>
              </a:rPr>
              <a:t> </a:t>
            </a:r>
            <a:r>
              <a:rPr lang="en-GB" sz="2800" dirty="0">
                <a:solidFill>
                  <a:srgbClr val="FFFFFF"/>
                </a:solidFill>
              </a:rPr>
              <a:t>Immutability</a:t>
            </a:r>
            <a:endParaRPr sz="2800" dirty="0"/>
          </a:p>
        </p:txBody>
      </p:sp>
      <p:sp>
        <p:nvSpPr>
          <p:cNvPr id="10" name="TextBox 9">
            <a:extLst>
              <a:ext uri="{FF2B5EF4-FFF2-40B4-BE49-F238E27FC236}">
                <a16:creationId xmlns:a16="http://schemas.microsoft.com/office/drawing/2014/main" id="{DE0A0AC5-F643-866F-96BA-D096D009B13A}"/>
              </a:ext>
            </a:extLst>
          </p:cNvPr>
          <p:cNvSpPr txBox="1"/>
          <p:nvPr/>
        </p:nvSpPr>
        <p:spPr>
          <a:xfrm>
            <a:off x="4572000" y="1005966"/>
            <a:ext cx="4495799" cy="3046988"/>
          </a:xfrm>
          <a:prstGeom prst="rect">
            <a:avLst/>
          </a:prstGeom>
          <a:noFill/>
          <a:ln w="38100">
            <a:solidFill>
              <a:schemeClr val="tx2"/>
            </a:solidFill>
          </a:ln>
        </p:spPr>
        <p:txBody>
          <a:bodyPr wrap="square">
            <a:spAutoFit/>
          </a:bodyPr>
          <a:lstStyle/>
          <a:p>
            <a:r>
              <a:rPr lang="en-GB" sz="1600" dirty="0">
                <a:solidFill>
                  <a:srgbClr val="008000"/>
                </a:solidFill>
                <a:highlight>
                  <a:srgbClr val="FFFFFF"/>
                </a:highlight>
                <a:latin typeface="Courier New" panose="02070309020205020404" pitchFamily="49" charset="0"/>
              </a:rPr>
              <a:t>// Mutable (Changing original array)</a:t>
            </a:r>
          </a:p>
          <a:p>
            <a:r>
              <a:rPr lang="en-US" sz="1600" b="1" dirty="0">
                <a:solidFill>
                  <a:srgbClr val="0000FF"/>
                </a:solidFill>
                <a:highlight>
                  <a:srgbClr val="FFFFFF"/>
                </a:highlight>
                <a:latin typeface="Courier New" panose="02070309020205020404" pitchFamily="49" charset="0"/>
              </a:rPr>
              <a:t>let</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mutableArray</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3</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GB" sz="1600" b="0" dirty="0" err="1">
                <a:solidFill>
                  <a:srgbClr val="000000"/>
                </a:solidFill>
                <a:highlight>
                  <a:srgbClr val="FFFFFF"/>
                </a:highlight>
                <a:latin typeface="Courier New" panose="02070309020205020404" pitchFamily="49" charset="0"/>
              </a:rPr>
              <a:t>mutableArray</a:t>
            </a:r>
            <a:r>
              <a:rPr lang="en-GB" sz="1600" b="1" dirty="0">
                <a:solidFill>
                  <a:srgbClr val="000080"/>
                </a:solidFill>
                <a:highlight>
                  <a:srgbClr val="FFFFFF"/>
                </a:highlight>
                <a:latin typeface="Courier New" panose="02070309020205020404" pitchFamily="49" charset="0"/>
              </a:rPr>
              <a:t>[</a:t>
            </a:r>
            <a:r>
              <a:rPr lang="en-GB" sz="1600" b="0" dirty="0">
                <a:solidFill>
                  <a:srgbClr val="FF8000"/>
                </a:solidFill>
                <a:highlight>
                  <a:srgbClr val="FFFFFF"/>
                </a:highlight>
                <a:latin typeface="Courier New" panose="02070309020205020404" pitchFamily="49" charset="0"/>
              </a:rPr>
              <a:t>0</a:t>
            </a:r>
            <a:r>
              <a:rPr lang="en-GB" sz="1600" b="1" dirty="0">
                <a:solidFill>
                  <a:srgbClr val="000080"/>
                </a:solidFill>
                <a:highlight>
                  <a:srgbClr val="FFFFFF"/>
                </a:highlight>
                <a:latin typeface="Courier New" panose="02070309020205020404" pitchFamily="49" charset="0"/>
              </a:rPr>
              <a:t>]</a:t>
            </a:r>
            <a:r>
              <a:rPr lang="en-GB" sz="1600" b="0" dirty="0">
                <a:solidFill>
                  <a:srgbClr val="000000"/>
                </a:solidFill>
                <a:highlight>
                  <a:srgbClr val="FFFFFF"/>
                </a:highlight>
                <a:latin typeface="Courier New" panose="02070309020205020404" pitchFamily="49" charset="0"/>
              </a:rPr>
              <a:t> </a:t>
            </a:r>
            <a:r>
              <a:rPr lang="en-GB" sz="1600" b="1" dirty="0">
                <a:solidFill>
                  <a:srgbClr val="000080"/>
                </a:solidFill>
                <a:highlight>
                  <a:srgbClr val="FFFFFF"/>
                </a:highlight>
                <a:latin typeface="Courier New" panose="02070309020205020404" pitchFamily="49" charset="0"/>
              </a:rPr>
              <a:t>=</a:t>
            </a:r>
            <a:r>
              <a:rPr lang="en-GB" sz="1600" b="0" dirty="0">
                <a:solidFill>
                  <a:srgbClr val="000000"/>
                </a:solidFill>
                <a:highlight>
                  <a:srgbClr val="FFFFFF"/>
                </a:highlight>
                <a:latin typeface="Courier New" panose="02070309020205020404" pitchFamily="49" charset="0"/>
              </a:rPr>
              <a:t> </a:t>
            </a:r>
            <a:r>
              <a:rPr lang="en-GB" sz="1600" b="0" dirty="0">
                <a:solidFill>
                  <a:srgbClr val="FF8000"/>
                </a:solidFill>
                <a:highlight>
                  <a:srgbClr val="FFFFFF"/>
                </a:highlight>
                <a:latin typeface="Courier New" panose="02070309020205020404" pitchFamily="49" charset="0"/>
              </a:rPr>
              <a:t>10</a:t>
            </a:r>
            <a:r>
              <a:rPr lang="en-GB" sz="1600" b="1" dirty="0">
                <a:solidFill>
                  <a:srgbClr val="000080"/>
                </a:solidFill>
                <a:highlight>
                  <a:srgbClr val="FFFFFF"/>
                </a:highlight>
                <a:latin typeface="Courier New" panose="02070309020205020404" pitchFamily="49" charset="0"/>
              </a:rPr>
              <a:t>;</a:t>
            </a:r>
            <a:endParaRPr lang="en-GB" sz="1600" b="0" dirty="0">
              <a:solidFill>
                <a:srgbClr val="000000"/>
              </a:solidFill>
              <a:highlight>
                <a:srgbClr val="FFFFFF"/>
              </a:highlight>
              <a:latin typeface="Courier New" panose="02070309020205020404" pitchFamily="49" charset="0"/>
            </a:endParaRPr>
          </a:p>
          <a:p>
            <a:endParaRPr lang="en-GB" sz="1600" b="0" dirty="0">
              <a:solidFill>
                <a:srgbClr val="000000"/>
              </a:solidFill>
              <a:highlight>
                <a:srgbClr val="FFFFFF"/>
              </a:highlight>
              <a:latin typeface="Courier New" panose="02070309020205020404" pitchFamily="49" charset="0"/>
            </a:endParaRPr>
          </a:p>
          <a:p>
            <a:endParaRPr lang="en-GB"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Immutable (Creating a new array)</a:t>
            </a:r>
          </a:p>
          <a:p>
            <a:r>
              <a:rPr lang="en-US" sz="1600" b="1" dirty="0">
                <a:solidFill>
                  <a:srgbClr val="0000FF"/>
                </a:solidFill>
                <a:highlight>
                  <a:srgbClr val="FFFFFF"/>
                </a:highlight>
                <a:latin typeface="Courier New" panose="02070309020205020404" pitchFamily="49" charset="0"/>
              </a:rPr>
              <a:t>let</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immutableArray</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FF8000"/>
                </a:solidFill>
                <a:highlight>
                  <a:srgbClr val="FFFFFF"/>
                </a:highlight>
                <a:latin typeface="Courier New" panose="02070309020205020404" pitchFamily="49" charset="0"/>
              </a:rPr>
              <a:t>1</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2</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8000"/>
                </a:solidFill>
                <a:highlight>
                  <a:srgbClr val="FFFFFF"/>
                </a:highlight>
                <a:latin typeface="Courier New" panose="02070309020205020404" pitchFamily="49" charset="0"/>
              </a:rPr>
              <a:t>3</a:t>
            </a:r>
            <a:r>
              <a:rPr lang="en-US" sz="1600" b="1" dirty="0">
                <a:solidFill>
                  <a:srgbClr val="000080"/>
                </a:solidFill>
                <a:highlight>
                  <a:srgbClr val="FFFFFF"/>
                </a:highlight>
                <a:latin typeface="Courier New" panose="02070309020205020404" pitchFamily="49" charset="0"/>
              </a:rPr>
              <a:t>];</a:t>
            </a:r>
          </a:p>
          <a:p>
            <a:r>
              <a:rPr lang="en-US" sz="1600" b="0" dirty="0">
                <a:solidFill>
                  <a:srgbClr val="008000"/>
                </a:solidFill>
                <a:highlight>
                  <a:srgbClr val="FFFFFF"/>
                </a:highlight>
                <a:latin typeface="Courier New" panose="02070309020205020404" pitchFamily="49" charset="0"/>
              </a:rPr>
              <a:t>// Create a new array</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let</a:t>
            </a:r>
            <a:r>
              <a:rPr lang="en-US" sz="1600" b="0" dirty="0">
                <a:solidFill>
                  <a:srgbClr val="000000"/>
                </a:solidFill>
                <a:highlight>
                  <a:srgbClr val="FFFFFF"/>
                </a:highlight>
                <a:latin typeface="Courier New" panose="02070309020205020404" pitchFamily="49" charset="0"/>
              </a:rPr>
              <a:t> </a:t>
            </a:r>
            <a:r>
              <a:rPr lang="en-US" sz="1600" b="0" dirty="0" err="1">
                <a:solidFill>
                  <a:srgbClr val="000000"/>
                </a:solidFill>
                <a:highlight>
                  <a:srgbClr val="FFFFFF"/>
                </a:highlight>
                <a:latin typeface="Courier New" panose="02070309020205020404" pitchFamily="49" charset="0"/>
              </a:rPr>
              <a:t>newArray</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rPr>
              <a:t>immutableArray</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GB" sz="1600" b="0" dirty="0" err="1">
                <a:solidFill>
                  <a:srgbClr val="000000"/>
                </a:solidFill>
                <a:highlight>
                  <a:srgbClr val="FFFFFF"/>
                </a:highlight>
                <a:latin typeface="Courier New" panose="02070309020205020404" pitchFamily="49" charset="0"/>
              </a:rPr>
              <a:t>newArray</a:t>
            </a:r>
            <a:r>
              <a:rPr lang="en-GB" sz="1600" b="1" dirty="0">
                <a:solidFill>
                  <a:srgbClr val="000080"/>
                </a:solidFill>
                <a:highlight>
                  <a:srgbClr val="FFFFFF"/>
                </a:highlight>
                <a:latin typeface="Courier New" panose="02070309020205020404" pitchFamily="49" charset="0"/>
              </a:rPr>
              <a:t>[</a:t>
            </a:r>
            <a:r>
              <a:rPr lang="en-GB" sz="1600" b="0" dirty="0">
                <a:solidFill>
                  <a:srgbClr val="FF8000"/>
                </a:solidFill>
                <a:highlight>
                  <a:srgbClr val="FFFFFF"/>
                </a:highlight>
                <a:latin typeface="Courier New" panose="02070309020205020404" pitchFamily="49" charset="0"/>
              </a:rPr>
              <a:t>0</a:t>
            </a:r>
            <a:r>
              <a:rPr lang="en-GB" sz="1600" b="1" dirty="0">
                <a:solidFill>
                  <a:srgbClr val="000080"/>
                </a:solidFill>
                <a:highlight>
                  <a:srgbClr val="FFFFFF"/>
                </a:highlight>
                <a:latin typeface="Courier New" panose="02070309020205020404" pitchFamily="49" charset="0"/>
              </a:rPr>
              <a:t>]</a:t>
            </a:r>
            <a:r>
              <a:rPr lang="en-GB" sz="1600" b="0" dirty="0">
                <a:solidFill>
                  <a:srgbClr val="000000"/>
                </a:solidFill>
                <a:highlight>
                  <a:srgbClr val="FFFFFF"/>
                </a:highlight>
                <a:latin typeface="Courier New" panose="02070309020205020404" pitchFamily="49" charset="0"/>
              </a:rPr>
              <a:t> </a:t>
            </a:r>
            <a:r>
              <a:rPr lang="en-GB" sz="1600" b="1" dirty="0">
                <a:solidFill>
                  <a:srgbClr val="000080"/>
                </a:solidFill>
                <a:highlight>
                  <a:srgbClr val="FFFFFF"/>
                </a:highlight>
                <a:latin typeface="Courier New" panose="02070309020205020404" pitchFamily="49" charset="0"/>
              </a:rPr>
              <a:t>=</a:t>
            </a:r>
            <a:r>
              <a:rPr lang="en-GB" sz="1600" b="0" dirty="0">
                <a:solidFill>
                  <a:srgbClr val="000000"/>
                </a:solidFill>
                <a:highlight>
                  <a:srgbClr val="FFFFFF"/>
                </a:highlight>
                <a:latin typeface="Courier New" panose="02070309020205020404" pitchFamily="49" charset="0"/>
              </a:rPr>
              <a:t> </a:t>
            </a:r>
            <a:r>
              <a:rPr lang="en-GB" sz="1600" b="0" dirty="0">
                <a:solidFill>
                  <a:srgbClr val="FF8000"/>
                </a:solidFill>
                <a:highlight>
                  <a:srgbClr val="FFFFFF"/>
                </a:highlight>
                <a:latin typeface="Courier New" panose="02070309020205020404" pitchFamily="49" charset="0"/>
              </a:rPr>
              <a:t>10</a:t>
            </a:r>
            <a:r>
              <a:rPr lang="en-GB" sz="1600" b="1" dirty="0">
                <a:solidFill>
                  <a:srgbClr val="000080"/>
                </a:solidFill>
                <a:highlight>
                  <a:srgbClr val="FFFFFF"/>
                </a:highlight>
                <a:latin typeface="Courier New" panose="02070309020205020404" pitchFamily="49" charset="0"/>
              </a:rPr>
              <a:t>;</a:t>
            </a:r>
            <a:endParaRPr lang="en-GB" sz="1600" b="0" dirty="0">
              <a:solidFill>
                <a:srgbClr val="000000"/>
              </a:solidFill>
              <a:highlight>
                <a:srgbClr val="FFFFFF"/>
              </a:highlight>
              <a:latin typeface="Courier New" panose="02070309020205020404" pitchFamily="49" charset="0"/>
            </a:endParaRPr>
          </a:p>
          <a:p>
            <a:endParaRPr lang="en-GB" sz="1600" b="0" dirty="0">
              <a:solidFill>
                <a:srgbClr val="000000"/>
              </a:solidFill>
              <a:highlight>
                <a:srgbClr val="FFFFFF"/>
              </a:highlight>
              <a:latin typeface="Courier New" panose="02070309020205020404" pitchFamily="49" charset="0"/>
            </a:endParaRPr>
          </a:p>
        </p:txBody>
      </p:sp>
      <p:sp>
        <p:nvSpPr>
          <p:cNvPr id="12" name="TextBox 11">
            <a:extLst>
              <a:ext uri="{FF2B5EF4-FFF2-40B4-BE49-F238E27FC236}">
                <a16:creationId xmlns:a16="http://schemas.microsoft.com/office/drawing/2014/main" id="{E9643550-5F10-AABB-7AA6-F39922A999F0}"/>
              </a:ext>
            </a:extLst>
          </p:cNvPr>
          <p:cNvSpPr txBox="1"/>
          <p:nvPr/>
        </p:nvSpPr>
        <p:spPr>
          <a:xfrm>
            <a:off x="111213" y="1005966"/>
            <a:ext cx="4572000" cy="3593291"/>
          </a:xfrm>
          <a:prstGeom prst="rect">
            <a:avLst/>
          </a:prstGeom>
          <a:noFill/>
        </p:spPr>
        <p:txBody>
          <a:bodyPr wrap="square">
            <a:spAutoFit/>
          </a:bodyPr>
          <a:lstStyle/>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In functional programming, data is immutable.</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Immutable data means that once it's created, it cannot be changed.</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To modify data in FP, you create a new copy of the data with the desired changes.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This approach simplifies concurrency handling and eliminates race conditions.</a:t>
            </a:r>
          </a:p>
        </p:txBody>
      </p:sp>
    </p:spTree>
    <p:extLst>
      <p:ext uri="{BB962C8B-B14F-4D97-AF65-F5344CB8AC3E}">
        <p14:creationId xmlns:p14="http://schemas.microsoft.com/office/powerpoint/2010/main" val="1596218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0" y="149986"/>
            <a:ext cx="9067799" cy="44371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FFFFFF"/>
                </a:solidFill>
              </a:rPr>
              <a:t>Functional</a:t>
            </a:r>
            <a:r>
              <a:rPr lang="en-GB" sz="2800" dirty="0">
                <a:solidFill>
                  <a:srgbClr val="FFFFFF"/>
                </a:solidFill>
              </a:rPr>
              <a:t> Programming</a:t>
            </a:r>
            <a:r>
              <a:rPr sz="2800" dirty="0">
                <a:solidFill>
                  <a:srgbClr val="FFFFFF"/>
                </a:solidFill>
              </a:rPr>
              <a:t>:</a:t>
            </a:r>
            <a:r>
              <a:rPr sz="2800" spc="-15" dirty="0">
                <a:solidFill>
                  <a:srgbClr val="FFFFFF"/>
                </a:solidFill>
              </a:rPr>
              <a:t> </a:t>
            </a:r>
            <a:r>
              <a:rPr lang="en-GB" sz="2800" dirty="0">
                <a:solidFill>
                  <a:srgbClr val="FFFFFF"/>
                </a:solidFill>
              </a:rPr>
              <a:t>Higher Order Functions</a:t>
            </a:r>
            <a:endParaRPr sz="2800" dirty="0"/>
          </a:p>
        </p:txBody>
      </p:sp>
      <p:sp>
        <p:nvSpPr>
          <p:cNvPr id="12" name="TextBox 11">
            <a:extLst>
              <a:ext uri="{FF2B5EF4-FFF2-40B4-BE49-F238E27FC236}">
                <a16:creationId xmlns:a16="http://schemas.microsoft.com/office/drawing/2014/main" id="{E9643550-5F10-AABB-7AA6-F39922A999F0}"/>
              </a:ext>
            </a:extLst>
          </p:cNvPr>
          <p:cNvSpPr txBox="1"/>
          <p:nvPr/>
        </p:nvSpPr>
        <p:spPr>
          <a:xfrm>
            <a:off x="10297" y="855980"/>
            <a:ext cx="4572000" cy="4262705"/>
          </a:xfrm>
          <a:prstGeom prst="rect">
            <a:avLst/>
          </a:prstGeom>
          <a:noFill/>
        </p:spPr>
        <p:txBody>
          <a:bodyPr wrap="square">
            <a:spAutoFit/>
          </a:bodyPr>
          <a:lstStyle/>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Functions in FP are considered first-class citizens.</a:t>
            </a:r>
          </a:p>
          <a:p>
            <a:pPr marL="392113" marR="5080" lvl="5" indent="323850" algn="l">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They can be assigned to variables</a:t>
            </a:r>
          </a:p>
          <a:p>
            <a:pPr marL="392113" marR="5080" lvl="5" indent="323850" algn="l">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They can be passed as arguments to other functions</a:t>
            </a:r>
          </a:p>
          <a:p>
            <a:pPr marL="392113" marR="5080" lvl="5" indent="323850" algn="l">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They can be returned from functions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Higher-Order Functions:</a:t>
            </a:r>
          </a:p>
          <a:p>
            <a:pPr marL="392113" marR="5080" lvl="5" indent="323850" algn="l">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Higher-order functions are functions that take one or more functions as arguments.</a:t>
            </a:r>
          </a:p>
          <a:p>
            <a:pPr marL="392113" marR="5080" lvl="5" indent="323850" algn="l">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They can also return functions as their results.</a:t>
            </a:r>
          </a:p>
        </p:txBody>
      </p:sp>
      <p:sp>
        <p:nvSpPr>
          <p:cNvPr id="5" name="TextBox 4">
            <a:extLst>
              <a:ext uri="{FF2B5EF4-FFF2-40B4-BE49-F238E27FC236}">
                <a16:creationId xmlns:a16="http://schemas.microsoft.com/office/drawing/2014/main" id="{504B72EA-9A7D-6FCE-82B0-4613A4622A75}"/>
              </a:ext>
            </a:extLst>
          </p:cNvPr>
          <p:cNvSpPr txBox="1"/>
          <p:nvPr/>
        </p:nvSpPr>
        <p:spPr>
          <a:xfrm>
            <a:off x="4452552" y="1002173"/>
            <a:ext cx="4648200" cy="3970318"/>
          </a:xfrm>
          <a:prstGeom prst="rect">
            <a:avLst/>
          </a:prstGeom>
          <a:solidFill>
            <a:schemeClr val="bg1"/>
          </a:solidFill>
          <a:ln w="38100">
            <a:solidFill>
              <a:schemeClr val="tx2"/>
            </a:solidFill>
          </a:ln>
        </p:spPr>
        <p:txBody>
          <a:bodyPr wrap="square">
            <a:spAutoFit/>
          </a:bodyPr>
          <a:lstStyle/>
          <a:p>
            <a:r>
              <a:rPr lang="en-GB" sz="1800" b="1" dirty="0">
                <a:solidFill>
                  <a:srgbClr val="0000FF"/>
                </a:solidFill>
                <a:highlight>
                  <a:srgbClr val="FFFFFF"/>
                </a:highlight>
                <a:latin typeface="Courier New" panose="02070309020205020404" pitchFamily="49" charset="0"/>
              </a:rPr>
              <a:t>function</a:t>
            </a:r>
            <a:r>
              <a:rPr lang="en-GB" sz="1800" b="0" dirty="0">
                <a:solidFill>
                  <a:srgbClr val="000000"/>
                </a:solidFill>
                <a:highlight>
                  <a:srgbClr val="FFFFFF"/>
                </a:highlight>
                <a:latin typeface="Courier New" panose="02070309020205020404" pitchFamily="49" charset="0"/>
              </a:rPr>
              <a:t> </a:t>
            </a:r>
            <a:r>
              <a:rPr lang="en-GB" sz="1800" b="0" dirty="0" err="1">
                <a:solidFill>
                  <a:srgbClr val="000000"/>
                </a:solidFill>
                <a:highlight>
                  <a:srgbClr val="FFFFFF"/>
                </a:highlight>
                <a:latin typeface="Courier New" panose="02070309020205020404" pitchFamily="49" charset="0"/>
              </a:rPr>
              <a:t>applyOp</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value</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op</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return</a:t>
            </a:r>
            <a:r>
              <a:rPr lang="en-GB" sz="1800" b="0" dirty="0">
                <a:solidFill>
                  <a:srgbClr val="000000"/>
                </a:solidFill>
                <a:highlight>
                  <a:srgbClr val="FFFFFF"/>
                </a:highlight>
                <a:latin typeface="Courier New" panose="02070309020205020404" pitchFamily="49" charset="0"/>
              </a:rPr>
              <a:t> op</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value</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FF"/>
                </a:solidFill>
                <a:highlight>
                  <a:srgbClr val="FFFFFF"/>
                </a:highlight>
                <a:latin typeface="Courier New" panose="02070309020205020404" pitchFamily="49" charset="0"/>
              </a:rPr>
              <a:t>function</a:t>
            </a:r>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double</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x</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endParaRPr lang="en-GB" sz="1800" b="1" dirty="0">
              <a:solidFill>
                <a:srgbClr val="00008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return</a:t>
            </a:r>
            <a:r>
              <a:rPr lang="en-GB" sz="1800" b="0" dirty="0">
                <a:solidFill>
                  <a:srgbClr val="000000"/>
                </a:solidFill>
                <a:highlight>
                  <a:srgbClr val="FFFFFF"/>
                </a:highlight>
                <a:latin typeface="Courier New" panose="02070309020205020404" pitchFamily="49" charset="0"/>
              </a:rPr>
              <a:t> x </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r>
              <a:rPr lang="en-GB" sz="1800" b="0" dirty="0">
                <a:solidFill>
                  <a:srgbClr val="FF8000"/>
                </a:solidFill>
                <a:highlight>
                  <a:srgbClr val="FFFFFF"/>
                </a:highlight>
                <a:latin typeface="Courier New" panose="02070309020205020404" pitchFamily="49" charset="0"/>
              </a:rPr>
              <a:t>2</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FF"/>
                </a:solidFill>
                <a:highlight>
                  <a:srgbClr val="FFFFFF"/>
                </a:highlight>
                <a:latin typeface="Courier New" panose="02070309020205020404" pitchFamily="49" charset="0"/>
              </a:rPr>
              <a:t>function</a:t>
            </a:r>
            <a:r>
              <a:rPr lang="en-GB" sz="1800" b="0" dirty="0">
                <a:solidFill>
                  <a:srgbClr val="000000"/>
                </a:solidFill>
                <a:highlight>
                  <a:srgbClr val="FFFFFF"/>
                </a:highlight>
                <a:latin typeface="Courier New" panose="02070309020205020404" pitchFamily="49" charset="0"/>
              </a:rPr>
              <a:t> square</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x</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  </a:t>
            </a:r>
            <a:r>
              <a:rPr lang="en-GB" sz="1800" b="1" dirty="0">
                <a:solidFill>
                  <a:srgbClr val="0000FF"/>
                </a:solidFill>
                <a:highlight>
                  <a:srgbClr val="FFFFFF"/>
                </a:highlight>
                <a:latin typeface="Courier New" panose="02070309020205020404" pitchFamily="49" charset="0"/>
              </a:rPr>
              <a:t>return</a:t>
            </a:r>
            <a:r>
              <a:rPr lang="en-GB" sz="1800" b="0" dirty="0">
                <a:solidFill>
                  <a:srgbClr val="000000"/>
                </a:solidFill>
                <a:highlight>
                  <a:srgbClr val="FFFFFF"/>
                </a:highlight>
                <a:latin typeface="Courier New" panose="02070309020205020404" pitchFamily="49" charset="0"/>
              </a:rPr>
              <a:t> x </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x</a:t>
            </a:r>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GB" sz="1800" b="1" dirty="0">
                <a:solidFill>
                  <a:srgbClr val="000080"/>
                </a:solidFill>
                <a:highlight>
                  <a:srgbClr val="FFFFFF"/>
                </a:highlight>
                <a:latin typeface="Courier New" panose="02070309020205020404" pitchFamily="49" charset="0"/>
              </a:rPr>
              <a:t>}</a:t>
            </a:r>
            <a:endParaRPr lang="en-GB"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console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log</a:t>
            </a:r>
            <a:r>
              <a:rPr lang="en-US" sz="1800" b="1" dirty="0">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applyOp</a:t>
            </a:r>
            <a:r>
              <a:rPr lang="en-US" sz="1800" b="1" dirty="0">
                <a:solidFill>
                  <a:srgbClr val="000080"/>
                </a:solidFill>
                <a:highlight>
                  <a:srgbClr val="FFFFFF"/>
                </a:highlight>
                <a:latin typeface="Courier New" panose="02070309020205020404" pitchFamily="49" charset="0"/>
              </a:rPr>
              <a:t>(</a:t>
            </a:r>
            <a:r>
              <a:rPr lang="en-US" sz="1800" b="0" dirty="0">
                <a:solidFill>
                  <a:srgbClr val="FF8000"/>
                </a:solidFill>
                <a:highlight>
                  <a:srgbClr val="FFFFFF"/>
                </a:highlight>
                <a:latin typeface="Courier New" panose="02070309020205020404" pitchFamily="49" charset="0"/>
              </a:rPr>
              <a:t>5</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double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endParaRPr lang="en-US" sz="1800" b="0" dirty="0">
              <a:solidFill>
                <a:srgbClr val="008000"/>
              </a:solidFill>
              <a:highlight>
                <a:srgbClr val="FFFFFF"/>
              </a:highlight>
              <a:latin typeface="Courier New" panose="02070309020205020404" pitchFamily="49" charset="0"/>
            </a:endParaRPr>
          </a:p>
          <a:p>
            <a:r>
              <a:rPr lang="en-GB" sz="1800" b="0" dirty="0">
                <a:solidFill>
                  <a:srgbClr val="000000"/>
                </a:solidFill>
                <a:highlight>
                  <a:srgbClr val="FFFFFF"/>
                </a:highlight>
                <a:latin typeface="Courier New" panose="02070309020205020404" pitchFamily="49" charset="0"/>
              </a:rPr>
              <a:t>console</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log</a:t>
            </a:r>
            <a:r>
              <a:rPr lang="en-GB" sz="1800" b="1" dirty="0">
                <a:solidFill>
                  <a:srgbClr val="000080"/>
                </a:solidFill>
                <a:highlight>
                  <a:srgbClr val="FFFFFF"/>
                </a:highlight>
                <a:latin typeface="Courier New" panose="02070309020205020404" pitchFamily="49" charset="0"/>
              </a:rPr>
              <a:t>(</a:t>
            </a:r>
            <a:r>
              <a:rPr lang="en-GB" sz="1800" b="0" dirty="0" err="1">
                <a:solidFill>
                  <a:srgbClr val="000000"/>
                </a:solidFill>
                <a:highlight>
                  <a:srgbClr val="FFFFFF"/>
                </a:highlight>
                <a:latin typeface="Courier New" panose="02070309020205020404" pitchFamily="49" charset="0"/>
              </a:rPr>
              <a:t>applyOp</a:t>
            </a:r>
            <a:r>
              <a:rPr lang="en-GB" sz="1800" b="1" dirty="0">
                <a:solidFill>
                  <a:srgbClr val="000080"/>
                </a:solidFill>
                <a:highlight>
                  <a:srgbClr val="FFFFFF"/>
                </a:highlight>
                <a:latin typeface="Courier New" panose="02070309020205020404" pitchFamily="49" charset="0"/>
              </a:rPr>
              <a:t>(</a:t>
            </a:r>
            <a:r>
              <a:rPr lang="en-GB" sz="1800" b="0" dirty="0">
                <a:solidFill>
                  <a:srgbClr val="FF8000"/>
                </a:solidFill>
                <a:highlight>
                  <a:srgbClr val="FFFFFF"/>
                </a:highlight>
                <a:latin typeface="Courier New" panose="02070309020205020404" pitchFamily="49" charset="0"/>
              </a:rPr>
              <a:t>3</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square</a:t>
            </a:r>
            <a:r>
              <a:rPr lang="en-GB" sz="1800" b="1" dirty="0">
                <a:solidFill>
                  <a:srgbClr val="000080"/>
                </a:solidFill>
                <a:highlight>
                  <a:srgbClr val="FFFFFF"/>
                </a:highlight>
                <a:latin typeface="Courier New" panose="02070309020205020404" pitchFamily="49" charset="0"/>
              </a:rPr>
              <a:t>));</a:t>
            </a:r>
            <a:r>
              <a:rPr lang="en-GB" sz="1800" b="0" dirty="0">
                <a:solidFill>
                  <a:srgbClr val="000000"/>
                </a:solidFill>
                <a:highlight>
                  <a:srgbClr val="FFFFFF"/>
                </a:highlight>
                <a:latin typeface="Courier New" panose="02070309020205020404" pitchFamily="49" charset="0"/>
              </a:rPr>
              <a:t>  </a:t>
            </a:r>
            <a:endParaRPr lang="en-GB" sz="1800" b="0" dirty="0">
              <a:solidFill>
                <a:srgbClr val="008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89637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0" y="149986"/>
            <a:ext cx="9067799" cy="44371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FFFFFF"/>
                </a:solidFill>
              </a:rPr>
              <a:t>Functional</a:t>
            </a:r>
            <a:r>
              <a:rPr lang="en-GB" sz="2800" dirty="0">
                <a:solidFill>
                  <a:srgbClr val="FFFFFF"/>
                </a:solidFill>
              </a:rPr>
              <a:t> Programming</a:t>
            </a:r>
            <a:r>
              <a:rPr sz="2800" dirty="0">
                <a:solidFill>
                  <a:srgbClr val="FFFFFF"/>
                </a:solidFill>
              </a:rPr>
              <a:t>:</a:t>
            </a:r>
            <a:r>
              <a:rPr sz="2800" spc="-15" dirty="0">
                <a:solidFill>
                  <a:srgbClr val="FFFFFF"/>
                </a:solidFill>
              </a:rPr>
              <a:t> </a:t>
            </a:r>
            <a:r>
              <a:rPr lang="en-GB" sz="2800" dirty="0">
                <a:solidFill>
                  <a:srgbClr val="FFFFFF"/>
                </a:solidFill>
              </a:rPr>
              <a:t>Function Composition</a:t>
            </a:r>
            <a:endParaRPr sz="2800" dirty="0"/>
          </a:p>
        </p:txBody>
      </p:sp>
      <p:sp>
        <p:nvSpPr>
          <p:cNvPr id="8" name="TextBox 7">
            <a:extLst>
              <a:ext uri="{FF2B5EF4-FFF2-40B4-BE49-F238E27FC236}">
                <a16:creationId xmlns:a16="http://schemas.microsoft.com/office/drawing/2014/main" id="{6D6345A8-1665-0DAC-047C-2CB0AC0EE91D}"/>
              </a:ext>
            </a:extLst>
          </p:cNvPr>
          <p:cNvSpPr txBox="1"/>
          <p:nvPr/>
        </p:nvSpPr>
        <p:spPr>
          <a:xfrm>
            <a:off x="5181600" y="855980"/>
            <a:ext cx="3886199" cy="4154984"/>
          </a:xfrm>
          <a:prstGeom prst="rect">
            <a:avLst/>
          </a:prstGeom>
          <a:noFill/>
          <a:ln w="38100">
            <a:solidFill>
              <a:schemeClr val="tx2"/>
            </a:solidFill>
          </a:ln>
        </p:spPr>
        <p:txBody>
          <a:bodyPr wrap="square">
            <a:spAutoFit/>
          </a:bodyPr>
          <a:lstStyle/>
          <a:p>
            <a:r>
              <a:rPr lang="en-GB" sz="1200" dirty="0">
                <a:solidFill>
                  <a:srgbClr val="008000"/>
                </a:solidFill>
                <a:highlight>
                  <a:srgbClr val="FFFFFF"/>
                </a:highlight>
                <a:latin typeface="Courier New" panose="02070309020205020404" pitchFamily="49" charset="0"/>
              </a:rPr>
              <a:t>// Two simple functions</a:t>
            </a:r>
          </a:p>
          <a:p>
            <a:r>
              <a:rPr lang="en-GB" sz="1200" b="1" dirty="0">
                <a:solidFill>
                  <a:srgbClr val="0000FF"/>
                </a:solidFill>
                <a:highlight>
                  <a:srgbClr val="FFFFFF"/>
                </a:highlight>
                <a:latin typeface="Courier New" panose="02070309020205020404" pitchFamily="49" charset="0"/>
              </a:rPr>
              <a:t>function</a:t>
            </a:r>
            <a:r>
              <a:rPr lang="en-GB" sz="1200" b="0" dirty="0">
                <a:solidFill>
                  <a:srgbClr val="000000"/>
                </a:solidFill>
                <a:highlight>
                  <a:srgbClr val="FFFFFF"/>
                </a:highlight>
                <a:latin typeface="Courier New" panose="02070309020205020404" pitchFamily="49" charset="0"/>
              </a:rPr>
              <a:t> </a:t>
            </a:r>
            <a:r>
              <a:rPr lang="en-GB" sz="1200" b="0" dirty="0" err="1">
                <a:solidFill>
                  <a:srgbClr val="000000"/>
                </a:solidFill>
                <a:highlight>
                  <a:srgbClr val="FFFFFF"/>
                </a:highlight>
                <a:latin typeface="Courier New" panose="02070309020205020404" pitchFamily="49" charset="0"/>
              </a:rPr>
              <a:t>addTwo</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x</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b="0" dirty="0">
                <a:solidFill>
                  <a:srgbClr val="000000"/>
                </a:solidFill>
                <a:highlight>
                  <a:srgbClr val="FFFFFF"/>
                </a:highlight>
                <a:latin typeface="Courier New" panose="02070309020205020404" pitchFamily="49" charset="0"/>
              </a:rPr>
              <a:t> x </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0" dirty="0">
                <a:solidFill>
                  <a:srgbClr val="FF8000"/>
                </a:solidFill>
                <a:highlight>
                  <a:srgbClr val="FFFFFF"/>
                </a:highlight>
                <a:latin typeface="Courier New" panose="02070309020205020404" pitchFamily="49" charset="0"/>
              </a:rPr>
              <a:t>2</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function</a:t>
            </a:r>
            <a:r>
              <a:rPr lang="en-GB" sz="1200" b="0" dirty="0">
                <a:solidFill>
                  <a:srgbClr val="000000"/>
                </a:solidFill>
                <a:highlight>
                  <a:srgbClr val="FFFFFF"/>
                </a:highlight>
                <a:latin typeface="Courier New" panose="02070309020205020404" pitchFamily="49" charset="0"/>
              </a:rPr>
              <a:t> </a:t>
            </a:r>
            <a:r>
              <a:rPr lang="en-GB" sz="1200" b="0" dirty="0" err="1">
                <a:solidFill>
                  <a:srgbClr val="000000"/>
                </a:solidFill>
                <a:highlight>
                  <a:srgbClr val="FFFFFF"/>
                </a:highlight>
                <a:latin typeface="Courier New" panose="02070309020205020404" pitchFamily="49" charset="0"/>
              </a:rPr>
              <a:t>multiplyByThree</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x</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b="0" dirty="0">
                <a:solidFill>
                  <a:srgbClr val="000000"/>
                </a:solidFill>
                <a:highlight>
                  <a:srgbClr val="FFFFFF"/>
                </a:highlight>
                <a:latin typeface="Courier New" panose="02070309020205020404" pitchFamily="49" charset="0"/>
              </a:rPr>
              <a:t> x </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0" dirty="0">
                <a:solidFill>
                  <a:srgbClr val="FF8000"/>
                </a:solidFill>
                <a:highlight>
                  <a:srgbClr val="FFFFFF"/>
                </a:highlight>
                <a:latin typeface="Courier New" panose="02070309020205020404" pitchFamily="49" charset="0"/>
              </a:rPr>
              <a:t>3</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8000"/>
                </a:solidFill>
                <a:highlight>
                  <a:srgbClr val="FFFFFF"/>
                </a:highlight>
                <a:latin typeface="Courier New" panose="02070309020205020404" pitchFamily="49" charset="0"/>
              </a:rPr>
              <a:t>// Function composition</a:t>
            </a:r>
          </a:p>
          <a:p>
            <a:r>
              <a:rPr lang="en-GB" sz="1200" b="1" dirty="0">
                <a:solidFill>
                  <a:srgbClr val="0000FF"/>
                </a:solidFill>
                <a:highlight>
                  <a:srgbClr val="FFFFFF"/>
                </a:highlight>
                <a:latin typeface="Courier New" panose="02070309020205020404" pitchFamily="49" charset="0"/>
              </a:rPr>
              <a:t>function</a:t>
            </a:r>
            <a:r>
              <a:rPr lang="en-GB" sz="1200" b="0" dirty="0">
                <a:solidFill>
                  <a:srgbClr val="000000"/>
                </a:solidFill>
                <a:highlight>
                  <a:srgbClr val="FFFFFF"/>
                </a:highlight>
                <a:latin typeface="Courier New" panose="02070309020205020404" pitchFamily="49" charset="0"/>
              </a:rPr>
              <a:t> compose</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f</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g</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b="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function</a:t>
            </a:r>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x</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b="0" dirty="0">
                <a:solidFill>
                  <a:srgbClr val="000000"/>
                </a:solidFill>
                <a:highlight>
                  <a:srgbClr val="FFFFFF"/>
                </a:highlight>
                <a:latin typeface="Courier New" panose="02070309020205020404" pitchFamily="49" charset="0"/>
              </a:rPr>
              <a:t> f</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g</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x</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a:p>
            <a:r>
              <a:rPr lang="en-GB" sz="1200" b="0" dirty="0">
                <a:solidFill>
                  <a:srgbClr val="008000"/>
                </a:solidFill>
                <a:highlight>
                  <a:srgbClr val="FFFFFF"/>
                </a:highlight>
                <a:latin typeface="Courier New" panose="02070309020205020404" pitchFamily="49" charset="0"/>
              </a:rPr>
              <a:t>// Compose the two functions</a:t>
            </a:r>
          </a:p>
          <a:p>
            <a:r>
              <a:rPr lang="en-US" sz="1200" b="1" dirty="0">
                <a:solidFill>
                  <a:srgbClr val="0000FF"/>
                </a:solidFill>
                <a:highlight>
                  <a:srgbClr val="FFFFFF"/>
                </a:highlight>
                <a:latin typeface="Courier New" panose="02070309020205020404" pitchFamily="49" charset="0"/>
              </a:rPr>
              <a:t>const</a:t>
            </a:r>
            <a:r>
              <a:rPr lang="en-US" sz="1200" b="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addTwoThenMultiplyByThree</a:t>
            </a:r>
            <a:r>
              <a:rPr lang="en-US" sz="1200" b="0" dirty="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compose</a:t>
            </a:r>
            <a:r>
              <a:rPr lang="en-US" sz="1200" b="1" dirty="0">
                <a:solidFill>
                  <a:srgbClr val="000080"/>
                </a:solidFill>
                <a:highlight>
                  <a:srgbClr val="FFFFFF"/>
                </a:highlight>
                <a:latin typeface="Courier New" panose="02070309020205020404" pitchFamily="49" charset="0"/>
              </a:rPr>
              <a:t>(</a:t>
            </a:r>
            <a:r>
              <a:rPr lang="en-US" sz="1200" b="0" dirty="0" err="1">
                <a:solidFill>
                  <a:srgbClr val="000000"/>
                </a:solidFill>
                <a:highlight>
                  <a:srgbClr val="FFFFFF"/>
                </a:highlight>
                <a:latin typeface="Courier New" panose="02070309020205020404" pitchFamily="49" charset="0"/>
              </a:rPr>
              <a:t>multiplyByThree</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addTwo</a:t>
            </a:r>
            <a:r>
              <a:rPr lang="en-US" sz="1200" b="1" dirty="0">
                <a:solidFill>
                  <a:srgbClr val="000080"/>
                </a:solidFill>
                <a:highlight>
                  <a:srgbClr val="FFFFFF"/>
                </a:highlight>
                <a:latin typeface="Courier New" panose="02070309020205020404" pitchFamily="49" charset="0"/>
              </a:rPr>
              <a:t>);</a:t>
            </a:r>
            <a:endParaRPr lang="en-US" sz="1200" b="0" dirty="0">
              <a:solidFill>
                <a:srgbClr val="000000"/>
              </a:solidFill>
              <a:highlight>
                <a:srgbClr val="FFFFFF"/>
              </a:highlight>
              <a:latin typeface="Courier New" panose="02070309020205020404" pitchFamily="49" charset="0"/>
            </a:endParaRPr>
          </a:p>
          <a:p>
            <a:endParaRPr lang="en-GB" sz="1200" b="0" dirty="0">
              <a:solidFill>
                <a:srgbClr val="000000"/>
              </a:solidFill>
              <a:highlight>
                <a:srgbClr val="FFFFFF"/>
              </a:highlight>
              <a:latin typeface="Courier New" panose="02070309020205020404" pitchFamily="49" charset="0"/>
            </a:endParaRPr>
          </a:p>
          <a:p>
            <a:r>
              <a:rPr lang="en-GB" sz="1200" b="0" dirty="0">
                <a:solidFill>
                  <a:srgbClr val="008000"/>
                </a:solidFill>
                <a:highlight>
                  <a:srgbClr val="FFFFFF"/>
                </a:highlight>
                <a:latin typeface="Courier New" panose="02070309020205020404" pitchFamily="49" charset="0"/>
              </a:rPr>
              <a:t>// Usage</a:t>
            </a:r>
          </a:p>
          <a:p>
            <a:r>
              <a:rPr lang="en-US" sz="1200" b="1" dirty="0">
                <a:solidFill>
                  <a:srgbClr val="0000FF"/>
                </a:solidFill>
                <a:highlight>
                  <a:srgbClr val="FFFFFF"/>
                </a:highlight>
                <a:latin typeface="Courier New" panose="02070309020205020404" pitchFamily="49" charset="0"/>
              </a:rPr>
              <a:t>const</a:t>
            </a:r>
            <a:r>
              <a:rPr lang="en-US" sz="1200" b="0" dirty="0">
                <a:solidFill>
                  <a:srgbClr val="000000"/>
                </a:solidFill>
                <a:highlight>
                  <a:srgbClr val="FFFFFF"/>
                </a:highlight>
                <a:latin typeface="Courier New" panose="02070309020205020404" pitchFamily="49" charset="0"/>
              </a:rPr>
              <a:t> result </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	</a:t>
            </a:r>
            <a:r>
              <a:rPr lang="en-US" sz="1200" b="0" dirty="0" err="1">
                <a:solidFill>
                  <a:srgbClr val="000000"/>
                </a:solidFill>
                <a:highlight>
                  <a:srgbClr val="FFFFFF"/>
                </a:highlight>
                <a:latin typeface="Courier New" panose="02070309020205020404" pitchFamily="49" charset="0"/>
              </a:rPr>
              <a:t>addTwoThenMultiplyByThree</a:t>
            </a:r>
            <a:r>
              <a:rPr lang="en-US" sz="1200" b="1" dirty="0">
                <a:solidFill>
                  <a:srgbClr val="000080"/>
                </a:solidFill>
                <a:highlight>
                  <a:srgbClr val="FFFFFF"/>
                </a:highlight>
                <a:latin typeface="Courier New" panose="02070309020205020404" pitchFamily="49" charset="0"/>
              </a:rPr>
              <a:t>(</a:t>
            </a:r>
            <a:r>
              <a:rPr lang="en-US" sz="1200" b="0" dirty="0">
                <a:solidFill>
                  <a:srgbClr val="FF8000"/>
                </a:solidFill>
                <a:highlight>
                  <a:srgbClr val="FFFFFF"/>
                </a:highlight>
                <a:latin typeface="Courier New" panose="02070309020205020404" pitchFamily="49" charset="0"/>
              </a:rPr>
              <a:t>4</a:t>
            </a:r>
            <a:r>
              <a:rPr lang="en-US" sz="1200" b="1" dirty="0">
                <a:solidFill>
                  <a:srgbClr val="000080"/>
                </a:solidFill>
                <a:highlight>
                  <a:srgbClr val="FFFFFF"/>
                </a:highlight>
                <a:latin typeface="Courier New" panose="02070309020205020404" pitchFamily="49" charset="0"/>
              </a:rPr>
              <a:t>);</a:t>
            </a:r>
            <a:r>
              <a:rPr lang="en-US" sz="1200" b="0" dirty="0">
                <a:solidFill>
                  <a:srgbClr val="000000"/>
                </a:solidFill>
                <a:highlight>
                  <a:srgbClr val="FFFFFF"/>
                </a:highlight>
                <a:latin typeface="Courier New" panose="02070309020205020404" pitchFamily="49" charset="0"/>
              </a:rPr>
              <a:t> </a:t>
            </a:r>
          </a:p>
          <a:p>
            <a:r>
              <a:rPr lang="en-US" sz="1200" b="0" dirty="0">
                <a:solidFill>
                  <a:srgbClr val="008000"/>
                </a:solidFill>
                <a:highlight>
                  <a:srgbClr val="FFFFFF"/>
                </a:highlight>
                <a:latin typeface="Courier New" panose="02070309020205020404" pitchFamily="49" charset="0"/>
              </a:rPr>
              <a:t>// Result: (4 + 2) * 3 = 18</a:t>
            </a:r>
          </a:p>
          <a:p>
            <a:r>
              <a:rPr lang="en-GB" sz="1200" b="0" dirty="0">
                <a:solidFill>
                  <a:srgbClr val="000000"/>
                </a:solidFill>
                <a:highlight>
                  <a:srgbClr val="FFFFFF"/>
                </a:highlight>
                <a:latin typeface="Courier New" panose="02070309020205020404" pitchFamily="49" charset="0"/>
              </a:rPr>
              <a:t>console</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log</a:t>
            </a:r>
            <a:r>
              <a:rPr lang="en-GB" sz="1200" b="1" dirty="0">
                <a:solidFill>
                  <a:srgbClr val="000080"/>
                </a:solidFill>
                <a:highlight>
                  <a:srgbClr val="FFFFFF"/>
                </a:highlight>
                <a:latin typeface="Courier New" panose="02070309020205020404" pitchFamily="49" charset="0"/>
              </a:rPr>
              <a:t>(</a:t>
            </a:r>
            <a:r>
              <a:rPr lang="en-GB" sz="1200" b="0" dirty="0">
                <a:solidFill>
                  <a:srgbClr val="000000"/>
                </a:solidFill>
                <a:highlight>
                  <a:srgbClr val="FFFFFF"/>
                </a:highlight>
                <a:latin typeface="Courier New" panose="02070309020205020404" pitchFamily="49" charset="0"/>
              </a:rPr>
              <a:t>result</a:t>
            </a:r>
            <a:r>
              <a:rPr lang="en-GB" sz="1200" b="1" dirty="0">
                <a:solidFill>
                  <a:srgbClr val="000080"/>
                </a:solidFill>
                <a:highlight>
                  <a:srgbClr val="FFFFFF"/>
                </a:highlight>
                <a:latin typeface="Courier New" panose="02070309020205020404" pitchFamily="49" charset="0"/>
              </a:rPr>
              <a:t>);</a:t>
            </a:r>
            <a:endParaRPr lang="en-GB" sz="1200" b="0" dirty="0">
              <a:solidFill>
                <a:srgbClr val="000000"/>
              </a:solidFill>
              <a:highlight>
                <a:srgbClr val="FFFFFF"/>
              </a:highlight>
              <a:latin typeface="Courier New" panose="02070309020205020404" pitchFamily="49" charset="0"/>
            </a:endParaRPr>
          </a:p>
        </p:txBody>
      </p:sp>
      <p:sp>
        <p:nvSpPr>
          <p:cNvPr id="10" name="TextBox 9">
            <a:extLst>
              <a:ext uri="{FF2B5EF4-FFF2-40B4-BE49-F238E27FC236}">
                <a16:creationId xmlns:a16="http://schemas.microsoft.com/office/drawing/2014/main" id="{8A4CA552-6A4A-B06D-75E9-628E2AAA8F41}"/>
              </a:ext>
            </a:extLst>
          </p:cNvPr>
          <p:cNvSpPr txBox="1"/>
          <p:nvPr/>
        </p:nvSpPr>
        <p:spPr>
          <a:xfrm>
            <a:off x="90618" y="1047750"/>
            <a:ext cx="4572000" cy="3285515"/>
          </a:xfrm>
          <a:prstGeom prst="rect">
            <a:avLst/>
          </a:prstGeom>
          <a:noFill/>
        </p:spPr>
        <p:txBody>
          <a:bodyPr wrap="square">
            <a:spAutoFit/>
          </a:bodyPr>
          <a:lstStyle/>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Functional programming encourages the composition of functions to create more complex operations.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Functions are combined to build a pipeline of data transformations.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This approach makes the code concise and readable.</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Each function in the pipeline processes the data step by step, leading to a clear and understandable flow of operations.</a:t>
            </a:r>
          </a:p>
        </p:txBody>
      </p:sp>
    </p:spTree>
    <p:extLst>
      <p:ext uri="{BB962C8B-B14F-4D97-AF65-F5344CB8AC3E}">
        <p14:creationId xmlns:p14="http://schemas.microsoft.com/office/powerpoint/2010/main" val="1105732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xfrm>
            <a:off x="0" y="149986"/>
            <a:ext cx="9067799" cy="44371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FFFFFF"/>
                </a:solidFill>
              </a:rPr>
              <a:t>Functional</a:t>
            </a:r>
            <a:r>
              <a:rPr lang="en-GB" sz="2800" dirty="0">
                <a:solidFill>
                  <a:srgbClr val="FFFFFF"/>
                </a:solidFill>
              </a:rPr>
              <a:t> Programming</a:t>
            </a:r>
            <a:r>
              <a:rPr sz="2800" dirty="0">
                <a:solidFill>
                  <a:srgbClr val="FFFFFF"/>
                </a:solidFill>
              </a:rPr>
              <a:t>:</a:t>
            </a:r>
            <a:r>
              <a:rPr sz="2800" spc="-15" dirty="0">
                <a:solidFill>
                  <a:srgbClr val="FFFFFF"/>
                </a:solidFill>
              </a:rPr>
              <a:t> </a:t>
            </a:r>
            <a:r>
              <a:rPr lang="en-GB" sz="2800" dirty="0">
                <a:solidFill>
                  <a:srgbClr val="FFFFFF"/>
                </a:solidFill>
              </a:rPr>
              <a:t>Recursive Functions</a:t>
            </a:r>
            <a:endParaRPr sz="2800" dirty="0"/>
          </a:p>
        </p:txBody>
      </p:sp>
      <p:sp>
        <p:nvSpPr>
          <p:cNvPr id="10" name="TextBox 9">
            <a:extLst>
              <a:ext uri="{FF2B5EF4-FFF2-40B4-BE49-F238E27FC236}">
                <a16:creationId xmlns:a16="http://schemas.microsoft.com/office/drawing/2014/main" id="{8A4CA552-6A4A-B06D-75E9-628E2AAA8F41}"/>
              </a:ext>
            </a:extLst>
          </p:cNvPr>
          <p:cNvSpPr txBox="1"/>
          <p:nvPr/>
        </p:nvSpPr>
        <p:spPr>
          <a:xfrm>
            <a:off x="38097" y="919736"/>
            <a:ext cx="4572000" cy="4116512"/>
          </a:xfrm>
          <a:prstGeom prst="rect">
            <a:avLst/>
          </a:prstGeom>
          <a:noFill/>
        </p:spPr>
        <p:txBody>
          <a:bodyPr wrap="square">
            <a:spAutoFit/>
          </a:bodyPr>
          <a:lstStyle/>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Functional programming (FP) prefers recursion over loops for repetitive tasks.</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Recursion is a technique where a function calls itself to solve problems in a repetitive manner.</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In recursion, you don't need to change variables in a loop; instead, you create new instances of data, preserving immutability.</a:t>
            </a:r>
          </a:p>
          <a:p>
            <a:pPr marL="393065" marR="5080" lvl="5" indent="-380365" algn="l">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This aligns with FP's principle of avoiding mutable state and encourages creating new data with each recursive call, making code more predictable and robust.</a:t>
            </a:r>
          </a:p>
        </p:txBody>
      </p:sp>
      <p:sp>
        <p:nvSpPr>
          <p:cNvPr id="5" name="TextBox 4">
            <a:extLst>
              <a:ext uri="{FF2B5EF4-FFF2-40B4-BE49-F238E27FC236}">
                <a16:creationId xmlns:a16="http://schemas.microsoft.com/office/drawing/2014/main" id="{C4054A36-AEA8-39AF-060E-28869614FBEE}"/>
              </a:ext>
            </a:extLst>
          </p:cNvPr>
          <p:cNvSpPr txBox="1"/>
          <p:nvPr/>
        </p:nvSpPr>
        <p:spPr>
          <a:xfrm>
            <a:off x="4610097" y="1047750"/>
            <a:ext cx="4416512" cy="3539430"/>
          </a:xfrm>
          <a:prstGeom prst="rect">
            <a:avLst/>
          </a:prstGeom>
          <a:noFill/>
          <a:ln w="38100">
            <a:solidFill>
              <a:schemeClr val="tx2"/>
            </a:solidFill>
          </a:ln>
        </p:spPr>
        <p:txBody>
          <a:bodyPr wrap="square">
            <a:spAutoFit/>
          </a:bodyPr>
          <a:lstStyle/>
          <a:p>
            <a:r>
              <a:rPr lang="en-GB" sz="1400" b="1" dirty="0">
                <a:solidFill>
                  <a:srgbClr val="0000FF"/>
                </a:solidFill>
                <a:highlight>
                  <a:srgbClr val="FFFFFF"/>
                </a:highlight>
                <a:latin typeface="Courier New" panose="02070309020205020404" pitchFamily="49" charset="0"/>
              </a:rPr>
              <a:t>function</a:t>
            </a:r>
            <a:r>
              <a:rPr lang="en-GB" sz="1400" b="0" dirty="0">
                <a:solidFill>
                  <a:srgbClr val="000000"/>
                </a:solidFill>
                <a:highlight>
                  <a:srgbClr val="FFFFFF"/>
                </a:highlight>
                <a:latin typeface="Courier New" panose="02070309020205020404" pitchFamily="49" charset="0"/>
              </a:rPr>
              <a:t> factorial</a:t>
            </a:r>
            <a:r>
              <a:rPr lang="en-GB" sz="1400" b="1" dirty="0">
                <a:solidFill>
                  <a:srgbClr val="000080"/>
                </a:solidFill>
                <a:highlight>
                  <a:srgbClr val="FFFFFF"/>
                </a:highlight>
                <a:latin typeface="Courier New" panose="02070309020205020404" pitchFamily="49" charset="0"/>
              </a:rPr>
              <a:t>(</a:t>
            </a:r>
            <a:r>
              <a:rPr lang="en-GB" sz="1400" b="0" dirty="0">
                <a:solidFill>
                  <a:srgbClr val="000000"/>
                </a:solidFill>
                <a:highlight>
                  <a:srgbClr val="FFFFFF"/>
                </a:highlight>
                <a:latin typeface="Courier New" panose="02070309020205020404" pitchFamily="49" charset="0"/>
              </a:rPr>
              <a:t>n</a:t>
            </a:r>
            <a:r>
              <a:rPr lang="en-GB" sz="1400" b="1" dirty="0">
                <a:solidFill>
                  <a:srgbClr val="000080"/>
                </a:solidFill>
                <a:highlight>
                  <a:srgbClr val="FFFFFF"/>
                </a:highlight>
                <a:latin typeface="Courier New" panose="02070309020205020404" pitchFamily="49" charset="0"/>
              </a:rPr>
              <a:t>)</a:t>
            </a:r>
            <a:r>
              <a:rPr lang="en-GB" sz="1400" b="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Base case: Stop when n is 0 or 1</a:t>
            </a:r>
          </a:p>
          <a:p>
            <a:r>
              <a:rPr lang="pt-BR" sz="1400" b="0" dirty="0">
                <a:solidFill>
                  <a:srgbClr val="000000"/>
                </a:solidFill>
                <a:highlight>
                  <a:srgbClr val="FFFFFF"/>
                </a:highlight>
                <a:latin typeface="Courier New" panose="02070309020205020404" pitchFamily="49" charset="0"/>
              </a:rPr>
              <a:t>  </a:t>
            </a:r>
            <a:r>
              <a:rPr lang="pt-BR" sz="1400" b="1" dirty="0">
                <a:solidFill>
                  <a:srgbClr val="0000FF"/>
                </a:solidFill>
                <a:highlight>
                  <a:srgbClr val="FFFFFF"/>
                </a:highlight>
                <a:latin typeface="Courier New" panose="02070309020205020404" pitchFamily="49" charset="0"/>
              </a:rPr>
              <a:t>if</a:t>
            </a:r>
            <a:r>
              <a:rPr lang="pt-BR" sz="1400" b="0" dirty="0">
                <a:solidFill>
                  <a:srgbClr val="000000"/>
                </a:solidFill>
                <a:highlight>
                  <a:srgbClr val="FFFFFF"/>
                </a:highlight>
                <a:latin typeface="Courier New" panose="02070309020205020404" pitchFamily="49" charset="0"/>
              </a:rPr>
              <a:t>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n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a:t>
            </a:r>
            <a:r>
              <a:rPr lang="pt-BR" sz="1400" b="0" dirty="0">
                <a:solidFill>
                  <a:srgbClr val="FF8000"/>
                </a:solidFill>
                <a:highlight>
                  <a:srgbClr val="FFFFFF"/>
                </a:highlight>
                <a:latin typeface="Courier New" panose="02070309020205020404" pitchFamily="49" charset="0"/>
              </a:rPr>
              <a:t>0</a:t>
            </a:r>
            <a:r>
              <a:rPr lang="pt-BR" sz="1400" b="0" dirty="0">
                <a:solidFill>
                  <a:srgbClr val="000000"/>
                </a:solidFill>
                <a:highlight>
                  <a:srgbClr val="FFFFFF"/>
                </a:highlight>
                <a:latin typeface="Courier New" panose="02070309020205020404" pitchFamily="49" charset="0"/>
              </a:rPr>
              <a:t>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n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a:t>
            </a:r>
            <a:r>
              <a:rPr lang="pt-BR" sz="1400" b="0" dirty="0">
                <a:solidFill>
                  <a:srgbClr val="FF8000"/>
                </a:solidFill>
                <a:highlight>
                  <a:srgbClr val="FFFFFF"/>
                </a:highlight>
                <a:latin typeface="Courier New" panose="02070309020205020404" pitchFamily="49" charset="0"/>
              </a:rPr>
              <a:t>1</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a:t>
            </a:r>
            <a:r>
              <a:rPr lang="pt-BR" sz="1400" b="1" dirty="0">
                <a:solidFill>
                  <a:srgbClr val="000080"/>
                </a:solidFill>
                <a:highlight>
                  <a:srgbClr val="FFFFFF"/>
                </a:highlight>
                <a:latin typeface="Courier New" panose="02070309020205020404" pitchFamily="49" charset="0"/>
              </a:rPr>
              <a:t>{</a:t>
            </a:r>
            <a:endParaRPr lang="pt-BR" sz="1400" b="0" dirty="0">
              <a:solidFill>
                <a:srgbClr val="000000"/>
              </a:solidFill>
              <a:highlight>
                <a:srgbClr val="FFFFFF"/>
              </a:highlight>
              <a:latin typeface="Courier New" panose="02070309020205020404" pitchFamily="49" charset="0"/>
            </a:endParaRPr>
          </a:p>
          <a:p>
            <a:r>
              <a:rPr lang="en-GB" sz="1400" b="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b="0" dirty="0">
                <a:solidFill>
                  <a:srgbClr val="000000"/>
                </a:solidFill>
                <a:highlight>
                  <a:srgbClr val="FFFFFF"/>
                </a:highlight>
                <a:latin typeface="Courier New" panose="02070309020205020404" pitchFamily="49" charset="0"/>
              </a:rPr>
              <a:t> </a:t>
            </a:r>
            <a:r>
              <a:rPr lang="en-GB" sz="1400" b="0" dirty="0">
                <a:solidFill>
                  <a:srgbClr val="FF8000"/>
                </a:solidFill>
                <a:highlight>
                  <a:srgbClr val="FFFFFF"/>
                </a:highlight>
                <a:latin typeface="Courier New" panose="02070309020205020404" pitchFamily="49" charset="0"/>
              </a:rPr>
              <a:t>1</a:t>
            </a:r>
            <a:r>
              <a:rPr lang="en-GB" sz="1400" b="1" dirty="0">
                <a:solidFill>
                  <a:srgbClr val="000080"/>
                </a:solidFill>
                <a:highlight>
                  <a:srgbClr val="FFFFFF"/>
                </a:highlight>
                <a:latin typeface="Courier New" panose="02070309020205020404" pitchFamily="49" charset="0"/>
              </a:rPr>
              <a:t>;</a:t>
            </a:r>
            <a:endParaRPr lang="en-GB" sz="1400" b="0" dirty="0">
              <a:solidFill>
                <a:srgbClr val="000000"/>
              </a:solidFill>
              <a:highlight>
                <a:srgbClr val="FFFFFF"/>
              </a:highlight>
              <a:latin typeface="Courier New" panose="02070309020205020404" pitchFamily="49" charset="0"/>
            </a:endParaRPr>
          </a:p>
          <a:p>
            <a:r>
              <a:rPr lang="en-GB" sz="1400" b="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r>
              <a:rPr lang="en-GB" sz="1400" b="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else</a:t>
            </a:r>
            <a:r>
              <a:rPr lang="en-GB" sz="1400" b="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Recursive case: Calculate factorial by calling the function with a smaller number</a:t>
            </a:r>
          </a:p>
          <a:p>
            <a:r>
              <a:rPr lang="pt-BR" sz="1400" b="0" dirty="0">
                <a:solidFill>
                  <a:srgbClr val="000000"/>
                </a:solidFill>
                <a:highlight>
                  <a:srgbClr val="FFFFFF"/>
                </a:highlight>
                <a:latin typeface="Courier New" panose="02070309020205020404" pitchFamily="49" charset="0"/>
              </a:rPr>
              <a:t>    </a:t>
            </a:r>
            <a:r>
              <a:rPr lang="pt-BR" sz="1400" b="1" dirty="0">
                <a:solidFill>
                  <a:srgbClr val="0000FF"/>
                </a:solidFill>
                <a:highlight>
                  <a:srgbClr val="FFFFFF"/>
                </a:highlight>
                <a:latin typeface="Courier New" panose="02070309020205020404" pitchFamily="49" charset="0"/>
              </a:rPr>
              <a:t>return</a:t>
            </a:r>
            <a:r>
              <a:rPr lang="pt-BR" sz="1400" b="0" dirty="0">
                <a:solidFill>
                  <a:srgbClr val="000000"/>
                </a:solidFill>
                <a:highlight>
                  <a:srgbClr val="FFFFFF"/>
                </a:highlight>
                <a:latin typeface="Courier New" panose="02070309020205020404" pitchFamily="49" charset="0"/>
              </a:rPr>
              <a:t> n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factorial</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n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a:t>
            </a:r>
            <a:r>
              <a:rPr lang="pt-BR" sz="1400" b="0" dirty="0">
                <a:solidFill>
                  <a:srgbClr val="FF8000"/>
                </a:solidFill>
                <a:highlight>
                  <a:srgbClr val="FFFFFF"/>
                </a:highlight>
                <a:latin typeface="Courier New" panose="02070309020205020404" pitchFamily="49" charset="0"/>
              </a:rPr>
              <a:t>1</a:t>
            </a:r>
            <a:r>
              <a:rPr lang="pt-BR" sz="1400" b="1" dirty="0">
                <a:solidFill>
                  <a:srgbClr val="000080"/>
                </a:solidFill>
                <a:highlight>
                  <a:srgbClr val="FFFFFF"/>
                </a:highlight>
                <a:latin typeface="Courier New" panose="02070309020205020404" pitchFamily="49" charset="0"/>
              </a:rPr>
              <a:t>);</a:t>
            </a:r>
            <a:endParaRPr lang="pt-BR" sz="1400" b="0" dirty="0">
              <a:solidFill>
                <a:srgbClr val="000000"/>
              </a:solidFill>
              <a:highlight>
                <a:srgbClr val="FFFFFF"/>
              </a:highlight>
              <a:latin typeface="Courier New" panose="02070309020205020404" pitchFamily="49" charset="0"/>
            </a:endParaRPr>
          </a:p>
          <a:p>
            <a:r>
              <a:rPr lang="en-GB" sz="1400" b="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b="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b="0" dirty="0">
              <a:solidFill>
                <a:srgbClr val="000000"/>
              </a:solidFill>
              <a:highlight>
                <a:srgbClr val="FFFFFF"/>
              </a:highlight>
              <a:latin typeface="Courier New" panose="02070309020205020404" pitchFamily="49" charset="0"/>
            </a:endParaRPr>
          </a:p>
          <a:p>
            <a:endParaRPr lang="en-GB" sz="1400" b="0" dirty="0">
              <a:solidFill>
                <a:srgbClr val="000000"/>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const</a:t>
            </a:r>
            <a:r>
              <a:rPr lang="en-US" sz="1400" b="0" dirty="0">
                <a:solidFill>
                  <a:srgbClr val="000000"/>
                </a:solidFill>
                <a:highlight>
                  <a:srgbClr val="FFFFFF"/>
                </a:highlight>
                <a:latin typeface="Courier New" panose="02070309020205020404" pitchFamily="49" charset="0"/>
              </a:rPr>
              <a:t> result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factorial</a:t>
            </a:r>
            <a:r>
              <a:rPr lang="en-US" sz="1400" b="1" dirty="0">
                <a:solidFill>
                  <a:srgbClr val="000080"/>
                </a:solidFill>
                <a:highlight>
                  <a:srgbClr val="FFFFFF"/>
                </a:highlight>
                <a:latin typeface="Courier New" panose="02070309020205020404" pitchFamily="49" charset="0"/>
              </a:rPr>
              <a:t>(</a:t>
            </a:r>
            <a:r>
              <a:rPr lang="en-US" sz="1400" b="0" dirty="0">
                <a:solidFill>
                  <a:srgbClr val="FF8000"/>
                </a:solidFill>
                <a:highlight>
                  <a:srgbClr val="FFFFFF"/>
                </a:highlight>
                <a:latin typeface="Courier New" panose="02070309020205020404" pitchFamily="49" charset="0"/>
              </a:rPr>
              <a:t>5</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Calculate the factorial of 5</a:t>
            </a:r>
          </a:p>
          <a:p>
            <a:r>
              <a:rPr lang="en-US" sz="1400" b="0" dirty="0">
                <a:solidFill>
                  <a:srgbClr val="000000"/>
                </a:solidFill>
                <a:highlight>
                  <a:srgbClr val="FFFFFF"/>
                </a:highlight>
                <a:latin typeface="Courier New" panose="02070309020205020404" pitchFamily="49" charset="0"/>
              </a:rPr>
              <a:t>console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log</a:t>
            </a:r>
            <a:r>
              <a:rPr lang="en-US" sz="1400" b="1" dirty="0">
                <a:solidFill>
                  <a:srgbClr val="000080"/>
                </a:solidFill>
                <a:highlight>
                  <a:srgbClr val="FFFFFF"/>
                </a:highlight>
                <a:latin typeface="Courier New" panose="02070309020205020404" pitchFamily="49" charset="0"/>
              </a:rPr>
              <a:t>(</a:t>
            </a:r>
            <a:r>
              <a:rPr lang="en-US" sz="1400" b="0" dirty="0">
                <a:solidFill>
                  <a:srgbClr val="000080"/>
                </a:solidFill>
                <a:highlight>
                  <a:srgbClr val="C0C0C0"/>
                </a:highlight>
                <a:latin typeface="Courier New" panose="02070309020205020404" pitchFamily="49" charset="0"/>
              </a:rPr>
              <a:t>`Factorial of 5 is: ${result}`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071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70B9E4"/>
          </a:solidFill>
        </p:spPr>
        <p:txBody>
          <a:bodyPr wrap="square" lIns="0" tIns="0" rIns="0" bIns="0" rtlCol="0"/>
          <a:lstStyle/>
          <a:p>
            <a:endParaRPr/>
          </a:p>
        </p:txBody>
      </p:sp>
      <p:sp>
        <p:nvSpPr>
          <p:cNvPr id="3" name="object 3"/>
          <p:cNvSpPr txBox="1"/>
          <p:nvPr/>
        </p:nvSpPr>
        <p:spPr>
          <a:xfrm>
            <a:off x="442025" y="1058164"/>
            <a:ext cx="234315"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002060"/>
                </a:solidFill>
                <a:latin typeface="Calibri"/>
                <a:cs typeface="Calibri"/>
              </a:rPr>
              <a:t>1.</a:t>
            </a:r>
            <a:endParaRPr sz="2200">
              <a:latin typeface="Calibri"/>
              <a:cs typeface="Calibri"/>
            </a:endParaRPr>
          </a:p>
        </p:txBody>
      </p:sp>
      <p:sp>
        <p:nvSpPr>
          <p:cNvPr id="4" name="object 4"/>
          <p:cNvSpPr txBox="1"/>
          <p:nvPr/>
        </p:nvSpPr>
        <p:spPr>
          <a:xfrm>
            <a:off x="823025" y="974852"/>
            <a:ext cx="7158355" cy="815480"/>
          </a:xfrm>
          <a:prstGeom prst="rect">
            <a:avLst/>
          </a:prstGeom>
        </p:spPr>
        <p:txBody>
          <a:bodyPr vert="horz" wrap="square" lIns="0" tIns="12700" rIns="0" bIns="0" rtlCol="0">
            <a:spAutoFit/>
          </a:bodyPr>
          <a:lstStyle/>
          <a:p>
            <a:pPr marL="12700" marR="5080">
              <a:lnSpc>
                <a:spcPct val="153300"/>
              </a:lnSpc>
              <a:spcBef>
                <a:spcPts val="100"/>
              </a:spcBef>
            </a:pPr>
            <a:r>
              <a:rPr sz="1800" dirty="0">
                <a:solidFill>
                  <a:srgbClr val="FFFFFF"/>
                </a:solidFill>
                <a:latin typeface="Calibri"/>
                <a:cs typeface="Calibri"/>
              </a:rPr>
              <a:t>Further</a:t>
            </a:r>
            <a:r>
              <a:rPr sz="1800" spc="-15" dirty="0">
                <a:solidFill>
                  <a:srgbClr val="FFFFFF"/>
                </a:solidFill>
                <a:latin typeface="Calibri"/>
                <a:cs typeface="Calibri"/>
              </a:rPr>
              <a:t> </a:t>
            </a:r>
            <a:r>
              <a:rPr sz="1800" dirty="0">
                <a:solidFill>
                  <a:srgbClr val="FFFFFF"/>
                </a:solidFill>
                <a:latin typeface="Calibri"/>
                <a:cs typeface="Calibri"/>
              </a:rPr>
              <a:t>develop</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dirty="0">
                <a:solidFill>
                  <a:srgbClr val="FFFFFF"/>
                </a:solidFill>
                <a:latin typeface="Calibri"/>
                <a:cs typeface="Calibri"/>
              </a:rPr>
              <a:t>explore</a:t>
            </a:r>
            <a:r>
              <a:rPr sz="1800" spc="5" dirty="0">
                <a:solidFill>
                  <a:srgbClr val="FFFFFF"/>
                </a:solidFill>
                <a:latin typeface="Calibri"/>
                <a:cs typeface="Calibri"/>
              </a:rPr>
              <a:t> </a:t>
            </a:r>
            <a:r>
              <a:rPr lang="en-GB" sz="1800" spc="5" dirty="0">
                <a:solidFill>
                  <a:srgbClr val="FFFFFF"/>
                </a:solidFill>
                <a:latin typeface="Calibri"/>
                <a:cs typeface="Calibri"/>
              </a:rPr>
              <a:t>t</a:t>
            </a:r>
            <a:r>
              <a:rPr sz="1800" dirty="0">
                <a:solidFill>
                  <a:srgbClr val="FFFFFF"/>
                </a:solidFill>
                <a:latin typeface="Calibri"/>
                <a:cs typeface="Calibri"/>
              </a:rPr>
              <a:t>he</a:t>
            </a:r>
            <a:r>
              <a:rPr sz="1800" spc="10" dirty="0">
                <a:solidFill>
                  <a:srgbClr val="FFFFFF"/>
                </a:solidFill>
                <a:latin typeface="Calibri"/>
                <a:cs typeface="Calibri"/>
              </a:rPr>
              <a:t> </a:t>
            </a:r>
            <a:r>
              <a:rPr sz="1800" dirty="0">
                <a:solidFill>
                  <a:srgbClr val="FFFFFF"/>
                </a:solidFill>
                <a:latin typeface="Calibri"/>
                <a:cs typeface="Calibri"/>
              </a:rPr>
              <a:t>principles</a:t>
            </a:r>
            <a:r>
              <a:rPr sz="1800" spc="-5" dirty="0">
                <a:solidFill>
                  <a:srgbClr val="FFFFFF"/>
                </a:solidFill>
                <a:latin typeface="Calibri"/>
                <a:cs typeface="Calibri"/>
              </a:rPr>
              <a:t> </a:t>
            </a:r>
            <a:r>
              <a:rPr sz="1800" dirty="0">
                <a:solidFill>
                  <a:srgbClr val="FFFFFF"/>
                </a:solidFill>
                <a:latin typeface="Calibri"/>
                <a:cs typeface="Calibri"/>
              </a:rPr>
              <a:t>of</a:t>
            </a:r>
            <a:r>
              <a:rPr sz="1800" spc="5" dirty="0">
                <a:solidFill>
                  <a:srgbClr val="FFFFFF"/>
                </a:solidFill>
                <a:latin typeface="Calibri"/>
                <a:cs typeface="Calibri"/>
              </a:rPr>
              <a:t> </a:t>
            </a:r>
            <a:r>
              <a:rPr sz="1800" spc="-10" dirty="0">
                <a:solidFill>
                  <a:srgbClr val="FFFFFF"/>
                </a:solidFill>
                <a:latin typeface="Calibri"/>
                <a:cs typeface="Calibri"/>
              </a:rPr>
              <a:t>object-</a:t>
            </a:r>
            <a:r>
              <a:rPr sz="1800" dirty="0">
                <a:solidFill>
                  <a:srgbClr val="FFFFFF"/>
                </a:solidFill>
                <a:latin typeface="Calibri"/>
                <a:cs typeface="Calibri"/>
              </a:rPr>
              <a:t>oriented</a:t>
            </a:r>
            <a:r>
              <a:rPr sz="1800" spc="5" dirty="0">
                <a:solidFill>
                  <a:srgbClr val="FFFFFF"/>
                </a:solidFill>
                <a:latin typeface="Calibri"/>
                <a:cs typeface="Calibri"/>
              </a:rPr>
              <a:t> </a:t>
            </a:r>
            <a:r>
              <a:rPr sz="1800" dirty="0">
                <a:solidFill>
                  <a:srgbClr val="FFFFFF"/>
                </a:solidFill>
                <a:latin typeface="Calibri"/>
                <a:cs typeface="Calibri"/>
              </a:rPr>
              <a:t>design</a:t>
            </a:r>
            <a:r>
              <a:rPr sz="1800" spc="10" dirty="0">
                <a:solidFill>
                  <a:srgbClr val="FFFFFF"/>
                </a:solidFill>
                <a:latin typeface="Calibri"/>
                <a:cs typeface="Calibri"/>
              </a:rPr>
              <a:t> </a:t>
            </a:r>
            <a:r>
              <a:rPr sz="1800" spc="-25" dirty="0">
                <a:solidFill>
                  <a:srgbClr val="FFFFFF"/>
                </a:solidFill>
                <a:latin typeface="Calibri"/>
                <a:cs typeface="Calibri"/>
              </a:rPr>
              <a:t>and </a:t>
            </a:r>
            <a:r>
              <a:rPr sz="1800" spc="-10" dirty="0">
                <a:solidFill>
                  <a:srgbClr val="FFFFFF"/>
                </a:solidFill>
                <a:latin typeface="Calibri"/>
                <a:cs typeface="Calibri"/>
              </a:rPr>
              <a:t>development.</a:t>
            </a:r>
            <a:endParaRPr sz="1800" dirty="0">
              <a:latin typeface="Calibri"/>
              <a:cs typeface="Calibri"/>
            </a:endParaRPr>
          </a:p>
        </p:txBody>
      </p:sp>
      <p:sp>
        <p:nvSpPr>
          <p:cNvPr id="5" name="object 5"/>
          <p:cNvSpPr txBox="1"/>
          <p:nvPr/>
        </p:nvSpPr>
        <p:spPr>
          <a:xfrm>
            <a:off x="442025" y="2301748"/>
            <a:ext cx="234315"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002060"/>
                </a:solidFill>
                <a:latin typeface="Calibri"/>
                <a:cs typeface="Calibri"/>
              </a:rPr>
              <a:t>2.</a:t>
            </a:r>
            <a:endParaRPr sz="2200">
              <a:latin typeface="Calibri"/>
              <a:cs typeface="Calibri"/>
            </a:endParaRPr>
          </a:p>
        </p:txBody>
      </p:sp>
      <p:sp>
        <p:nvSpPr>
          <p:cNvPr id="6" name="object 6"/>
          <p:cNvSpPr txBox="1"/>
          <p:nvPr/>
        </p:nvSpPr>
        <p:spPr>
          <a:xfrm>
            <a:off x="823025" y="2364739"/>
            <a:ext cx="49098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To advance</a:t>
            </a:r>
            <a:r>
              <a:rPr sz="1800" spc="10" dirty="0">
                <a:solidFill>
                  <a:srgbClr val="FFFFFF"/>
                </a:solidFill>
                <a:latin typeface="Calibri"/>
                <a:cs typeface="Calibri"/>
              </a:rPr>
              <a:t> </a:t>
            </a:r>
            <a:r>
              <a:rPr sz="1800" dirty="0">
                <a:solidFill>
                  <a:srgbClr val="FFFFFF"/>
                </a:solidFill>
                <a:latin typeface="Calibri"/>
                <a:cs typeface="Calibri"/>
              </a:rPr>
              <a:t>programming</a:t>
            </a:r>
            <a:r>
              <a:rPr sz="1800" spc="10" dirty="0">
                <a:solidFill>
                  <a:srgbClr val="FFFFFF"/>
                </a:solidFill>
                <a:latin typeface="Calibri"/>
                <a:cs typeface="Calibri"/>
              </a:rPr>
              <a:t> </a:t>
            </a:r>
            <a:r>
              <a:rPr sz="1800" dirty="0">
                <a:solidFill>
                  <a:srgbClr val="FFFFFF"/>
                </a:solidFill>
                <a:latin typeface="Calibri"/>
                <a:cs typeface="Calibri"/>
              </a:rPr>
              <a:t>and</a:t>
            </a:r>
            <a:r>
              <a:rPr sz="1800" spc="10" dirty="0">
                <a:solidFill>
                  <a:srgbClr val="FFFFFF"/>
                </a:solidFill>
                <a:latin typeface="Calibri"/>
                <a:cs typeface="Calibri"/>
              </a:rPr>
              <a:t> </a:t>
            </a:r>
            <a:r>
              <a:rPr sz="1800" spc="-10" dirty="0">
                <a:solidFill>
                  <a:srgbClr val="FFFFFF"/>
                </a:solidFill>
                <a:latin typeface="Calibri"/>
                <a:cs typeface="Calibri"/>
              </a:rPr>
              <a:t>problem-</a:t>
            </a:r>
            <a:r>
              <a:rPr sz="1800" dirty="0">
                <a:solidFill>
                  <a:srgbClr val="FFFFFF"/>
                </a:solidFill>
                <a:latin typeface="Calibri"/>
                <a:cs typeface="Calibri"/>
              </a:rPr>
              <a:t>solving</a:t>
            </a:r>
            <a:r>
              <a:rPr sz="1800" spc="10" dirty="0">
                <a:solidFill>
                  <a:srgbClr val="FFFFFF"/>
                </a:solidFill>
                <a:latin typeface="Calibri"/>
                <a:cs typeface="Calibri"/>
              </a:rPr>
              <a:t> </a:t>
            </a:r>
            <a:r>
              <a:rPr sz="1800" spc="-10" dirty="0">
                <a:solidFill>
                  <a:srgbClr val="FFFFFF"/>
                </a:solidFill>
                <a:latin typeface="Calibri"/>
                <a:cs typeface="Calibri"/>
              </a:rPr>
              <a:t>skills.</a:t>
            </a:r>
            <a:endParaRPr sz="1800" dirty="0">
              <a:latin typeface="Calibri"/>
              <a:cs typeface="Calibri"/>
            </a:endParaRPr>
          </a:p>
        </p:txBody>
      </p:sp>
      <p:sp>
        <p:nvSpPr>
          <p:cNvPr id="7" name="object 7"/>
          <p:cNvSpPr txBox="1"/>
          <p:nvPr/>
        </p:nvSpPr>
        <p:spPr>
          <a:xfrm>
            <a:off x="442025" y="3115564"/>
            <a:ext cx="234315"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002060"/>
                </a:solidFill>
                <a:latin typeface="Calibri"/>
                <a:cs typeface="Calibri"/>
              </a:rPr>
              <a:t>3.</a:t>
            </a:r>
            <a:endParaRPr sz="2200">
              <a:latin typeface="Calibri"/>
              <a:cs typeface="Calibri"/>
            </a:endParaRPr>
          </a:p>
        </p:txBody>
      </p:sp>
      <p:sp>
        <p:nvSpPr>
          <p:cNvPr id="8" name="object 8"/>
          <p:cNvSpPr txBox="1"/>
          <p:nvPr/>
        </p:nvSpPr>
        <p:spPr>
          <a:xfrm>
            <a:off x="823025" y="3032251"/>
            <a:ext cx="7840980" cy="1272540"/>
          </a:xfrm>
          <a:prstGeom prst="rect">
            <a:avLst/>
          </a:prstGeom>
        </p:spPr>
        <p:txBody>
          <a:bodyPr vert="horz" wrap="square" lIns="0" tIns="20320" rIns="0" bIns="0" rtlCol="0">
            <a:spAutoFit/>
          </a:bodyPr>
          <a:lstStyle/>
          <a:p>
            <a:pPr marL="12700" marR="5080">
              <a:lnSpc>
                <a:spcPct val="150600"/>
              </a:lnSpc>
              <a:spcBef>
                <a:spcPts val="160"/>
              </a:spcBef>
            </a:pPr>
            <a:r>
              <a:rPr sz="1800" dirty="0">
                <a:solidFill>
                  <a:srgbClr val="FFFFFF"/>
                </a:solidFill>
                <a:latin typeface="Calibri"/>
                <a:cs typeface="Calibri"/>
              </a:rPr>
              <a:t>To</a:t>
            </a:r>
            <a:r>
              <a:rPr sz="1800" spc="-10" dirty="0">
                <a:solidFill>
                  <a:srgbClr val="FFFFFF"/>
                </a:solidFill>
                <a:latin typeface="Calibri"/>
                <a:cs typeface="Calibri"/>
              </a:rPr>
              <a:t> </a:t>
            </a:r>
            <a:r>
              <a:rPr sz="1800" dirty="0">
                <a:solidFill>
                  <a:srgbClr val="FFFFFF"/>
                </a:solidFill>
                <a:latin typeface="Calibri"/>
                <a:cs typeface="Calibri"/>
              </a:rPr>
              <a:t>expand the</a:t>
            </a:r>
            <a:r>
              <a:rPr sz="1800" spc="-5" dirty="0">
                <a:solidFill>
                  <a:srgbClr val="FFFFFF"/>
                </a:solidFill>
                <a:latin typeface="Calibri"/>
                <a:cs typeface="Calibri"/>
              </a:rPr>
              <a:t> </a:t>
            </a:r>
            <a:r>
              <a:rPr sz="1800" dirty="0">
                <a:solidFill>
                  <a:srgbClr val="FFFFFF"/>
                </a:solidFill>
                <a:latin typeface="Calibri"/>
                <a:cs typeface="Calibri"/>
              </a:rPr>
              <a:t>ability</a:t>
            </a:r>
            <a:r>
              <a:rPr sz="1800" spc="-15" dirty="0">
                <a:solidFill>
                  <a:srgbClr val="FFFFFF"/>
                </a:solidFill>
                <a:latin typeface="Calibri"/>
                <a:cs typeface="Calibri"/>
              </a:rPr>
              <a:t> </a:t>
            </a:r>
            <a:r>
              <a:rPr sz="1800" dirty="0">
                <a:solidFill>
                  <a:srgbClr val="FFFFFF"/>
                </a:solidFill>
                <a:latin typeface="Calibri"/>
                <a:cs typeface="Calibri"/>
              </a:rPr>
              <a:t>to</a:t>
            </a:r>
            <a:r>
              <a:rPr sz="1800" spc="-5" dirty="0">
                <a:solidFill>
                  <a:srgbClr val="FFFFFF"/>
                </a:solidFill>
                <a:latin typeface="Calibri"/>
                <a:cs typeface="Calibri"/>
              </a:rPr>
              <a:t> </a:t>
            </a:r>
            <a:r>
              <a:rPr sz="1800" dirty="0">
                <a:solidFill>
                  <a:srgbClr val="FFFFFF"/>
                </a:solidFill>
                <a:latin typeface="Calibri"/>
                <a:cs typeface="Calibri"/>
              </a:rPr>
              <a:t>design and</a:t>
            </a:r>
            <a:r>
              <a:rPr sz="1800" spc="-5" dirty="0">
                <a:solidFill>
                  <a:srgbClr val="FFFFFF"/>
                </a:solidFill>
                <a:latin typeface="Calibri"/>
                <a:cs typeface="Calibri"/>
              </a:rPr>
              <a:t> </a:t>
            </a:r>
            <a:r>
              <a:rPr sz="1800" dirty="0">
                <a:solidFill>
                  <a:srgbClr val="FFFFFF"/>
                </a:solidFill>
                <a:latin typeface="Calibri"/>
                <a:cs typeface="Calibri"/>
              </a:rPr>
              <a:t>write</a:t>
            </a:r>
            <a:r>
              <a:rPr sz="1800" spc="-5" dirty="0">
                <a:solidFill>
                  <a:srgbClr val="FFFFFF"/>
                </a:solidFill>
                <a:latin typeface="Calibri"/>
                <a:cs typeface="Calibri"/>
              </a:rPr>
              <a:t> </a:t>
            </a:r>
            <a:r>
              <a:rPr sz="1800" dirty="0">
                <a:solidFill>
                  <a:srgbClr val="FFFFFF"/>
                </a:solidFill>
                <a:latin typeface="Calibri"/>
                <a:cs typeface="Calibri"/>
              </a:rPr>
              <a:t>high</a:t>
            </a:r>
            <a:r>
              <a:rPr sz="1800" spc="-5" dirty="0">
                <a:solidFill>
                  <a:srgbClr val="FFFFFF"/>
                </a:solidFill>
                <a:latin typeface="Calibri"/>
                <a:cs typeface="Calibri"/>
              </a:rPr>
              <a:t> </a:t>
            </a:r>
            <a:r>
              <a:rPr sz="1800" dirty="0">
                <a:solidFill>
                  <a:srgbClr val="FFFFFF"/>
                </a:solidFill>
                <a:latin typeface="Calibri"/>
                <a:cs typeface="Calibri"/>
              </a:rPr>
              <a:t>quality</a:t>
            </a:r>
            <a:r>
              <a:rPr sz="1800" spc="-15" dirty="0">
                <a:solidFill>
                  <a:srgbClr val="FFFFFF"/>
                </a:solidFill>
                <a:latin typeface="Calibri"/>
                <a:cs typeface="Calibri"/>
              </a:rPr>
              <a:t> </a:t>
            </a:r>
            <a:r>
              <a:rPr sz="1800" dirty="0">
                <a:solidFill>
                  <a:srgbClr val="FFFFFF"/>
                </a:solidFill>
                <a:latin typeface="Calibri"/>
                <a:cs typeface="Calibri"/>
              </a:rPr>
              <a:t>software</a:t>
            </a:r>
            <a:r>
              <a:rPr sz="1800" spc="5" dirty="0">
                <a:solidFill>
                  <a:srgbClr val="FFFFFF"/>
                </a:solidFill>
                <a:latin typeface="Calibri"/>
                <a:cs typeface="Calibri"/>
              </a:rPr>
              <a:t> </a:t>
            </a:r>
            <a:r>
              <a:rPr sz="1800" dirty="0">
                <a:solidFill>
                  <a:srgbClr val="FFFFFF"/>
                </a:solidFill>
                <a:latin typeface="Calibri"/>
                <a:cs typeface="Calibri"/>
              </a:rPr>
              <a:t>demonstrating</a:t>
            </a:r>
            <a:r>
              <a:rPr sz="1800" spc="-5" dirty="0">
                <a:solidFill>
                  <a:srgbClr val="FFFFFF"/>
                </a:solidFill>
                <a:latin typeface="Calibri"/>
                <a:cs typeface="Calibri"/>
              </a:rPr>
              <a:t> </a:t>
            </a:r>
            <a:r>
              <a:rPr sz="1800" spc="-25" dirty="0">
                <a:solidFill>
                  <a:srgbClr val="FFFFFF"/>
                </a:solidFill>
                <a:latin typeface="Calibri"/>
                <a:cs typeface="Calibri"/>
              </a:rPr>
              <a:t>an </a:t>
            </a:r>
            <a:r>
              <a:rPr sz="1800" dirty="0">
                <a:solidFill>
                  <a:srgbClr val="FFFFFF"/>
                </a:solidFill>
                <a:latin typeface="Calibri"/>
                <a:cs typeface="Calibri"/>
              </a:rPr>
              <a:t>appreciation</a:t>
            </a:r>
            <a:r>
              <a:rPr sz="1800" spc="-5" dirty="0">
                <a:solidFill>
                  <a:srgbClr val="FFFFFF"/>
                </a:solidFill>
                <a:latin typeface="Calibri"/>
                <a:cs typeface="Calibri"/>
              </a:rPr>
              <a:t> </a:t>
            </a:r>
            <a:r>
              <a:rPr sz="1800" dirty="0">
                <a:solidFill>
                  <a:srgbClr val="FFFFFF"/>
                </a:solidFill>
                <a:latin typeface="Calibri"/>
                <a:cs typeface="Calibri"/>
              </a:rPr>
              <a:t>of the</a:t>
            </a:r>
            <a:r>
              <a:rPr sz="1800" spc="5" dirty="0">
                <a:solidFill>
                  <a:srgbClr val="FFFFFF"/>
                </a:solidFill>
                <a:latin typeface="Calibri"/>
                <a:cs typeface="Calibri"/>
              </a:rPr>
              <a:t> </a:t>
            </a:r>
            <a:r>
              <a:rPr sz="1800" dirty="0">
                <a:solidFill>
                  <a:srgbClr val="FFFFFF"/>
                </a:solidFill>
                <a:latin typeface="Calibri"/>
                <a:cs typeface="Calibri"/>
              </a:rPr>
              <a:t>issues of software</a:t>
            </a:r>
            <a:r>
              <a:rPr sz="1800" spc="5" dirty="0">
                <a:solidFill>
                  <a:srgbClr val="FFFFFF"/>
                </a:solidFill>
                <a:latin typeface="Calibri"/>
                <a:cs typeface="Calibri"/>
              </a:rPr>
              <a:t> </a:t>
            </a:r>
            <a:r>
              <a:rPr sz="1800" spc="-10" dirty="0">
                <a:solidFill>
                  <a:srgbClr val="FFFFFF"/>
                </a:solidFill>
                <a:latin typeface="Calibri"/>
                <a:cs typeface="Calibri"/>
              </a:rPr>
              <a:t>re-</a:t>
            </a:r>
            <a:r>
              <a:rPr sz="1800" dirty="0">
                <a:solidFill>
                  <a:srgbClr val="FFFFFF"/>
                </a:solidFill>
                <a:latin typeface="Calibri"/>
                <a:cs typeface="Calibri"/>
              </a:rPr>
              <a:t>use,</a:t>
            </a:r>
            <a:r>
              <a:rPr sz="1800" spc="5" dirty="0">
                <a:solidFill>
                  <a:srgbClr val="FFFFFF"/>
                </a:solidFill>
                <a:latin typeface="Calibri"/>
                <a:cs typeface="Calibri"/>
              </a:rPr>
              <a:t> </a:t>
            </a:r>
            <a:r>
              <a:rPr sz="1800" dirty="0">
                <a:solidFill>
                  <a:srgbClr val="FFFFFF"/>
                </a:solidFill>
                <a:latin typeface="Calibri"/>
                <a:cs typeface="Calibri"/>
              </a:rPr>
              <a:t>quality</a:t>
            </a:r>
            <a:r>
              <a:rPr sz="1800" spc="-5" dirty="0">
                <a:solidFill>
                  <a:srgbClr val="FFFFFF"/>
                </a:solidFill>
                <a:latin typeface="Calibri"/>
                <a:cs typeface="Calibri"/>
              </a:rPr>
              <a:t> </a:t>
            </a:r>
            <a:r>
              <a:rPr sz="1800" dirty="0">
                <a:solidFill>
                  <a:srgbClr val="FFFFFF"/>
                </a:solidFill>
                <a:latin typeface="Calibri"/>
                <a:cs typeface="Calibri"/>
              </a:rPr>
              <a:t>and</a:t>
            </a:r>
            <a:r>
              <a:rPr sz="1800" spc="5" dirty="0">
                <a:solidFill>
                  <a:srgbClr val="FFFFFF"/>
                </a:solidFill>
                <a:latin typeface="Calibri"/>
                <a:cs typeface="Calibri"/>
              </a:rPr>
              <a:t> </a:t>
            </a:r>
            <a:r>
              <a:rPr sz="1800" dirty="0">
                <a:solidFill>
                  <a:srgbClr val="FFFFFF"/>
                </a:solidFill>
                <a:latin typeface="Calibri"/>
                <a:cs typeface="Calibri"/>
              </a:rPr>
              <a:t>the</a:t>
            </a:r>
            <a:r>
              <a:rPr sz="1800" spc="10" dirty="0">
                <a:solidFill>
                  <a:srgbClr val="FFFFFF"/>
                </a:solidFill>
                <a:latin typeface="Calibri"/>
                <a:cs typeface="Calibri"/>
              </a:rPr>
              <a:t> </a:t>
            </a:r>
            <a:r>
              <a:rPr sz="1800" dirty="0">
                <a:solidFill>
                  <a:srgbClr val="FFFFFF"/>
                </a:solidFill>
                <a:latin typeface="Calibri"/>
                <a:cs typeface="Calibri"/>
              </a:rPr>
              <a:t>use</a:t>
            </a:r>
            <a:r>
              <a:rPr sz="1800" spc="5" dirty="0">
                <a:solidFill>
                  <a:srgbClr val="FFFFFF"/>
                </a:solidFill>
                <a:latin typeface="Calibri"/>
                <a:cs typeface="Calibri"/>
              </a:rPr>
              <a:t> </a:t>
            </a:r>
            <a:r>
              <a:rPr sz="1800" dirty="0">
                <a:solidFill>
                  <a:srgbClr val="FFFFFF"/>
                </a:solidFill>
                <a:latin typeface="Calibri"/>
                <a:cs typeface="Calibri"/>
              </a:rPr>
              <a:t>of an</a:t>
            </a:r>
            <a:r>
              <a:rPr sz="1800" spc="10" dirty="0">
                <a:solidFill>
                  <a:srgbClr val="FFFFFF"/>
                </a:solidFill>
                <a:latin typeface="Calibri"/>
                <a:cs typeface="Calibri"/>
              </a:rPr>
              <a:t> </a:t>
            </a:r>
            <a:r>
              <a:rPr sz="1800" spc="-10" dirty="0">
                <a:solidFill>
                  <a:srgbClr val="FFFFFF"/>
                </a:solidFill>
                <a:latin typeface="Calibri"/>
                <a:cs typeface="Calibri"/>
              </a:rPr>
              <a:t>architecture- </a:t>
            </a:r>
            <a:r>
              <a:rPr sz="1800" dirty="0">
                <a:solidFill>
                  <a:srgbClr val="FFFFFF"/>
                </a:solidFill>
                <a:latin typeface="Calibri"/>
                <a:cs typeface="Calibri"/>
              </a:rPr>
              <a:t>based</a:t>
            </a:r>
            <a:r>
              <a:rPr sz="1800" spc="-20" dirty="0">
                <a:solidFill>
                  <a:srgbClr val="FFFFFF"/>
                </a:solidFill>
                <a:latin typeface="Calibri"/>
                <a:cs typeface="Calibri"/>
              </a:rPr>
              <a:t> </a:t>
            </a:r>
            <a:r>
              <a:rPr sz="1800" dirty="0">
                <a:solidFill>
                  <a:srgbClr val="FFFFFF"/>
                </a:solidFill>
                <a:latin typeface="Calibri"/>
                <a:cs typeface="Calibri"/>
              </a:rPr>
              <a:t>approach</a:t>
            </a:r>
            <a:r>
              <a:rPr sz="1800" spc="-10" dirty="0">
                <a:solidFill>
                  <a:srgbClr val="FFFFFF"/>
                </a:solidFill>
                <a:latin typeface="Calibri"/>
                <a:cs typeface="Calibri"/>
              </a:rPr>
              <a:t> </a:t>
            </a:r>
            <a:r>
              <a:rPr sz="1800" dirty="0">
                <a:solidFill>
                  <a:srgbClr val="FFFFFF"/>
                </a:solidFill>
                <a:latin typeface="Calibri"/>
                <a:cs typeface="Calibri"/>
              </a:rPr>
              <a:t>to</a:t>
            </a:r>
            <a:r>
              <a:rPr sz="1800" spc="-10" dirty="0">
                <a:solidFill>
                  <a:srgbClr val="FFFFFF"/>
                </a:solidFill>
                <a:latin typeface="Calibri"/>
                <a:cs typeface="Calibri"/>
              </a:rPr>
              <a:t> </a:t>
            </a:r>
            <a:r>
              <a:rPr sz="1800" dirty="0">
                <a:solidFill>
                  <a:srgbClr val="FFFFFF"/>
                </a:solidFill>
                <a:latin typeface="Calibri"/>
                <a:cs typeface="Calibri"/>
              </a:rPr>
              <a:t>software</a:t>
            </a:r>
            <a:r>
              <a:rPr sz="1800" spc="-5" dirty="0">
                <a:solidFill>
                  <a:srgbClr val="FFFFFF"/>
                </a:solidFill>
                <a:latin typeface="Calibri"/>
                <a:cs typeface="Calibri"/>
              </a:rPr>
              <a:t> </a:t>
            </a:r>
            <a:r>
              <a:rPr sz="1800" spc="-10" dirty="0">
                <a:solidFill>
                  <a:srgbClr val="FFFFFF"/>
                </a:solidFill>
                <a:latin typeface="Calibri"/>
                <a:cs typeface="Calibri"/>
              </a:rPr>
              <a:t>construction.</a:t>
            </a:r>
            <a:endParaRPr sz="1800">
              <a:latin typeface="Calibri"/>
              <a:cs typeface="Calibri"/>
            </a:endParaRPr>
          </a:p>
        </p:txBody>
      </p:sp>
      <p:sp>
        <p:nvSpPr>
          <p:cNvPr id="9" name="object 9"/>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17242C"/>
          </a:solid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2501265">
              <a:lnSpc>
                <a:spcPct val="100000"/>
              </a:lnSpc>
              <a:spcBef>
                <a:spcPts val="100"/>
              </a:spcBef>
            </a:pPr>
            <a:r>
              <a:rPr sz="2800" b="0" dirty="0">
                <a:solidFill>
                  <a:srgbClr val="FFFFFF"/>
                </a:solidFill>
                <a:latin typeface="Calibri"/>
                <a:cs typeface="Calibri"/>
              </a:rPr>
              <a:t>3</a:t>
            </a:r>
            <a:r>
              <a:rPr sz="2800" b="0" spc="5" dirty="0">
                <a:solidFill>
                  <a:srgbClr val="FFFFFF"/>
                </a:solidFill>
                <a:latin typeface="Calibri"/>
                <a:cs typeface="Calibri"/>
              </a:rPr>
              <a:t> </a:t>
            </a:r>
            <a:r>
              <a:rPr sz="2800" b="0" dirty="0">
                <a:solidFill>
                  <a:srgbClr val="FFFFFF"/>
                </a:solidFill>
                <a:latin typeface="Calibri"/>
                <a:cs typeface="Calibri"/>
              </a:rPr>
              <a:t>Main Module </a:t>
            </a:r>
            <a:r>
              <a:rPr sz="2800" b="0" spc="-20" dirty="0">
                <a:solidFill>
                  <a:srgbClr val="FFFFFF"/>
                </a:solidFill>
                <a:latin typeface="Calibri"/>
                <a:cs typeface="Calibri"/>
              </a:rPr>
              <a:t>Aims</a:t>
            </a:r>
            <a:endParaRPr sz="2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36814" y="1078484"/>
            <a:ext cx="8270370" cy="3067378"/>
          </a:xfrm>
          <a:prstGeom prst="rect">
            <a:avLst/>
          </a:prstGeom>
        </p:spPr>
        <p:txBody>
          <a:bodyPr vert="horz" wrap="square" lIns="0" tIns="26670" rIns="0" bIns="0" rtlCol="0">
            <a:spAutoFit/>
          </a:bodyPr>
          <a:lstStyle/>
          <a:p>
            <a:pPr marL="17780" marR="294005">
              <a:lnSpc>
                <a:spcPts val="2110"/>
              </a:lnSpc>
              <a:spcBef>
                <a:spcPts val="210"/>
              </a:spcBef>
            </a:pPr>
            <a:r>
              <a:rPr dirty="0"/>
              <a:t>Most</a:t>
            </a:r>
            <a:r>
              <a:rPr spc="-25" dirty="0"/>
              <a:t> </a:t>
            </a:r>
            <a:r>
              <a:rPr dirty="0"/>
              <a:t>popular</a:t>
            </a:r>
            <a:r>
              <a:rPr spc="-10" dirty="0"/>
              <a:t> </a:t>
            </a:r>
            <a:r>
              <a:rPr dirty="0"/>
              <a:t>OOP</a:t>
            </a:r>
            <a:r>
              <a:rPr spc="-10" dirty="0"/>
              <a:t> </a:t>
            </a:r>
            <a:r>
              <a:rPr dirty="0"/>
              <a:t>languages</a:t>
            </a:r>
            <a:r>
              <a:rPr spc="-15" dirty="0"/>
              <a:t> </a:t>
            </a:r>
            <a:r>
              <a:rPr dirty="0"/>
              <a:t>mix</a:t>
            </a:r>
            <a:r>
              <a:rPr spc="-10" dirty="0"/>
              <a:t> </a:t>
            </a:r>
            <a:r>
              <a:rPr dirty="0"/>
              <a:t>imperative,</a:t>
            </a:r>
            <a:r>
              <a:rPr spc="-5" dirty="0"/>
              <a:t> </a:t>
            </a:r>
            <a:r>
              <a:rPr dirty="0"/>
              <a:t>structured</a:t>
            </a:r>
            <a:r>
              <a:rPr spc="-5" dirty="0"/>
              <a:t> </a:t>
            </a:r>
            <a:r>
              <a:rPr dirty="0"/>
              <a:t>and functional</a:t>
            </a:r>
            <a:r>
              <a:rPr spc="-5" dirty="0"/>
              <a:t> </a:t>
            </a:r>
            <a:r>
              <a:rPr spc="-10" dirty="0"/>
              <a:t>programming </a:t>
            </a:r>
            <a:r>
              <a:rPr dirty="0"/>
              <a:t>paradigms</a:t>
            </a:r>
            <a:r>
              <a:rPr spc="-20" dirty="0"/>
              <a:t> </a:t>
            </a:r>
            <a:r>
              <a:rPr dirty="0"/>
              <a:t>into</a:t>
            </a:r>
            <a:r>
              <a:rPr spc="-10" dirty="0"/>
              <a:t> </a:t>
            </a:r>
            <a:r>
              <a:rPr dirty="0"/>
              <a:t>their</a:t>
            </a:r>
            <a:r>
              <a:rPr spc="-15" dirty="0"/>
              <a:t> </a:t>
            </a:r>
            <a:r>
              <a:rPr dirty="0"/>
              <a:t>syntax</a:t>
            </a:r>
            <a:r>
              <a:rPr spc="-15" dirty="0"/>
              <a:t> </a:t>
            </a:r>
            <a:r>
              <a:rPr dirty="0"/>
              <a:t>and</a:t>
            </a:r>
            <a:r>
              <a:rPr spc="-10" dirty="0"/>
              <a:t> </a:t>
            </a:r>
            <a:r>
              <a:rPr dirty="0"/>
              <a:t>semantic</a:t>
            </a:r>
            <a:r>
              <a:rPr spc="-10" dirty="0"/>
              <a:t> standard</a:t>
            </a:r>
          </a:p>
          <a:p>
            <a:pPr marL="5080">
              <a:lnSpc>
                <a:spcPct val="100000"/>
              </a:lnSpc>
            </a:pPr>
            <a:endParaRPr sz="2200" dirty="0"/>
          </a:p>
          <a:p>
            <a:pPr marL="17780" marR="773430">
              <a:lnSpc>
                <a:spcPct val="101899"/>
              </a:lnSpc>
              <a:spcBef>
                <a:spcPts val="1545"/>
              </a:spcBef>
            </a:pPr>
            <a:r>
              <a:rPr sz="1600" b="1" dirty="0">
                <a:latin typeface="Calibri"/>
                <a:cs typeface="Calibri"/>
              </a:rPr>
              <a:t>By</a:t>
            </a:r>
            <a:r>
              <a:rPr sz="1600" b="1" spc="-10" dirty="0">
                <a:latin typeface="Calibri"/>
                <a:cs typeface="Calibri"/>
              </a:rPr>
              <a:t> </a:t>
            </a:r>
            <a:r>
              <a:rPr sz="1600" b="1" dirty="0">
                <a:latin typeface="Calibri"/>
                <a:cs typeface="Calibri"/>
              </a:rPr>
              <a:t>completing</a:t>
            </a:r>
            <a:r>
              <a:rPr sz="1600" b="1" spc="-15" dirty="0">
                <a:latin typeface="Calibri"/>
                <a:cs typeface="Calibri"/>
              </a:rPr>
              <a:t> </a:t>
            </a:r>
            <a:r>
              <a:rPr sz="1600" b="1" dirty="0">
                <a:latin typeface="Calibri"/>
                <a:cs typeface="Calibri"/>
              </a:rPr>
              <a:t>the</a:t>
            </a:r>
            <a:r>
              <a:rPr sz="1600" b="1" spc="-25" dirty="0">
                <a:latin typeface="Calibri"/>
                <a:cs typeface="Calibri"/>
              </a:rPr>
              <a:t> </a:t>
            </a:r>
            <a:r>
              <a:rPr sz="1600" b="1" dirty="0">
                <a:latin typeface="Calibri"/>
                <a:cs typeface="Calibri"/>
              </a:rPr>
              <a:t>various</a:t>
            </a:r>
            <a:r>
              <a:rPr sz="1600" b="1" spc="-10" dirty="0">
                <a:latin typeface="Calibri"/>
                <a:cs typeface="Calibri"/>
              </a:rPr>
              <a:t> </a:t>
            </a:r>
            <a:r>
              <a:rPr sz="1600" b="1" dirty="0">
                <a:latin typeface="Calibri"/>
                <a:cs typeface="Calibri"/>
              </a:rPr>
              <a:t>workshops</a:t>
            </a:r>
            <a:r>
              <a:rPr sz="1600" b="1" spc="-15" dirty="0">
                <a:latin typeface="Calibri"/>
                <a:cs typeface="Calibri"/>
              </a:rPr>
              <a:t> </a:t>
            </a:r>
            <a:r>
              <a:rPr sz="1600" b="1" dirty="0">
                <a:latin typeface="Calibri"/>
                <a:cs typeface="Calibri"/>
              </a:rPr>
              <a:t>and</a:t>
            </a:r>
            <a:r>
              <a:rPr sz="1600" b="1" spc="-10" dirty="0">
                <a:latin typeface="Calibri"/>
                <a:cs typeface="Calibri"/>
              </a:rPr>
              <a:t> </a:t>
            </a:r>
            <a:r>
              <a:rPr sz="1600" b="1" dirty="0">
                <a:latin typeface="Calibri"/>
                <a:cs typeface="Calibri"/>
              </a:rPr>
              <a:t>programming</a:t>
            </a:r>
            <a:r>
              <a:rPr sz="1600" b="1" spc="-15" dirty="0">
                <a:latin typeface="Calibri"/>
                <a:cs typeface="Calibri"/>
              </a:rPr>
              <a:t> </a:t>
            </a:r>
            <a:r>
              <a:rPr sz="1600" b="1" dirty="0">
                <a:latin typeface="Calibri"/>
                <a:cs typeface="Calibri"/>
              </a:rPr>
              <a:t>challenges</a:t>
            </a:r>
            <a:r>
              <a:rPr sz="1600" b="1" spc="-15" dirty="0">
                <a:latin typeface="Calibri"/>
                <a:cs typeface="Calibri"/>
              </a:rPr>
              <a:t> </a:t>
            </a:r>
            <a:r>
              <a:rPr sz="1600" b="1" dirty="0">
                <a:latin typeface="Calibri"/>
                <a:cs typeface="Calibri"/>
              </a:rPr>
              <a:t>this</a:t>
            </a:r>
            <a:r>
              <a:rPr sz="1600" b="1" spc="-10" dirty="0">
                <a:latin typeface="Calibri"/>
                <a:cs typeface="Calibri"/>
              </a:rPr>
              <a:t> </a:t>
            </a:r>
            <a:r>
              <a:rPr sz="1600" b="1" dirty="0">
                <a:latin typeface="Calibri"/>
                <a:cs typeface="Calibri"/>
              </a:rPr>
              <a:t>week</a:t>
            </a:r>
            <a:r>
              <a:rPr sz="1600" b="1" spc="-20" dirty="0">
                <a:latin typeface="Calibri"/>
                <a:cs typeface="Calibri"/>
              </a:rPr>
              <a:t> </a:t>
            </a:r>
            <a:r>
              <a:rPr sz="1600" b="1" dirty="0">
                <a:latin typeface="Calibri"/>
                <a:cs typeface="Calibri"/>
              </a:rPr>
              <a:t>you</a:t>
            </a:r>
            <a:r>
              <a:rPr sz="1600" b="1" spc="-10" dirty="0">
                <a:latin typeface="Calibri"/>
                <a:cs typeface="Calibri"/>
              </a:rPr>
              <a:t> </a:t>
            </a:r>
            <a:r>
              <a:rPr sz="1600" b="1" dirty="0">
                <a:latin typeface="Calibri"/>
                <a:cs typeface="Calibri"/>
              </a:rPr>
              <a:t>will</a:t>
            </a:r>
            <a:r>
              <a:rPr sz="1600" b="1" spc="-15" dirty="0">
                <a:latin typeface="Calibri"/>
                <a:cs typeface="Calibri"/>
              </a:rPr>
              <a:t> </a:t>
            </a:r>
            <a:r>
              <a:rPr sz="1600" b="1" spc="-25" dirty="0">
                <a:latin typeface="Calibri"/>
                <a:cs typeface="Calibri"/>
              </a:rPr>
              <a:t>be </a:t>
            </a:r>
            <a:r>
              <a:rPr sz="1600" b="1" dirty="0">
                <a:latin typeface="Calibri"/>
                <a:cs typeface="Calibri"/>
              </a:rPr>
              <a:t>using</a:t>
            </a:r>
            <a:r>
              <a:rPr sz="1600" b="1" spc="-15" dirty="0">
                <a:latin typeface="Calibri"/>
                <a:cs typeface="Calibri"/>
              </a:rPr>
              <a:t> </a:t>
            </a:r>
            <a:r>
              <a:rPr sz="1600" b="1" dirty="0">
                <a:latin typeface="Calibri"/>
                <a:cs typeface="Calibri"/>
              </a:rPr>
              <a:t>a</a:t>
            </a:r>
            <a:r>
              <a:rPr sz="1600" b="1" spc="-15" dirty="0">
                <a:latin typeface="Calibri"/>
                <a:cs typeface="Calibri"/>
              </a:rPr>
              <a:t> </a:t>
            </a:r>
            <a:r>
              <a:rPr sz="1600" b="1" dirty="0">
                <a:latin typeface="Calibri"/>
                <a:cs typeface="Calibri"/>
              </a:rPr>
              <a:t>mix</a:t>
            </a:r>
            <a:r>
              <a:rPr sz="1600" b="1" spc="-10" dirty="0">
                <a:latin typeface="Calibri"/>
                <a:cs typeface="Calibri"/>
              </a:rPr>
              <a:t> </a:t>
            </a:r>
            <a:r>
              <a:rPr sz="1600" b="1" dirty="0">
                <a:latin typeface="Calibri"/>
                <a:cs typeface="Calibri"/>
              </a:rPr>
              <a:t>of</a:t>
            </a:r>
            <a:r>
              <a:rPr sz="1600" b="1" spc="-5" dirty="0">
                <a:latin typeface="Calibri"/>
                <a:cs typeface="Calibri"/>
              </a:rPr>
              <a:t> </a:t>
            </a:r>
            <a:r>
              <a:rPr sz="1600" b="1" dirty="0">
                <a:latin typeface="Calibri"/>
                <a:cs typeface="Calibri"/>
              </a:rPr>
              <a:t>Object</a:t>
            </a:r>
            <a:r>
              <a:rPr sz="1600" b="1" spc="-15" dirty="0">
                <a:latin typeface="Calibri"/>
                <a:cs typeface="Calibri"/>
              </a:rPr>
              <a:t> </a:t>
            </a:r>
            <a:r>
              <a:rPr sz="1600" b="1" dirty="0">
                <a:latin typeface="Calibri"/>
                <a:cs typeface="Calibri"/>
              </a:rPr>
              <a:t>Orientated,</a:t>
            </a:r>
            <a:r>
              <a:rPr sz="1600" b="1" spc="-10" dirty="0">
                <a:latin typeface="Calibri"/>
                <a:cs typeface="Calibri"/>
              </a:rPr>
              <a:t> </a:t>
            </a:r>
            <a:r>
              <a:rPr sz="1600" b="1" dirty="0">
                <a:latin typeface="Calibri"/>
                <a:cs typeface="Calibri"/>
              </a:rPr>
              <a:t>Imperative</a:t>
            </a:r>
            <a:r>
              <a:rPr sz="1600" b="1" spc="-20" dirty="0">
                <a:latin typeface="Calibri"/>
                <a:cs typeface="Calibri"/>
              </a:rPr>
              <a:t> </a:t>
            </a:r>
            <a:r>
              <a:rPr sz="1600" b="1" dirty="0">
                <a:latin typeface="Calibri"/>
                <a:cs typeface="Calibri"/>
              </a:rPr>
              <a:t>&amp;</a:t>
            </a:r>
            <a:r>
              <a:rPr sz="1600" b="1" spc="-15" dirty="0">
                <a:latin typeface="Calibri"/>
                <a:cs typeface="Calibri"/>
              </a:rPr>
              <a:t> </a:t>
            </a:r>
            <a:r>
              <a:rPr sz="1600" b="1" dirty="0">
                <a:latin typeface="Calibri"/>
                <a:cs typeface="Calibri"/>
              </a:rPr>
              <a:t>Structured</a:t>
            </a:r>
            <a:r>
              <a:rPr sz="1600" b="1" spc="-10" dirty="0">
                <a:latin typeface="Calibri"/>
                <a:cs typeface="Calibri"/>
              </a:rPr>
              <a:t> </a:t>
            </a:r>
            <a:r>
              <a:rPr sz="1600" b="1" dirty="0">
                <a:latin typeface="Calibri"/>
                <a:cs typeface="Calibri"/>
              </a:rPr>
              <a:t>and</a:t>
            </a:r>
            <a:r>
              <a:rPr sz="1600" b="1" spc="-10" dirty="0">
                <a:latin typeface="Calibri"/>
                <a:cs typeface="Calibri"/>
              </a:rPr>
              <a:t> </a:t>
            </a:r>
            <a:r>
              <a:rPr sz="1600" b="1" dirty="0">
                <a:latin typeface="Calibri"/>
                <a:cs typeface="Calibri"/>
              </a:rPr>
              <a:t>Functional</a:t>
            </a:r>
            <a:r>
              <a:rPr sz="1600" b="1" spc="-15" dirty="0">
                <a:latin typeface="Calibri"/>
                <a:cs typeface="Calibri"/>
              </a:rPr>
              <a:t> </a:t>
            </a:r>
            <a:r>
              <a:rPr sz="1600" b="1" spc="-10" dirty="0">
                <a:latin typeface="Calibri"/>
                <a:cs typeface="Calibri"/>
              </a:rPr>
              <a:t>programming paradigms.</a:t>
            </a:r>
            <a:endParaRPr sz="1600" dirty="0">
              <a:latin typeface="Calibri"/>
              <a:cs typeface="Calibri"/>
            </a:endParaRPr>
          </a:p>
          <a:p>
            <a:pPr marL="5080">
              <a:lnSpc>
                <a:spcPct val="100000"/>
              </a:lnSpc>
              <a:spcBef>
                <a:spcPts val="25"/>
              </a:spcBef>
            </a:pPr>
            <a:endParaRPr sz="1500" dirty="0">
              <a:latin typeface="Calibri"/>
              <a:cs typeface="Calibri"/>
            </a:endParaRPr>
          </a:p>
          <a:p>
            <a:pPr marL="17780" marR="5080">
              <a:lnSpc>
                <a:spcPct val="100800"/>
              </a:lnSpc>
            </a:pPr>
            <a:r>
              <a:rPr sz="1600" dirty="0"/>
              <a:t>Investing</a:t>
            </a:r>
            <a:r>
              <a:rPr sz="1600" spc="-30" dirty="0"/>
              <a:t> </a:t>
            </a:r>
            <a:r>
              <a:rPr sz="1600" dirty="0"/>
              <a:t>time</a:t>
            </a:r>
            <a:r>
              <a:rPr sz="1600" spc="-15" dirty="0"/>
              <a:t> </a:t>
            </a:r>
            <a:r>
              <a:rPr sz="1600" dirty="0"/>
              <a:t>in</a:t>
            </a:r>
            <a:r>
              <a:rPr sz="1600" spc="-20" dirty="0"/>
              <a:t> </a:t>
            </a:r>
            <a:r>
              <a:rPr sz="1600" dirty="0"/>
              <a:t>building</a:t>
            </a:r>
            <a:r>
              <a:rPr sz="1600" spc="-15" dirty="0"/>
              <a:t> </a:t>
            </a:r>
            <a:r>
              <a:rPr sz="1600" dirty="0"/>
              <a:t>your</a:t>
            </a:r>
            <a:r>
              <a:rPr sz="1600" spc="-10" dirty="0"/>
              <a:t> </a:t>
            </a:r>
            <a:r>
              <a:rPr sz="1600" dirty="0"/>
              <a:t>experience</a:t>
            </a:r>
            <a:r>
              <a:rPr sz="1600" spc="-10" dirty="0"/>
              <a:t> </a:t>
            </a:r>
            <a:r>
              <a:rPr sz="1600" dirty="0"/>
              <a:t>with</a:t>
            </a:r>
            <a:r>
              <a:rPr sz="1600" spc="-15" dirty="0"/>
              <a:t> </a:t>
            </a:r>
            <a:r>
              <a:rPr sz="1600" dirty="0"/>
              <a:t>different</a:t>
            </a:r>
            <a:r>
              <a:rPr sz="1600" spc="-15" dirty="0"/>
              <a:t> </a:t>
            </a:r>
            <a:r>
              <a:rPr sz="1600" dirty="0"/>
              <a:t>languages</a:t>
            </a:r>
            <a:r>
              <a:rPr sz="1600" spc="-15" dirty="0"/>
              <a:t> </a:t>
            </a:r>
            <a:r>
              <a:rPr sz="1600" dirty="0"/>
              <a:t>will</a:t>
            </a:r>
            <a:r>
              <a:rPr sz="1600" spc="-15" dirty="0"/>
              <a:t> </a:t>
            </a:r>
            <a:r>
              <a:rPr sz="1600" dirty="0"/>
              <a:t>help</a:t>
            </a:r>
            <a:r>
              <a:rPr sz="1600" spc="-20" dirty="0"/>
              <a:t> </a:t>
            </a:r>
            <a:r>
              <a:rPr sz="1600" dirty="0"/>
              <a:t>you</a:t>
            </a:r>
            <a:r>
              <a:rPr sz="1600" spc="-20" dirty="0"/>
              <a:t> </a:t>
            </a:r>
            <a:r>
              <a:rPr sz="1600" dirty="0"/>
              <a:t>gain</a:t>
            </a:r>
            <a:r>
              <a:rPr sz="1600" spc="-15" dirty="0"/>
              <a:t> </a:t>
            </a:r>
            <a:r>
              <a:rPr sz="1600" spc="-20" dirty="0"/>
              <a:t>more </a:t>
            </a:r>
            <a:r>
              <a:rPr sz="1600" dirty="0"/>
              <a:t>opportunities</a:t>
            </a:r>
            <a:r>
              <a:rPr sz="1600" spc="-25" dirty="0"/>
              <a:t> </a:t>
            </a:r>
            <a:r>
              <a:rPr sz="1600" dirty="0"/>
              <a:t>to</a:t>
            </a:r>
            <a:r>
              <a:rPr sz="1600" spc="-10" dirty="0"/>
              <a:t> </a:t>
            </a:r>
            <a:r>
              <a:rPr sz="1600" dirty="0"/>
              <a:t>deepen</a:t>
            </a:r>
            <a:r>
              <a:rPr sz="1600" spc="-25" dirty="0"/>
              <a:t> </a:t>
            </a:r>
            <a:r>
              <a:rPr sz="1600" dirty="0"/>
              <a:t>your</a:t>
            </a:r>
            <a:r>
              <a:rPr sz="1600" spc="-15" dirty="0"/>
              <a:t> </a:t>
            </a:r>
            <a:r>
              <a:rPr sz="1600" dirty="0"/>
              <a:t>possible</a:t>
            </a:r>
            <a:r>
              <a:rPr sz="1600" spc="-15" dirty="0"/>
              <a:t> </a:t>
            </a:r>
            <a:r>
              <a:rPr sz="1600" dirty="0"/>
              <a:t>understanding</a:t>
            </a:r>
            <a:r>
              <a:rPr sz="1600" spc="-25" dirty="0"/>
              <a:t> </a:t>
            </a:r>
            <a:r>
              <a:rPr sz="1600" dirty="0"/>
              <a:t>while</a:t>
            </a:r>
            <a:r>
              <a:rPr sz="1600" spc="-15" dirty="0"/>
              <a:t> </a:t>
            </a:r>
            <a:r>
              <a:rPr sz="1600" dirty="0"/>
              <a:t>also</a:t>
            </a:r>
            <a:r>
              <a:rPr sz="1600" spc="-10" dirty="0"/>
              <a:t> </a:t>
            </a:r>
            <a:r>
              <a:rPr sz="1600" dirty="0"/>
              <a:t>help</a:t>
            </a:r>
            <a:r>
              <a:rPr sz="1600" spc="-25" dirty="0"/>
              <a:t> </a:t>
            </a:r>
            <a:r>
              <a:rPr sz="1600" dirty="0"/>
              <a:t>create</a:t>
            </a:r>
            <a:r>
              <a:rPr sz="1600" spc="-15" dirty="0"/>
              <a:t> </a:t>
            </a:r>
            <a:r>
              <a:rPr sz="1600" dirty="0"/>
              <a:t>and</a:t>
            </a:r>
            <a:r>
              <a:rPr sz="1600" spc="-20" dirty="0"/>
              <a:t> </a:t>
            </a:r>
            <a:r>
              <a:rPr sz="1600" dirty="0"/>
              <a:t>separate</a:t>
            </a:r>
            <a:r>
              <a:rPr sz="1600" spc="-20" dirty="0"/>
              <a:t> </a:t>
            </a:r>
            <a:r>
              <a:rPr sz="1600" dirty="0"/>
              <a:t>the</a:t>
            </a:r>
            <a:r>
              <a:rPr sz="1600" spc="-15" dirty="0"/>
              <a:t> </a:t>
            </a:r>
            <a:r>
              <a:rPr sz="1600" dirty="0"/>
              <a:t>use</a:t>
            </a:r>
            <a:r>
              <a:rPr sz="1600" spc="-15" dirty="0"/>
              <a:t> </a:t>
            </a:r>
            <a:r>
              <a:rPr sz="1600" spc="-25" dirty="0"/>
              <a:t>of </a:t>
            </a:r>
            <a:r>
              <a:rPr sz="1600" dirty="0"/>
              <a:t>language</a:t>
            </a:r>
            <a:r>
              <a:rPr sz="1600" spc="-30" dirty="0"/>
              <a:t> </a:t>
            </a:r>
            <a:r>
              <a:rPr sz="1600" dirty="0"/>
              <a:t>specific</a:t>
            </a:r>
            <a:r>
              <a:rPr sz="1600" spc="-25" dirty="0"/>
              <a:t> </a:t>
            </a:r>
            <a:r>
              <a:rPr sz="1600" dirty="0"/>
              <a:t>syntax</a:t>
            </a:r>
            <a:r>
              <a:rPr sz="1600" spc="-25" dirty="0"/>
              <a:t> </a:t>
            </a:r>
            <a:r>
              <a:rPr sz="1600" dirty="0"/>
              <a:t>to</a:t>
            </a:r>
            <a:r>
              <a:rPr sz="1600" spc="-15" dirty="0"/>
              <a:t> </a:t>
            </a:r>
            <a:r>
              <a:rPr sz="1600" dirty="0"/>
              <a:t>more</a:t>
            </a:r>
            <a:r>
              <a:rPr sz="1600" spc="-20" dirty="0"/>
              <a:t> </a:t>
            </a:r>
            <a:r>
              <a:rPr sz="1600" dirty="0"/>
              <a:t>concepts</a:t>
            </a:r>
            <a:r>
              <a:rPr sz="1600" spc="-20" dirty="0"/>
              <a:t> </a:t>
            </a:r>
            <a:r>
              <a:rPr sz="1600" dirty="0"/>
              <a:t>based</a:t>
            </a:r>
            <a:r>
              <a:rPr lang="en-GB" sz="1600" dirty="0"/>
              <a:t> on</a:t>
            </a:r>
            <a:r>
              <a:rPr sz="1600" spc="-20" dirty="0"/>
              <a:t> </a:t>
            </a:r>
            <a:r>
              <a:rPr sz="1600" dirty="0"/>
              <a:t>sematic</a:t>
            </a:r>
            <a:r>
              <a:rPr sz="1600" spc="-25" dirty="0"/>
              <a:t> </a:t>
            </a:r>
            <a:r>
              <a:rPr sz="1600" dirty="0"/>
              <a:t>abstractions;</a:t>
            </a:r>
            <a:r>
              <a:rPr sz="1600" spc="-25" dirty="0"/>
              <a:t> </a:t>
            </a:r>
            <a:r>
              <a:rPr sz="1600" dirty="0"/>
              <a:t>essentially</a:t>
            </a:r>
            <a:r>
              <a:rPr sz="1600" spc="-20" dirty="0"/>
              <a:t> </a:t>
            </a:r>
            <a:r>
              <a:rPr sz="1600" dirty="0"/>
              <a:t>making</a:t>
            </a:r>
            <a:r>
              <a:rPr sz="1600" spc="-25" dirty="0"/>
              <a:t> </a:t>
            </a:r>
            <a:r>
              <a:rPr sz="1600" dirty="0"/>
              <a:t>it</a:t>
            </a:r>
            <a:r>
              <a:rPr sz="1600" spc="-15" dirty="0"/>
              <a:t> </a:t>
            </a:r>
            <a:r>
              <a:rPr sz="1600" spc="-10" dirty="0"/>
              <a:t>easier </a:t>
            </a:r>
            <a:r>
              <a:rPr sz="1600" dirty="0"/>
              <a:t>for</a:t>
            </a:r>
            <a:r>
              <a:rPr sz="1600" spc="-15" dirty="0"/>
              <a:t> </a:t>
            </a:r>
            <a:r>
              <a:rPr sz="1600" dirty="0"/>
              <a:t>you</a:t>
            </a:r>
            <a:r>
              <a:rPr sz="1600" spc="-15" dirty="0"/>
              <a:t> </a:t>
            </a:r>
            <a:r>
              <a:rPr sz="1600" dirty="0"/>
              <a:t>to</a:t>
            </a:r>
            <a:r>
              <a:rPr sz="1600" spc="-5" dirty="0"/>
              <a:t> </a:t>
            </a:r>
            <a:r>
              <a:rPr sz="1600" dirty="0"/>
              <a:t>adapt</a:t>
            </a:r>
            <a:r>
              <a:rPr sz="1600" spc="-5" dirty="0"/>
              <a:t> </a:t>
            </a:r>
            <a:r>
              <a:rPr sz="1600" dirty="0"/>
              <a:t>to</a:t>
            </a:r>
            <a:r>
              <a:rPr sz="1600" spc="-5" dirty="0"/>
              <a:t> </a:t>
            </a:r>
            <a:r>
              <a:rPr sz="1600" dirty="0"/>
              <a:t>different</a:t>
            </a:r>
            <a:r>
              <a:rPr sz="1600" spc="-10" dirty="0"/>
              <a:t> </a:t>
            </a:r>
            <a:r>
              <a:rPr sz="1600" dirty="0"/>
              <a:t>syntax</a:t>
            </a:r>
            <a:r>
              <a:rPr sz="1600" spc="-10" dirty="0"/>
              <a:t> requirements.</a:t>
            </a:r>
            <a:endParaRPr sz="1600" dirty="0"/>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509520">
              <a:lnSpc>
                <a:spcPct val="100000"/>
              </a:lnSpc>
              <a:spcBef>
                <a:spcPts val="100"/>
              </a:spcBef>
            </a:pPr>
            <a:r>
              <a:rPr sz="2800" dirty="0">
                <a:solidFill>
                  <a:srgbClr val="FFFFFF"/>
                </a:solidFill>
              </a:rPr>
              <a:t>Programming</a:t>
            </a:r>
            <a:r>
              <a:rPr sz="2800" spc="-30" dirty="0">
                <a:solidFill>
                  <a:srgbClr val="FFFFFF"/>
                </a:solidFill>
              </a:rPr>
              <a:t> </a:t>
            </a:r>
            <a:r>
              <a:rPr sz="2800" dirty="0">
                <a:solidFill>
                  <a:srgbClr val="FFFFFF"/>
                </a:solidFill>
              </a:rPr>
              <a:t>in</a:t>
            </a:r>
            <a:r>
              <a:rPr sz="2800" spc="-20" dirty="0">
                <a:solidFill>
                  <a:srgbClr val="FFFFFF"/>
                </a:solidFill>
              </a:rPr>
              <a:t> </a:t>
            </a:r>
            <a:r>
              <a:rPr sz="2800" spc="-25" dirty="0">
                <a:solidFill>
                  <a:srgbClr val="FFFFFF"/>
                </a:solidFill>
              </a:rPr>
              <a:t>C++</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66291"/>
            <a:ext cx="8218170" cy="2242537"/>
          </a:xfrm>
          <a:prstGeom prst="rect">
            <a:avLst/>
          </a:prstGeom>
        </p:spPr>
        <p:txBody>
          <a:bodyPr vert="horz" wrap="square" lIns="0" tIns="9525" rIns="0" bIns="0" rtlCol="0">
            <a:spAutoFit/>
          </a:bodyPr>
          <a:lstStyle/>
          <a:p>
            <a:pPr marL="12700" marR="239395">
              <a:lnSpc>
                <a:spcPct val="100800"/>
              </a:lnSpc>
              <a:spcBef>
                <a:spcPts val="75"/>
              </a:spcBef>
            </a:pPr>
            <a:r>
              <a:rPr sz="3600" dirty="0">
                <a:solidFill>
                  <a:srgbClr val="091208"/>
                </a:solidFill>
                <a:latin typeface="Calibri"/>
                <a:cs typeface="Calibri"/>
              </a:rPr>
              <a:t>What</a:t>
            </a:r>
            <a:r>
              <a:rPr sz="3600" spc="-35" dirty="0">
                <a:solidFill>
                  <a:srgbClr val="091208"/>
                </a:solidFill>
                <a:latin typeface="Calibri"/>
                <a:cs typeface="Calibri"/>
              </a:rPr>
              <a:t> </a:t>
            </a:r>
            <a:r>
              <a:rPr sz="3600" dirty="0">
                <a:solidFill>
                  <a:srgbClr val="091208"/>
                </a:solidFill>
                <a:latin typeface="Calibri"/>
                <a:cs typeface="Calibri"/>
              </a:rPr>
              <a:t>do</a:t>
            </a:r>
            <a:r>
              <a:rPr sz="3600" spc="-20" dirty="0">
                <a:solidFill>
                  <a:srgbClr val="091208"/>
                </a:solidFill>
                <a:latin typeface="Calibri"/>
                <a:cs typeface="Calibri"/>
              </a:rPr>
              <a:t> </a:t>
            </a:r>
            <a:r>
              <a:rPr sz="3600" dirty="0">
                <a:solidFill>
                  <a:srgbClr val="091208"/>
                </a:solidFill>
                <a:latin typeface="Calibri"/>
                <a:cs typeface="Calibri"/>
              </a:rPr>
              <a:t>you</a:t>
            </a:r>
            <a:r>
              <a:rPr sz="3600" spc="-15" dirty="0">
                <a:solidFill>
                  <a:srgbClr val="091208"/>
                </a:solidFill>
                <a:latin typeface="Calibri"/>
                <a:cs typeface="Calibri"/>
              </a:rPr>
              <a:t> </a:t>
            </a:r>
            <a:r>
              <a:rPr sz="3600" dirty="0">
                <a:solidFill>
                  <a:srgbClr val="091208"/>
                </a:solidFill>
                <a:latin typeface="Calibri"/>
                <a:cs typeface="Calibri"/>
              </a:rPr>
              <a:t>think</a:t>
            </a:r>
            <a:r>
              <a:rPr sz="3600" spc="-20" dirty="0">
                <a:solidFill>
                  <a:srgbClr val="091208"/>
                </a:solidFill>
                <a:latin typeface="Calibri"/>
                <a:cs typeface="Calibri"/>
              </a:rPr>
              <a:t> </a:t>
            </a:r>
            <a:r>
              <a:rPr sz="3600" dirty="0">
                <a:solidFill>
                  <a:srgbClr val="091208"/>
                </a:solidFill>
                <a:latin typeface="Calibri"/>
                <a:cs typeface="Calibri"/>
              </a:rPr>
              <a:t>are</a:t>
            </a:r>
            <a:r>
              <a:rPr sz="3600" spc="-15" dirty="0">
                <a:solidFill>
                  <a:srgbClr val="091208"/>
                </a:solidFill>
                <a:latin typeface="Calibri"/>
                <a:cs typeface="Calibri"/>
              </a:rPr>
              <a:t> </a:t>
            </a:r>
            <a:r>
              <a:rPr sz="3600" dirty="0">
                <a:solidFill>
                  <a:srgbClr val="091208"/>
                </a:solidFill>
                <a:latin typeface="Calibri"/>
                <a:cs typeface="Calibri"/>
              </a:rPr>
              <a:t>the</a:t>
            </a:r>
            <a:r>
              <a:rPr sz="3600" spc="-10" dirty="0">
                <a:solidFill>
                  <a:srgbClr val="091208"/>
                </a:solidFill>
                <a:latin typeface="Calibri"/>
                <a:cs typeface="Calibri"/>
              </a:rPr>
              <a:t> </a:t>
            </a:r>
            <a:r>
              <a:rPr sz="3600" dirty="0">
                <a:solidFill>
                  <a:srgbClr val="091208"/>
                </a:solidFill>
                <a:latin typeface="Calibri"/>
                <a:cs typeface="Calibri"/>
              </a:rPr>
              <a:t>characteristics/skills</a:t>
            </a:r>
            <a:r>
              <a:rPr sz="3600" spc="-20" dirty="0">
                <a:solidFill>
                  <a:srgbClr val="091208"/>
                </a:solidFill>
                <a:latin typeface="Calibri"/>
                <a:cs typeface="Calibri"/>
              </a:rPr>
              <a:t> </a:t>
            </a:r>
            <a:r>
              <a:rPr sz="3600" dirty="0">
                <a:solidFill>
                  <a:srgbClr val="091208"/>
                </a:solidFill>
                <a:latin typeface="Calibri"/>
                <a:cs typeface="Calibri"/>
              </a:rPr>
              <a:t>of</a:t>
            </a:r>
            <a:r>
              <a:rPr sz="3600" spc="-10" dirty="0">
                <a:solidFill>
                  <a:srgbClr val="091208"/>
                </a:solidFill>
                <a:latin typeface="Calibri"/>
                <a:cs typeface="Calibri"/>
              </a:rPr>
              <a:t> </a:t>
            </a:r>
            <a:r>
              <a:rPr sz="3600" dirty="0">
                <a:solidFill>
                  <a:srgbClr val="091208"/>
                </a:solidFill>
                <a:latin typeface="Calibri"/>
                <a:cs typeface="Calibri"/>
              </a:rPr>
              <a:t>an</a:t>
            </a:r>
            <a:r>
              <a:rPr sz="3600" spc="-15" dirty="0">
                <a:solidFill>
                  <a:srgbClr val="091208"/>
                </a:solidFill>
                <a:latin typeface="Calibri"/>
                <a:cs typeface="Calibri"/>
              </a:rPr>
              <a:t> </a:t>
            </a:r>
            <a:r>
              <a:rPr sz="3600" spc="-10" dirty="0">
                <a:solidFill>
                  <a:srgbClr val="091208"/>
                </a:solidFill>
                <a:latin typeface="Calibri"/>
                <a:cs typeface="Calibri"/>
              </a:rPr>
              <a:t>advanced programmer?</a:t>
            </a:r>
            <a:r>
              <a:rPr lang="en-GB" sz="3600" spc="-10" dirty="0">
                <a:solidFill>
                  <a:srgbClr val="091208"/>
                </a:solidFill>
                <a:latin typeface="Calibri"/>
                <a:cs typeface="Calibri"/>
              </a:rPr>
              <a:t> </a:t>
            </a:r>
          </a:p>
          <a:p>
            <a:pPr marL="12700" marR="239395">
              <a:lnSpc>
                <a:spcPct val="100800"/>
              </a:lnSpc>
              <a:spcBef>
                <a:spcPts val="75"/>
              </a:spcBef>
            </a:pPr>
            <a:r>
              <a:rPr lang="en-GB" sz="3600" dirty="0">
                <a:latin typeface="Calibri"/>
                <a:cs typeface="Calibri"/>
              </a:rPr>
              <a:t>Discuss on </a:t>
            </a:r>
            <a:r>
              <a:rPr lang="en-GB" sz="3600" dirty="0" err="1">
                <a:latin typeface="Calibri"/>
                <a:cs typeface="Calibri"/>
              </a:rPr>
              <a:t>Mentimeter</a:t>
            </a:r>
            <a:endParaRPr sz="36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65100" rIns="0" bIns="0" rtlCol="0">
            <a:spAutoFit/>
          </a:bodyPr>
          <a:lstStyle/>
          <a:p>
            <a:pPr marL="556895">
              <a:lnSpc>
                <a:spcPct val="100000"/>
              </a:lnSpc>
              <a:spcBef>
                <a:spcPts val="100"/>
              </a:spcBef>
            </a:pPr>
            <a:r>
              <a:rPr sz="2800" dirty="0">
                <a:solidFill>
                  <a:srgbClr val="FFFFFF"/>
                </a:solidFill>
              </a:rPr>
              <a:t>What</a:t>
            </a:r>
            <a:r>
              <a:rPr sz="2800" spc="-20" dirty="0">
                <a:solidFill>
                  <a:srgbClr val="FFFFFF"/>
                </a:solidFill>
              </a:rPr>
              <a:t> </a:t>
            </a:r>
            <a:r>
              <a:rPr sz="2800" dirty="0">
                <a:solidFill>
                  <a:srgbClr val="FFFFFF"/>
                </a:solidFill>
              </a:rPr>
              <a:t>should</a:t>
            </a:r>
            <a:r>
              <a:rPr sz="2800" spc="-15" dirty="0">
                <a:solidFill>
                  <a:srgbClr val="FFFFFF"/>
                </a:solidFill>
              </a:rPr>
              <a:t> </a:t>
            </a:r>
            <a:r>
              <a:rPr sz="2800" dirty="0">
                <a:solidFill>
                  <a:srgbClr val="FFFFFF"/>
                </a:solidFill>
              </a:rPr>
              <a:t>the</a:t>
            </a:r>
            <a:r>
              <a:rPr sz="2800" spc="-10" dirty="0">
                <a:solidFill>
                  <a:srgbClr val="FFFFFF"/>
                </a:solidFill>
              </a:rPr>
              <a:t> </a:t>
            </a:r>
            <a:r>
              <a:rPr sz="2800" dirty="0">
                <a:solidFill>
                  <a:srgbClr val="FFFFFF"/>
                </a:solidFill>
              </a:rPr>
              <a:t>characteristics</a:t>
            </a:r>
            <a:r>
              <a:rPr sz="2800" spc="-15" dirty="0">
                <a:solidFill>
                  <a:srgbClr val="FFFFFF"/>
                </a:solidFill>
              </a:rPr>
              <a:t> </a:t>
            </a:r>
            <a:r>
              <a:rPr sz="2800" spc="-25" dirty="0">
                <a:solidFill>
                  <a:srgbClr val="FFFFFF"/>
                </a:solidFill>
              </a:rPr>
              <a:t>be</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6CB8E7"/>
          </a:solidFill>
        </p:spPr>
        <p:txBody>
          <a:bodyPr wrap="square" lIns="0" tIns="0" rIns="0" bIns="0" rtlCol="0"/>
          <a:lstStyle/>
          <a:p>
            <a:endParaRPr/>
          </a:p>
        </p:txBody>
      </p:sp>
      <p:sp>
        <p:nvSpPr>
          <p:cNvPr id="3" name="object 3"/>
          <p:cNvSpPr txBox="1">
            <a:spLocks noGrp="1"/>
          </p:cNvSpPr>
          <p:nvPr>
            <p:ph type="title"/>
          </p:nvPr>
        </p:nvSpPr>
        <p:spPr>
          <a:xfrm>
            <a:off x="2332036" y="1764283"/>
            <a:ext cx="4478020" cy="1120140"/>
          </a:xfrm>
          <a:prstGeom prst="rect">
            <a:avLst/>
          </a:prstGeom>
        </p:spPr>
        <p:txBody>
          <a:bodyPr vert="horz" wrap="square" lIns="0" tIns="12700" rIns="0" bIns="0" rtlCol="0">
            <a:spAutoFit/>
          </a:bodyPr>
          <a:lstStyle/>
          <a:p>
            <a:pPr algn="ctr">
              <a:lnSpc>
                <a:spcPts val="4310"/>
              </a:lnSpc>
              <a:spcBef>
                <a:spcPts val="100"/>
              </a:spcBef>
            </a:pPr>
            <a:r>
              <a:rPr sz="3600" b="0" dirty="0">
                <a:solidFill>
                  <a:srgbClr val="FFFFFF"/>
                </a:solidFill>
                <a:latin typeface="Calibri"/>
                <a:cs typeface="Calibri"/>
              </a:rPr>
              <a:t>Advanced</a:t>
            </a:r>
            <a:r>
              <a:rPr sz="3600" b="0" spc="-55" dirty="0">
                <a:solidFill>
                  <a:srgbClr val="FFFFFF"/>
                </a:solidFill>
                <a:latin typeface="Calibri"/>
                <a:cs typeface="Calibri"/>
              </a:rPr>
              <a:t> </a:t>
            </a:r>
            <a:r>
              <a:rPr sz="3600" b="0" spc="-10" dirty="0">
                <a:solidFill>
                  <a:srgbClr val="FFFFFF"/>
                </a:solidFill>
                <a:latin typeface="Calibri"/>
                <a:cs typeface="Calibri"/>
              </a:rPr>
              <a:t>Programming</a:t>
            </a:r>
            <a:endParaRPr sz="3600">
              <a:latin typeface="Calibri"/>
              <a:cs typeface="Calibri"/>
            </a:endParaRPr>
          </a:p>
          <a:p>
            <a:pPr marL="635" algn="ctr">
              <a:lnSpc>
                <a:spcPts val="4310"/>
              </a:lnSpc>
            </a:pPr>
            <a:r>
              <a:rPr sz="3600" dirty="0">
                <a:solidFill>
                  <a:srgbClr val="FFFFFF"/>
                </a:solidFill>
              </a:rPr>
              <a:t>Layers</a:t>
            </a:r>
            <a:r>
              <a:rPr sz="3600" spc="-10" dirty="0">
                <a:solidFill>
                  <a:srgbClr val="FFFFFF"/>
                </a:solidFill>
              </a:rPr>
              <a:t> </a:t>
            </a:r>
            <a:r>
              <a:rPr sz="3600" dirty="0">
                <a:solidFill>
                  <a:srgbClr val="FFFFFF"/>
                </a:solidFill>
              </a:rPr>
              <a:t>of</a:t>
            </a:r>
            <a:r>
              <a:rPr sz="3600" spc="-15" dirty="0">
                <a:solidFill>
                  <a:srgbClr val="FFFFFF"/>
                </a:solidFill>
              </a:rPr>
              <a:t> </a:t>
            </a:r>
            <a:r>
              <a:rPr sz="3600" spc="-10" dirty="0">
                <a:solidFill>
                  <a:srgbClr val="FFFFFF"/>
                </a:solidFill>
              </a:rPr>
              <a:t>Abstraction</a:t>
            </a:r>
            <a:endParaRPr sz="3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8484"/>
            <a:ext cx="8158480" cy="3311525"/>
          </a:xfrm>
          <a:prstGeom prst="rect">
            <a:avLst/>
          </a:prstGeom>
        </p:spPr>
        <p:txBody>
          <a:bodyPr vert="horz" wrap="square" lIns="0" tIns="26670" rIns="0" bIns="0" rtlCol="0">
            <a:spAutoFit/>
          </a:bodyPr>
          <a:lstStyle/>
          <a:p>
            <a:pPr marL="12700" marR="5080">
              <a:lnSpc>
                <a:spcPts val="2110"/>
              </a:lnSpc>
              <a:spcBef>
                <a:spcPts val="210"/>
              </a:spcBef>
            </a:pPr>
            <a:r>
              <a:rPr sz="1800" dirty="0">
                <a:solidFill>
                  <a:srgbClr val="091208"/>
                </a:solidFill>
                <a:latin typeface="Calibri"/>
                <a:cs typeface="Calibri"/>
              </a:rPr>
              <a:t>Very</a:t>
            </a:r>
            <a:r>
              <a:rPr sz="1800" spc="-20" dirty="0">
                <a:solidFill>
                  <a:srgbClr val="091208"/>
                </a:solidFill>
                <a:latin typeface="Calibri"/>
                <a:cs typeface="Calibri"/>
              </a:rPr>
              <a:t> </a:t>
            </a:r>
            <a:r>
              <a:rPr sz="1800" dirty="0">
                <a:solidFill>
                  <a:srgbClr val="091208"/>
                </a:solidFill>
                <a:latin typeface="Calibri"/>
                <a:cs typeface="Calibri"/>
              </a:rPr>
              <a:t>few languages</a:t>
            </a:r>
            <a:r>
              <a:rPr sz="1800" spc="-5" dirty="0">
                <a:solidFill>
                  <a:srgbClr val="091208"/>
                </a:solidFill>
                <a:latin typeface="Calibri"/>
                <a:cs typeface="Calibri"/>
              </a:rPr>
              <a:t> </a:t>
            </a:r>
            <a:r>
              <a:rPr sz="1800" dirty="0">
                <a:solidFill>
                  <a:srgbClr val="091208"/>
                </a:solidFill>
                <a:latin typeface="Calibri"/>
                <a:cs typeface="Calibri"/>
              </a:rPr>
              <a:t>implement</a:t>
            </a:r>
            <a:r>
              <a:rPr sz="1800" spc="-10" dirty="0">
                <a:solidFill>
                  <a:srgbClr val="091208"/>
                </a:solidFill>
                <a:latin typeface="Calibri"/>
                <a:cs typeface="Calibri"/>
              </a:rPr>
              <a:t> </a:t>
            </a:r>
            <a:r>
              <a:rPr sz="1800" dirty="0">
                <a:solidFill>
                  <a:srgbClr val="091208"/>
                </a:solidFill>
                <a:latin typeface="Calibri"/>
                <a:cs typeface="Calibri"/>
              </a:rPr>
              <a:t>a 100% OO</a:t>
            </a:r>
            <a:r>
              <a:rPr sz="1800" spc="-10" dirty="0">
                <a:solidFill>
                  <a:srgbClr val="091208"/>
                </a:solidFill>
                <a:latin typeface="Calibri"/>
                <a:cs typeface="Calibri"/>
              </a:rPr>
              <a:t> </a:t>
            </a:r>
            <a:r>
              <a:rPr sz="1800" dirty="0">
                <a:solidFill>
                  <a:srgbClr val="091208"/>
                </a:solidFill>
                <a:latin typeface="Calibri"/>
                <a:cs typeface="Calibri"/>
              </a:rPr>
              <a:t>paradigm.</a:t>
            </a:r>
            <a:r>
              <a:rPr sz="1800" spc="-5" dirty="0">
                <a:solidFill>
                  <a:srgbClr val="091208"/>
                </a:solidFill>
                <a:latin typeface="Calibri"/>
                <a:cs typeface="Calibri"/>
              </a:rPr>
              <a:t> </a:t>
            </a:r>
            <a:r>
              <a:rPr sz="1800" dirty="0">
                <a:solidFill>
                  <a:srgbClr val="091208"/>
                </a:solidFill>
                <a:latin typeface="Calibri"/>
                <a:cs typeface="Calibri"/>
              </a:rPr>
              <a:t>When</a:t>
            </a:r>
            <a:r>
              <a:rPr sz="1800" spc="5" dirty="0">
                <a:solidFill>
                  <a:srgbClr val="091208"/>
                </a:solidFill>
                <a:latin typeface="Calibri"/>
                <a:cs typeface="Calibri"/>
              </a:rPr>
              <a:t> </a:t>
            </a:r>
            <a:r>
              <a:rPr sz="1800" dirty="0">
                <a:solidFill>
                  <a:srgbClr val="091208"/>
                </a:solidFill>
                <a:latin typeface="Calibri"/>
                <a:cs typeface="Calibri"/>
              </a:rPr>
              <a:t>they</a:t>
            </a:r>
            <a:r>
              <a:rPr sz="1800" spc="-10" dirty="0">
                <a:solidFill>
                  <a:srgbClr val="091208"/>
                </a:solidFill>
                <a:latin typeface="Calibri"/>
                <a:cs typeface="Calibri"/>
              </a:rPr>
              <a:t> </a:t>
            </a:r>
            <a:r>
              <a:rPr sz="1800" dirty="0">
                <a:solidFill>
                  <a:srgbClr val="091208"/>
                </a:solidFill>
                <a:latin typeface="Calibri"/>
                <a:cs typeface="Calibri"/>
              </a:rPr>
              <a:t>do, they</a:t>
            </a:r>
            <a:r>
              <a:rPr sz="1800" spc="-5" dirty="0">
                <a:solidFill>
                  <a:srgbClr val="091208"/>
                </a:solidFill>
                <a:latin typeface="Calibri"/>
                <a:cs typeface="Calibri"/>
              </a:rPr>
              <a:t> </a:t>
            </a:r>
            <a:r>
              <a:rPr sz="1800" dirty="0">
                <a:solidFill>
                  <a:srgbClr val="091208"/>
                </a:solidFill>
                <a:latin typeface="Calibri"/>
                <a:cs typeface="Calibri"/>
              </a:rPr>
              <a:t>are</a:t>
            </a:r>
            <a:r>
              <a:rPr sz="1800" spc="-5" dirty="0">
                <a:solidFill>
                  <a:srgbClr val="091208"/>
                </a:solidFill>
                <a:latin typeface="Calibri"/>
                <a:cs typeface="Calibri"/>
              </a:rPr>
              <a:t> </a:t>
            </a:r>
            <a:r>
              <a:rPr sz="1800" b="1" dirty="0">
                <a:solidFill>
                  <a:srgbClr val="091208"/>
                </a:solidFill>
                <a:latin typeface="Calibri"/>
                <a:cs typeface="Calibri"/>
              </a:rPr>
              <a:t>pure; </a:t>
            </a:r>
            <a:r>
              <a:rPr sz="1800" dirty="0">
                <a:solidFill>
                  <a:srgbClr val="091208"/>
                </a:solidFill>
                <a:latin typeface="Calibri"/>
                <a:cs typeface="Calibri"/>
              </a:rPr>
              <a:t>it</a:t>
            </a:r>
            <a:r>
              <a:rPr sz="1800" spc="-5" dirty="0">
                <a:solidFill>
                  <a:srgbClr val="091208"/>
                </a:solidFill>
                <a:latin typeface="Calibri"/>
                <a:cs typeface="Calibri"/>
              </a:rPr>
              <a:t> </a:t>
            </a:r>
            <a:r>
              <a:rPr sz="1800" spc="-25" dirty="0">
                <a:solidFill>
                  <a:srgbClr val="091208"/>
                </a:solidFill>
                <a:latin typeface="Calibri"/>
                <a:cs typeface="Calibri"/>
              </a:rPr>
              <a:t>is </a:t>
            </a:r>
            <a:r>
              <a:rPr sz="1800" dirty="0">
                <a:solidFill>
                  <a:srgbClr val="091208"/>
                </a:solidFill>
                <a:latin typeface="Calibri"/>
                <a:cs typeface="Calibri"/>
              </a:rPr>
              <a:t>generally,</a:t>
            </a:r>
            <a:r>
              <a:rPr sz="1800" spc="-20" dirty="0">
                <a:solidFill>
                  <a:srgbClr val="091208"/>
                </a:solidFill>
                <a:latin typeface="Calibri"/>
                <a:cs typeface="Calibri"/>
              </a:rPr>
              <a:t> </a:t>
            </a:r>
            <a:r>
              <a:rPr sz="1800" dirty="0">
                <a:solidFill>
                  <a:srgbClr val="091208"/>
                </a:solidFill>
                <a:latin typeface="Calibri"/>
                <a:cs typeface="Calibri"/>
              </a:rPr>
              <a:t>incredibly</a:t>
            </a:r>
            <a:r>
              <a:rPr sz="1800" spc="-10" dirty="0">
                <a:solidFill>
                  <a:srgbClr val="091208"/>
                </a:solidFill>
                <a:latin typeface="Calibri"/>
                <a:cs typeface="Calibri"/>
              </a:rPr>
              <a:t> </a:t>
            </a:r>
            <a:r>
              <a:rPr sz="1800" dirty="0">
                <a:solidFill>
                  <a:srgbClr val="091208"/>
                </a:solidFill>
                <a:latin typeface="Calibri"/>
                <a:cs typeface="Calibri"/>
              </a:rPr>
              <a:t>rare to</a:t>
            </a:r>
            <a:r>
              <a:rPr sz="1800" spc="-10" dirty="0">
                <a:solidFill>
                  <a:srgbClr val="091208"/>
                </a:solidFill>
                <a:latin typeface="Calibri"/>
                <a:cs typeface="Calibri"/>
              </a:rPr>
              <a:t> </a:t>
            </a:r>
            <a:r>
              <a:rPr sz="1800" dirty="0">
                <a:solidFill>
                  <a:srgbClr val="091208"/>
                </a:solidFill>
                <a:latin typeface="Calibri"/>
                <a:cs typeface="Calibri"/>
              </a:rPr>
              <a:t>have a</a:t>
            </a:r>
            <a:r>
              <a:rPr sz="1800" spc="-5" dirty="0">
                <a:solidFill>
                  <a:srgbClr val="091208"/>
                </a:solidFill>
                <a:latin typeface="Calibri"/>
                <a:cs typeface="Calibri"/>
              </a:rPr>
              <a:t> </a:t>
            </a:r>
            <a:r>
              <a:rPr sz="1800" dirty="0">
                <a:solidFill>
                  <a:srgbClr val="091208"/>
                </a:solidFill>
                <a:latin typeface="Calibri"/>
                <a:cs typeface="Calibri"/>
              </a:rPr>
              <a:t>“</a:t>
            </a:r>
            <a:r>
              <a:rPr sz="1800" b="1" dirty="0">
                <a:solidFill>
                  <a:srgbClr val="091208"/>
                </a:solidFill>
                <a:latin typeface="Calibri"/>
                <a:cs typeface="Calibri"/>
              </a:rPr>
              <a:t>pure</a:t>
            </a:r>
            <a:r>
              <a:rPr sz="1800" b="1" spc="-15" dirty="0">
                <a:solidFill>
                  <a:srgbClr val="091208"/>
                </a:solidFill>
                <a:latin typeface="Calibri"/>
                <a:cs typeface="Calibri"/>
              </a:rPr>
              <a:t> </a:t>
            </a:r>
            <a:r>
              <a:rPr sz="1800" dirty="0">
                <a:solidFill>
                  <a:srgbClr val="091208"/>
                </a:solidFill>
                <a:latin typeface="Calibri"/>
                <a:cs typeface="Calibri"/>
              </a:rPr>
              <a:t>OO”</a:t>
            </a:r>
            <a:r>
              <a:rPr sz="1800" spc="-10" dirty="0">
                <a:solidFill>
                  <a:srgbClr val="091208"/>
                </a:solidFill>
                <a:latin typeface="Calibri"/>
                <a:cs typeface="Calibri"/>
              </a:rPr>
              <a:t> language.</a:t>
            </a:r>
            <a:endParaRPr sz="1800" dirty="0">
              <a:latin typeface="Calibri"/>
              <a:cs typeface="Calibri"/>
            </a:endParaRPr>
          </a:p>
          <a:p>
            <a:pPr>
              <a:lnSpc>
                <a:spcPct val="100000"/>
              </a:lnSpc>
              <a:spcBef>
                <a:spcPts val="35"/>
              </a:spcBef>
            </a:pPr>
            <a:endParaRPr sz="1750" dirty="0">
              <a:latin typeface="Calibri"/>
              <a:cs typeface="Calibri"/>
            </a:endParaRPr>
          </a:p>
          <a:p>
            <a:pPr marL="393065" indent="-380365">
              <a:lnSpc>
                <a:spcPts val="2125"/>
              </a:lnSpc>
              <a:buClr>
                <a:srgbClr val="94609C"/>
              </a:buClr>
              <a:buSzPct val="133333"/>
              <a:buFont typeface="Arial"/>
              <a:buChar char="■"/>
              <a:tabLst>
                <a:tab pos="393065" algn="l"/>
                <a:tab pos="393700" algn="l"/>
              </a:tabLst>
            </a:pPr>
            <a:r>
              <a:rPr sz="1800" dirty="0">
                <a:solidFill>
                  <a:srgbClr val="091208"/>
                </a:solidFill>
                <a:latin typeface="Calibri"/>
                <a:cs typeface="Calibri"/>
              </a:rPr>
              <a:t>Lots</a:t>
            </a:r>
            <a:r>
              <a:rPr sz="1800" spc="-5" dirty="0">
                <a:solidFill>
                  <a:srgbClr val="091208"/>
                </a:solidFill>
                <a:latin typeface="Calibri"/>
                <a:cs typeface="Calibri"/>
              </a:rPr>
              <a:t> </a:t>
            </a:r>
            <a:r>
              <a:rPr sz="1800" dirty="0">
                <a:solidFill>
                  <a:srgbClr val="091208"/>
                </a:solidFill>
                <a:latin typeface="Calibri"/>
                <a:cs typeface="Calibri"/>
              </a:rPr>
              <a:t>of languages</a:t>
            </a:r>
            <a:r>
              <a:rPr sz="1800" spc="-5" dirty="0">
                <a:solidFill>
                  <a:srgbClr val="091208"/>
                </a:solidFill>
                <a:latin typeface="Calibri"/>
                <a:cs typeface="Calibri"/>
              </a:rPr>
              <a:t> </a:t>
            </a:r>
            <a:r>
              <a:rPr sz="1800" dirty="0">
                <a:solidFill>
                  <a:srgbClr val="091208"/>
                </a:solidFill>
                <a:latin typeface="Calibri"/>
                <a:cs typeface="Calibri"/>
              </a:rPr>
              <a:t>will</a:t>
            </a:r>
            <a:r>
              <a:rPr sz="1800" spc="5" dirty="0">
                <a:solidFill>
                  <a:srgbClr val="091208"/>
                </a:solidFill>
                <a:latin typeface="Calibri"/>
                <a:cs typeface="Calibri"/>
              </a:rPr>
              <a:t> </a:t>
            </a:r>
            <a:r>
              <a:rPr sz="1800" dirty="0">
                <a:solidFill>
                  <a:srgbClr val="091208"/>
                </a:solidFill>
                <a:latin typeface="Calibri"/>
                <a:cs typeface="Calibri"/>
              </a:rPr>
              <a:t>support</a:t>
            </a:r>
            <a:r>
              <a:rPr sz="1800" spc="-5" dirty="0">
                <a:solidFill>
                  <a:srgbClr val="091208"/>
                </a:solidFill>
                <a:latin typeface="Calibri"/>
                <a:cs typeface="Calibri"/>
              </a:rPr>
              <a:t> </a:t>
            </a:r>
            <a:r>
              <a:rPr sz="1800" dirty="0">
                <a:solidFill>
                  <a:srgbClr val="091208"/>
                </a:solidFill>
                <a:latin typeface="Calibri"/>
                <a:cs typeface="Calibri"/>
              </a:rPr>
              <a:t>more</a:t>
            </a:r>
            <a:r>
              <a:rPr sz="1800" spc="5" dirty="0">
                <a:solidFill>
                  <a:srgbClr val="091208"/>
                </a:solidFill>
                <a:latin typeface="Calibri"/>
                <a:cs typeface="Calibri"/>
              </a:rPr>
              <a:t> </a:t>
            </a:r>
            <a:r>
              <a:rPr sz="1800" dirty="0">
                <a:solidFill>
                  <a:srgbClr val="091208"/>
                </a:solidFill>
                <a:latin typeface="Calibri"/>
                <a:cs typeface="Calibri"/>
              </a:rPr>
              <a:t>than</a:t>
            </a:r>
            <a:r>
              <a:rPr sz="1800" spc="5" dirty="0">
                <a:solidFill>
                  <a:srgbClr val="091208"/>
                </a:solidFill>
                <a:latin typeface="Calibri"/>
                <a:cs typeface="Calibri"/>
              </a:rPr>
              <a:t> </a:t>
            </a:r>
            <a:r>
              <a:rPr sz="1800" dirty="0">
                <a:solidFill>
                  <a:srgbClr val="091208"/>
                </a:solidFill>
                <a:latin typeface="Calibri"/>
                <a:cs typeface="Calibri"/>
              </a:rPr>
              <a:t>one</a:t>
            </a:r>
            <a:r>
              <a:rPr sz="1800" spc="10" dirty="0">
                <a:solidFill>
                  <a:srgbClr val="091208"/>
                </a:solidFill>
                <a:latin typeface="Calibri"/>
                <a:cs typeface="Calibri"/>
              </a:rPr>
              <a:t> </a:t>
            </a:r>
            <a:r>
              <a:rPr sz="1800" dirty="0">
                <a:solidFill>
                  <a:srgbClr val="091208"/>
                </a:solidFill>
                <a:latin typeface="Calibri"/>
                <a:cs typeface="Calibri"/>
              </a:rPr>
              <a:t>paradigm;</a:t>
            </a:r>
            <a:r>
              <a:rPr sz="1800" spc="5" dirty="0">
                <a:solidFill>
                  <a:srgbClr val="091208"/>
                </a:solidFill>
                <a:latin typeface="Calibri"/>
                <a:cs typeface="Calibri"/>
              </a:rPr>
              <a:t> </a:t>
            </a:r>
            <a:r>
              <a:rPr sz="1800" dirty="0">
                <a:solidFill>
                  <a:srgbClr val="091208"/>
                </a:solidFill>
                <a:latin typeface="Calibri"/>
                <a:cs typeface="Calibri"/>
              </a:rPr>
              <a:t>If a</a:t>
            </a:r>
            <a:r>
              <a:rPr sz="1800" spc="5" dirty="0">
                <a:solidFill>
                  <a:srgbClr val="091208"/>
                </a:solidFill>
                <a:latin typeface="Calibri"/>
                <a:cs typeface="Calibri"/>
              </a:rPr>
              <a:t> </a:t>
            </a:r>
            <a:r>
              <a:rPr sz="1800" spc="-10" dirty="0">
                <a:solidFill>
                  <a:srgbClr val="091208"/>
                </a:solidFill>
                <a:latin typeface="Calibri"/>
                <a:cs typeface="Calibri"/>
              </a:rPr>
              <a:t>language</a:t>
            </a:r>
            <a:endParaRPr sz="1800" dirty="0">
              <a:latin typeface="Calibri"/>
              <a:cs typeface="Calibri"/>
            </a:endParaRPr>
          </a:p>
          <a:p>
            <a:pPr marL="393700">
              <a:lnSpc>
                <a:spcPts val="2125"/>
              </a:lnSpc>
            </a:pPr>
            <a:r>
              <a:rPr sz="1800" dirty="0">
                <a:solidFill>
                  <a:srgbClr val="091208"/>
                </a:solidFill>
                <a:latin typeface="Calibri"/>
                <a:cs typeface="Calibri"/>
              </a:rPr>
              <a:t>is</a:t>
            </a:r>
            <a:r>
              <a:rPr sz="1800" spc="-10" dirty="0">
                <a:solidFill>
                  <a:srgbClr val="091208"/>
                </a:solidFill>
                <a:latin typeface="Calibri"/>
                <a:cs typeface="Calibri"/>
              </a:rPr>
              <a:t> </a:t>
            </a:r>
            <a:r>
              <a:rPr sz="1800" dirty="0">
                <a:solidFill>
                  <a:srgbClr val="091208"/>
                </a:solidFill>
                <a:latin typeface="Calibri"/>
                <a:cs typeface="Calibri"/>
              </a:rPr>
              <a:t>purposely</a:t>
            </a:r>
            <a:r>
              <a:rPr sz="1800" spc="-5" dirty="0">
                <a:solidFill>
                  <a:srgbClr val="091208"/>
                </a:solidFill>
                <a:latin typeface="Calibri"/>
                <a:cs typeface="Calibri"/>
              </a:rPr>
              <a:t> </a:t>
            </a:r>
            <a:r>
              <a:rPr sz="1800" dirty="0">
                <a:solidFill>
                  <a:srgbClr val="091208"/>
                </a:solidFill>
                <a:latin typeface="Calibri"/>
                <a:cs typeface="Calibri"/>
              </a:rPr>
              <a:t>designed</a:t>
            </a:r>
            <a:r>
              <a:rPr sz="1800" spc="-5" dirty="0">
                <a:solidFill>
                  <a:srgbClr val="091208"/>
                </a:solidFill>
                <a:latin typeface="Calibri"/>
                <a:cs typeface="Calibri"/>
              </a:rPr>
              <a:t> </a:t>
            </a:r>
            <a:r>
              <a:rPr sz="1800" dirty="0">
                <a:solidFill>
                  <a:srgbClr val="091208"/>
                </a:solidFill>
                <a:latin typeface="Calibri"/>
                <a:cs typeface="Calibri"/>
              </a:rPr>
              <a:t>to support</a:t>
            </a:r>
            <a:r>
              <a:rPr sz="1800" spc="-10" dirty="0">
                <a:solidFill>
                  <a:srgbClr val="091208"/>
                </a:solidFill>
                <a:latin typeface="Calibri"/>
                <a:cs typeface="Calibri"/>
              </a:rPr>
              <a:t> </a:t>
            </a:r>
            <a:r>
              <a:rPr sz="1800" dirty="0">
                <a:solidFill>
                  <a:srgbClr val="091208"/>
                </a:solidFill>
                <a:latin typeface="Calibri"/>
                <a:cs typeface="Calibri"/>
              </a:rPr>
              <a:t>many</a:t>
            </a:r>
            <a:r>
              <a:rPr sz="1800" spc="-10" dirty="0">
                <a:solidFill>
                  <a:srgbClr val="091208"/>
                </a:solidFill>
                <a:latin typeface="Calibri"/>
                <a:cs typeface="Calibri"/>
              </a:rPr>
              <a:t> </a:t>
            </a:r>
            <a:r>
              <a:rPr sz="1800" dirty="0">
                <a:solidFill>
                  <a:srgbClr val="091208"/>
                </a:solidFill>
                <a:latin typeface="Calibri"/>
                <a:cs typeface="Calibri"/>
              </a:rPr>
              <a:t>paradigms</a:t>
            </a:r>
            <a:r>
              <a:rPr lang="en-GB" sz="1800" dirty="0">
                <a:solidFill>
                  <a:srgbClr val="091208"/>
                </a:solidFill>
                <a:latin typeface="Calibri"/>
                <a:cs typeface="Calibri"/>
              </a:rPr>
              <a:t>,</a:t>
            </a:r>
            <a:r>
              <a:rPr sz="1800" spc="-10" dirty="0">
                <a:solidFill>
                  <a:srgbClr val="091208"/>
                </a:solidFill>
                <a:latin typeface="Calibri"/>
                <a:cs typeface="Calibri"/>
              </a:rPr>
              <a:t> </a:t>
            </a:r>
            <a:r>
              <a:rPr sz="1800" dirty="0" err="1">
                <a:solidFill>
                  <a:srgbClr val="091208"/>
                </a:solidFill>
                <a:latin typeface="Calibri"/>
                <a:cs typeface="Calibri"/>
              </a:rPr>
              <a:t>i</a:t>
            </a:r>
            <a:r>
              <a:rPr lang="en-GB" sz="1800" dirty="0">
                <a:solidFill>
                  <a:srgbClr val="091208"/>
                </a:solidFill>
                <a:latin typeface="Calibri"/>
                <a:cs typeface="Calibri"/>
              </a:rPr>
              <a:t>t</a:t>
            </a:r>
            <a:r>
              <a:rPr sz="1800" spc="-5" dirty="0">
                <a:solidFill>
                  <a:srgbClr val="091208"/>
                </a:solidFill>
                <a:latin typeface="Calibri"/>
                <a:cs typeface="Calibri"/>
              </a:rPr>
              <a:t> </a:t>
            </a:r>
            <a:r>
              <a:rPr sz="1800" dirty="0">
                <a:solidFill>
                  <a:srgbClr val="091208"/>
                </a:solidFill>
                <a:latin typeface="Calibri"/>
                <a:cs typeface="Calibri"/>
              </a:rPr>
              <a:t>can</a:t>
            </a:r>
            <a:r>
              <a:rPr sz="1800" spc="-5" dirty="0">
                <a:solidFill>
                  <a:srgbClr val="091208"/>
                </a:solidFill>
                <a:latin typeface="Calibri"/>
                <a:cs typeface="Calibri"/>
              </a:rPr>
              <a:t> </a:t>
            </a:r>
            <a:r>
              <a:rPr sz="1800" dirty="0">
                <a:solidFill>
                  <a:srgbClr val="091208"/>
                </a:solidFill>
                <a:latin typeface="Calibri"/>
                <a:cs typeface="Calibri"/>
              </a:rPr>
              <a:t>be</a:t>
            </a:r>
            <a:r>
              <a:rPr sz="1800" spc="-5" dirty="0">
                <a:solidFill>
                  <a:srgbClr val="091208"/>
                </a:solidFill>
                <a:latin typeface="Calibri"/>
                <a:cs typeface="Calibri"/>
              </a:rPr>
              <a:t> </a:t>
            </a:r>
            <a:r>
              <a:rPr sz="1800" dirty="0">
                <a:solidFill>
                  <a:srgbClr val="091208"/>
                </a:solidFill>
                <a:latin typeface="Calibri"/>
                <a:cs typeface="Calibri"/>
              </a:rPr>
              <a:t>called</a:t>
            </a:r>
            <a:r>
              <a:rPr sz="1800" spc="-5" dirty="0">
                <a:solidFill>
                  <a:srgbClr val="091208"/>
                </a:solidFill>
                <a:latin typeface="Calibri"/>
                <a:cs typeface="Calibri"/>
              </a:rPr>
              <a:t> </a:t>
            </a:r>
            <a:r>
              <a:rPr sz="1800" dirty="0">
                <a:solidFill>
                  <a:srgbClr val="091208"/>
                </a:solidFill>
                <a:latin typeface="Calibri"/>
                <a:cs typeface="Calibri"/>
              </a:rPr>
              <a:t>a</a:t>
            </a:r>
            <a:r>
              <a:rPr sz="1800" spc="25" dirty="0">
                <a:solidFill>
                  <a:srgbClr val="091208"/>
                </a:solidFill>
                <a:latin typeface="Calibri"/>
                <a:cs typeface="Calibri"/>
              </a:rPr>
              <a:t> </a:t>
            </a:r>
            <a:r>
              <a:rPr sz="1800" spc="-10" dirty="0">
                <a:solidFill>
                  <a:srgbClr val="091208"/>
                </a:solidFill>
                <a:latin typeface="Calibri"/>
                <a:cs typeface="Calibri"/>
              </a:rPr>
              <a:t>”</a:t>
            </a:r>
            <a:r>
              <a:rPr sz="1800" b="1" spc="-10" dirty="0">
                <a:solidFill>
                  <a:srgbClr val="091208"/>
                </a:solidFill>
                <a:latin typeface="Calibri"/>
                <a:cs typeface="Calibri"/>
              </a:rPr>
              <a:t>multi-</a:t>
            </a:r>
            <a:endParaRPr sz="1800" dirty="0">
              <a:latin typeface="Calibri"/>
              <a:cs typeface="Calibri"/>
            </a:endParaRPr>
          </a:p>
          <a:p>
            <a:pPr marL="393700" marR="603885">
              <a:lnSpc>
                <a:spcPts val="2110"/>
              </a:lnSpc>
              <a:spcBef>
                <a:spcPts val="160"/>
              </a:spcBef>
            </a:pPr>
            <a:r>
              <a:rPr sz="1800" b="1" dirty="0">
                <a:solidFill>
                  <a:srgbClr val="091208"/>
                </a:solidFill>
                <a:latin typeface="Calibri"/>
                <a:cs typeface="Calibri"/>
              </a:rPr>
              <a:t>paradigm</a:t>
            </a:r>
            <a:r>
              <a:rPr sz="1800" dirty="0">
                <a:solidFill>
                  <a:srgbClr val="091208"/>
                </a:solidFill>
                <a:latin typeface="Calibri"/>
                <a:cs typeface="Calibri"/>
              </a:rPr>
              <a:t>”</a:t>
            </a:r>
            <a:r>
              <a:rPr sz="1800" spc="-15" dirty="0">
                <a:solidFill>
                  <a:srgbClr val="091208"/>
                </a:solidFill>
                <a:latin typeface="Calibri"/>
                <a:cs typeface="Calibri"/>
              </a:rPr>
              <a:t> </a:t>
            </a:r>
            <a:r>
              <a:rPr sz="1800" dirty="0">
                <a:solidFill>
                  <a:srgbClr val="091208"/>
                </a:solidFill>
                <a:latin typeface="Calibri"/>
                <a:cs typeface="Calibri"/>
              </a:rPr>
              <a:t>language – there</a:t>
            </a:r>
            <a:r>
              <a:rPr sz="1800" spc="5" dirty="0">
                <a:solidFill>
                  <a:srgbClr val="091208"/>
                </a:solidFill>
                <a:latin typeface="Calibri"/>
                <a:cs typeface="Calibri"/>
              </a:rPr>
              <a:t> </a:t>
            </a:r>
            <a:r>
              <a:rPr sz="1800" dirty="0">
                <a:solidFill>
                  <a:srgbClr val="091208"/>
                </a:solidFill>
                <a:latin typeface="Calibri"/>
                <a:cs typeface="Calibri"/>
              </a:rPr>
              <a:t>is</a:t>
            </a:r>
            <a:r>
              <a:rPr sz="1800" spc="-5" dirty="0">
                <a:solidFill>
                  <a:srgbClr val="091208"/>
                </a:solidFill>
                <a:latin typeface="Calibri"/>
                <a:cs typeface="Calibri"/>
              </a:rPr>
              <a:t> </a:t>
            </a:r>
            <a:r>
              <a:rPr sz="1800" dirty="0">
                <a:solidFill>
                  <a:srgbClr val="091208"/>
                </a:solidFill>
                <a:latin typeface="Calibri"/>
                <a:cs typeface="Calibri"/>
              </a:rPr>
              <a:t>no</a:t>
            </a:r>
            <a:r>
              <a:rPr sz="1800" spc="5" dirty="0">
                <a:solidFill>
                  <a:srgbClr val="091208"/>
                </a:solidFill>
                <a:latin typeface="Calibri"/>
                <a:cs typeface="Calibri"/>
              </a:rPr>
              <a:t> </a:t>
            </a:r>
            <a:r>
              <a:rPr sz="1800" dirty="0">
                <a:solidFill>
                  <a:srgbClr val="091208"/>
                </a:solidFill>
                <a:latin typeface="Calibri"/>
                <a:cs typeface="Calibri"/>
              </a:rPr>
              <a:t>term to define</a:t>
            </a:r>
            <a:r>
              <a:rPr sz="1800" spc="5" dirty="0">
                <a:solidFill>
                  <a:srgbClr val="091208"/>
                </a:solidFill>
                <a:latin typeface="Calibri"/>
                <a:cs typeface="Calibri"/>
              </a:rPr>
              <a:t> </a:t>
            </a:r>
            <a:r>
              <a:rPr sz="1800" dirty="0">
                <a:solidFill>
                  <a:srgbClr val="091208"/>
                </a:solidFill>
                <a:latin typeface="Calibri"/>
                <a:cs typeface="Calibri"/>
              </a:rPr>
              <a:t>a language</a:t>
            </a:r>
            <a:r>
              <a:rPr sz="1800" spc="5" dirty="0">
                <a:solidFill>
                  <a:srgbClr val="091208"/>
                </a:solidFill>
                <a:latin typeface="Calibri"/>
                <a:cs typeface="Calibri"/>
              </a:rPr>
              <a:t> </a:t>
            </a:r>
            <a:r>
              <a:rPr sz="1800" dirty="0">
                <a:solidFill>
                  <a:srgbClr val="091208"/>
                </a:solidFill>
                <a:latin typeface="Calibri"/>
                <a:cs typeface="Calibri"/>
              </a:rPr>
              <a:t>that </a:t>
            </a:r>
            <a:r>
              <a:rPr sz="1800" spc="-10" dirty="0">
                <a:solidFill>
                  <a:srgbClr val="091208"/>
                </a:solidFill>
                <a:latin typeface="Calibri"/>
                <a:cs typeface="Calibri"/>
              </a:rPr>
              <a:t>accidentally </a:t>
            </a:r>
            <a:r>
              <a:rPr sz="1800" dirty="0">
                <a:solidFill>
                  <a:srgbClr val="091208"/>
                </a:solidFill>
                <a:latin typeface="Calibri"/>
                <a:cs typeface="Calibri"/>
              </a:rPr>
              <a:t>supports</a:t>
            </a:r>
            <a:r>
              <a:rPr sz="1800" spc="-15" dirty="0">
                <a:solidFill>
                  <a:srgbClr val="091208"/>
                </a:solidFill>
                <a:latin typeface="Calibri"/>
                <a:cs typeface="Calibri"/>
              </a:rPr>
              <a:t> </a:t>
            </a:r>
            <a:r>
              <a:rPr sz="1800" dirty="0">
                <a:solidFill>
                  <a:srgbClr val="091208"/>
                </a:solidFill>
                <a:latin typeface="Calibri"/>
                <a:cs typeface="Calibri"/>
              </a:rPr>
              <a:t>multiple</a:t>
            </a:r>
            <a:r>
              <a:rPr sz="1800" spc="-10" dirty="0">
                <a:solidFill>
                  <a:srgbClr val="091208"/>
                </a:solidFill>
                <a:latin typeface="Calibri"/>
                <a:cs typeface="Calibri"/>
              </a:rPr>
              <a:t> paradigms.</a:t>
            </a:r>
            <a:endParaRPr sz="1800" dirty="0">
              <a:latin typeface="Calibri"/>
              <a:cs typeface="Calibri"/>
            </a:endParaRPr>
          </a:p>
          <a:p>
            <a:pPr>
              <a:lnSpc>
                <a:spcPct val="100000"/>
              </a:lnSpc>
            </a:pPr>
            <a:endParaRPr sz="1800" dirty="0">
              <a:latin typeface="Calibri"/>
              <a:cs typeface="Calibri"/>
            </a:endParaRPr>
          </a:p>
          <a:p>
            <a:pPr marL="393065" marR="483870" indent="-380365">
              <a:lnSpc>
                <a:spcPct val="98900"/>
              </a:lnSpc>
              <a:buClr>
                <a:srgbClr val="94609C"/>
              </a:buClr>
              <a:buSzPct val="133333"/>
              <a:buFont typeface="Arial"/>
              <a:buChar char="■"/>
              <a:tabLst>
                <a:tab pos="393065" algn="l"/>
                <a:tab pos="393700" algn="l"/>
              </a:tabLst>
            </a:pPr>
            <a:r>
              <a:rPr sz="1800" b="1" dirty="0">
                <a:solidFill>
                  <a:srgbClr val="091208"/>
                </a:solidFill>
                <a:latin typeface="Calibri"/>
                <a:cs typeface="Calibri"/>
              </a:rPr>
              <a:t>All</a:t>
            </a:r>
            <a:r>
              <a:rPr sz="1800" b="1" spc="-25" dirty="0">
                <a:solidFill>
                  <a:srgbClr val="091208"/>
                </a:solidFill>
                <a:latin typeface="Calibri"/>
                <a:cs typeface="Calibri"/>
              </a:rPr>
              <a:t> </a:t>
            </a:r>
            <a:r>
              <a:rPr sz="1800" b="1" dirty="0">
                <a:solidFill>
                  <a:srgbClr val="091208"/>
                </a:solidFill>
                <a:latin typeface="Calibri"/>
                <a:cs typeface="Calibri"/>
              </a:rPr>
              <a:t>languages</a:t>
            </a:r>
            <a:r>
              <a:rPr sz="1800" b="1" spc="-15" dirty="0">
                <a:solidFill>
                  <a:srgbClr val="091208"/>
                </a:solidFill>
                <a:latin typeface="Calibri"/>
                <a:cs typeface="Calibri"/>
              </a:rPr>
              <a:t> </a:t>
            </a:r>
            <a:r>
              <a:rPr sz="1800" b="1" dirty="0">
                <a:solidFill>
                  <a:srgbClr val="091208"/>
                </a:solidFill>
                <a:latin typeface="Calibri"/>
                <a:cs typeface="Calibri"/>
              </a:rPr>
              <a:t>(in</a:t>
            </a:r>
            <a:r>
              <a:rPr sz="1800" b="1" spc="-15" dirty="0">
                <a:solidFill>
                  <a:srgbClr val="091208"/>
                </a:solidFill>
                <a:latin typeface="Calibri"/>
                <a:cs typeface="Calibri"/>
              </a:rPr>
              <a:t> </a:t>
            </a:r>
            <a:r>
              <a:rPr sz="1800" b="1" dirty="0">
                <a:solidFill>
                  <a:srgbClr val="091208"/>
                </a:solidFill>
                <a:latin typeface="Calibri"/>
                <a:cs typeface="Calibri"/>
              </a:rPr>
              <a:t>the</a:t>
            </a:r>
            <a:r>
              <a:rPr sz="1800" b="1" spc="-15" dirty="0">
                <a:solidFill>
                  <a:srgbClr val="091208"/>
                </a:solidFill>
                <a:latin typeface="Calibri"/>
                <a:cs typeface="Calibri"/>
              </a:rPr>
              <a:t> </a:t>
            </a:r>
            <a:r>
              <a:rPr sz="1800" b="1" dirty="0">
                <a:solidFill>
                  <a:srgbClr val="091208"/>
                </a:solidFill>
                <a:latin typeface="Calibri"/>
                <a:cs typeface="Calibri"/>
              </a:rPr>
              <a:t>end)</a:t>
            </a:r>
            <a:r>
              <a:rPr sz="1800" b="1" spc="-10" dirty="0">
                <a:solidFill>
                  <a:srgbClr val="091208"/>
                </a:solidFill>
                <a:latin typeface="Calibri"/>
                <a:cs typeface="Calibri"/>
              </a:rPr>
              <a:t> </a:t>
            </a:r>
            <a:r>
              <a:rPr sz="1800" b="1" dirty="0">
                <a:solidFill>
                  <a:srgbClr val="091208"/>
                </a:solidFill>
                <a:latin typeface="Calibri"/>
                <a:cs typeface="Calibri"/>
              </a:rPr>
              <a:t>have</a:t>
            </a:r>
            <a:r>
              <a:rPr sz="1800" b="1" spc="-20" dirty="0">
                <a:solidFill>
                  <a:srgbClr val="091208"/>
                </a:solidFill>
                <a:latin typeface="Calibri"/>
                <a:cs typeface="Calibri"/>
              </a:rPr>
              <a:t> </a:t>
            </a:r>
            <a:r>
              <a:rPr sz="1800" b="1" dirty="0">
                <a:solidFill>
                  <a:srgbClr val="091208"/>
                </a:solidFill>
                <a:latin typeface="Calibri"/>
                <a:cs typeface="Calibri"/>
              </a:rPr>
              <a:t>to</a:t>
            </a:r>
            <a:r>
              <a:rPr sz="1800" b="1" spc="-15" dirty="0">
                <a:solidFill>
                  <a:srgbClr val="091208"/>
                </a:solidFill>
                <a:latin typeface="Calibri"/>
                <a:cs typeface="Calibri"/>
              </a:rPr>
              <a:t> </a:t>
            </a:r>
            <a:r>
              <a:rPr sz="1800" b="1" dirty="0">
                <a:solidFill>
                  <a:srgbClr val="091208"/>
                </a:solidFill>
                <a:latin typeface="Calibri"/>
                <a:cs typeface="Calibri"/>
              </a:rPr>
              <a:t>be</a:t>
            </a:r>
            <a:r>
              <a:rPr sz="1800" b="1" spc="-15" dirty="0">
                <a:solidFill>
                  <a:srgbClr val="091208"/>
                </a:solidFill>
                <a:latin typeface="Calibri"/>
                <a:cs typeface="Calibri"/>
              </a:rPr>
              <a:t> </a:t>
            </a:r>
            <a:r>
              <a:rPr sz="1800" b="1" dirty="0">
                <a:solidFill>
                  <a:srgbClr val="091208"/>
                </a:solidFill>
                <a:latin typeface="Calibri"/>
                <a:cs typeface="Calibri"/>
              </a:rPr>
              <a:t>converted</a:t>
            </a:r>
            <a:r>
              <a:rPr sz="1800" b="1" spc="-15" dirty="0">
                <a:solidFill>
                  <a:srgbClr val="091208"/>
                </a:solidFill>
                <a:latin typeface="Calibri"/>
                <a:cs typeface="Calibri"/>
              </a:rPr>
              <a:t> </a:t>
            </a:r>
            <a:r>
              <a:rPr sz="1800" b="1" dirty="0">
                <a:solidFill>
                  <a:srgbClr val="091208"/>
                </a:solidFill>
                <a:latin typeface="Calibri"/>
                <a:cs typeface="Calibri"/>
              </a:rPr>
              <a:t>into</a:t>
            </a:r>
            <a:r>
              <a:rPr sz="1800" b="1" spc="-15" dirty="0">
                <a:solidFill>
                  <a:srgbClr val="091208"/>
                </a:solidFill>
                <a:latin typeface="Calibri"/>
                <a:cs typeface="Calibri"/>
              </a:rPr>
              <a:t> </a:t>
            </a:r>
            <a:r>
              <a:rPr sz="1800" b="1" dirty="0">
                <a:solidFill>
                  <a:srgbClr val="091208"/>
                </a:solidFill>
                <a:latin typeface="Calibri"/>
                <a:cs typeface="Calibri"/>
              </a:rPr>
              <a:t>binary</a:t>
            </a:r>
            <a:r>
              <a:rPr sz="1800" b="1" spc="-15" dirty="0">
                <a:solidFill>
                  <a:srgbClr val="091208"/>
                </a:solidFill>
                <a:latin typeface="Calibri"/>
                <a:cs typeface="Calibri"/>
              </a:rPr>
              <a:t> </a:t>
            </a:r>
            <a:r>
              <a:rPr sz="1800" b="1" dirty="0">
                <a:solidFill>
                  <a:srgbClr val="091208"/>
                </a:solidFill>
                <a:latin typeface="Calibri"/>
                <a:cs typeface="Calibri"/>
              </a:rPr>
              <a:t>code</a:t>
            </a:r>
            <a:r>
              <a:rPr sz="1800" b="1" spc="-45" dirty="0">
                <a:solidFill>
                  <a:srgbClr val="091208"/>
                </a:solidFill>
                <a:latin typeface="Calibri"/>
                <a:cs typeface="Calibri"/>
              </a:rPr>
              <a:t> </a:t>
            </a:r>
            <a:r>
              <a:rPr sz="1800" dirty="0">
                <a:solidFill>
                  <a:srgbClr val="091208"/>
                </a:solidFill>
                <a:latin typeface="Calibri"/>
                <a:cs typeface="Calibri"/>
              </a:rPr>
              <a:t>(by</a:t>
            </a:r>
            <a:r>
              <a:rPr sz="1800" spc="-15" dirty="0">
                <a:solidFill>
                  <a:srgbClr val="091208"/>
                </a:solidFill>
                <a:latin typeface="Calibri"/>
                <a:cs typeface="Calibri"/>
              </a:rPr>
              <a:t> </a:t>
            </a:r>
            <a:r>
              <a:rPr sz="1800" dirty="0">
                <a:solidFill>
                  <a:srgbClr val="091208"/>
                </a:solidFill>
                <a:latin typeface="Calibri"/>
                <a:cs typeface="Calibri"/>
              </a:rPr>
              <a:t>either</a:t>
            </a:r>
            <a:r>
              <a:rPr sz="1800" spc="-10" dirty="0">
                <a:solidFill>
                  <a:srgbClr val="091208"/>
                </a:solidFill>
                <a:latin typeface="Calibri"/>
                <a:cs typeface="Calibri"/>
              </a:rPr>
              <a:t> </a:t>
            </a:r>
            <a:r>
              <a:rPr sz="1800" spc="-50" dirty="0">
                <a:solidFill>
                  <a:srgbClr val="091208"/>
                </a:solidFill>
                <a:latin typeface="Calibri"/>
                <a:cs typeface="Calibri"/>
              </a:rPr>
              <a:t>a </a:t>
            </a:r>
            <a:r>
              <a:rPr sz="1800" dirty="0">
                <a:solidFill>
                  <a:srgbClr val="091208"/>
                </a:solidFill>
                <a:latin typeface="Calibri"/>
                <a:cs typeface="Calibri"/>
              </a:rPr>
              <a:t>complier</a:t>
            </a:r>
            <a:r>
              <a:rPr sz="1800" spc="-25" dirty="0">
                <a:solidFill>
                  <a:srgbClr val="091208"/>
                </a:solidFill>
                <a:latin typeface="Calibri"/>
                <a:cs typeface="Calibri"/>
              </a:rPr>
              <a:t> </a:t>
            </a:r>
            <a:r>
              <a:rPr sz="1800" dirty="0">
                <a:solidFill>
                  <a:srgbClr val="091208"/>
                </a:solidFill>
                <a:latin typeface="Calibri"/>
                <a:cs typeface="Calibri"/>
              </a:rPr>
              <a:t>or</a:t>
            </a:r>
            <a:r>
              <a:rPr sz="1800" spc="-10" dirty="0">
                <a:solidFill>
                  <a:srgbClr val="091208"/>
                </a:solidFill>
                <a:latin typeface="Calibri"/>
                <a:cs typeface="Calibri"/>
              </a:rPr>
              <a:t> </a:t>
            </a:r>
            <a:r>
              <a:rPr sz="1800" dirty="0">
                <a:solidFill>
                  <a:srgbClr val="091208"/>
                </a:solidFill>
                <a:latin typeface="Calibri"/>
                <a:cs typeface="Calibri"/>
              </a:rPr>
              <a:t>interpreter),</a:t>
            </a:r>
            <a:r>
              <a:rPr sz="1800" spc="-5" dirty="0">
                <a:solidFill>
                  <a:srgbClr val="091208"/>
                </a:solidFill>
                <a:latin typeface="Calibri"/>
                <a:cs typeface="Calibri"/>
              </a:rPr>
              <a:t> </a:t>
            </a:r>
            <a:r>
              <a:rPr sz="1800" dirty="0">
                <a:solidFill>
                  <a:srgbClr val="091208"/>
                </a:solidFill>
                <a:latin typeface="Calibri"/>
                <a:cs typeface="Calibri"/>
              </a:rPr>
              <a:t>so</a:t>
            </a:r>
            <a:r>
              <a:rPr sz="1800" spc="-10" dirty="0">
                <a:solidFill>
                  <a:srgbClr val="091208"/>
                </a:solidFill>
                <a:latin typeface="Calibri"/>
                <a:cs typeface="Calibri"/>
              </a:rPr>
              <a:t> </a:t>
            </a:r>
            <a:r>
              <a:rPr sz="1800" dirty="0">
                <a:solidFill>
                  <a:srgbClr val="091208"/>
                </a:solidFill>
                <a:latin typeface="Calibri"/>
                <a:cs typeface="Calibri"/>
              </a:rPr>
              <a:t>essentially</a:t>
            </a:r>
            <a:r>
              <a:rPr sz="1800" spc="-10" dirty="0">
                <a:solidFill>
                  <a:srgbClr val="091208"/>
                </a:solidFill>
                <a:latin typeface="Calibri"/>
                <a:cs typeface="Calibri"/>
              </a:rPr>
              <a:t> </a:t>
            </a:r>
            <a:r>
              <a:rPr sz="1800" dirty="0">
                <a:solidFill>
                  <a:srgbClr val="091208"/>
                </a:solidFill>
                <a:latin typeface="Calibri"/>
                <a:cs typeface="Calibri"/>
              </a:rPr>
              <a:t>(and regardless</a:t>
            </a:r>
            <a:r>
              <a:rPr sz="1800" spc="-15" dirty="0">
                <a:solidFill>
                  <a:srgbClr val="091208"/>
                </a:solidFill>
                <a:latin typeface="Calibri"/>
                <a:cs typeface="Calibri"/>
              </a:rPr>
              <a:t> </a:t>
            </a:r>
            <a:r>
              <a:rPr sz="1800" dirty="0">
                <a:solidFill>
                  <a:srgbClr val="091208"/>
                </a:solidFill>
                <a:latin typeface="Calibri"/>
                <a:cs typeface="Calibri"/>
              </a:rPr>
              <a:t>of</a:t>
            </a:r>
            <a:r>
              <a:rPr sz="1800" spc="-5" dirty="0">
                <a:solidFill>
                  <a:srgbClr val="091208"/>
                </a:solidFill>
                <a:latin typeface="Calibri"/>
                <a:cs typeface="Calibri"/>
              </a:rPr>
              <a:t> </a:t>
            </a:r>
            <a:r>
              <a:rPr sz="1800" dirty="0">
                <a:solidFill>
                  <a:srgbClr val="091208"/>
                </a:solidFill>
                <a:latin typeface="Calibri"/>
                <a:cs typeface="Calibri"/>
              </a:rPr>
              <a:t>the </a:t>
            </a:r>
            <a:r>
              <a:rPr sz="1800" spc="-10" dirty="0">
                <a:solidFill>
                  <a:srgbClr val="091208"/>
                </a:solidFill>
                <a:latin typeface="Calibri"/>
                <a:cs typeface="Calibri"/>
              </a:rPr>
              <a:t>programming </a:t>
            </a:r>
            <a:r>
              <a:rPr sz="1800" dirty="0">
                <a:solidFill>
                  <a:srgbClr val="091208"/>
                </a:solidFill>
                <a:latin typeface="Calibri"/>
                <a:cs typeface="Calibri"/>
              </a:rPr>
              <a:t>paradigm)</a:t>
            </a:r>
            <a:r>
              <a:rPr sz="1800" spc="-5" dirty="0">
                <a:solidFill>
                  <a:srgbClr val="091208"/>
                </a:solidFill>
                <a:latin typeface="Calibri"/>
                <a:cs typeface="Calibri"/>
              </a:rPr>
              <a:t> </a:t>
            </a:r>
            <a:r>
              <a:rPr sz="1800" dirty="0">
                <a:solidFill>
                  <a:srgbClr val="091208"/>
                </a:solidFill>
                <a:latin typeface="Calibri"/>
                <a:cs typeface="Calibri"/>
              </a:rPr>
              <a:t>they</a:t>
            </a:r>
            <a:r>
              <a:rPr sz="1800" spc="-10" dirty="0">
                <a:solidFill>
                  <a:srgbClr val="091208"/>
                </a:solidFill>
                <a:latin typeface="Calibri"/>
                <a:cs typeface="Calibri"/>
              </a:rPr>
              <a:t> </a:t>
            </a:r>
            <a:r>
              <a:rPr sz="1800" dirty="0">
                <a:solidFill>
                  <a:srgbClr val="091208"/>
                </a:solidFill>
                <a:latin typeface="Calibri"/>
                <a:cs typeface="Calibri"/>
              </a:rPr>
              <a:t>will</a:t>
            </a:r>
            <a:r>
              <a:rPr sz="1800" spc="-10" dirty="0">
                <a:solidFill>
                  <a:srgbClr val="091208"/>
                </a:solidFill>
                <a:latin typeface="Calibri"/>
                <a:cs typeface="Calibri"/>
              </a:rPr>
              <a:t> </a:t>
            </a:r>
            <a:r>
              <a:rPr sz="1800" dirty="0">
                <a:solidFill>
                  <a:srgbClr val="091208"/>
                </a:solidFill>
                <a:latin typeface="Calibri"/>
                <a:cs typeface="Calibri"/>
              </a:rPr>
              <a:t>all</a:t>
            </a:r>
            <a:r>
              <a:rPr sz="1800" spc="-10" dirty="0">
                <a:solidFill>
                  <a:srgbClr val="091208"/>
                </a:solidFill>
                <a:latin typeface="Calibri"/>
                <a:cs typeface="Calibri"/>
              </a:rPr>
              <a:t> </a:t>
            </a:r>
            <a:r>
              <a:rPr sz="1800" dirty="0">
                <a:solidFill>
                  <a:srgbClr val="091208"/>
                </a:solidFill>
                <a:latin typeface="Calibri"/>
                <a:cs typeface="Calibri"/>
              </a:rPr>
              <a:t>end</a:t>
            </a:r>
            <a:r>
              <a:rPr sz="1800" spc="-5" dirty="0">
                <a:solidFill>
                  <a:srgbClr val="091208"/>
                </a:solidFill>
                <a:latin typeface="Calibri"/>
                <a:cs typeface="Calibri"/>
              </a:rPr>
              <a:t> </a:t>
            </a:r>
            <a:r>
              <a:rPr sz="1800" dirty="0">
                <a:solidFill>
                  <a:srgbClr val="091208"/>
                </a:solidFill>
                <a:latin typeface="Calibri"/>
                <a:cs typeface="Calibri"/>
              </a:rPr>
              <a:t>up</a:t>
            </a:r>
            <a:r>
              <a:rPr sz="1800" spc="-5" dirty="0">
                <a:solidFill>
                  <a:srgbClr val="091208"/>
                </a:solidFill>
                <a:latin typeface="Calibri"/>
                <a:cs typeface="Calibri"/>
              </a:rPr>
              <a:t> </a:t>
            </a:r>
            <a:r>
              <a:rPr sz="1800" dirty="0">
                <a:solidFill>
                  <a:srgbClr val="091208"/>
                </a:solidFill>
                <a:latin typeface="Calibri"/>
                <a:cs typeface="Calibri"/>
              </a:rPr>
              <a:t>being</a:t>
            </a:r>
            <a:r>
              <a:rPr sz="1800" spc="-5" dirty="0">
                <a:solidFill>
                  <a:srgbClr val="091208"/>
                </a:solidFill>
                <a:latin typeface="Calibri"/>
                <a:cs typeface="Calibri"/>
              </a:rPr>
              <a:t> </a:t>
            </a:r>
            <a:r>
              <a:rPr sz="1800" dirty="0">
                <a:solidFill>
                  <a:srgbClr val="091208"/>
                </a:solidFill>
                <a:latin typeface="Calibri"/>
                <a:cs typeface="Calibri"/>
              </a:rPr>
              <a:t>executed</a:t>
            </a:r>
            <a:r>
              <a:rPr sz="1800" spc="-5" dirty="0">
                <a:solidFill>
                  <a:srgbClr val="091208"/>
                </a:solidFill>
                <a:latin typeface="Calibri"/>
                <a:cs typeface="Calibri"/>
              </a:rPr>
              <a:t> </a:t>
            </a:r>
            <a:r>
              <a:rPr sz="1800" dirty="0">
                <a:solidFill>
                  <a:srgbClr val="091208"/>
                </a:solidFill>
                <a:latin typeface="Calibri"/>
                <a:cs typeface="Calibri"/>
              </a:rPr>
              <a:t>as</a:t>
            </a:r>
            <a:r>
              <a:rPr sz="1800" spc="-10" dirty="0">
                <a:solidFill>
                  <a:srgbClr val="091208"/>
                </a:solidFill>
                <a:latin typeface="Calibri"/>
                <a:cs typeface="Calibri"/>
              </a:rPr>
              <a:t> </a:t>
            </a:r>
            <a:r>
              <a:rPr sz="1800" dirty="0">
                <a:solidFill>
                  <a:srgbClr val="091208"/>
                </a:solidFill>
                <a:latin typeface="Calibri"/>
                <a:cs typeface="Calibri"/>
              </a:rPr>
              <a:t>imperative</a:t>
            </a:r>
            <a:r>
              <a:rPr sz="1800" spc="-5" dirty="0">
                <a:solidFill>
                  <a:srgbClr val="091208"/>
                </a:solidFill>
                <a:latin typeface="Calibri"/>
                <a:cs typeface="Calibri"/>
              </a:rPr>
              <a:t> </a:t>
            </a:r>
            <a:r>
              <a:rPr sz="1800" dirty="0">
                <a:solidFill>
                  <a:srgbClr val="091208"/>
                </a:solidFill>
                <a:latin typeface="Calibri"/>
                <a:cs typeface="Calibri"/>
              </a:rPr>
              <a:t>code; therefore</a:t>
            </a:r>
            <a:r>
              <a:rPr sz="1800" spc="-5" dirty="0">
                <a:solidFill>
                  <a:srgbClr val="091208"/>
                </a:solidFill>
                <a:latin typeface="Calibri"/>
                <a:cs typeface="Calibri"/>
              </a:rPr>
              <a:t> </a:t>
            </a:r>
            <a:r>
              <a:rPr sz="1800" spc="-25" dirty="0">
                <a:solidFill>
                  <a:srgbClr val="091208"/>
                </a:solidFill>
                <a:latin typeface="Calibri"/>
                <a:cs typeface="Calibri"/>
              </a:rPr>
              <a:t>in </a:t>
            </a:r>
            <a:r>
              <a:rPr sz="1800" dirty="0">
                <a:solidFill>
                  <a:srgbClr val="091208"/>
                </a:solidFill>
                <a:latin typeface="Calibri"/>
                <a:cs typeface="Calibri"/>
              </a:rPr>
              <a:t>essence,</a:t>
            </a:r>
            <a:r>
              <a:rPr sz="1800" spc="-15" dirty="0">
                <a:solidFill>
                  <a:srgbClr val="091208"/>
                </a:solidFill>
                <a:latin typeface="Calibri"/>
                <a:cs typeface="Calibri"/>
              </a:rPr>
              <a:t> </a:t>
            </a:r>
            <a:r>
              <a:rPr sz="1800" dirty="0">
                <a:solidFill>
                  <a:srgbClr val="091208"/>
                </a:solidFill>
                <a:latin typeface="Calibri"/>
                <a:cs typeface="Calibri"/>
              </a:rPr>
              <a:t>we are simply</a:t>
            </a:r>
            <a:r>
              <a:rPr sz="1800" spc="-10" dirty="0">
                <a:solidFill>
                  <a:srgbClr val="091208"/>
                </a:solidFill>
                <a:latin typeface="Calibri"/>
                <a:cs typeface="Calibri"/>
              </a:rPr>
              <a:t> </a:t>
            </a:r>
            <a:r>
              <a:rPr sz="1800" dirty="0">
                <a:solidFill>
                  <a:srgbClr val="091208"/>
                </a:solidFill>
                <a:latin typeface="Calibri"/>
                <a:cs typeface="Calibri"/>
              </a:rPr>
              <a:t>talking</a:t>
            </a:r>
            <a:r>
              <a:rPr sz="1800" spc="-5" dirty="0">
                <a:solidFill>
                  <a:srgbClr val="091208"/>
                </a:solidFill>
                <a:latin typeface="Calibri"/>
                <a:cs typeface="Calibri"/>
              </a:rPr>
              <a:t> </a:t>
            </a:r>
            <a:r>
              <a:rPr sz="1800" dirty="0">
                <a:solidFill>
                  <a:srgbClr val="091208"/>
                </a:solidFill>
                <a:latin typeface="Calibri"/>
                <a:cs typeface="Calibri"/>
              </a:rPr>
              <a:t>about</a:t>
            </a:r>
            <a:r>
              <a:rPr sz="1800" spc="-10" dirty="0">
                <a:solidFill>
                  <a:srgbClr val="091208"/>
                </a:solidFill>
                <a:latin typeface="Calibri"/>
                <a:cs typeface="Calibri"/>
              </a:rPr>
              <a:t> </a:t>
            </a:r>
            <a:r>
              <a:rPr sz="1800" dirty="0">
                <a:solidFill>
                  <a:srgbClr val="091208"/>
                </a:solidFill>
                <a:latin typeface="Calibri"/>
                <a:cs typeface="Calibri"/>
              </a:rPr>
              <a:t>layers</a:t>
            </a:r>
            <a:r>
              <a:rPr sz="1800" spc="-10" dirty="0">
                <a:solidFill>
                  <a:srgbClr val="091208"/>
                </a:solidFill>
                <a:latin typeface="Calibri"/>
                <a:cs typeface="Calibri"/>
              </a:rPr>
              <a:t> </a:t>
            </a:r>
            <a:r>
              <a:rPr sz="1800" dirty="0">
                <a:solidFill>
                  <a:srgbClr val="091208"/>
                </a:solidFill>
                <a:latin typeface="Calibri"/>
                <a:cs typeface="Calibri"/>
              </a:rPr>
              <a:t>of </a:t>
            </a:r>
            <a:r>
              <a:rPr sz="1800" spc="-10" dirty="0">
                <a:solidFill>
                  <a:srgbClr val="091208"/>
                </a:solidFill>
                <a:latin typeface="Calibri"/>
                <a:cs typeface="Calibri"/>
              </a:rPr>
              <a:t>abstraction.</a:t>
            </a:r>
            <a:endParaRPr sz="18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579120">
              <a:lnSpc>
                <a:spcPct val="100000"/>
              </a:lnSpc>
              <a:spcBef>
                <a:spcPts val="100"/>
              </a:spcBef>
            </a:pPr>
            <a:r>
              <a:rPr sz="2800" dirty="0">
                <a:solidFill>
                  <a:srgbClr val="FFFFFF"/>
                </a:solidFill>
              </a:rPr>
              <a:t>Advanced</a:t>
            </a:r>
            <a:r>
              <a:rPr sz="2800" spc="-20" dirty="0">
                <a:solidFill>
                  <a:srgbClr val="FFFFFF"/>
                </a:solidFill>
              </a:rPr>
              <a:t> </a:t>
            </a:r>
            <a:r>
              <a:rPr sz="2800" dirty="0">
                <a:solidFill>
                  <a:srgbClr val="FFFFFF"/>
                </a:solidFill>
              </a:rPr>
              <a:t>Programming;</a:t>
            </a:r>
            <a:r>
              <a:rPr sz="2800" spc="-10" dirty="0">
                <a:solidFill>
                  <a:srgbClr val="FFFFFF"/>
                </a:solidFill>
              </a:rPr>
              <a:t> </a:t>
            </a:r>
            <a:r>
              <a:rPr sz="2800" dirty="0">
                <a:solidFill>
                  <a:srgbClr val="FFFFFF"/>
                </a:solidFill>
              </a:rPr>
              <a:t>Layers</a:t>
            </a:r>
            <a:r>
              <a:rPr sz="2800" spc="-15" dirty="0">
                <a:solidFill>
                  <a:srgbClr val="FFFFFF"/>
                </a:solidFill>
              </a:rPr>
              <a:t> </a:t>
            </a:r>
            <a:r>
              <a:rPr sz="2800" dirty="0">
                <a:solidFill>
                  <a:srgbClr val="FFFFFF"/>
                </a:solidFill>
              </a:rPr>
              <a:t>of</a:t>
            </a:r>
            <a:r>
              <a:rPr sz="2800" spc="-10" dirty="0">
                <a:solidFill>
                  <a:srgbClr val="FFFFFF"/>
                </a:solidFill>
              </a:rPr>
              <a:t> Abstraction</a:t>
            </a:r>
            <a:endParaRPr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5523"/>
            <a:ext cx="5821680" cy="574040"/>
          </a:xfrm>
          <a:prstGeom prst="rect">
            <a:avLst/>
          </a:prstGeom>
        </p:spPr>
        <p:txBody>
          <a:bodyPr vert="horz" wrap="square" lIns="0" tIns="12700" rIns="0" bIns="0" rtlCol="0">
            <a:spAutoFit/>
          </a:bodyPr>
          <a:lstStyle/>
          <a:p>
            <a:pPr marL="12700">
              <a:lnSpc>
                <a:spcPct val="100000"/>
              </a:lnSpc>
              <a:spcBef>
                <a:spcPts val="100"/>
              </a:spcBef>
            </a:pPr>
            <a:r>
              <a:rPr sz="3600" b="0" spc="110" dirty="0">
                <a:solidFill>
                  <a:srgbClr val="2A1A00"/>
                </a:solidFill>
                <a:latin typeface="Impact"/>
                <a:cs typeface="Impact"/>
              </a:rPr>
              <a:t>HIGH</a:t>
            </a:r>
            <a:r>
              <a:rPr sz="3600" b="0" spc="305" dirty="0">
                <a:solidFill>
                  <a:srgbClr val="2A1A00"/>
                </a:solidFill>
                <a:latin typeface="Impact"/>
                <a:cs typeface="Impact"/>
              </a:rPr>
              <a:t> </a:t>
            </a:r>
            <a:r>
              <a:rPr sz="3600" b="0" dirty="0">
                <a:solidFill>
                  <a:srgbClr val="2A1A00"/>
                </a:solidFill>
                <a:latin typeface="Impact"/>
                <a:cs typeface="Impact"/>
              </a:rPr>
              <a:t>&amp;</a:t>
            </a:r>
            <a:r>
              <a:rPr sz="3600" b="0" spc="310" dirty="0">
                <a:solidFill>
                  <a:srgbClr val="2A1A00"/>
                </a:solidFill>
                <a:latin typeface="Impact"/>
                <a:cs typeface="Impact"/>
              </a:rPr>
              <a:t> </a:t>
            </a:r>
            <a:r>
              <a:rPr sz="3600" b="0" spc="80" dirty="0">
                <a:solidFill>
                  <a:srgbClr val="2A1A00"/>
                </a:solidFill>
                <a:latin typeface="Impact"/>
                <a:cs typeface="Impact"/>
              </a:rPr>
              <a:t>LOW</a:t>
            </a:r>
            <a:r>
              <a:rPr sz="3600" b="0" spc="310" dirty="0">
                <a:solidFill>
                  <a:srgbClr val="2A1A00"/>
                </a:solidFill>
                <a:latin typeface="Impact"/>
                <a:cs typeface="Impact"/>
              </a:rPr>
              <a:t> </a:t>
            </a:r>
            <a:r>
              <a:rPr sz="3600" b="0" spc="120" dirty="0">
                <a:solidFill>
                  <a:srgbClr val="2A1A00"/>
                </a:solidFill>
                <a:latin typeface="Impact"/>
                <a:cs typeface="Impact"/>
              </a:rPr>
              <a:t>LEVEL</a:t>
            </a:r>
            <a:r>
              <a:rPr sz="3600" b="0" spc="310" dirty="0">
                <a:solidFill>
                  <a:srgbClr val="2A1A00"/>
                </a:solidFill>
                <a:latin typeface="Impact"/>
                <a:cs typeface="Impact"/>
              </a:rPr>
              <a:t> </a:t>
            </a:r>
            <a:r>
              <a:rPr sz="3600" b="0" spc="130" dirty="0">
                <a:solidFill>
                  <a:srgbClr val="2A1A00"/>
                </a:solidFill>
                <a:latin typeface="Impact"/>
                <a:cs typeface="Impact"/>
              </a:rPr>
              <a:t>LANGUAGES</a:t>
            </a:r>
            <a:endParaRPr sz="3600">
              <a:latin typeface="Impact"/>
              <a:cs typeface="Impact"/>
            </a:endParaRPr>
          </a:p>
        </p:txBody>
      </p:sp>
      <p:sp>
        <p:nvSpPr>
          <p:cNvPr id="6" name="object 6"/>
          <p:cNvSpPr txBox="1"/>
          <p:nvPr/>
        </p:nvSpPr>
        <p:spPr>
          <a:xfrm>
            <a:off x="1017497" y="961135"/>
            <a:ext cx="7147559" cy="362394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Programming</a:t>
            </a:r>
            <a:r>
              <a:rPr sz="1500" spc="-50" dirty="0">
                <a:solidFill>
                  <a:srgbClr val="595959"/>
                </a:solidFill>
                <a:latin typeface="Gill Sans MT"/>
                <a:cs typeface="Gill Sans MT"/>
              </a:rPr>
              <a:t> </a:t>
            </a:r>
            <a:r>
              <a:rPr sz="1500" dirty="0">
                <a:solidFill>
                  <a:srgbClr val="595959"/>
                </a:solidFill>
                <a:latin typeface="Gill Sans MT"/>
                <a:cs typeface="Gill Sans MT"/>
              </a:rPr>
              <a:t>languages</a:t>
            </a:r>
            <a:r>
              <a:rPr sz="1500" spc="-40" dirty="0">
                <a:solidFill>
                  <a:srgbClr val="595959"/>
                </a:solidFill>
                <a:latin typeface="Gill Sans MT"/>
                <a:cs typeface="Gill Sans MT"/>
              </a:rPr>
              <a:t> </a:t>
            </a:r>
            <a:r>
              <a:rPr sz="1500" dirty="0">
                <a:solidFill>
                  <a:srgbClr val="595959"/>
                </a:solidFill>
                <a:latin typeface="Gill Sans MT"/>
                <a:cs typeface="Gill Sans MT"/>
              </a:rPr>
              <a:t>are</a:t>
            </a:r>
            <a:r>
              <a:rPr sz="1500" spc="-40" dirty="0">
                <a:solidFill>
                  <a:srgbClr val="595959"/>
                </a:solidFill>
                <a:latin typeface="Gill Sans MT"/>
                <a:cs typeface="Gill Sans MT"/>
              </a:rPr>
              <a:t> </a:t>
            </a:r>
            <a:r>
              <a:rPr sz="1500" dirty="0">
                <a:solidFill>
                  <a:srgbClr val="595959"/>
                </a:solidFill>
                <a:latin typeface="Gill Sans MT"/>
                <a:cs typeface="Gill Sans MT"/>
              </a:rPr>
              <a:t>classified</a:t>
            </a:r>
            <a:r>
              <a:rPr sz="1500" spc="-40" dirty="0">
                <a:solidFill>
                  <a:srgbClr val="595959"/>
                </a:solidFill>
                <a:latin typeface="Gill Sans MT"/>
                <a:cs typeface="Gill Sans MT"/>
              </a:rPr>
              <a:t> </a:t>
            </a:r>
            <a:r>
              <a:rPr sz="1500" dirty="0">
                <a:solidFill>
                  <a:srgbClr val="595959"/>
                </a:solidFill>
                <a:latin typeface="Gill Sans MT"/>
                <a:cs typeface="Gill Sans MT"/>
              </a:rPr>
              <a:t>on</a:t>
            </a:r>
            <a:r>
              <a:rPr sz="1500" spc="-30" dirty="0">
                <a:solidFill>
                  <a:srgbClr val="595959"/>
                </a:solidFill>
                <a:latin typeface="Gill Sans MT"/>
                <a:cs typeface="Gill Sans MT"/>
              </a:rPr>
              <a:t> </a:t>
            </a:r>
            <a:r>
              <a:rPr sz="1500" dirty="0">
                <a:solidFill>
                  <a:srgbClr val="595959"/>
                </a:solidFill>
                <a:latin typeface="Gill Sans MT"/>
                <a:cs typeface="Gill Sans MT"/>
              </a:rPr>
              <a:t>a</a:t>
            </a:r>
            <a:r>
              <a:rPr sz="1500" spc="-40" dirty="0">
                <a:solidFill>
                  <a:srgbClr val="595959"/>
                </a:solidFill>
                <a:latin typeface="Gill Sans MT"/>
                <a:cs typeface="Gill Sans MT"/>
              </a:rPr>
              <a:t> </a:t>
            </a:r>
            <a:r>
              <a:rPr sz="1500" dirty="0">
                <a:solidFill>
                  <a:srgbClr val="595959"/>
                </a:solidFill>
                <a:latin typeface="Gill Sans MT"/>
                <a:cs typeface="Gill Sans MT"/>
              </a:rPr>
              <a:t>range</a:t>
            </a:r>
            <a:r>
              <a:rPr sz="1500" spc="-40" dirty="0">
                <a:solidFill>
                  <a:srgbClr val="595959"/>
                </a:solidFill>
                <a:latin typeface="Gill Sans MT"/>
                <a:cs typeface="Gill Sans MT"/>
              </a:rPr>
              <a:t> </a:t>
            </a:r>
            <a:r>
              <a:rPr sz="1500" dirty="0">
                <a:solidFill>
                  <a:srgbClr val="595959"/>
                </a:solidFill>
                <a:latin typeface="Gill Sans MT"/>
                <a:cs typeface="Gill Sans MT"/>
              </a:rPr>
              <a:t>of</a:t>
            </a:r>
            <a:r>
              <a:rPr sz="1500" spc="-35" dirty="0">
                <a:solidFill>
                  <a:srgbClr val="595959"/>
                </a:solidFill>
                <a:latin typeface="Gill Sans MT"/>
                <a:cs typeface="Gill Sans MT"/>
              </a:rPr>
              <a:t> </a:t>
            </a:r>
            <a:r>
              <a:rPr sz="1500" b="1" dirty="0">
                <a:solidFill>
                  <a:srgbClr val="595959"/>
                </a:solidFill>
                <a:latin typeface="Gill Sans MT Bold"/>
                <a:cs typeface="Gill Sans MT Bold"/>
              </a:rPr>
              <a:t>high-level</a:t>
            </a:r>
            <a:r>
              <a:rPr sz="1500" b="1" spc="-25" dirty="0">
                <a:solidFill>
                  <a:srgbClr val="595959"/>
                </a:solidFill>
                <a:latin typeface="Gill Sans MT Bold"/>
                <a:cs typeface="Gill Sans MT Bold"/>
              </a:rPr>
              <a:t> </a:t>
            </a:r>
            <a:r>
              <a:rPr sz="1500" dirty="0">
                <a:solidFill>
                  <a:srgbClr val="595959"/>
                </a:solidFill>
                <a:latin typeface="Gill Sans MT"/>
                <a:cs typeface="Gill Sans MT"/>
              </a:rPr>
              <a:t>to</a:t>
            </a:r>
            <a:r>
              <a:rPr sz="1500" spc="-40" dirty="0">
                <a:solidFill>
                  <a:srgbClr val="595959"/>
                </a:solidFill>
                <a:latin typeface="Gill Sans MT"/>
                <a:cs typeface="Gill Sans MT"/>
              </a:rPr>
              <a:t> </a:t>
            </a:r>
            <a:r>
              <a:rPr sz="1500" b="1" spc="-20" dirty="0">
                <a:solidFill>
                  <a:srgbClr val="595959"/>
                </a:solidFill>
                <a:latin typeface="Gill Sans MT Bold"/>
                <a:cs typeface="Gill Sans MT Bold"/>
              </a:rPr>
              <a:t>low-</a:t>
            </a:r>
            <a:r>
              <a:rPr sz="1500" b="1" dirty="0">
                <a:solidFill>
                  <a:srgbClr val="595959"/>
                </a:solidFill>
                <a:latin typeface="Gill Sans MT Bold"/>
                <a:cs typeface="Gill Sans MT Bold"/>
              </a:rPr>
              <a:t>level</a:t>
            </a:r>
            <a:r>
              <a:rPr sz="1500" b="1" spc="-25" dirty="0">
                <a:solidFill>
                  <a:srgbClr val="595959"/>
                </a:solidFill>
                <a:latin typeface="Gill Sans MT Bold"/>
                <a:cs typeface="Gill Sans MT Bold"/>
              </a:rPr>
              <a:t> </a:t>
            </a:r>
            <a:r>
              <a:rPr sz="1500" b="1" spc="-10" dirty="0">
                <a:solidFill>
                  <a:srgbClr val="595959"/>
                </a:solidFill>
                <a:latin typeface="Gill Sans MT Bold"/>
                <a:cs typeface="Gill Sans MT Bold"/>
              </a:rPr>
              <a:t>languages</a:t>
            </a:r>
            <a:r>
              <a:rPr sz="1500" spc="-10" dirty="0">
                <a:solidFill>
                  <a:srgbClr val="595959"/>
                </a:solidFill>
                <a:latin typeface="Gill Sans MT"/>
                <a:cs typeface="Gill Sans MT"/>
              </a:rPr>
              <a:t>.</a:t>
            </a:r>
            <a:endParaRPr sz="1500">
              <a:latin typeface="Gill Sans MT"/>
              <a:cs typeface="Gill Sans MT"/>
            </a:endParaRPr>
          </a:p>
          <a:p>
            <a:pPr>
              <a:lnSpc>
                <a:spcPct val="100000"/>
              </a:lnSpc>
              <a:spcBef>
                <a:spcPts val="20"/>
              </a:spcBef>
            </a:pPr>
            <a:endParaRPr sz="2050">
              <a:latin typeface="Gill Sans MT"/>
              <a:cs typeface="Gill Sans MT"/>
            </a:endParaRPr>
          </a:p>
          <a:p>
            <a:pPr marL="12700">
              <a:lnSpc>
                <a:spcPct val="100000"/>
              </a:lnSpc>
            </a:pPr>
            <a:r>
              <a:rPr sz="1500" dirty="0">
                <a:solidFill>
                  <a:srgbClr val="595959"/>
                </a:solidFill>
                <a:latin typeface="Gill Sans MT"/>
                <a:cs typeface="Gill Sans MT"/>
              </a:rPr>
              <a:t>The</a:t>
            </a:r>
            <a:r>
              <a:rPr sz="1500" spc="-75" dirty="0">
                <a:solidFill>
                  <a:srgbClr val="595959"/>
                </a:solidFill>
                <a:latin typeface="Gill Sans MT"/>
                <a:cs typeface="Gill Sans MT"/>
              </a:rPr>
              <a:t> </a:t>
            </a:r>
            <a:r>
              <a:rPr sz="1500" dirty="0">
                <a:solidFill>
                  <a:srgbClr val="595959"/>
                </a:solidFill>
                <a:latin typeface="Gill Sans MT"/>
                <a:cs typeface="Gill Sans MT"/>
              </a:rPr>
              <a:t>terms</a:t>
            </a:r>
            <a:r>
              <a:rPr sz="1500" spc="-160" dirty="0">
                <a:solidFill>
                  <a:srgbClr val="595959"/>
                </a:solidFill>
                <a:latin typeface="Gill Sans MT"/>
                <a:cs typeface="Gill Sans MT"/>
              </a:rPr>
              <a:t> </a:t>
            </a:r>
            <a:r>
              <a:rPr sz="1500" dirty="0">
                <a:solidFill>
                  <a:srgbClr val="595959"/>
                </a:solidFill>
                <a:latin typeface="Gill Sans MT"/>
                <a:cs typeface="Gill Sans MT"/>
              </a:rPr>
              <a:t>“</a:t>
            </a:r>
            <a:r>
              <a:rPr sz="1500" b="1" dirty="0">
                <a:solidFill>
                  <a:srgbClr val="595959"/>
                </a:solidFill>
                <a:latin typeface="Gill Sans MT Bold"/>
                <a:cs typeface="Gill Sans MT Bold"/>
              </a:rPr>
              <a:t>high</a:t>
            </a:r>
            <a:r>
              <a:rPr sz="1500" dirty="0">
                <a:solidFill>
                  <a:srgbClr val="595959"/>
                </a:solidFill>
                <a:latin typeface="Gill Sans MT"/>
                <a:cs typeface="Gill Sans MT"/>
              </a:rPr>
              <a:t>”</a:t>
            </a:r>
            <a:r>
              <a:rPr sz="1500" spc="-30" dirty="0">
                <a:solidFill>
                  <a:srgbClr val="595959"/>
                </a:solidFill>
                <a:latin typeface="Gill Sans MT"/>
                <a:cs typeface="Gill Sans MT"/>
              </a:rPr>
              <a:t> </a:t>
            </a:r>
            <a:r>
              <a:rPr sz="1500" spc="-10" dirty="0">
                <a:solidFill>
                  <a:srgbClr val="595959"/>
                </a:solidFill>
                <a:latin typeface="Gill Sans MT"/>
                <a:cs typeface="Gill Sans MT"/>
              </a:rPr>
              <a:t>or</a:t>
            </a:r>
            <a:r>
              <a:rPr sz="1500" spc="-150" dirty="0">
                <a:solidFill>
                  <a:srgbClr val="595959"/>
                </a:solidFill>
                <a:latin typeface="Gill Sans MT"/>
                <a:cs typeface="Gill Sans MT"/>
              </a:rPr>
              <a:t> </a:t>
            </a:r>
            <a:r>
              <a:rPr sz="1500" dirty="0">
                <a:solidFill>
                  <a:srgbClr val="595959"/>
                </a:solidFill>
                <a:latin typeface="Gill Sans MT"/>
                <a:cs typeface="Gill Sans MT"/>
              </a:rPr>
              <a:t>“</a:t>
            </a:r>
            <a:r>
              <a:rPr sz="1500" b="1" dirty="0">
                <a:solidFill>
                  <a:srgbClr val="595959"/>
                </a:solidFill>
                <a:latin typeface="Gill Sans MT Bold"/>
                <a:cs typeface="Gill Sans MT Bold"/>
              </a:rPr>
              <a:t>low</a:t>
            </a:r>
            <a:r>
              <a:rPr sz="1500" dirty="0">
                <a:solidFill>
                  <a:srgbClr val="595959"/>
                </a:solidFill>
                <a:latin typeface="Gill Sans MT"/>
                <a:cs typeface="Gill Sans MT"/>
              </a:rPr>
              <a:t>”</a:t>
            </a:r>
            <a:r>
              <a:rPr sz="1500" spc="-30" dirty="0">
                <a:solidFill>
                  <a:srgbClr val="595959"/>
                </a:solidFill>
                <a:latin typeface="Gill Sans MT"/>
                <a:cs typeface="Gill Sans MT"/>
              </a:rPr>
              <a:t> </a:t>
            </a:r>
            <a:r>
              <a:rPr sz="1500" dirty="0">
                <a:solidFill>
                  <a:srgbClr val="595959"/>
                </a:solidFill>
                <a:latin typeface="Gill Sans MT"/>
                <a:cs typeface="Gill Sans MT"/>
              </a:rPr>
              <a:t>describes</a:t>
            </a:r>
            <a:r>
              <a:rPr sz="1500" spc="-35" dirty="0">
                <a:solidFill>
                  <a:srgbClr val="595959"/>
                </a:solidFill>
                <a:latin typeface="Gill Sans MT"/>
                <a:cs typeface="Gill Sans MT"/>
              </a:rPr>
              <a:t> </a:t>
            </a:r>
            <a:r>
              <a:rPr sz="1500" dirty="0">
                <a:solidFill>
                  <a:srgbClr val="595959"/>
                </a:solidFill>
                <a:latin typeface="Gill Sans MT"/>
                <a:cs typeface="Gill Sans MT"/>
              </a:rPr>
              <a:t>the</a:t>
            </a:r>
            <a:r>
              <a:rPr sz="1500" spc="-35" dirty="0">
                <a:solidFill>
                  <a:srgbClr val="595959"/>
                </a:solidFill>
                <a:latin typeface="Gill Sans MT"/>
                <a:cs typeface="Gill Sans MT"/>
              </a:rPr>
              <a:t> </a:t>
            </a:r>
            <a:r>
              <a:rPr sz="1500" dirty="0">
                <a:solidFill>
                  <a:srgbClr val="595959"/>
                </a:solidFill>
                <a:latin typeface="Gill Sans MT"/>
                <a:cs typeface="Gill Sans MT"/>
              </a:rPr>
              <a:t>languages</a:t>
            </a:r>
            <a:r>
              <a:rPr sz="1500" spc="-30" dirty="0">
                <a:solidFill>
                  <a:srgbClr val="595959"/>
                </a:solidFill>
                <a:latin typeface="Gill Sans MT"/>
                <a:cs typeface="Gill Sans MT"/>
              </a:rPr>
              <a:t> </a:t>
            </a:r>
            <a:r>
              <a:rPr sz="1500" dirty="0">
                <a:solidFill>
                  <a:srgbClr val="595959"/>
                </a:solidFill>
                <a:latin typeface="Gill Sans MT"/>
                <a:cs typeface="Gill Sans MT"/>
              </a:rPr>
              <a:t>level</a:t>
            </a:r>
            <a:r>
              <a:rPr sz="1500" spc="-30" dirty="0">
                <a:solidFill>
                  <a:srgbClr val="595959"/>
                </a:solidFill>
                <a:latin typeface="Gill Sans MT"/>
                <a:cs typeface="Gill Sans MT"/>
              </a:rPr>
              <a:t> </a:t>
            </a:r>
            <a:r>
              <a:rPr sz="1500" dirty="0">
                <a:solidFill>
                  <a:srgbClr val="595959"/>
                </a:solidFill>
                <a:latin typeface="Gill Sans MT"/>
                <a:cs typeface="Gill Sans MT"/>
              </a:rPr>
              <a:t>of</a:t>
            </a:r>
            <a:r>
              <a:rPr sz="1500" spc="-25" dirty="0">
                <a:solidFill>
                  <a:srgbClr val="595959"/>
                </a:solidFill>
                <a:latin typeface="Gill Sans MT"/>
                <a:cs typeface="Gill Sans MT"/>
              </a:rPr>
              <a:t> </a:t>
            </a:r>
            <a:r>
              <a:rPr sz="1500" b="1" spc="-10" dirty="0">
                <a:solidFill>
                  <a:srgbClr val="595959"/>
                </a:solidFill>
                <a:latin typeface="Gill Sans MT Bold"/>
                <a:cs typeface="Gill Sans MT Bold"/>
              </a:rPr>
              <a:t>abstraction</a:t>
            </a:r>
            <a:r>
              <a:rPr sz="1500" spc="-10" dirty="0">
                <a:solidFill>
                  <a:srgbClr val="595959"/>
                </a:solidFill>
                <a:latin typeface="Gill Sans MT"/>
                <a:cs typeface="Gill Sans MT"/>
              </a:rPr>
              <a:t>.</a:t>
            </a:r>
            <a:endParaRPr sz="1500">
              <a:latin typeface="Gill Sans MT"/>
              <a:cs typeface="Gill Sans MT"/>
            </a:endParaRPr>
          </a:p>
          <a:p>
            <a:pPr marL="12700" marR="5080">
              <a:lnSpc>
                <a:spcPts val="1610"/>
              </a:lnSpc>
              <a:spcBef>
                <a:spcPts val="500"/>
              </a:spcBef>
            </a:pPr>
            <a:r>
              <a:rPr sz="1500" dirty="0">
                <a:solidFill>
                  <a:srgbClr val="595959"/>
                </a:solidFill>
                <a:latin typeface="Gill Sans MT"/>
                <a:cs typeface="Gill Sans MT"/>
              </a:rPr>
              <a:t>The</a:t>
            </a:r>
            <a:r>
              <a:rPr sz="1500" spc="-35" dirty="0">
                <a:solidFill>
                  <a:srgbClr val="595959"/>
                </a:solidFill>
                <a:latin typeface="Gill Sans MT"/>
                <a:cs typeface="Gill Sans MT"/>
              </a:rPr>
              <a:t> </a:t>
            </a:r>
            <a:r>
              <a:rPr sz="1500" dirty="0">
                <a:solidFill>
                  <a:srgbClr val="595959"/>
                </a:solidFill>
                <a:latin typeface="Gill Sans MT"/>
                <a:cs typeface="Gill Sans MT"/>
              </a:rPr>
              <a:t>more</a:t>
            </a:r>
            <a:r>
              <a:rPr sz="1500" spc="-25" dirty="0">
                <a:solidFill>
                  <a:srgbClr val="595959"/>
                </a:solidFill>
                <a:latin typeface="Gill Sans MT"/>
                <a:cs typeface="Gill Sans MT"/>
              </a:rPr>
              <a:t> </a:t>
            </a:r>
            <a:r>
              <a:rPr sz="1500" dirty="0">
                <a:solidFill>
                  <a:srgbClr val="595959"/>
                </a:solidFill>
                <a:latin typeface="Gill Sans MT"/>
                <a:cs typeface="Gill Sans MT"/>
              </a:rPr>
              <a:t>abstract</a:t>
            </a:r>
            <a:r>
              <a:rPr sz="1500" spc="-15" dirty="0">
                <a:solidFill>
                  <a:srgbClr val="595959"/>
                </a:solidFill>
                <a:latin typeface="Gill Sans MT"/>
                <a:cs typeface="Gill Sans MT"/>
              </a:rPr>
              <a:t> </a:t>
            </a:r>
            <a:r>
              <a:rPr sz="1500" dirty="0">
                <a:solidFill>
                  <a:srgbClr val="595959"/>
                </a:solidFill>
                <a:latin typeface="Gill Sans MT"/>
                <a:cs typeface="Gill Sans MT"/>
              </a:rPr>
              <a:t>(or</a:t>
            </a:r>
            <a:r>
              <a:rPr sz="1500" spc="-10" dirty="0">
                <a:solidFill>
                  <a:srgbClr val="595959"/>
                </a:solidFill>
                <a:latin typeface="Gill Sans MT"/>
                <a:cs typeface="Gill Sans MT"/>
              </a:rPr>
              <a:t> </a:t>
            </a:r>
            <a:r>
              <a:rPr sz="1500" spc="-25" dirty="0">
                <a:solidFill>
                  <a:srgbClr val="595959"/>
                </a:solidFill>
                <a:latin typeface="Gill Sans MT"/>
                <a:cs typeface="Gill Sans MT"/>
              </a:rPr>
              <a:t>higher-</a:t>
            </a:r>
            <a:r>
              <a:rPr sz="1500" dirty="0">
                <a:solidFill>
                  <a:srgbClr val="595959"/>
                </a:solidFill>
                <a:latin typeface="Gill Sans MT"/>
                <a:cs typeface="Gill Sans MT"/>
              </a:rPr>
              <a:t>level)</a:t>
            </a:r>
            <a:r>
              <a:rPr sz="1500" spc="-15" dirty="0">
                <a:solidFill>
                  <a:srgbClr val="595959"/>
                </a:solidFill>
                <a:latin typeface="Gill Sans MT"/>
                <a:cs typeface="Gill Sans MT"/>
              </a:rPr>
              <a:t> </a:t>
            </a:r>
            <a:r>
              <a:rPr sz="1500" dirty="0">
                <a:solidFill>
                  <a:srgbClr val="595959"/>
                </a:solidFill>
                <a:latin typeface="Gill Sans MT"/>
                <a:cs typeface="Gill Sans MT"/>
              </a:rPr>
              <a:t>a</a:t>
            </a:r>
            <a:r>
              <a:rPr sz="1500" spc="-20" dirty="0">
                <a:solidFill>
                  <a:srgbClr val="595959"/>
                </a:solidFill>
                <a:latin typeface="Gill Sans MT"/>
                <a:cs typeface="Gill Sans MT"/>
              </a:rPr>
              <a:t> </a:t>
            </a:r>
            <a:r>
              <a:rPr sz="1500" dirty="0">
                <a:solidFill>
                  <a:srgbClr val="595959"/>
                </a:solidFill>
                <a:latin typeface="Gill Sans MT"/>
                <a:cs typeface="Gill Sans MT"/>
              </a:rPr>
              <a:t>language</a:t>
            </a:r>
            <a:r>
              <a:rPr sz="1500" spc="-25" dirty="0">
                <a:solidFill>
                  <a:srgbClr val="595959"/>
                </a:solidFill>
                <a:latin typeface="Gill Sans MT"/>
                <a:cs typeface="Gill Sans MT"/>
              </a:rPr>
              <a:t> </a:t>
            </a:r>
            <a:r>
              <a:rPr sz="1500" dirty="0">
                <a:solidFill>
                  <a:srgbClr val="595959"/>
                </a:solidFill>
                <a:latin typeface="Gill Sans MT"/>
                <a:cs typeface="Gill Sans MT"/>
              </a:rPr>
              <a:t>is</a:t>
            </a:r>
            <a:r>
              <a:rPr sz="1500" spc="-15" dirty="0">
                <a:solidFill>
                  <a:srgbClr val="595959"/>
                </a:solidFill>
                <a:latin typeface="Gill Sans MT"/>
                <a:cs typeface="Gill Sans MT"/>
              </a:rPr>
              <a:t> </a:t>
            </a:r>
            <a:r>
              <a:rPr sz="1500" dirty="0">
                <a:solidFill>
                  <a:srgbClr val="595959"/>
                </a:solidFill>
                <a:latin typeface="Gill Sans MT"/>
                <a:cs typeface="Gill Sans MT"/>
              </a:rPr>
              <a:t>the</a:t>
            </a:r>
            <a:r>
              <a:rPr sz="1500" spc="-25" dirty="0">
                <a:solidFill>
                  <a:srgbClr val="595959"/>
                </a:solidFill>
                <a:latin typeface="Gill Sans MT"/>
                <a:cs typeface="Gill Sans MT"/>
              </a:rPr>
              <a:t> </a:t>
            </a:r>
            <a:r>
              <a:rPr sz="1500" dirty="0">
                <a:solidFill>
                  <a:srgbClr val="595959"/>
                </a:solidFill>
                <a:latin typeface="Gill Sans MT"/>
                <a:cs typeface="Gill Sans MT"/>
              </a:rPr>
              <a:t>further</a:t>
            </a:r>
            <a:r>
              <a:rPr sz="1500" spc="-10" dirty="0">
                <a:solidFill>
                  <a:srgbClr val="595959"/>
                </a:solidFill>
                <a:latin typeface="Gill Sans MT"/>
                <a:cs typeface="Gill Sans MT"/>
              </a:rPr>
              <a:t> </a:t>
            </a:r>
            <a:r>
              <a:rPr sz="1500" dirty="0">
                <a:solidFill>
                  <a:srgbClr val="595959"/>
                </a:solidFill>
                <a:latin typeface="Gill Sans MT"/>
                <a:cs typeface="Gill Sans MT"/>
              </a:rPr>
              <a:t>it</a:t>
            </a:r>
            <a:r>
              <a:rPr sz="1500" spc="-15" dirty="0">
                <a:solidFill>
                  <a:srgbClr val="595959"/>
                </a:solidFill>
                <a:latin typeface="Gill Sans MT"/>
                <a:cs typeface="Gill Sans MT"/>
              </a:rPr>
              <a:t> </a:t>
            </a:r>
            <a:r>
              <a:rPr sz="1500" dirty="0">
                <a:solidFill>
                  <a:srgbClr val="595959"/>
                </a:solidFill>
                <a:latin typeface="Gill Sans MT"/>
                <a:cs typeface="Gill Sans MT"/>
              </a:rPr>
              <a:t>is</a:t>
            </a:r>
            <a:r>
              <a:rPr sz="1500" spc="-20" dirty="0">
                <a:solidFill>
                  <a:srgbClr val="595959"/>
                </a:solidFill>
                <a:latin typeface="Gill Sans MT"/>
                <a:cs typeface="Gill Sans MT"/>
              </a:rPr>
              <a:t> </a:t>
            </a:r>
            <a:r>
              <a:rPr sz="1500" dirty="0">
                <a:solidFill>
                  <a:srgbClr val="595959"/>
                </a:solidFill>
                <a:latin typeface="Gill Sans MT"/>
                <a:cs typeface="Gill Sans MT"/>
              </a:rPr>
              <a:t>from</a:t>
            </a:r>
            <a:r>
              <a:rPr sz="1500" spc="-10" dirty="0">
                <a:solidFill>
                  <a:srgbClr val="595959"/>
                </a:solidFill>
                <a:latin typeface="Gill Sans MT"/>
                <a:cs typeface="Gill Sans MT"/>
              </a:rPr>
              <a:t> </a:t>
            </a:r>
            <a:r>
              <a:rPr sz="1500" dirty="0">
                <a:solidFill>
                  <a:srgbClr val="595959"/>
                </a:solidFill>
                <a:latin typeface="Gill Sans MT"/>
                <a:cs typeface="Gill Sans MT"/>
              </a:rPr>
              <a:t>the</a:t>
            </a:r>
            <a:r>
              <a:rPr sz="1500" spc="-25" dirty="0">
                <a:solidFill>
                  <a:srgbClr val="595959"/>
                </a:solidFill>
                <a:latin typeface="Gill Sans MT"/>
                <a:cs typeface="Gill Sans MT"/>
              </a:rPr>
              <a:t> </a:t>
            </a:r>
            <a:r>
              <a:rPr sz="1500" dirty="0">
                <a:solidFill>
                  <a:srgbClr val="595959"/>
                </a:solidFill>
                <a:latin typeface="Gill Sans MT"/>
                <a:cs typeface="Gill Sans MT"/>
              </a:rPr>
              <a:t>actual</a:t>
            </a:r>
            <a:r>
              <a:rPr sz="1500" spc="-15" dirty="0">
                <a:solidFill>
                  <a:srgbClr val="595959"/>
                </a:solidFill>
                <a:latin typeface="Gill Sans MT"/>
                <a:cs typeface="Gill Sans MT"/>
              </a:rPr>
              <a:t> </a:t>
            </a:r>
            <a:r>
              <a:rPr sz="1500" spc="-10" dirty="0">
                <a:solidFill>
                  <a:srgbClr val="595959"/>
                </a:solidFill>
                <a:latin typeface="Gill Sans MT"/>
                <a:cs typeface="Gill Sans MT"/>
              </a:rPr>
              <a:t>instructions </a:t>
            </a:r>
            <a:r>
              <a:rPr sz="1500" dirty="0">
                <a:solidFill>
                  <a:srgbClr val="595959"/>
                </a:solidFill>
                <a:latin typeface="Gill Sans MT"/>
                <a:cs typeface="Gill Sans MT"/>
              </a:rPr>
              <a:t>being</a:t>
            </a:r>
            <a:r>
              <a:rPr sz="1500" spc="-25" dirty="0">
                <a:solidFill>
                  <a:srgbClr val="595959"/>
                </a:solidFill>
                <a:latin typeface="Gill Sans MT"/>
                <a:cs typeface="Gill Sans MT"/>
              </a:rPr>
              <a:t> </a:t>
            </a:r>
            <a:r>
              <a:rPr sz="1500" spc="-10" dirty="0">
                <a:solidFill>
                  <a:srgbClr val="595959"/>
                </a:solidFill>
                <a:latin typeface="Gill Sans MT"/>
                <a:cs typeface="Gill Sans MT"/>
              </a:rPr>
              <a:t>executed.</a:t>
            </a:r>
            <a:endParaRPr sz="1500">
              <a:latin typeface="Gill Sans MT"/>
              <a:cs typeface="Gill Sans MT"/>
            </a:endParaRPr>
          </a:p>
          <a:p>
            <a:pPr>
              <a:lnSpc>
                <a:spcPct val="100000"/>
              </a:lnSpc>
              <a:spcBef>
                <a:spcPts val="45"/>
              </a:spcBef>
            </a:pPr>
            <a:endParaRPr sz="1850">
              <a:latin typeface="Gill Sans MT"/>
              <a:cs typeface="Gill Sans MT"/>
            </a:endParaRPr>
          </a:p>
          <a:p>
            <a:pPr marL="12700">
              <a:lnSpc>
                <a:spcPct val="100000"/>
              </a:lnSpc>
            </a:pPr>
            <a:r>
              <a:rPr sz="1400" b="1" dirty="0">
                <a:solidFill>
                  <a:srgbClr val="595959"/>
                </a:solidFill>
                <a:latin typeface="Gill Sans MT Bold"/>
                <a:cs typeface="Gill Sans MT Bold"/>
              </a:rPr>
              <a:t>High</a:t>
            </a:r>
            <a:r>
              <a:rPr sz="1400" b="1" spc="-45" dirty="0">
                <a:solidFill>
                  <a:srgbClr val="595959"/>
                </a:solidFill>
                <a:latin typeface="Gill Sans MT Bold"/>
                <a:cs typeface="Gill Sans MT Bold"/>
              </a:rPr>
              <a:t> </a:t>
            </a:r>
            <a:r>
              <a:rPr sz="1400" b="1" dirty="0">
                <a:solidFill>
                  <a:srgbClr val="595959"/>
                </a:solidFill>
                <a:latin typeface="Gill Sans MT Bold"/>
                <a:cs typeface="Gill Sans MT Bold"/>
              </a:rPr>
              <a:t>level</a:t>
            </a:r>
            <a:r>
              <a:rPr sz="1400" b="1" spc="-45" dirty="0">
                <a:solidFill>
                  <a:srgbClr val="595959"/>
                </a:solidFill>
                <a:latin typeface="Gill Sans MT Bold"/>
                <a:cs typeface="Gill Sans MT Bold"/>
              </a:rPr>
              <a:t> </a:t>
            </a:r>
            <a:r>
              <a:rPr sz="1400" b="1" dirty="0">
                <a:solidFill>
                  <a:srgbClr val="595959"/>
                </a:solidFill>
                <a:latin typeface="Gill Sans MT Bold"/>
                <a:cs typeface="Gill Sans MT Bold"/>
              </a:rPr>
              <a:t>languages</a:t>
            </a:r>
            <a:r>
              <a:rPr sz="1400" b="1" spc="-35" dirty="0">
                <a:solidFill>
                  <a:srgbClr val="595959"/>
                </a:solidFill>
                <a:latin typeface="Gill Sans MT Bold"/>
                <a:cs typeface="Gill Sans MT Bold"/>
              </a:rPr>
              <a:t> </a:t>
            </a:r>
            <a:r>
              <a:rPr sz="1400" b="1" dirty="0">
                <a:solidFill>
                  <a:srgbClr val="595959"/>
                </a:solidFill>
                <a:latin typeface="Gill Sans MT Bold"/>
                <a:cs typeface="Gill Sans MT Bold"/>
              </a:rPr>
              <a:t>are</a:t>
            </a:r>
            <a:r>
              <a:rPr sz="1400" b="1" spc="-30" dirty="0">
                <a:solidFill>
                  <a:srgbClr val="595959"/>
                </a:solidFill>
                <a:latin typeface="Gill Sans MT Bold"/>
                <a:cs typeface="Gill Sans MT Bold"/>
              </a:rPr>
              <a:t> </a:t>
            </a:r>
            <a:r>
              <a:rPr sz="1400" b="1" dirty="0">
                <a:solidFill>
                  <a:srgbClr val="595959"/>
                </a:solidFill>
                <a:latin typeface="Gill Sans MT Bold"/>
                <a:cs typeface="Gill Sans MT Bold"/>
              </a:rPr>
              <a:t>generally</a:t>
            </a:r>
            <a:r>
              <a:rPr sz="1400" b="1" spc="-30" dirty="0">
                <a:solidFill>
                  <a:srgbClr val="595959"/>
                </a:solidFill>
                <a:latin typeface="Gill Sans MT Bold"/>
                <a:cs typeface="Gill Sans MT Bold"/>
              </a:rPr>
              <a:t> </a:t>
            </a:r>
            <a:r>
              <a:rPr sz="1400" dirty="0">
                <a:solidFill>
                  <a:srgbClr val="595959"/>
                </a:solidFill>
                <a:latin typeface="Gill Sans MT"/>
                <a:cs typeface="Gill Sans MT"/>
              </a:rPr>
              <a:t>(closer</a:t>
            </a:r>
            <a:r>
              <a:rPr sz="1400" spc="-45" dirty="0">
                <a:solidFill>
                  <a:srgbClr val="595959"/>
                </a:solidFill>
                <a:latin typeface="Gill Sans MT"/>
                <a:cs typeface="Gill Sans MT"/>
              </a:rPr>
              <a:t> </a:t>
            </a:r>
            <a:r>
              <a:rPr sz="1400" dirty="0">
                <a:solidFill>
                  <a:srgbClr val="595959"/>
                </a:solidFill>
                <a:latin typeface="Gill Sans MT"/>
                <a:cs typeface="Gill Sans MT"/>
              </a:rPr>
              <a:t>to</a:t>
            </a:r>
            <a:r>
              <a:rPr sz="1400" spc="-35" dirty="0">
                <a:solidFill>
                  <a:srgbClr val="595959"/>
                </a:solidFill>
                <a:latin typeface="Gill Sans MT"/>
                <a:cs typeface="Gill Sans MT"/>
              </a:rPr>
              <a:t> </a:t>
            </a:r>
            <a:r>
              <a:rPr sz="1400" dirty="0">
                <a:solidFill>
                  <a:srgbClr val="595959"/>
                </a:solidFill>
                <a:latin typeface="Gill Sans MT"/>
                <a:cs typeface="Gill Sans MT"/>
              </a:rPr>
              <a:t>human</a:t>
            </a:r>
            <a:r>
              <a:rPr sz="1400" spc="-40" dirty="0">
                <a:solidFill>
                  <a:srgbClr val="595959"/>
                </a:solidFill>
                <a:latin typeface="Gill Sans MT"/>
                <a:cs typeface="Gill Sans MT"/>
              </a:rPr>
              <a:t> </a:t>
            </a:r>
            <a:r>
              <a:rPr sz="1400" dirty="0">
                <a:solidFill>
                  <a:srgbClr val="595959"/>
                </a:solidFill>
                <a:latin typeface="Gill Sans MT"/>
                <a:cs typeface="Gill Sans MT"/>
              </a:rPr>
              <a:t>type</a:t>
            </a:r>
            <a:r>
              <a:rPr sz="1400" spc="-30" dirty="0">
                <a:solidFill>
                  <a:srgbClr val="595959"/>
                </a:solidFill>
                <a:latin typeface="Gill Sans MT"/>
                <a:cs typeface="Gill Sans MT"/>
              </a:rPr>
              <a:t> </a:t>
            </a:r>
            <a:r>
              <a:rPr sz="1400" spc="-10" dirty="0">
                <a:solidFill>
                  <a:srgbClr val="595959"/>
                </a:solidFill>
                <a:latin typeface="Gill Sans MT"/>
                <a:cs typeface="Gill Sans MT"/>
              </a:rPr>
              <a:t>languages)</a:t>
            </a:r>
            <a:r>
              <a:rPr sz="1400" b="1" spc="-10" dirty="0">
                <a:solidFill>
                  <a:srgbClr val="595959"/>
                </a:solidFill>
                <a:latin typeface="Gill Sans MT Bold"/>
                <a:cs typeface="Gill Sans MT Bold"/>
              </a:rPr>
              <a:t>:</a:t>
            </a:r>
            <a:endParaRPr sz="1400">
              <a:latin typeface="Gill Sans MT Bold"/>
              <a:cs typeface="Gill Sans MT Bold"/>
            </a:endParaRPr>
          </a:p>
          <a:p>
            <a:pPr marL="527050" indent="-172085">
              <a:lnSpc>
                <a:spcPct val="100000"/>
              </a:lnSpc>
              <a:spcBef>
                <a:spcPts val="320"/>
              </a:spcBef>
              <a:buClr>
                <a:srgbClr val="2A1A00"/>
              </a:buClr>
              <a:buChar char="–"/>
              <a:tabLst>
                <a:tab pos="527050" algn="l"/>
              </a:tabLst>
            </a:pPr>
            <a:r>
              <a:rPr sz="1200" dirty="0">
                <a:solidFill>
                  <a:srgbClr val="595959"/>
                </a:solidFill>
                <a:latin typeface="Gill Sans MT"/>
                <a:cs typeface="Gill Sans MT"/>
              </a:rPr>
              <a:t>Easier</a:t>
            </a:r>
            <a:r>
              <a:rPr sz="1200" spc="-5" dirty="0">
                <a:solidFill>
                  <a:srgbClr val="595959"/>
                </a:solidFill>
                <a:latin typeface="Gill Sans MT"/>
                <a:cs typeface="Gill Sans MT"/>
              </a:rPr>
              <a:t> </a:t>
            </a:r>
            <a:r>
              <a:rPr sz="1200" dirty="0">
                <a:solidFill>
                  <a:srgbClr val="595959"/>
                </a:solidFill>
                <a:latin typeface="Gill Sans MT"/>
                <a:cs typeface="Gill Sans MT"/>
              </a:rPr>
              <a:t>to </a:t>
            </a:r>
            <a:r>
              <a:rPr sz="1200" spc="-10" dirty="0">
                <a:solidFill>
                  <a:srgbClr val="595959"/>
                </a:solidFill>
                <a:latin typeface="Gill Sans MT"/>
                <a:cs typeface="Gill Sans MT"/>
              </a:rPr>
              <a:t>learn</a:t>
            </a:r>
            <a:endParaRPr sz="1200">
              <a:latin typeface="Gill Sans MT"/>
              <a:cs typeface="Gill Sans MT"/>
            </a:endParaRPr>
          </a:p>
          <a:p>
            <a:pPr marL="527050" indent="-172085">
              <a:lnSpc>
                <a:spcPct val="100000"/>
              </a:lnSpc>
              <a:spcBef>
                <a:spcPts val="360"/>
              </a:spcBef>
              <a:buClr>
                <a:srgbClr val="2A1A00"/>
              </a:buClr>
              <a:buChar char="–"/>
              <a:tabLst>
                <a:tab pos="527050" algn="l"/>
              </a:tabLst>
            </a:pPr>
            <a:r>
              <a:rPr sz="1200" dirty="0">
                <a:solidFill>
                  <a:srgbClr val="595959"/>
                </a:solidFill>
                <a:latin typeface="Gill Sans MT"/>
                <a:cs typeface="Gill Sans MT"/>
              </a:rPr>
              <a:t>Easier</a:t>
            </a:r>
            <a:r>
              <a:rPr sz="1200" spc="-5" dirty="0">
                <a:solidFill>
                  <a:srgbClr val="595959"/>
                </a:solidFill>
                <a:latin typeface="Gill Sans MT"/>
                <a:cs typeface="Gill Sans MT"/>
              </a:rPr>
              <a:t> </a:t>
            </a:r>
            <a:r>
              <a:rPr sz="1200" dirty="0">
                <a:solidFill>
                  <a:srgbClr val="595959"/>
                </a:solidFill>
                <a:latin typeface="Gill Sans MT"/>
                <a:cs typeface="Gill Sans MT"/>
              </a:rPr>
              <a:t>to </a:t>
            </a:r>
            <a:r>
              <a:rPr sz="1200" spc="-20" dirty="0">
                <a:solidFill>
                  <a:srgbClr val="595959"/>
                </a:solidFill>
                <a:latin typeface="Gill Sans MT"/>
                <a:cs typeface="Gill Sans MT"/>
              </a:rPr>
              <a:t>read</a:t>
            </a:r>
            <a:endParaRPr sz="1200">
              <a:latin typeface="Gill Sans MT"/>
              <a:cs typeface="Gill Sans MT"/>
            </a:endParaRPr>
          </a:p>
          <a:p>
            <a:pPr marL="527050" indent="-172085">
              <a:lnSpc>
                <a:spcPct val="100000"/>
              </a:lnSpc>
              <a:spcBef>
                <a:spcPts val="360"/>
              </a:spcBef>
              <a:buClr>
                <a:srgbClr val="2A1A00"/>
              </a:buClr>
              <a:buChar char="–"/>
              <a:tabLst>
                <a:tab pos="527050" algn="l"/>
              </a:tabLst>
            </a:pPr>
            <a:r>
              <a:rPr sz="1200" dirty="0">
                <a:solidFill>
                  <a:srgbClr val="595959"/>
                </a:solidFill>
                <a:latin typeface="Gill Sans MT"/>
                <a:cs typeface="Gill Sans MT"/>
              </a:rPr>
              <a:t>Easier</a:t>
            </a:r>
            <a:r>
              <a:rPr sz="1200" spc="-5" dirty="0">
                <a:solidFill>
                  <a:srgbClr val="595959"/>
                </a:solidFill>
                <a:latin typeface="Gill Sans MT"/>
                <a:cs typeface="Gill Sans MT"/>
              </a:rPr>
              <a:t> </a:t>
            </a:r>
            <a:r>
              <a:rPr sz="1200" dirty="0">
                <a:solidFill>
                  <a:srgbClr val="595959"/>
                </a:solidFill>
                <a:latin typeface="Gill Sans MT"/>
                <a:cs typeface="Gill Sans MT"/>
              </a:rPr>
              <a:t>to </a:t>
            </a:r>
            <a:r>
              <a:rPr sz="1200" spc="-10" dirty="0">
                <a:solidFill>
                  <a:srgbClr val="595959"/>
                </a:solidFill>
                <a:latin typeface="Gill Sans MT"/>
                <a:cs typeface="Gill Sans MT"/>
              </a:rPr>
              <a:t>modify</a:t>
            </a:r>
            <a:endParaRPr sz="1200">
              <a:latin typeface="Gill Sans MT"/>
              <a:cs typeface="Gill Sans MT"/>
            </a:endParaRPr>
          </a:p>
          <a:p>
            <a:pPr marL="527050" indent="-172085">
              <a:lnSpc>
                <a:spcPct val="100000"/>
              </a:lnSpc>
              <a:spcBef>
                <a:spcPts val="360"/>
              </a:spcBef>
              <a:buClr>
                <a:srgbClr val="2A1A00"/>
              </a:buClr>
              <a:buChar char="–"/>
              <a:tabLst>
                <a:tab pos="527050" algn="l"/>
              </a:tabLst>
            </a:pPr>
            <a:r>
              <a:rPr sz="1200" dirty="0">
                <a:solidFill>
                  <a:srgbClr val="595959"/>
                </a:solidFill>
                <a:latin typeface="Gill Sans MT"/>
                <a:cs typeface="Gill Sans MT"/>
              </a:rPr>
              <a:t>Easier</a:t>
            </a:r>
            <a:r>
              <a:rPr sz="1200" spc="-5" dirty="0">
                <a:solidFill>
                  <a:srgbClr val="595959"/>
                </a:solidFill>
                <a:latin typeface="Gill Sans MT"/>
                <a:cs typeface="Gill Sans MT"/>
              </a:rPr>
              <a:t> </a:t>
            </a:r>
            <a:r>
              <a:rPr sz="1200" dirty="0">
                <a:solidFill>
                  <a:srgbClr val="595959"/>
                </a:solidFill>
                <a:latin typeface="Gill Sans MT"/>
                <a:cs typeface="Gill Sans MT"/>
              </a:rPr>
              <a:t>to </a:t>
            </a:r>
            <a:r>
              <a:rPr sz="1200" spc="-10" dirty="0">
                <a:solidFill>
                  <a:srgbClr val="595959"/>
                </a:solidFill>
                <a:latin typeface="Gill Sans MT"/>
                <a:cs typeface="Gill Sans MT"/>
              </a:rPr>
              <a:t>understand</a:t>
            </a:r>
            <a:endParaRPr sz="1200">
              <a:latin typeface="Gill Sans MT"/>
              <a:cs typeface="Gill Sans MT"/>
            </a:endParaRPr>
          </a:p>
          <a:p>
            <a:pPr>
              <a:lnSpc>
                <a:spcPct val="100000"/>
              </a:lnSpc>
              <a:spcBef>
                <a:spcPts val="25"/>
              </a:spcBef>
              <a:buClr>
                <a:srgbClr val="2A1A00"/>
              </a:buClr>
              <a:buFont typeface="Gill Sans MT"/>
              <a:buChar char="–"/>
            </a:pPr>
            <a:endParaRPr sz="2000">
              <a:latin typeface="Gill Sans MT"/>
              <a:cs typeface="Gill Sans MT"/>
            </a:endParaRPr>
          </a:p>
          <a:p>
            <a:pPr marL="12700">
              <a:lnSpc>
                <a:spcPct val="100000"/>
              </a:lnSpc>
            </a:pPr>
            <a:r>
              <a:rPr sz="1400" b="1" dirty="0">
                <a:solidFill>
                  <a:srgbClr val="595959"/>
                </a:solidFill>
                <a:latin typeface="Gill Sans MT Bold"/>
                <a:cs typeface="Gill Sans MT Bold"/>
              </a:rPr>
              <a:t>Low</a:t>
            </a:r>
            <a:r>
              <a:rPr sz="1400" b="1" spc="-70" dirty="0">
                <a:solidFill>
                  <a:srgbClr val="595959"/>
                </a:solidFill>
                <a:latin typeface="Gill Sans MT Bold"/>
                <a:cs typeface="Gill Sans MT Bold"/>
              </a:rPr>
              <a:t> </a:t>
            </a:r>
            <a:r>
              <a:rPr sz="1400" b="1" dirty="0">
                <a:solidFill>
                  <a:srgbClr val="595959"/>
                </a:solidFill>
                <a:latin typeface="Gill Sans MT Bold"/>
                <a:cs typeface="Gill Sans MT Bold"/>
              </a:rPr>
              <a:t>level</a:t>
            </a:r>
            <a:r>
              <a:rPr sz="1400" b="1" spc="-70" dirty="0">
                <a:solidFill>
                  <a:srgbClr val="595959"/>
                </a:solidFill>
                <a:latin typeface="Gill Sans MT Bold"/>
                <a:cs typeface="Gill Sans MT Bold"/>
              </a:rPr>
              <a:t> </a:t>
            </a:r>
            <a:r>
              <a:rPr sz="1400" b="1" dirty="0">
                <a:solidFill>
                  <a:srgbClr val="595959"/>
                </a:solidFill>
                <a:latin typeface="Gill Sans MT Bold"/>
                <a:cs typeface="Gill Sans MT Bold"/>
              </a:rPr>
              <a:t>languages</a:t>
            </a:r>
            <a:r>
              <a:rPr sz="1400" b="1" spc="-60" dirty="0">
                <a:solidFill>
                  <a:srgbClr val="595959"/>
                </a:solidFill>
                <a:latin typeface="Gill Sans MT Bold"/>
                <a:cs typeface="Gill Sans MT Bold"/>
              </a:rPr>
              <a:t> </a:t>
            </a:r>
            <a:r>
              <a:rPr sz="1400" b="1" dirty="0">
                <a:solidFill>
                  <a:srgbClr val="595959"/>
                </a:solidFill>
                <a:latin typeface="Gill Sans MT Bold"/>
                <a:cs typeface="Gill Sans MT Bold"/>
              </a:rPr>
              <a:t>are</a:t>
            </a:r>
            <a:r>
              <a:rPr sz="1400" b="1" spc="-60" dirty="0">
                <a:solidFill>
                  <a:srgbClr val="595959"/>
                </a:solidFill>
                <a:latin typeface="Gill Sans MT Bold"/>
                <a:cs typeface="Gill Sans MT Bold"/>
              </a:rPr>
              <a:t> </a:t>
            </a:r>
            <a:r>
              <a:rPr sz="1400" b="1" spc="-10" dirty="0">
                <a:solidFill>
                  <a:srgbClr val="595959"/>
                </a:solidFill>
                <a:latin typeface="Gill Sans MT Bold"/>
                <a:cs typeface="Gill Sans MT Bold"/>
              </a:rPr>
              <a:t>generally:</a:t>
            </a:r>
            <a:endParaRPr sz="1400">
              <a:latin typeface="Gill Sans MT Bold"/>
              <a:cs typeface="Gill Sans MT Bold"/>
            </a:endParaRPr>
          </a:p>
          <a:p>
            <a:pPr marL="527050" indent="-172085">
              <a:lnSpc>
                <a:spcPct val="100000"/>
              </a:lnSpc>
              <a:spcBef>
                <a:spcPts val="320"/>
              </a:spcBef>
              <a:buClr>
                <a:srgbClr val="2A1A00"/>
              </a:buClr>
              <a:buChar char="–"/>
              <a:tabLst>
                <a:tab pos="527050" algn="l"/>
              </a:tabLst>
            </a:pPr>
            <a:r>
              <a:rPr sz="1200" dirty="0">
                <a:solidFill>
                  <a:srgbClr val="595959"/>
                </a:solidFill>
                <a:latin typeface="Gill Sans MT"/>
                <a:cs typeface="Gill Sans MT"/>
              </a:rPr>
              <a:t>Faster</a:t>
            </a:r>
            <a:r>
              <a:rPr sz="1200" spc="-5" dirty="0">
                <a:solidFill>
                  <a:srgbClr val="595959"/>
                </a:solidFill>
                <a:latin typeface="Gill Sans MT"/>
                <a:cs typeface="Gill Sans MT"/>
              </a:rPr>
              <a:t> </a:t>
            </a:r>
            <a:r>
              <a:rPr sz="1200" dirty="0">
                <a:solidFill>
                  <a:srgbClr val="595959"/>
                </a:solidFill>
                <a:latin typeface="Gill Sans MT"/>
                <a:cs typeface="Gill Sans MT"/>
              </a:rPr>
              <a:t>to </a:t>
            </a:r>
            <a:r>
              <a:rPr sz="1200" spc="-10" dirty="0">
                <a:solidFill>
                  <a:srgbClr val="595959"/>
                </a:solidFill>
                <a:latin typeface="Gill Sans MT"/>
                <a:cs typeface="Gill Sans MT"/>
              </a:rPr>
              <a:t>execute</a:t>
            </a:r>
            <a:endParaRPr sz="1200">
              <a:latin typeface="Gill Sans MT"/>
              <a:cs typeface="Gill Sans MT"/>
            </a:endParaRPr>
          </a:p>
          <a:p>
            <a:pPr marL="527050" indent="-172085">
              <a:lnSpc>
                <a:spcPct val="100000"/>
              </a:lnSpc>
              <a:spcBef>
                <a:spcPts val="359"/>
              </a:spcBef>
              <a:buClr>
                <a:srgbClr val="2A1A00"/>
              </a:buClr>
              <a:buChar char="–"/>
              <a:tabLst>
                <a:tab pos="527050" algn="l"/>
              </a:tabLst>
            </a:pPr>
            <a:r>
              <a:rPr sz="1200" dirty="0">
                <a:solidFill>
                  <a:srgbClr val="595959"/>
                </a:solidFill>
                <a:latin typeface="Gill Sans MT"/>
                <a:cs typeface="Gill Sans MT"/>
              </a:rPr>
              <a:t>Platform</a:t>
            </a:r>
            <a:r>
              <a:rPr sz="1200" spc="-25" dirty="0">
                <a:solidFill>
                  <a:srgbClr val="595959"/>
                </a:solidFill>
                <a:latin typeface="Gill Sans MT"/>
                <a:cs typeface="Gill Sans MT"/>
              </a:rPr>
              <a:t> </a:t>
            </a:r>
            <a:r>
              <a:rPr sz="1200" spc="-10" dirty="0">
                <a:solidFill>
                  <a:srgbClr val="595959"/>
                </a:solidFill>
                <a:latin typeface="Gill Sans MT"/>
                <a:cs typeface="Gill Sans MT"/>
              </a:rPr>
              <a:t>specific</a:t>
            </a:r>
            <a:endParaRPr sz="1200">
              <a:latin typeface="Gill Sans MT"/>
              <a:cs typeface="Gill Sans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3691"/>
            <a:ext cx="7423784" cy="1450975"/>
          </a:xfrm>
          <a:prstGeom prst="rect">
            <a:avLst/>
          </a:prstGeom>
        </p:spPr>
        <p:txBody>
          <a:bodyPr vert="horz" wrap="square" lIns="0" tIns="273685" rIns="0" bIns="0" rtlCol="0">
            <a:spAutoFit/>
          </a:bodyPr>
          <a:lstStyle/>
          <a:p>
            <a:pPr marL="12700">
              <a:lnSpc>
                <a:spcPct val="100000"/>
              </a:lnSpc>
              <a:spcBef>
                <a:spcPts val="2155"/>
              </a:spcBef>
            </a:pPr>
            <a:r>
              <a:rPr sz="3800" b="0" spc="160" dirty="0">
                <a:solidFill>
                  <a:srgbClr val="2A1A00"/>
                </a:solidFill>
                <a:latin typeface="Impact"/>
                <a:cs typeface="Impact"/>
              </a:rPr>
              <a:t>HIGH-</a:t>
            </a:r>
            <a:r>
              <a:rPr sz="3800" b="0" spc="125" dirty="0">
                <a:solidFill>
                  <a:srgbClr val="2A1A00"/>
                </a:solidFill>
                <a:latin typeface="Impact"/>
                <a:cs typeface="Impact"/>
              </a:rPr>
              <a:t>LEVEL:</a:t>
            </a:r>
            <a:r>
              <a:rPr sz="3800" b="0" spc="315" dirty="0">
                <a:solidFill>
                  <a:srgbClr val="2A1A00"/>
                </a:solidFill>
                <a:latin typeface="Impact"/>
                <a:cs typeface="Impact"/>
              </a:rPr>
              <a:t> </a:t>
            </a:r>
            <a:r>
              <a:rPr sz="3800" b="0" spc="114" dirty="0">
                <a:solidFill>
                  <a:srgbClr val="2A1A00"/>
                </a:solidFill>
                <a:latin typeface="Impact"/>
                <a:cs typeface="Impact"/>
              </a:rPr>
              <a:t>JAVASCRIPT</a:t>
            </a:r>
            <a:endParaRPr sz="3800">
              <a:latin typeface="Impact"/>
              <a:cs typeface="Impact"/>
            </a:endParaRPr>
          </a:p>
          <a:p>
            <a:pPr marL="12700" marR="5080">
              <a:lnSpc>
                <a:spcPct val="110700"/>
              </a:lnSpc>
              <a:spcBef>
                <a:spcPts val="620"/>
              </a:spcBef>
            </a:pPr>
            <a:r>
              <a:rPr sz="1500" b="0" dirty="0">
                <a:solidFill>
                  <a:srgbClr val="595959"/>
                </a:solidFill>
                <a:latin typeface="Gill Sans MT"/>
                <a:cs typeface="Gill Sans MT"/>
              </a:rPr>
              <a:t>Accept</a:t>
            </a:r>
            <a:r>
              <a:rPr sz="1500" b="0" spc="-15" dirty="0">
                <a:solidFill>
                  <a:srgbClr val="595959"/>
                </a:solidFill>
                <a:latin typeface="Gill Sans MT"/>
                <a:cs typeface="Gill Sans MT"/>
              </a:rPr>
              <a:t> </a:t>
            </a:r>
            <a:r>
              <a:rPr sz="1500" b="0" dirty="0">
                <a:solidFill>
                  <a:srgbClr val="595959"/>
                </a:solidFill>
                <a:latin typeface="Gill Sans MT"/>
                <a:cs typeface="Gill Sans MT"/>
              </a:rPr>
              <a:t>a</a:t>
            </a:r>
            <a:r>
              <a:rPr sz="1500" b="0" spc="-10" dirty="0">
                <a:solidFill>
                  <a:srgbClr val="595959"/>
                </a:solidFill>
                <a:latin typeface="Gill Sans MT"/>
                <a:cs typeface="Gill Sans MT"/>
              </a:rPr>
              <a:t> </a:t>
            </a:r>
            <a:r>
              <a:rPr sz="1500" b="0" dirty="0">
                <a:solidFill>
                  <a:srgbClr val="595959"/>
                </a:solidFill>
                <a:latin typeface="Gill Sans MT"/>
                <a:cs typeface="Gill Sans MT"/>
              </a:rPr>
              <a:t>number in </a:t>
            </a:r>
            <a:r>
              <a:rPr sz="1500" b="0" spc="-10" dirty="0">
                <a:solidFill>
                  <a:srgbClr val="595959"/>
                </a:solidFill>
                <a:latin typeface="Gill Sans MT"/>
                <a:cs typeface="Gill Sans MT"/>
              </a:rPr>
              <a:t>variable</a:t>
            </a:r>
            <a:r>
              <a:rPr sz="1500" b="0" spc="-165" dirty="0">
                <a:solidFill>
                  <a:srgbClr val="595959"/>
                </a:solidFill>
                <a:latin typeface="Gill Sans MT"/>
                <a:cs typeface="Gill Sans MT"/>
              </a:rPr>
              <a:t> </a:t>
            </a:r>
            <a:r>
              <a:rPr sz="1500" b="0" spc="-10" dirty="0">
                <a:solidFill>
                  <a:srgbClr val="595959"/>
                </a:solidFill>
                <a:latin typeface="Gill Sans MT"/>
                <a:cs typeface="Gill Sans MT"/>
              </a:rPr>
              <a:t>AX,</a:t>
            </a:r>
            <a:r>
              <a:rPr sz="1500" b="0" spc="-160" dirty="0">
                <a:solidFill>
                  <a:srgbClr val="595959"/>
                </a:solidFill>
                <a:latin typeface="Gill Sans MT"/>
                <a:cs typeface="Gill Sans MT"/>
              </a:rPr>
              <a:t> </a:t>
            </a:r>
            <a:r>
              <a:rPr sz="1500" b="0" dirty="0">
                <a:solidFill>
                  <a:srgbClr val="595959"/>
                </a:solidFill>
                <a:latin typeface="Gill Sans MT"/>
                <a:cs typeface="Gill Sans MT"/>
              </a:rPr>
              <a:t>if</a:t>
            </a:r>
            <a:r>
              <a:rPr sz="1500" b="0" spc="-5" dirty="0">
                <a:solidFill>
                  <a:srgbClr val="595959"/>
                </a:solidFill>
                <a:latin typeface="Gill Sans MT"/>
                <a:cs typeface="Gill Sans MT"/>
              </a:rPr>
              <a:t> </a:t>
            </a:r>
            <a:r>
              <a:rPr sz="1500" b="0" dirty="0">
                <a:solidFill>
                  <a:srgbClr val="595959"/>
                </a:solidFill>
                <a:latin typeface="Gill Sans MT"/>
                <a:cs typeface="Gill Sans MT"/>
              </a:rPr>
              <a:t>the</a:t>
            </a:r>
            <a:r>
              <a:rPr sz="1500" b="0" spc="-10" dirty="0">
                <a:solidFill>
                  <a:srgbClr val="595959"/>
                </a:solidFill>
                <a:latin typeface="Gill Sans MT"/>
                <a:cs typeface="Gill Sans MT"/>
              </a:rPr>
              <a:t> </a:t>
            </a:r>
            <a:r>
              <a:rPr sz="1500" b="0" dirty="0">
                <a:solidFill>
                  <a:srgbClr val="595959"/>
                </a:solidFill>
                <a:latin typeface="Gill Sans MT"/>
                <a:cs typeface="Gill Sans MT"/>
              </a:rPr>
              <a:t>number is</a:t>
            </a:r>
            <a:r>
              <a:rPr sz="1500" b="0" spc="-10" dirty="0">
                <a:solidFill>
                  <a:srgbClr val="595959"/>
                </a:solidFill>
                <a:latin typeface="Gill Sans MT"/>
                <a:cs typeface="Gill Sans MT"/>
              </a:rPr>
              <a:t> </a:t>
            </a:r>
            <a:r>
              <a:rPr sz="1500" b="0" dirty="0">
                <a:solidFill>
                  <a:srgbClr val="595959"/>
                </a:solidFill>
                <a:latin typeface="Gill Sans MT"/>
                <a:cs typeface="Gill Sans MT"/>
              </a:rPr>
              <a:t>in the</a:t>
            </a:r>
            <a:r>
              <a:rPr sz="1500" b="0" spc="-15" dirty="0">
                <a:solidFill>
                  <a:srgbClr val="595959"/>
                </a:solidFill>
                <a:latin typeface="Gill Sans MT"/>
                <a:cs typeface="Gill Sans MT"/>
              </a:rPr>
              <a:t> </a:t>
            </a:r>
            <a:r>
              <a:rPr sz="1500" b="0" dirty="0">
                <a:solidFill>
                  <a:srgbClr val="595959"/>
                </a:solidFill>
                <a:latin typeface="Gill Sans MT"/>
                <a:cs typeface="Gill Sans MT"/>
              </a:rPr>
              <a:t>range</a:t>
            </a:r>
            <a:r>
              <a:rPr sz="1500" b="0" spc="-15" dirty="0">
                <a:solidFill>
                  <a:srgbClr val="595959"/>
                </a:solidFill>
                <a:latin typeface="Gill Sans MT"/>
                <a:cs typeface="Gill Sans MT"/>
              </a:rPr>
              <a:t> </a:t>
            </a:r>
            <a:r>
              <a:rPr sz="1500" b="0" dirty="0">
                <a:solidFill>
                  <a:srgbClr val="595959"/>
                </a:solidFill>
                <a:latin typeface="Gill Sans MT"/>
                <a:cs typeface="Gill Sans MT"/>
              </a:rPr>
              <a:t>100</a:t>
            </a:r>
            <a:r>
              <a:rPr sz="1500" b="0" spc="-5" dirty="0">
                <a:solidFill>
                  <a:srgbClr val="595959"/>
                </a:solidFill>
                <a:latin typeface="Gill Sans MT"/>
                <a:cs typeface="Gill Sans MT"/>
              </a:rPr>
              <a:t> </a:t>
            </a:r>
            <a:r>
              <a:rPr sz="1500" b="0" dirty="0">
                <a:solidFill>
                  <a:srgbClr val="595959"/>
                </a:solidFill>
                <a:latin typeface="Gill Sans MT"/>
                <a:cs typeface="Gill Sans MT"/>
              </a:rPr>
              <a:t>– 150</a:t>
            </a:r>
            <a:r>
              <a:rPr sz="1500" b="0" spc="-5" dirty="0">
                <a:solidFill>
                  <a:srgbClr val="595959"/>
                </a:solidFill>
                <a:latin typeface="Gill Sans MT"/>
                <a:cs typeface="Gill Sans MT"/>
              </a:rPr>
              <a:t> </a:t>
            </a:r>
            <a:r>
              <a:rPr sz="1500" b="0" dirty="0">
                <a:solidFill>
                  <a:srgbClr val="595959"/>
                </a:solidFill>
                <a:latin typeface="Gill Sans MT"/>
                <a:cs typeface="Gill Sans MT"/>
              </a:rPr>
              <a:t>subtract</a:t>
            </a:r>
            <a:r>
              <a:rPr sz="1500" b="0" spc="-5" dirty="0">
                <a:solidFill>
                  <a:srgbClr val="595959"/>
                </a:solidFill>
                <a:latin typeface="Gill Sans MT"/>
                <a:cs typeface="Gill Sans MT"/>
              </a:rPr>
              <a:t> </a:t>
            </a:r>
            <a:r>
              <a:rPr sz="1500" b="0" dirty="0">
                <a:solidFill>
                  <a:srgbClr val="595959"/>
                </a:solidFill>
                <a:latin typeface="Gill Sans MT"/>
                <a:cs typeface="Gill Sans MT"/>
              </a:rPr>
              <a:t>100,</a:t>
            </a:r>
            <a:r>
              <a:rPr sz="1500" b="0" spc="-155" dirty="0">
                <a:solidFill>
                  <a:srgbClr val="595959"/>
                </a:solidFill>
                <a:latin typeface="Gill Sans MT"/>
                <a:cs typeface="Gill Sans MT"/>
              </a:rPr>
              <a:t> </a:t>
            </a:r>
            <a:r>
              <a:rPr sz="1500" b="0" spc="-10" dirty="0">
                <a:solidFill>
                  <a:srgbClr val="595959"/>
                </a:solidFill>
                <a:latin typeface="Gill Sans MT"/>
                <a:cs typeface="Gill Sans MT"/>
              </a:rPr>
              <a:t>otherwise leave</a:t>
            </a:r>
            <a:r>
              <a:rPr sz="1500" b="0" spc="-45" dirty="0">
                <a:solidFill>
                  <a:srgbClr val="595959"/>
                </a:solidFill>
                <a:latin typeface="Gill Sans MT"/>
                <a:cs typeface="Gill Sans MT"/>
              </a:rPr>
              <a:t> </a:t>
            </a:r>
            <a:r>
              <a:rPr sz="1500" b="0" dirty="0">
                <a:solidFill>
                  <a:srgbClr val="595959"/>
                </a:solidFill>
                <a:latin typeface="Gill Sans MT"/>
                <a:cs typeface="Gill Sans MT"/>
              </a:rPr>
              <a:t>is</a:t>
            </a:r>
            <a:r>
              <a:rPr sz="1500" b="0" spc="-35" dirty="0">
                <a:solidFill>
                  <a:srgbClr val="595959"/>
                </a:solidFill>
                <a:latin typeface="Gill Sans MT"/>
                <a:cs typeface="Gill Sans MT"/>
              </a:rPr>
              <a:t> </a:t>
            </a:r>
            <a:r>
              <a:rPr sz="1500" b="0" spc="-10" dirty="0">
                <a:solidFill>
                  <a:srgbClr val="595959"/>
                </a:solidFill>
                <a:latin typeface="Gill Sans MT"/>
                <a:cs typeface="Gill Sans MT"/>
              </a:rPr>
              <a:t>unchanged.</a:t>
            </a:r>
            <a:endParaRPr sz="1500">
              <a:latin typeface="Gill Sans MT"/>
              <a:cs typeface="Gill Sans MT"/>
            </a:endParaRPr>
          </a:p>
        </p:txBody>
      </p:sp>
      <p:sp>
        <p:nvSpPr>
          <p:cNvPr id="6" name="object 6"/>
          <p:cNvSpPr txBox="1"/>
          <p:nvPr/>
        </p:nvSpPr>
        <p:spPr>
          <a:xfrm>
            <a:off x="1017497" y="1724660"/>
            <a:ext cx="7570470" cy="2219960"/>
          </a:xfrm>
          <a:prstGeom prst="rect">
            <a:avLst/>
          </a:prstGeom>
        </p:spPr>
        <p:txBody>
          <a:bodyPr vert="horz" wrap="square" lIns="0" tIns="104139" rIns="0" bIns="0" rtlCol="0">
            <a:spAutoFit/>
          </a:bodyPr>
          <a:lstStyle/>
          <a:p>
            <a:pPr marL="12700">
              <a:lnSpc>
                <a:spcPct val="100000"/>
              </a:lnSpc>
              <a:spcBef>
                <a:spcPts val="819"/>
              </a:spcBef>
            </a:pPr>
            <a:r>
              <a:rPr sz="1800" b="1" dirty="0">
                <a:solidFill>
                  <a:srgbClr val="595959"/>
                </a:solidFill>
                <a:latin typeface="Gill Sans MT Bold"/>
                <a:cs typeface="Gill Sans MT Bold"/>
              </a:rPr>
              <a:t>function</a:t>
            </a:r>
            <a:r>
              <a:rPr sz="1800" b="1" spc="-10" dirty="0">
                <a:solidFill>
                  <a:srgbClr val="595959"/>
                </a:solidFill>
                <a:latin typeface="Gill Sans MT Bold"/>
                <a:cs typeface="Gill Sans MT Bold"/>
              </a:rPr>
              <a:t> </a:t>
            </a:r>
            <a:r>
              <a:rPr sz="1800" dirty="0">
                <a:solidFill>
                  <a:srgbClr val="595959"/>
                </a:solidFill>
                <a:latin typeface="Gill Sans MT"/>
                <a:cs typeface="Gill Sans MT"/>
              </a:rPr>
              <a:t>SUB50(AX) {</a:t>
            </a:r>
            <a:r>
              <a:rPr sz="1800" spc="-10" dirty="0">
                <a:solidFill>
                  <a:srgbClr val="595959"/>
                </a:solidFill>
                <a:latin typeface="Gill Sans MT"/>
                <a:cs typeface="Gill Sans MT"/>
              </a:rPr>
              <a:t> </a:t>
            </a:r>
            <a:r>
              <a:rPr sz="1800" spc="-10" dirty="0">
                <a:solidFill>
                  <a:srgbClr val="FFC000"/>
                </a:solidFill>
                <a:latin typeface="Gill Sans MT"/>
                <a:cs typeface="Gill Sans MT"/>
              </a:rPr>
              <a:t>//procedure</a:t>
            </a:r>
            <a:r>
              <a:rPr sz="1800" spc="-5" dirty="0">
                <a:solidFill>
                  <a:srgbClr val="FFC000"/>
                </a:solidFill>
                <a:latin typeface="Gill Sans MT"/>
                <a:cs typeface="Gill Sans MT"/>
              </a:rPr>
              <a:t> </a:t>
            </a:r>
            <a:r>
              <a:rPr sz="1800" dirty="0">
                <a:solidFill>
                  <a:srgbClr val="FFC000"/>
                </a:solidFill>
                <a:latin typeface="Gill Sans MT"/>
                <a:cs typeface="Gill Sans MT"/>
              </a:rPr>
              <a:t>starts</a:t>
            </a:r>
            <a:r>
              <a:rPr sz="1800" spc="-15" dirty="0">
                <a:solidFill>
                  <a:srgbClr val="FFC000"/>
                </a:solidFill>
                <a:latin typeface="Gill Sans MT"/>
                <a:cs typeface="Gill Sans MT"/>
              </a:rPr>
              <a:t> </a:t>
            </a:r>
            <a:r>
              <a:rPr sz="1800" spc="-20" dirty="0">
                <a:solidFill>
                  <a:srgbClr val="FFC000"/>
                </a:solidFill>
                <a:latin typeface="Gill Sans MT"/>
                <a:cs typeface="Gill Sans MT"/>
              </a:rPr>
              <a:t>here</a:t>
            </a:r>
            <a:endParaRPr sz="1800">
              <a:latin typeface="Gill Sans MT"/>
              <a:cs typeface="Gill Sans MT"/>
            </a:endParaRPr>
          </a:p>
          <a:p>
            <a:pPr marL="354965">
              <a:lnSpc>
                <a:spcPct val="100000"/>
              </a:lnSpc>
              <a:spcBef>
                <a:spcPts val="720"/>
              </a:spcBef>
            </a:pPr>
            <a:r>
              <a:rPr sz="1800" b="1" dirty="0">
                <a:solidFill>
                  <a:srgbClr val="595959"/>
                </a:solidFill>
                <a:latin typeface="Gill Sans MT Bold"/>
                <a:cs typeface="Gill Sans MT Bold"/>
              </a:rPr>
              <a:t>if</a:t>
            </a:r>
            <a:r>
              <a:rPr sz="1800" b="1" spc="-25" dirty="0">
                <a:solidFill>
                  <a:srgbClr val="595959"/>
                </a:solidFill>
                <a:latin typeface="Gill Sans MT Bold"/>
                <a:cs typeface="Gill Sans MT Bold"/>
              </a:rPr>
              <a:t> </a:t>
            </a:r>
            <a:r>
              <a:rPr sz="1800" dirty="0">
                <a:solidFill>
                  <a:srgbClr val="595959"/>
                </a:solidFill>
                <a:latin typeface="Gill Sans MT"/>
                <a:cs typeface="Gill Sans MT"/>
              </a:rPr>
              <a:t>( (AX</a:t>
            </a:r>
            <a:r>
              <a:rPr sz="1800" spc="-5" dirty="0">
                <a:solidFill>
                  <a:srgbClr val="595959"/>
                </a:solidFill>
                <a:latin typeface="Gill Sans MT"/>
                <a:cs typeface="Gill Sans MT"/>
              </a:rPr>
              <a:t> </a:t>
            </a:r>
            <a:r>
              <a:rPr sz="1800" b="1" dirty="0">
                <a:solidFill>
                  <a:srgbClr val="595959"/>
                </a:solidFill>
                <a:latin typeface="Gill Sans MT Bold"/>
                <a:cs typeface="Gill Sans MT Bold"/>
              </a:rPr>
              <a:t>&gt;=</a:t>
            </a:r>
            <a:r>
              <a:rPr sz="1800" b="1" spc="-5" dirty="0">
                <a:solidFill>
                  <a:srgbClr val="595959"/>
                </a:solidFill>
                <a:latin typeface="Gill Sans MT Bold"/>
                <a:cs typeface="Gill Sans MT Bold"/>
              </a:rPr>
              <a:t> </a:t>
            </a:r>
            <a:r>
              <a:rPr sz="1800" dirty="0">
                <a:solidFill>
                  <a:srgbClr val="595959"/>
                </a:solidFill>
                <a:latin typeface="Gill Sans MT"/>
                <a:cs typeface="Gill Sans MT"/>
              </a:rPr>
              <a:t>100)</a:t>
            </a:r>
            <a:r>
              <a:rPr sz="1800" spc="5" dirty="0">
                <a:solidFill>
                  <a:srgbClr val="595959"/>
                </a:solidFill>
                <a:latin typeface="Gill Sans MT"/>
                <a:cs typeface="Gill Sans MT"/>
              </a:rPr>
              <a:t> </a:t>
            </a:r>
            <a:r>
              <a:rPr sz="1800" b="1" dirty="0">
                <a:solidFill>
                  <a:srgbClr val="595959"/>
                </a:solidFill>
                <a:latin typeface="Gill Sans MT Bold"/>
                <a:cs typeface="Gill Sans MT Bold"/>
              </a:rPr>
              <a:t>&amp;&amp;</a:t>
            </a:r>
            <a:r>
              <a:rPr sz="1800" b="1" spc="-5" dirty="0">
                <a:solidFill>
                  <a:srgbClr val="595959"/>
                </a:solidFill>
                <a:latin typeface="Gill Sans MT Bold"/>
                <a:cs typeface="Gill Sans MT Bold"/>
              </a:rPr>
              <a:t> </a:t>
            </a:r>
            <a:r>
              <a:rPr sz="1800" dirty="0">
                <a:solidFill>
                  <a:srgbClr val="595959"/>
                </a:solidFill>
                <a:latin typeface="Gill Sans MT"/>
                <a:cs typeface="Gill Sans MT"/>
              </a:rPr>
              <a:t>(AX</a:t>
            </a:r>
            <a:r>
              <a:rPr sz="1800" spc="-5" dirty="0">
                <a:solidFill>
                  <a:srgbClr val="595959"/>
                </a:solidFill>
                <a:latin typeface="Gill Sans MT"/>
                <a:cs typeface="Gill Sans MT"/>
              </a:rPr>
              <a:t> </a:t>
            </a:r>
            <a:r>
              <a:rPr sz="1800" b="1" dirty="0">
                <a:solidFill>
                  <a:srgbClr val="595959"/>
                </a:solidFill>
                <a:latin typeface="Gill Sans MT Bold"/>
                <a:cs typeface="Gill Sans MT Bold"/>
              </a:rPr>
              <a:t>&lt;=</a:t>
            </a:r>
            <a:r>
              <a:rPr sz="1800" dirty="0">
                <a:solidFill>
                  <a:srgbClr val="595959"/>
                </a:solidFill>
                <a:latin typeface="Gill Sans MT"/>
                <a:cs typeface="Gill Sans MT"/>
              </a:rPr>
              <a:t>150)</a:t>
            </a:r>
            <a:r>
              <a:rPr sz="1800" spc="5" dirty="0">
                <a:solidFill>
                  <a:srgbClr val="595959"/>
                </a:solidFill>
                <a:latin typeface="Gill Sans MT"/>
                <a:cs typeface="Gill Sans MT"/>
              </a:rPr>
              <a:t> </a:t>
            </a:r>
            <a:r>
              <a:rPr sz="1800" dirty="0">
                <a:solidFill>
                  <a:srgbClr val="595959"/>
                </a:solidFill>
                <a:latin typeface="Gill Sans MT"/>
                <a:cs typeface="Gill Sans MT"/>
              </a:rPr>
              <a:t>)</a:t>
            </a:r>
            <a:r>
              <a:rPr sz="1800" spc="5" dirty="0">
                <a:solidFill>
                  <a:srgbClr val="595959"/>
                </a:solidFill>
                <a:latin typeface="Gill Sans MT"/>
                <a:cs typeface="Gill Sans MT"/>
              </a:rPr>
              <a:t> </a:t>
            </a:r>
            <a:r>
              <a:rPr sz="1800" dirty="0">
                <a:solidFill>
                  <a:srgbClr val="595959"/>
                </a:solidFill>
                <a:latin typeface="Gill Sans MT"/>
                <a:cs typeface="Gill Sans MT"/>
              </a:rPr>
              <a:t>{</a:t>
            </a:r>
            <a:r>
              <a:rPr sz="1800" spc="-5" dirty="0">
                <a:solidFill>
                  <a:srgbClr val="595959"/>
                </a:solidFill>
                <a:latin typeface="Gill Sans MT"/>
                <a:cs typeface="Gill Sans MT"/>
              </a:rPr>
              <a:t> </a:t>
            </a:r>
            <a:r>
              <a:rPr sz="1800" spc="-10" dirty="0">
                <a:solidFill>
                  <a:srgbClr val="FFC000"/>
                </a:solidFill>
                <a:latin typeface="Gill Sans MT"/>
                <a:cs typeface="Gill Sans MT"/>
              </a:rPr>
              <a:t>//is</a:t>
            </a:r>
            <a:r>
              <a:rPr sz="1800" spc="-190" dirty="0">
                <a:solidFill>
                  <a:srgbClr val="FFC000"/>
                </a:solidFill>
                <a:latin typeface="Gill Sans MT"/>
                <a:cs typeface="Gill Sans MT"/>
              </a:rPr>
              <a:t> </a:t>
            </a:r>
            <a:r>
              <a:rPr sz="1800" dirty="0">
                <a:solidFill>
                  <a:srgbClr val="FFC000"/>
                </a:solidFill>
                <a:latin typeface="Gill Sans MT"/>
                <a:cs typeface="Gill Sans MT"/>
              </a:rPr>
              <a:t>AX</a:t>
            </a:r>
            <a:r>
              <a:rPr sz="1800" spc="-5" dirty="0">
                <a:solidFill>
                  <a:srgbClr val="FFC000"/>
                </a:solidFill>
                <a:latin typeface="Gill Sans MT"/>
                <a:cs typeface="Gill Sans MT"/>
              </a:rPr>
              <a:t> </a:t>
            </a:r>
            <a:r>
              <a:rPr sz="1800" dirty="0">
                <a:solidFill>
                  <a:srgbClr val="FFC000"/>
                </a:solidFill>
                <a:latin typeface="Gill Sans MT"/>
                <a:cs typeface="Gill Sans MT"/>
              </a:rPr>
              <a:t>&gt;=</a:t>
            </a:r>
            <a:r>
              <a:rPr sz="1800" spc="-5" dirty="0">
                <a:solidFill>
                  <a:srgbClr val="FFC000"/>
                </a:solidFill>
                <a:latin typeface="Gill Sans MT"/>
                <a:cs typeface="Gill Sans MT"/>
              </a:rPr>
              <a:t> </a:t>
            </a:r>
            <a:r>
              <a:rPr sz="1800" dirty="0">
                <a:solidFill>
                  <a:srgbClr val="FFC000"/>
                </a:solidFill>
                <a:latin typeface="Gill Sans MT"/>
                <a:cs typeface="Gill Sans MT"/>
              </a:rPr>
              <a:t>to</a:t>
            </a:r>
            <a:r>
              <a:rPr sz="1800" spc="-10" dirty="0">
                <a:solidFill>
                  <a:srgbClr val="FFC000"/>
                </a:solidFill>
                <a:latin typeface="Gill Sans MT"/>
                <a:cs typeface="Gill Sans MT"/>
              </a:rPr>
              <a:t> </a:t>
            </a:r>
            <a:r>
              <a:rPr sz="1800" dirty="0">
                <a:solidFill>
                  <a:srgbClr val="FFC000"/>
                </a:solidFill>
                <a:latin typeface="Gill Sans MT"/>
                <a:cs typeface="Gill Sans MT"/>
              </a:rPr>
              <a:t>100</a:t>
            </a:r>
            <a:r>
              <a:rPr sz="1800" spc="-185" dirty="0">
                <a:solidFill>
                  <a:srgbClr val="FFC000"/>
                </a:solidFill>
                <a:latin typeface="Gill Sans MT"/>
                <a:cs typeface="Gill Sans MT"/>
              </a:rPr>
              <a:t> </a:t>
            </a:r>
            <a:r>
              <a:rPr sz="1800" dirty="0">
                <a:solidFill>
                  <a:srgbClr val="FFC000"/>
                </a:solidFill>
                <a:latin typeface="Gill Sans MT"/>
                <a:cs typeface="Gill Sans MT"/>
              </a:rPr>
              <a:t>AND</a:t>
            </a:r>
            <a:r>
              <a:rPr sz="1800" spc="-5" dirty="0">
                <a:solidFill>
                  <a:srgbClr val="FFC000"/>
                </a:solidFill>
                <a:latin typeface="Gill Sans MT"/>
                <a:cs typeface="Gill Sans MT"/>
              </a:rPr>
              <a:t> </a:t>
            </a:r>
            <a:r>
              <a:rPr sz="1800" dirty="0">
                <a:solidFill>
                  <a:srgbClr val="FFC000"/>
                </a:solidFill>
                <a:latin typeface="Gill Sans MT"/>
                <a:cs typeface="Gill Sans MT"/>
              </a:rPr>
              <a:t>is</a:t>
            </a:r>
            <a:r>
              <a:rPr sz="1800" spc="-190" dirty="0">
                <a:solidFill>
                  <a:srgbClr val="FFC000"/>
                </a:solidFill>
                <a:latin typeface="Gill Sans MT"/>
                <a:cs typeface="Gill Sans MT"/>
              </a:rPr>
              <a:t> </a:t>
            </a:r>
            <a:r>
              <a:rPr sz="1800" dirty="0">
                <a:solidFill>
                  <a:srgbClr val="FFC000"/>
                </a:solidFill>
                <a:latin typeface="Gill Sans MT"/>
                <a:cs typeface="Gill Sans MT"/>
              </a:rPr>
              <a:t>AX </a:t>
            </a:r>
            <a:r>
              <a:rPr sz="1800" spc="-1350" dirty="0">
                <a:solidFill>
                  <a:srgbClr val="FFC000"/>
                </a:solidFill>
                <a:latin typeface="Gill Sans MT"/>
                <a:cs typeface="Gill Sans MT"/>
              </a:rPr>
              <a:t>&lt;=</a:t>
            </a:r>
            <a:r>
              <a:rPr sz="1800" dirty="0">
                <a:solidFill>
                  <a:srgbClr val="FFC000"/>
                </a:solidFill>
                <a:latin typeface="Gill Sans MT"/>
                <a:cs typeface="Gill Sans MT"/>
              </a:rPr>
              <a:t> to</a:t>
            </a:r>
            <a:r>
              <a:rPr sz="1800" spc="-10" dirty="0">
                <a:solidFill>
                  <a:srgbClr val="FFC000"/>
                </a:solidFill>
                <a:latin typeface="Gill Sans MT"/>
                <a:cs typeface="Gill Sans MT"/>
              </a:rPr>
              <a:t> </a:t>
            </a:r>
            <a:r>
              <a:rPr sz="1800" spc="-25" dirty="0">
                <a:solidFill>
                  <a:srgbClr val="FFC000"/>
                </a:solidFill>
                <a:latin typeface="Gill Sans MT"/>
                <a:cs typeface="Gill Sans MT"/>
              </a:rPr>
              <a:t>150</a:t>
            </a:r>
            <a:endParaRPr sz="1800">
              <a:latin typeface="Gill Sans MT"/>
              <a:cs typeface="Gill Sans MT"/>
            </a:endParaRPr>
          </a:p>
          <a:p>
            <a:pPr marL="697865">
              <a:lnSpc>
                <a:spcPct val="100000"/>
              </a:lnSpc>
              <a:spcBef>
                <a:spcPts val="740"/>
              </a:spcBef>
            </a:pPr>
            <a:r>
              <a:rPr sz="1800" dirty="0">
                <a:solidFill>
                  <a:srgbClr val="595959"/>
                </a:solidFill>
                <a:latin typeface="Gill Sans MT"/>
                <a:cs typeface="Gill Sans MT"/>
              </a:rPr>
              <a:t>AX</a:t>
            </a:r>
            <a:r>
              <a:rPr sz="1800" spc="-60" dirty="0">
                <a:solidFill>
                  <a:srgbClr val="595959"/>
                </a:solidFill>
                <a:latin typeface="Gill Sans MT"/>
                <a:cs typeface="Gill Sans MT"/>
              </a:rPr>
              <a:t> </a:t>
            </a:r>
            <a:r>
              <a:rPr sz="1800" b="1" dirty="0">
                <a:solidFill>
                  <a:srgbClr val="595959"/>
                </a:solidFill>
                <a:latin typeface="Gill Sans MT Bold"/>
                <a:cs typeface="Gill Sans MT Bold"/>
              </a:rPr>
              <a:t>=</a:t>
            </a:r>
            <a:r>
              <a:rPr sz="1800" b="1" spc="-185" dirty="0">
                <a:solidFill>
                  <a:srgbClr val="595959"/>
                </a:solidFill>
                <a:latin typeface="Gill Sans MT Bold"/>
                <a:cs typeface="Gill Sans MT Bold"/>
              </a:rPr>
              <a:t> </a:t>
            </a:r>
            <a:r>
              <a:rPr sz="1800" dirty="0">
                <a:solidFill>
                  <a:srgbClr val="595959"/>
                </a:solidFill>
                <a:latin typeface="Gill Sans MT"/>
                <a:cs typeface="Gill Sans MT"/>
              </a:rPr>
              <a:t>AX</a:t>
            </a:r>
            <a:r>
              <a:rPr sz="1800" spc="-15" dirty="0">
                <a:solidFill>
                  <a:srgbClr val="595959"/>
                </a:solidFill>
                <a:latin typeface="Gill Sans MT"/>
                <a:cs typeface="Gill Sans MT"/>
              </a:rPr>
              <a:t> </a:t>
            </a:r>
            <a:r>
              <a:rPr sz="1800" b="1" dirty="0">
                <a:solidFill>
                  <a:srgbClr val="595959"/>
                </a:solidFill>
                <a:latin typeface="Gill Sans MT Bold"/>
                <a:cs typeface="Gill Sans MT Bold"/>
              </a:rPr>
              <a:t>–</a:t>
            </a:r>
            <a:r>
              <a:rPr sz="1800" b="1" spc="-20" dirty="0">
                <a:solidFill>
                  <a:srgbClr val="595959"/>
                </a:solidFill>
                <a:latin typeface="Gill Sans MT Bold"/>
                <a:cs typeface="Gill Sans MT Bold"/>
              </a:rPr>
              <a:t> </a:t>
            </a:r>
            <a:r>
              <a:rPr sz="1800" dirty="0">
                <a:solidFill>
                  <a:srgbClr val="595959"/>
                </a:solidFill>
                <a:latin typeface="Gill Sans MT"/>
                <a:cs typeface="Gill Sans MT"/>
              </a:rPr>
              <a:t>50;</a:t>
            </a:r>
            <a:r>
              <a:rPr sz="1800" spc="-180" dirty="0">
                <a:solidFill>
                  <a:srgbClr val="595959"/>
                </a:solidFill>
                <a:latin typeface="Gill Sans MT"/>
                <a:cs typeface="Gill Sans MT"/>
              </a:rPr>
              <a:t> </a:t>
            </a:r>
            <a:r>
              <a:rPr sz="1800" dirty="0">
                <a:solidFill>
                  <a:srgbClr val="FFC000"/>
                </a:solidFill>
                <a:latin typeface="Gill Sans MT"/>
                <a:cs typeface="Gill Sans MT"/>
              </a:rPr>
              <a:t>//subtract</a:t>
            </a:r>
            <a:r>
              <a:rPr sz="1800" spc="-15" dirty="0">
                <a:solidFill>
                  <a:srgbClr val="FFC000"/>
                </a:solidFill>
                <a:latin typeface="Gill Sans MT"/>
                <a:cs typeface="Gill Sans MT"/>
              </a:rPr>
              <a:t> </a:t>
            </a:r>
            <a:r>
              <a:rPr sz="1800" dirty="0">
                <a:solidFill>
                  <a:srgbClr val="FFC000"/>
                </a:solidFill>
                <a:latin typeface="Gill Sans MT"/>
                <a:cs typeface="Gill Sans MT"/>
              </a:rPr>
              <a:t>50</a:t>
            </a:r>
            <a:r>
              <a:rPr sz="1800" spc="-20" dirty="0">
                <a:solidFill>
                  <a:srgbClr val="FFC000"/>
                </a:solidFill>
                <a:latin typeface="Gill Sans MT"/>
                <a:cs typeface="Gill Sans MT"/>
              </a:rPr>
              <a:t> </a:t>
            </a:r>
            <a:r>
              <a:rPr sz="1800" dirty="0">
                <a:solidFill>
                  <a:srgbClr val="FFC000"/>
                </a:solidFill>
                <a:latin typeface="Gill Sans MT"/>
                <a:cs typeface="Gill Sans MT"/>
              </a:rPr>
              <a:t>and</a:t>
            </a:r>
            <a:r>
              <a:rPr sz="1800" spc="-25" dirty="0">
                <a:solidFill>
                  <a:srgbClr val="FFC000"/>
                </a:solidFill>
                <a:latin typeface="Gill Sans MT"/>
                <a:cs typeface="Gill Sans MT"/>
              </a:rPr>
              <a:t> </a:t>
            </a:r>
            <a:r>
              <a:rPr sz="1800" dirty="0">
                <a:solidFill>
                  <a:srgbClr val="FFC000"/>
                </a:solidFill>
                <a:latin typeface="Gill Sans MT"/>
                <a:cs typeface="Gill Sans MT"/>
              </a:rPr>
              <a:t>store</a:t>
            </a:r>
            <a:r>
              <a:rPr sz="1800" spc="-15" dirty="0">
                <a:solidFill>
                  <a:srgbClr val="FFC000"/>
                </a:solidFill>
                <a:latin typeface="Gill Sans MT"/>
                <a:cs typeface="Gill Sans MT"/>
              </a:rPr>
              <a:t> </a:t>
            </a:r>
            <a:r>
              <a:rPr sz="1800" dirty="0">
                <a:solidFill>
                  <a:srgbClr val="FFC000"/>
                </a:solidFill>
                <a:latin typeface="Gill Sans MT"/>
                <a:cs typeface="Gill Sans MT"/>
              </a:rPr>
              <a:t>the</a:t>
            </a:r>
            <a:r>
              <a:rPr sz="1800" spc="-15" dirty="0">
                <a:solidFill>
                  <a:srgbClr val="FFC000"/>
                </a:solidFill>
                <a:latin typeface="Gill Sans MT"/>
                <a:cs typeface="Gill Sans MT"/>
              </a:rPr>
              <a:t> </a:t>
            </a:r>
            <a:r>
              <a:rPr sz="1800" dirty="0">
                <a:solidFill>
                  <a:srgbClr val="FFC000"/>
                </a:solidFill>
                <a:latin typeface="Gill Sans MT"/>
                <a:cs typeface="Gill Sans MT"/>
              </a:rPr>
              <a:t>result</a:t>
            </a:r>
            <a:r>
              <a:rPr sz="1800" spc="-15" dirty="0">
                <a:solidFill>
                  <a:srgbClr val="FFC000"/>
                </a:solidFill>
                <a:latin typeface="Gill Sans MT"/>
                <a:cs typeface="Gill Sans MT"/>
              </a:rPr>
              <a:t> </a:t>
            </a:r>
            <a:r>
              <a:rPr sz="1800" dirty="0">
                <a:solidFill>
                  <a:srgbClr val="FFC000"/>
                </a:solidFill>
                <a:latin typeface="Gill Sans MT"/>
                <a:cs typeface="Gill Sans MT"/>
              </a:rPr>
              <a:t>back</a:t>
            </a:r>
            <a:r>
              <a:rPr sz="1800" spc="-15" dirty="0">
                <a:solidFill>
                  <a:srgbClr val="FFC000"/>
                </a:solidFill>
                <a:latin typeface="Gill Sans MT"/>
                <a:cs typeface="Gill Sans MT"/>
              </a:rPr>
              <a:t> </a:t>
            </a:r>
            <a:r>
              <a:rPr sz="1800" dirty="0">
                <a:solidFill>
                  <a:srgbClr val="FFC000"/>
                </a:solidFill>
                <a:latin typeface="Gill Sans MT"/>
                <a:cs typeface="Gill Sans MT"/>
              </a:rPr>
              <a:t>in</a:t>
            </a:r>
            <a:r>
              <a:rPr sz="1800" spc="-185" dirty="0">
                <a:solidFill>
                  <a:srgbClr val="FFC000"/>
                </a:solidFill>
                <a:latin typeface="Gill Sans MT"/>
                <a:cs typeface="Gill Sans MT"/>
              </a:rPr>
              <a:t> </a:t>
            </a:r>
            <a:r>
              <a:rPr sz="1800" spc="-25" dirty="0">
                <a:solidFill>
                  <a:srgbClr val="FFC000"/>
                </a:solidFill>
                <a:latin typeface="Gill Sans MT"/>
                <a:cs typeface="Gill Sans MT"/>
              </a:rPr>
              <a:t>AX</a:t>
            </a:r>
            <a:endParaRPr sz="1800">
              <a:latin typeface="Gill Sans MT"/>
              <a:cs typeface="Gill Sans MT"/>
            </a:endParaRPr>
          </a:p>
          <a:p>
            <a:pPr marL="354965">
              <a:lnSpc>
                <a:spcPct val="100000"/>
              </a:lnSpc>
              <a:spcBef>
                <a:spcPts val="745"/>
              </a:spcBef>
            </a:pPr>
            <a:r>
              <a:rPr sz="1800" dirty="0">
                <a:solidFill>
                  <a:srgbClr val="595959"/>
                </a:solidFill>
                <a:latin typeface="Gill Sans MT"/>
                <a:cs typeface="Gill Sans MT"/>
              </a:rPr>
              <a:t>}</a:t>
            </a:r>
            <a:endParaRPr sz="1800">
              <a:latin typeface="Gill Sans MT"/>
              <a:cs typeface="Gill Sans MT"/>
            </a:endParaRPr>
          </a:p>
          <a:p>
            <a:pPr marL="354965">
              <a:lnSpc>
                <a:spcPct val="100000"/>
              </a:lnSpc>
              <a:spcBef>
                <a:spcPts val="650"/>
              </a:spcBef>
            </a:pPr>
            <a:r>
              <a:rPr sz="1800" b="1" spc="-10" dirty="0">
                <a:solidFill>
                  <a:srgbClr val="595959"/>
                </a:solidFill>
                <a:latin typeface="Gill Sans MT Bold"/>
                <a:cs typeface="Gill Sans MT Bold"/>
              </a:rPr>
              <a:t>return</a:t>
            </a:r>
            <a:r>
              <a:rPr sz="1800" b="1" spc="-190" dirty="0">
                <a:solidFill>
                  <a:srgbClr val="595959"/>
                </a:solidFill>
                <a:latin typeface="Gill Sans MT Bold"/>
                <a:cs typeface="Gill Sans MT Bold"/>
              </a:rPr>
              <a:t> </a:t>
            </a:r>
            <a:r>
              <a:rPr sz="1800" spc="-10" dirty="0">
                <a:solidFill>
                  <a:srgbClr val="595959"/>
                </a:solidFill>
                <a:latin typeface="Gill Sans MT"/>
                <a:cs typeface="Gill Sans MT"/>
              </a:rPr>
              <a:t>AX;</a:t>
            </a:r>
            <a:r>
              <a:rPr sz="1800" spc="-185" dirty="0">
                <a:solidFill>
                  <a:srgbClr val="595959"/>
                </a:solidFill>
                <a:latin typeface="Gill Sans MT"/>
                <a:cs typeface="Gill Sans MT"/>
              </a:rPr>
              <a:t> </a:t>
            </a:r>
            <a:r>
              <a:rPr sz="1800" dirty="0">
                <a:solidFill>
                  <a:srgbClr val="FFC000"/>
                </a:solidFill>
                <a:latin typeface="Gill Sans MT"/>
                <a:cs typeface="Gill Sans MT"/>
              </a:rPr>
              <a:t>//return</a:t>
            </a:r>
            <a:r>
              <a:rPr sz="1800" spc="-25" dirty="0">
                <a:solidFill>
                  <a:srgbClr val="FFC000"/>
                </a:solidFill>
                <a:latin typeface="Gill Sans MT"/>
                <a:cs typeface="Gill Sans MT"/>
              </a:rPr>
              <a:t> </a:t>
            </a:r>
            <a:r>
              <a:rPr sz="1800" dirty="0">
                <a:solidFill>
                  <a:srgbClr val="FFC000"/>
                </a:solidFill>
                <a:latin typeface="Gill Sans MT"/>
                <a:cs typeface="Gill Sans MT"/>
              </a:rPr>
              <a:t>to</a:t>
            </a:r>
            <a:r>
              <a:rPr sz="1800" spc="-15" dirty="0">
                <a:solidFill>
                  <a:srgbClr val="FFC000"/>
                </a:solidFill>
                <a:latin typeface="Gill Sans MT"/>
                <a:cs typeface="Gill Sans MT"/>
              </a:rPr>
              <a:t> </a:t>
            </a:r>
            <a:r>
              <a:rPr sz="1800" dirty="0">
                <a:solidFill>
                  <a:srgbClr val="FFC000"/>
                </a:solidFill>
                <a:latin typeface="Gill Sans MT"/>
                <a:cs typeface="Gill Sans MT"/>
              </a:rPr>
              <a:t>the</a:t>
            </a:r>
            <a:r>
              <a:rPr sz="1800" spc="-10" dirty="0">
                <a:solidFill>
                  <a:srgbClr val="FFC000"/>
                </a:solidFill>
                <a:latin typeface="Gill Sans MT"/>
                <a:cs typeface="Gill Sans MT"/>
              </a:rPr>
              <a:t> </a:t>
            </a:r>
            <a:r>
              <a:rPr sz="1800" dirty="0">
                <a:solidFill>
                  <a:srgbClr val="FFC000"/>
                </a:solidFill>
                <a:latin typeface="Gill Sans MT"/>
                <a:cs typeface="Gill Sans MT"/>
              </a:rPr>
              <a:t>main</a:t>
            </a:r>
            <a:r>
              <a:rPr sz="1800" spc="-10" dirty="0">
                <a:solidFill>
                  <a:srgbClr val="FFC000"/>
                </a:solidFill>
                <a:latin typeface="Gill Sans MT"/>
                <a:cs typeface="Gill Sans MT"/>
              </a:rPr>
              <a:t> program</a:t>
            </a:r>
            <a:endParaRPr sz="1800">
              <a:latin typeface="Gill Sans MT"/>
              <a:cs typeface="Gill Sans MT"/>
            </a:endParaRPr>
          </a:p>
          <a:p>
            <a:pPr marL="12700">
              <a:lnSpc>
                <a:spcPct val="100000"/>
              </a:lnSpc>
              <a:spcBef>
                <a:spcPts val="745"/>
              </a:spcBef>
            </a:pPr>
            <a:r>
              <a:rPr sz="1800" dirty="0">
                <a:solidFill>
                  <a:srgbClr val="595959"/>
                </a:solidFill>
                <a:latin typeface="Gill Sans MT"/>
                <a:cs typeface="Gill Sans MT"/>
              </a:rPr>
              <a:t>}</a:t>
            </a:r>
            <a:r>
              <a:rPr sz="1800" spc="-25" dirty="0">
                <a:solidFill>
                  <a:srgbClr val="595959"/>
                </a:solidFill>
                <a:latin typeface="Gill Sans MT"/>
                <a:cs typeface="Gill Sans MT"/>
              </a:rPr>
              <a:t> </a:t>
            </a:r>
            <a:r>
              <a:rPr sz="1800" spc="-10" dirty="0">
                <a:solidFill>
                  <a:srgbClr val="FFC000"/>
                </a:solidFill>
                <a:latin typeface="Gill Sans MT"/>
                <a:cs typeface="Gill Sans MT"/>
              </a:rPr>
              <a:t>//procedure </a:t>
            </a:r>
            <a:r>
              <a:rPr sz="1800" dirty="0">
                <a:solidFill>
                  <a:srgbClr val="FFC000"/>
                </a:solidFill>
                <a:latin typeface="Gill Sans MT"/>
                <a:cs typeface="Gill Sans MT"/>
              </a:rPr>
              <a:t>ends</a:t>
            </a:r>
            <a:r>
              <a:rPr sz="1800" spc="-20" dirty="0">
                <a:solidFill>
                  <a:srgbClr val="FFC000"/>
                </a:solidFill>
                <a:latin typeface="Gill Sans MT"/>
                <a:cs typeface="Gill Sans MT"/>
              </a:rPr>
              <a:t> here</a:t>
            </a:r>
            <a:endParaRPr sz="1800">
              <a:latin typeface="Gill Sans MT"/>
              <a:cs typeface="Gill Sans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3691"/>
            <a:ext cx="7421245" cy="1450975"/>
          </a:xfrm>
          <a:prstGeom prst="rect">
            <a:avLst/>
          </a:prstGeom>
        </p:spPr>
        <p:txBody>
          <a:bodyPr vert="horz" wrap="square" lIns="0" tIns="273685" rIns="0" bIns="0" rtlCol="0">
            <a:spAutoFit/>
          </a:bodyPr>
          <a:lstStyle/>
          <a:p>
            <a:pPr marL="12700">
              <a:lnSpc>
                <a:spcPct val="100000"/>
              </a:lnSpc>
              <a:spcBef>
                <a:spcPts val="2155"/>
              </a:spcBef>
            </a:pPr>
            <a:r>
              <a:rPr sz="3800" b="0" spc="140" dirty="0">
                <a:solidFill>
                  <a:srgbClr val="2A1A00"/>
                </a:solidFill>
                <a:latin typeface="Impact"/>
                <a:cs typeface="Impact"/>
              </a:rPr>
              <a:t>LOW-</a:t>
            </a:r>
            <a:r>
              <a:rPr sz="3800" b="0" spc="125" dirty="0">
                <a:solidFill>
                  <a:srgbClr val="2A1A00"/>
                </a:solidFill>
                <a:latin typeface="Impact"/>
                <a:cs typeface="Impact"/>
              </a:rPr>
              <a:t>LEVEL:</a:t>
            </a:r>
            <a:r>
              <a:rPr sz="3800" b="0" spc="330" dirty="0">
                <a:solidFill>
                  <a:srgbClr val="2A1A00"/>
                </a:solidFill>
                <a:latin typeface="Impact"/>
                <a:cs typeface="Impact"/>
              </a:rPr>
              <a:t> </a:t>
            </a:r>
            <a:r>
              <a:rPr sz="3800" b="0" spc="145" dirty="0">
                <a:solidFill>
                  <a:srgbClr val="2A1A00"/>
                </a:solidFill>
                <a:latin typeface="Impact"/>
                <a:cs typeface="Impact"/>
              </a:rPr>
              <a:t>ASSEMBLER</a:t>
            </a:r>
            <a:endParaRPr sz="3800" dirty="0">
              <a:latin typeface="Impact"/>
              <a:cs typeface="Impact"/>
            </a:endParaRPr>
          </a:p>
          <a:p>
            <a:pPr marL="12700" marR="5080">
              <a:lnSpc>
                <a:spcPct val="110700"/>
              </a:lnSpc>
              <a:spcBef>
                <a:spcPts val="620"/>
              </a:spcBef>
            </a:pPr>
            <a:r>
              <a:rPr sz="1500" b="0" dirty="0">
                <a:solidFill>
                  <a:srgbClr val="595959"/>
                </a:solidFill>
                <a:latin typeface="Gill Sans MT"/>
                <a:cs typeface="Gill Sans MT"/>
              </a:rPr>
              <a:t>Accept</a:t>
            </a:r>
            <a:r>
              <a:rPr sz="1500" b="0" spc="-20" dirty="0">
                <a:solidFill>
                  <a:srgbClr val="595959"/>
                </a:solidFill>
                <a:latin typeface="Gill Sans MT"/>
                <a:cs typeface="Gill Sans MT"/>
              </a:rPr>
              <a:t> </a:t>
            </a:r>
            <a:r>
              <a:rPr sz="1500" b="0" dirty="0">
                <a:solidFill>
                  <a:srgbClr val="595959"/>
                </a:solidFill>
                <a:latin typeface="Gill Sans MT"/>
                <a:cs typeface="Gill Sans MT"/>
              </a:rPr>
              <a:t>a</a:t>
            </a:r>
            <a:r>
              <a:rPr sz="1500" b="0" spc="-15" dirty="0">
                <a:solidFill>
                  <a:srgbClr val="595959"/>
                </a:solidFill>
                <a:latin typeface="Gill Sans MT"/>
                <a:cs typeface="Gill Sans MT"/>
              </a:rPr>
              <a:t> </a:t>
            </a:r>
            <a:r>
              <a:rPr sz="1500" b="0" dirty="0">
                <a:solidFill>
                  <a:srgbClr val="595959"/>
                </a:solidFill>
                <a:latin typeface="Gill Sans MT"/>
                <a:cs typeface="Gill Sans MT"/>
              </a:rPr>
              <a:t>number in</a:t>
            </a:r>
            <a:r>
              <a:rPr sz="1500" b="0" spc="-5" dirty="0">
                <a:solidFill>
                  <a:srgbClr val="595959"/>
                </a:solidFill>
                <a:latin typeface="Gill Sans MT"/>
                <a:cs typeface="Gill Sans MT"/>
              </a:rPr>
              <a:t> </a:t>
            </a:r>
            <a:r>
              <a:rPr sz="1500" b="0" spc="-10" dirty="0">
                <a:solidFill>
                  <a:srgbClr val="595959"/>
                </a:solidFill>
                <a:latin typeface="Gill Sans MT"/>
                <a:cs typeface="Gill Sans MT"/>
              </a:rPr>
              <a:t>register</a:t>
            </a:r>
            <a:r>
              <a:rPr sz="1500" b="0" spc="-150" dirty="0">
                <a:solidFill>
                  <a:srgbClr val="595959"/>
                </a:solidFill>
                <a:latin typeface="Gill Sans MT"/>
                <a:cs typeface="Gill Sans MT"/>
              </a:rPr>
              <a:t> </a:t>
            </a:r>
            <a:r>
              <a:rPr sz="1500" b="0" spc="-10" dirty="0">
                <a:solidFill>
                  <a:srgbClr val="595959"/>
                </a:solidFill>
                <a:latin typeface="Gill Sans MT"/>
                <a:cs typeface="Gill Sans MT"/>
              </a:rPr>
              <a:t>AX,</a:t>
            </a:r>
            <a:r>
              <a:rPr sz="1500" b="0" spc="-160" dirty="0">
                <a:solidFill>
                  <a:srgbClr val="595959"/>
                </a:solidFill>
                <a:latin typeface="Gill Sans MT"/>
                <a:cs typeface="Gill Sans MT"/>
              </a:rPr>
              <a:t> </a:t>
            </a:r>
            <a:r>
              <a:rPr sz="1500" b="0" dirty="0">
                <a:solidFill>
                  <a:srgbClr val="595959"/>
                </a:solidFill>
                <a:latin typeface="Gill Sans MT"/>
                <a:cs typeface="Gill Sans MT"/>
              </a:rPr>
              <a:t>if</a:t>
            </a:r>
            <a:r>
              <a:rPr sz="1500" b="0" spc="-10" dirty="0">
                <a:solidFill>
                  <a:srgbClr val="595959"/>
                </a:solidFill>
                <a:latin typeface="Gill Sans MT"/>
                <a:cs typeface="Gill Sans MT"/>
              </a:rPr>
              <a:t> </a:t>
            </a:r>
            <a:r>
              <a:rPr sz="1500" b="0" dirty="0">
                <a:solidFill>
                  <a:srgbClr val="595959"/>
                </a:solidFill>
                <a:latin typeface="Gill Sans MT"/>
                <a:cs typeface="Gill Sans MT"/>
              </a:rPr>
              <a:t>the</a:t>
            </a:r>
            <a:r>
              <a:rPr sz="1500" b="0" spc="-15" dirty="0">
                <a:solidFill>
                  <a:srgbClr val="595959"/>
                </a:solidFill>
                <a:latin typeface="Gill Sans MT"/>
                <a:cs typeface="Gill Sans MT"/>
              </a:rPr>
              <a:t> </a:t>
            </a:r>
            <a:r>
              <a:rPr sz="1500" b="0" dirty="0">
                <a:solidFill>
                  <a:srgbClr val="595959"/>
                </a:solidFill>
                <a:latin typeface="Gill Sans MT"/>
                <a:cs typeface="Gill Sans MT"/>
              </a:rPr>
              <a:t>number is</a:t>
            </a:r>
            <a:r>
              <a:rPr sz="1500" b="0" spc="-10" dirty="0">
                <a:solidFill>
                  <a:srgbClr val="595959"/>
                </a:solidFill>
                <a:latin typeface="Gill Sans MT"/>
                <a:cs typeface="Gill Sans MT"/>
              </a:rPr>
              <a:t> </a:t>
            </a:r>
            <a:r>
              <a:rPr sz="1500" b="0" dirty="0">
                <a:solidFill>
                  <a:srgbClr val="595959"/>
                </a:solidFill>
                <a:latin typeface="Gill Sans MT"/>
                <a:cs typeface="Gill Sans MT"/>
              </a:rPr>
              <a:t>in</a:t>
            </a:r>
            <a:r>
              <a:rPr sz="1500" b="0" spc="-10" dirty="0">
                <a:solidFill>
                  <a:srgbClr val="595959"/>
                </a:solidFill>
                <a:latin typeface="Gill Sans MT"/>
                <a:cs typeface="Gill Sans MT"/>
              </a:rPr>
              <a:t> </a:t>
            </a:r>
            <a:r>
              <a:rPr sz="1500" b="0" dirty="0">
                <a:solidFill>
                  <a:srgbClr val="595959"/>
                </a:solidFill>
                <a:latin typeface="Gill Sans MT"/>
                <a:cs typeface="Gill Sans MT"/>
              </a:rPr>
              <a:t>the</a:t>
            </a:r>
            <a:r>
              <a:rPr sz="1500" b="0" spc="-15" dirty="0">
                <a:solidFill>
                  <a:srgbClr val="595959"/>
                </a:solidFill>
                <a:latin typeface="Gill Sans MT"/>
                <a:cs typeface="Gill Sans MT"/>
              </a:rPr>
              <a:t> </a:t>
            </a:r>
            <a:r>
              <a:rPr sz="1500" b="0" dirty="0">
                <a:solidFill>
                  <a:srgbClr val="595959"/>
                </a:solidFill>
                <a:latin typeface="Gill Sans MT"/>
                <a:cs typeface="Gill Sans MT"/>
              </a:rPr>
              <a:t>range</a:t>
            </a:r>
            <a:r>
              <a:rPr sz="1500" b="0" spc="-15" dirty="0">
                <a:solidFill>
                  <a:srgbClr val="595959"/>
                </a:solidFill>
                <a:latin typeface="Gill Sans MT"/>
                <a:cs typeface="Gill Sans MT"/>
              </a:rPr>
              <a:t> </a:t>
            </a:r>
            <a:r>
              <a:rPr sz="1500" b="0" dirty="0">
                <a:solidFill>
                  <a:srgbClr val="595959"/>
                </a:solidFill>
                <a:latin typeface="Gill Sans MT"/>
                <a:cs typeface="Gill Sans MT"/>
              </a:rPr>
              <a:t>100</a:t>
            </a:r>
            <a:r>
              <a:rPr sz="1500" b="0" spc="-10" dirty="0">
                <a:solidFill>
                  <a:srgbClr val="595959"/>
                </a:solidFill>
                <a:latin typeface="Gill Sans MT"/>
                <a:cs typeface="Gill Sans MT"/>
              </a:rPr>
              <a:t> </a:t>
            </a:r>
            <a:r>
              <a:rPr sz="1500" b="0" dirty="0">
                <a:solidFill>
                  <a:srgbClr val="595959"/>
                </a:solidFill>
                <a:latin typeface="Gill Sans MT"/>
                <a:cs typeface="Gill Sans MT"/>
              </a:rPr>
              <a:t>–</a:t>
            </a:r>
            <a:r>
              <a:rPr sz="1500" b="0" spc="-5" dirty="0">
                <a:solidFill>
                  <a:srgbClr val="595959"/>
                </a:solidFill>
                <a:latin typeface="Gill Sans MT"/>
                <a:cs typeface="Gill Sans MT"/>
              </a:rPr>
              <a:t> </a:t>
            </a:r>
            <a:r>
              <a:rPr sz="1500" b="0" dirty="0">
                <a:solidFill>
                  <a:srgbClr val="595959"/>
                </a:solidFill>
                <a:latin typeface="Gill Sans MT"/>
                <a:cs typeface="Gill Sans MT"/>
              </a:rPr>
              <a:t>150</a:t>
            </a:r>
            <a:r>
              <a:rPr sz="1500" b="0" spc="-5" dirty="0">
                <a:solidFill>
                  <a:srgbClr val="595959"/>
                </a:solidFill>
                <a:latin typeface="Gill Sans MT"/>
                <a:cs typeface="Gill Sans MT"/>
              </a:rPr>
              <a:t> </a:t>
            </a:r>
            <a:r>
              <a:rPr sz="1500" b="0" dirty="0">
                <a:solidFill>
                  <a:srgbClr val="595959"/>
                </a:solidFill>
                <a:latin typeface="Gill Sans MT"/>
                <a:cs typeface="Gill Sans MT"/>
              </a:rPr>
              <a:t>subtract</a:t>
            </a:r>
            <a:r>
              <a:rPr sz="1500" b="0" spc="-5" dirty="0">
                <a:solidFill>
                  <a:srgbClr val="595959"/>
                </a:solidFill>
                <a:latin typeface="Gill Sans MT"/>
                <a:cs typeface="Gill Sans MT"/>
              </a:rPr>
              <a:t> </a:t>
            </a:r>
            <a:r>
              <a:rPr sz="1500" b="0" dirty="0">
                <a:solidFill>
                  <a:srgbClr val="595959"/>
                </a:solidFill>
                <a:latin typeface="Gill Sans MT"/>
                <a:cs typeface="Gill Sans MT"/>
              </a:rPr>
              <a:t>100,</a:t>
            </a:r>
            <a:r>
              <a:rPr sz="1500" b="0" spc="-160" dirty="0">
                <a:solidFill>
                  <a:srgbClr val="595959"/>
                </a:solidFill>
                <a:latin typeface="Gill Sans MT"/>
                <a:cs typeface="Gill Sans MT"/>
              </a:rPr>
              <a:t> </a:t>
            </a:r>
            <a:r>
              <a:rPr sz="1500" b="0" spc="-10" dirty="0">
                <a:solidFill>
                  <a:srgbClr val="595959"/>
                </a:solidFill>
                <a:latin typeface="Gill Sans MT"/>
                <a:cs typeface="Gill Sans MT"/>
              </a:rPr>
              <a:t>otherwise leave</a:t>
            </a:r>
            <a:r>
              <a:rPr sz="1500" b="0" spc="-45" dirty="0">
                <a:solidFill>
                  <a:srgbClr val="595959"/>
                </a:solidFill>
                <a:latin typeface="Gill Sans MT"/>
                <a:cs typeface="Gill Sans MT"/>
              </a:rPr>
              <a:t> </a:t>
            </a:r>
            <a:r>
              <a:rPr sz="1500" b="0" spc="-10" dirty="0">
                <a:solidFill>
                  <a:srgbClr val="595959"/>
                </a:solidFill>
                <a:latin typeface="Gill Sans MT"/>
                <a:cs typeface="Gill Sans MT"/>
              </a:rPr>
              <a:t>unchanged.</a:t>
            </a:r>
            <a:endParaRPr sz="1500" dirty="0">
              <a:latin typeface="Gill Sans MT"/>
              <a:cs typeface="Gill Sans MT"/>
            </a:endParaRPr>
          </a:p>
        </p:txBody>
      </p:sp>
      <p:sp>
        <p:nvSpPr>
          <p:cNvPr id="6" name="object 6"/>
          <p:cNvSpPr txBox="1"/>
          <p:nvPr/>
        </p:nvSpPr>
        <p:spPr>
          <a:xfrm>
            <a:off x="1017497" y="1814576"/>
            <a:ext cx="681990" cy="254000"/>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595959"/>
                </a:solidFill>
                <a:latin typeface="Gill Sans MT Bold"/>
                <a:cs typeface="Gill Sans MT Bold"/>
              </a:rPr>
              <a:t>SUB50</a:t>
            </a:r>
            <a:r>
              <a:rPr sz="1500" spc="-10" dirty="0">
                <a:solidFill>
                  <a:srgbClr val="595959"/>
                </a:solidFill>
                <a:latin typeface="Gill Sans MT"/>
                <a:cs typeface="Gill Sans MT"/>
              </a:rPr>
              <a:t>:</a:t>
            </a:r>
            <a:endParaRPr sz="1500">
              <a:latin typeface="Gill Sans MT"/>
              <a:cs typeface="Gill Sans MT"/>
            </a:endParaRPr>
          </a:p>
        </p:txBody>
      </p:sp>
      <p:sp>
        <p:nvSpPr>
          <p:cNvPr id="7" name="object 7"/>
          <p:cNvSpPr txBox="1"/>
          <p:nvPr/>
        </p:nvSpPr>
        <p:spPr>
          <a:xfrm>
            <a:off x="1703297" y="2043175"/>
            <a:ext cx="1166495" cy="1601470"/>
          </a:xfrm>
          <a:prstGeom prst="rect">
            <a:avLst/>
          </a:prstGeom>
        </p:spPr>
        <p:txBody>
          <a:bodyPr vert="horz" wrap="square" lIns="0" tIns="14604" rIns="0" bIns="0" rtlCol="0">
            <a:spAutoFit/>
          </a:bodyPr>
          <a:lstStyle/>
          <a:p>
            <a:pPr marL="12700" marR="5080">
              <a:lnSpc>
                <a:spcPct val="137700"/>
              </a:lnSpc>
              <a:spcBef>
                <a:spcPts val="114"/>
              </a:spcBef>
            </a:pPr>
            <a:r>
              <a:rPr sz="1500" b="1" dirty="0">
                <a:solidFill>
                  <a:srgbClr val="595959"/>
                </a:solidFill>
                <a:latin typeface="Gill Sans MT Bold"/>
                <a:cs typeface="Gill Sans MT Bold"/>
              </a:rPr>
              <a:t>CMP</a:t>
            </a:r>
            <a:r>
              <a:rPr sz="1500" b="1" spc="-140" dirty="0">
                <a:solidFill>
                  <a:srgbClr val="595959"/>
                </a:solidFill>
                <a:latin typeface="Gill Sans MT Bold"/>
                <a:cs typeface="Gill Sans MT Bold"/>
              </a:rPr>
              <a:t> </a:t>
            </a:r>
            <a:r>
              <a:rPr sz="1500" spc="-10" dirty="0">
                <a:solidFill>
                  <a:srgbClr val="595959"/>
                </a:solidFill>
                <a:latin typeface="Gill Sans MT"/>
                <a:cs typeface="Gill Sans MT"/>
              </a:rPr>
              <a:t>AX,</a:t>
            </a:r>
            <a:r>
              <a:rPr sz="1500" spc="-145" dirty="0">
                <a:solidFill>
                  <a:srgbClr val="595959"/>
                </a:solidFill>
                <a:latin typeface="Gill Sans MT"/>
                <a:cs typeface="Gill Sans MT"/>
              </a:rPr>
              <a:t> </a:t>
            </a:r>
            <a:r>
              <a:rPr sz="1500" spc="-20" dirty="0">
                <a:solidFill>
                  <a:srgbClr val="595959"/>
                </a:solidFill>
                <a:latin typeface="Gill Sans MT"/>
                <a:cs typeface="Gill Sans MT"/>
              </a:rPr>
              <a:t>100; </a:t>
            </a:r>
            <a:r>
              <a:rPr sz="1500" b="1" dirty="0">
                <a:solidFill>
                  <a:srgbClr val="595959"/>
                </a:solidFill>
                <a:latin typeface="Gill Sans MT Bold"/>
                <a:cs typeface="Gill Sans MT Bold"/>
              </a:rPr>
              <a:t>JL</a:t>
            </a:r>
            <a:r>
              <a:rPr sz="1500" b="1" spc="-5" dirty="0">
                <a:solidFill>
                  <a:srgbClr val="595959"/>
                </a:solidFill>
                <a:latin typeface="Gill Sans MT Bold"/>
                <a:cs typeface="Gill Sans MT Bold"/>
              </a:rPr>
              <a:t> </a:t>
            </a:r>
            <a:r>
              <a:rPr sz="1500" spc="-10" dirty="0">
                <a:solidFill>
                  <a:srgbClr val="595959"/>
                </a:solidFill>
                <a:latin typeface="Gill Sans MT"/>
                <a:cs typeface="Gill Sans MT"/>
              </a:rPr>
              <a:t>DONE; </a:t>
            </a:r>
            <a:r>
              <a:rPr sz="1500" b="1" dirty="0">
                <a:solidFill>
                  <a:srgbClr val="595959"/>
                </a:solidFill>
                <a:latin typeface="Gill Sans MT Bold"/>
                <a:cs typeface="Gill Sans MT Bold"/>
              </a:rPr>
              <a:t>CMP</a:t>
            </a:r>
            <a:r>
              <a:rPr sz="1500" b="1" spc="-140" dirty="0">
                <a:solidFill>
                  <a:srgbClr val="595959"/>
                </a:solidFill>
                <a:latin typeface="Gill Sans MT Bold"/>
                <a:cs typeface="Gill Sans MT Bold"/>
              </a:rPr>
              <a:t> </a:t>
            </a:r>
            <a:r>
              <a:rPr sz="1500" spc="-10" dirty="0">
                <a:solidFill>
                  <a:srgbClr val="595959"/>
                </a:solidFill>
                <a:latin typeface="Gill Sans MT"/>
                <a:cs typeface="Gill Sans MT"/>
              </a:rPr>
              <a:t>AX,</a:t>
            </a:r>
            <a:r>
              <a:rPr sz="1500" spc="-145" dirty="0">
                <a:solidFill>
                  <a:srgbClr val="595959"/>
                </a:solidFill>
                <a:latin typeface="Gill Sans MT"/>
                <a:cs typeface="Gill Sans MT"/>
              </a:rPr>
              <a:t> </a:t>
            </a:r>
            <a:r>
              <a:rPr sz="1500" spc="-20" dirty="0">
                <a:solidFill>
                  <a:srgbClr val="595959"/>
                </a:solidFill>
                <a:latin typeface="Gill Sans MT"/>
                <a:cs typeface="Gill Sans MT"/>
              </a:rPr>
              <a:t>150; </a:t>
            </a:r>
            <a:r>
              <a:rPr sz="1500" b="1" dirty="0">
                <a:solidFill>
                  <a:srgbClr val="595959"/>
                </a:solidFill>
                <a:latin typeface="Gill Sans MT Bold"/>
                <a:cs typeface="Gill Sans MT Bold"/>
              </a:rPr>
              <a:t>JG </a:t>
            </a:r>
            <a:r>
              <a:rPr sz="1500" spc="-10" dirty="0">
                <a:solidFill>
                  <a:srgbClr val="595959"/>
                </a:solidFill>
                <a:latin typeface="Gill Sans MT"/>
                <a:cs typeface="Gill Sans MT"/>
              </a:rPr>
              <a:t>DONE; </a:t>
            </a:r>
            <a:r>
              <a:rPr sz="1500" b="1" spc="-10" dirty="0">
                <a:solidFill>
                  <a:srgbClr val="595959"/>
                </a:solidFill>
                <a:latin typeface="Gill Sans MT Bold"/>
                <a:cs typeface="Gill Sans MT Bold"/>
              </a:rPr>
              <a:t>SUB</a:t>
            </a:r>
            <a:r>
              <a:rPr sz="1500" b="1" spc="-145" dirty="0">
                <a:solidFill>
                  <a:srgbClr val="595959"/>
                </a:solidFill>
                <a:latin typeface="Gill Sans MT Bold"/>
                <a:cs typeface="Gill Sans MT Bold"/>
              </a:rPr>
              <a:t> </a:t>
            </a:r>
            <a:r>
              <a:rPr sz="1500" spc="-10" dirty="0">
                <a:solidFill>
                  <a:srgbClr val="595959"/>
                </a:solidFill>
                <a:latin typeface="Gill Sans MT"/>
                <a:cs typeface="Gill Sans MT"/>
              </a:rPr>
              <a:t>AX,</a:t>
            </a:r>
            <a:r>
              <a:rPr sz="1500" spc="-135" dirty="0">
                <a:solidFill>
                  <a:srgbClr val="595959"/>
                </a:solidFill>
                <a:latin typeface="Gill Sans MT"/>
                <a:cs typeface="Gill Sans MT"/>
              </a:rPr>
              <a:t> </a:t>
            </a:r>
            <a:r>
              <a:rPr sz="1500" spc="-25" dirty="0">
                <a:solidFill>
                  <a:srgbClr val="595959"/>
                </a:solidFill>
                <a:latin typeface="Gill Sans MT"/>
                <a:cs typeface="Gill Sans MT"/>
              </a:rPr>
              <a:t>50;</a:t>
            </a:r>
            <a:endParaRPr sz="1500">
              <a:latin typeface="Gill Sans MT"/>
              <a:cs typeface="Gill Sans MT"/>
            </a:endParaRPr>
          </a:p>
        </p:txBody>
      </p:sp>
      <p:sp>
        <p:nvSpPr>
          <p:cNvPr id="8" name="object 8"/>
          <p:cNvSpPr txBox="1"/>
          <p:nvPr/>
        </p:nvSpPr>
        <p:spPr>
          <a:xfrm>
            <a:off x="1017497" y="3707383"/>
            <a:ext cx="667385" cy="254000"/>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595959"/>
                </a:solidFill>
                <a:latin typeface="Gill Sans MT Bold"/>
                <a:cs typeface="Gill Sans MT Bold"/>
              </a:rPr>
              <a:t>DONE</a:t>
            </a:r>
            <a:r>
              <a:rPr sz="1500" spc="-10" dirty="0">
                <a:solidFill>
                  <a:srgbClr val="595959"/>
                </a:solidFill>
                <a:latin typeface="Gill Sans MT"/>
                <a:cs typeface="Gill Sans MT"/>
              </a:rPr>
              <a:t>:</a:t>
            </a:r>
            <a:endParaRPr sz="1500">
              <a:latin typeface="Gill Sans MT"/>
              <a:cs typeface="Gill Sans MT"/>
            </a:endParaRPr>
          </a:p>
        </p:txBody>
      </p:sp>
      <p:sp>
        <p:nvSpPr>
          <p:cNvPr id="9" name="object 9"/>
          <p:cNvSpPr txBox="1"/>
          <p:nvPr/>
        </p:nvSpPr>
        <p:spPr>
          <a:xfrm>
            <a:off x="1703297" y="4024376"/>
            <a:ext cx="455295" cy="254000"/>
          </a:xfrm>
          <a:prstGeom prst="rect">
            <a:avLst/>
          </a:prstGeom>
        </p:spPr>
        <p:txBody>
          <a:bodyPr vert="horz" wrap="square" lIns="0" tIns="12700" rIns="0" bIns="0" rtlCol="0">
            <a:spAutoFit/>
          </a:bodyPr>
          <a:lstStyle/>
          <a:p>
            <a:pPr marL="12700">
              <a:lnSpc>
                <a:spcPct val="100000"/>
              </a:lnSpc>
              <a:spcBef>
                <a:spcPts val="100"/>
              </a:spcBef>
            </a:pPr>
            <a:r>
              <a:rPr sz="1500" b="1" spc="-20" dirty="0">
                <a:solidFill>
                  <a:srgbClr val="595959"/>
                </a:solidFill>
                <a:latin typeface="Gill Sans MT Bold"/>
                <a:cs typeface="Gill Sans MT Bold"/>
              </a:rPr>
              <a:t>RET</a:t>
            </a:r>
            <a:r>
              <a:rPr sz="1500" spc="-20" dirty="0">
                <a:solidFill>
                  <a:srgbClr val="595959"/>
                </a:solidFill>
                <a:latin typeface="Gill Sans MT"/>
                <a:cs typeface="Gill Sans MT"/>
              </a:rPr>
              <a:t>;</a:t>
            </a:r>
            <a:endParaRPr sz="1500">
              <a:latin typeface="Gill Sans MT"/>
              <a:cs typeface="Gill Sans MT"/>
            </a:endParaRPr>
          </a:p>
        </p:txBody>
      </p:sp>
      <p:sp>
        <p:nvSpPr>
          <p:cNvPr id="10" name="object 10"/>
          <p:cNvSpPr txBox="1"/>
          <p:nvPr/>
        </p:nvSpPr>
        <p:spPr>
          <a:xfrm>
            <a:off x="3074897" y="1726184"/>
            <a:ext cx="4157345" cy="2564163"/>
          </a:xfrm>
          <a:prstGeom prst="rect">
            <a:avLst/>
          </a:prstGeom>
        </p:spPr>
        <p:txBody>
          <a:bodyPr vert="horz" wrap="square" lIns="0" tIns="100965" rIns="0" bIns="0" rtlCol="0">
            <a:spAutoFit/>
          </a:bodyPr>
          <a:lstStyle/>
          <a:p>
            <a:pPr marL="12700">
              <a:lnSpc>
                <a:spcPct val="100000"/>
              </a:lnSpc>
              <a:spcBef>
                <a:spcPts val="795"/>
              </a:spcBef>
            </a:pPr>
            <a:r>
              <a:rPr sz="1500" dirty="0">
                <a:solidFill>
                  <a:srgbClr val="FFC000"/>
                </a:solidFill>
                <a:latin typeface="Gill Sans MT"/>
                <a:cs typeface="Gill Sans MT"/>
              </a:rPr>
              <a:t>//procedure</a:t>
            </a:r>
            <a:r>
              <a:rPr sz="1500" spc="-40" dirty="0">
                <a:solidFill>
                  <a:srgbClr val="FFC000"/>
                </a:solidFill>
                <a:latin typeface="Gill Sans MT"/>
                <a:cs typeface="Gill Sans MT"/>
              </a:rPr>
              <a:t> </a:t>
            </a:r>
            <a:r>
              <a:rPr sz="1500" dirty="0">
                <a:solidFill>
                  <a:srgbClr val="FFC000"/>
                </a:solidFill>
                <a:latin typeface="Gill Sans MT"/>
                <a:cs typeface="Gill Sans MT"/>
              </a:rPr>
              <a:t>starts</a:t>
            </a:r>
            <a:r>
              <a:rPr sz="1500" spc="-35" dirty="0">
                <a:solidFill>
                  <a:srgbClr val="FFC000"/>
                </a:solidFill>
                <a:latin typeface="Gill Sans MT"/>
                <a:cs typeface="Gill Sans MT"/>
              </a:rPr>
              <a:t> </a:t>
            </a:r>
            <a:r>
              <a:rPr sz="1500" spc="-20" dirty="0">
                <a:solidFill>
                  <a:srgbClr val="FFC000"/>
                </a:solidFill>
                <a:latin typeface="Gill Sans MT"/>
                <a:cs typeface="Gill Sans MT"/>
              </a:rPr>
              <a:t>here</a:t>
            </a:r>
            <a:endParaRPr sz="1500" dirty="0">
              <a:latin typeface="Gill Sans MT"/>
              <a:cs typeface="Gill Sans MT"/>
            </a:endParaRPr>
          </a:p>
          <a:p>
            <a:pPr marL="12700">
              <a:lnSpc>
                <a:spcPct val="100000"/>
              </a:lnSpc>
              <a:spcBef>
                <a:spcPts val="695"/>
              </a:spcBef>
            </a:pPr>
            <a:r>
              <a:rPr sz="1500" dirty="0">
                <a:solidFill>
                  <a:srgbClr val="FFC000"/>
                </a:solidFill>
                <a:latin typeface="Gill Sans MT"/>
                <a:cs typeface="Gill Sans MT"/>
              </a:rPr>
              <a:t>//compare</a:t>
            </a:r>
            <a:r>
              <a:rPr sz="1500" spc="-45" dirty="0">
                <a:solidFill>
                  <a:srgbClr val="FFC000"/>
                </a:solidFill>
                <a:latin typeface="Gill Sans MT"/>
                <a:cs typeface="Gill Sans MT"/>
              </a:rPr>
              <a:t> </a:t>
            </a:r>
            <a:r>
              <a:rPr sz="1500" dirty="0">
                <a:solidFill>
                  <a:srgbClr val="FFC000"/>
                </a:solidFill>
                <a:latin typeface="Gill Sans MT"/>
                <a:cs typeface="Gill Sans MT"/>
              </a:rPr>
              <a:t>the</a:t>
            </a:r>
            <a:r>
              <a:rPr sz="1500" spc="-165" dirty="0">
                <a:solidFill>
                  <a:srgbClr val="FFC000"/>
                </a:solidFill>
                <a:latin typeface="Gill Sans MT"/>
                <a:cs typeface="Gill Sans MT"/>
              </a:rPr>
              <a:t> </a:t>
            </a:r>
            <a:r>
              <a:rPr sz="1500" dirty="0">
                <a:solidFill>
                  <a:srgbClr val="FFC000"/>
                </a:solidFill>
                <a:latin typeface="Gill Sans MT"/>
                <a:cs typeface="Gill Sans MT"/>
              </a:rPr>
              <a:t>AX</a:t>
            </a:r>
            <a:r>
              <a:rPr sz="1500" spc="-20" dirty="0">
                <a:solidFill>
                  <a:srgbClr val="FFC000"/>
                </a:solidFill>
                <a:latin typeface="Gill Sans MT"/>
                <a:cs typeface="Gill Sans MT"/>
              </a:rPr>
              <a:t> </a:t>
            </a:r>
            <a:r>
              <a:rPr sz="1500" dirty="0">
                <a:solidFill>
                  <a:srgbClr val="FFC000"/>
                </a:solidFill>
                <a:latin typeface="Gill Sans MT"/>
                <a:cs typeface="Gill Sans MT"/>
              </a:rPr>
              <a:t>register</a:t>
            </a:r>
            <a:r>
              <a:rPr sz="1500" spc="-15" dirty="0">
                <a:solidFill>
                  <a:srgbClr val="FFC000"/>
                </a:solidFill>
                <a:latin typeface="Gill Sans MT"/>
                <a:cs typeface="Gill Sans MT"/>
              </a:rPr>
              <a:t> </a:t>
            </a:r>
            <a:r>
              <a:rPr sz="1500" dirty="0">
                <a:solidFill>
                  <a:srgbClr val="FFC000"/>
                </a:solidFill>
                <a:latin typeface="Gill Sans MT"/>
                <a:cs typeface="Gill Sans MT"/>
              </a:rPr>
              <a:t>with</a:t>
            </a:r>
            <a:r>
              <a:rPr sz="1500" spc="-20" dirty="0">
                <a:solidFill>
                  <a:srgbClr val="FFC000"/>
                </a:solidFill>
                <a:latin typeface="Gill Sans MT"/>
                <a:cs typeface="Gill Sans MT"/>
              </a:rPr>
              <a:t> </a:t>
            </a:r>
            <a:r>
              <a:rPr sz="1500" dirty="0">
                <a:solidFill>
                  <a:srgbClr val="FFC000"/>
                </a:solidFill>
                <a:latin typeface="Gill Sans MT"/>
                <a:cs typeface="Gill Sans MT"/>
              </a:rPr>
              <a:t>the</a:t>
            </a:r>
            <a:r>
              <a:rPr sz="1500" spc="-30" dirty="0">
                <a:solidFill>
                  <a:srgbClr val="FFC000"/>
                </a:solidFill>
                <a:latin typeface="Gill Sans MT"/>
                <a:cs typeface="Gill Sans MT"/>
              </a:rPr>
              <a:t> </a:t>
            </a:r>
            <a:r>
              <a:rPr sz="1500" dirty="0">
                <a:solidFill>
                  <a:srgbClr val="FFC000"/>
                </a:solidFill>
                <a:latin typeface="Gill Sans MT"/>
                <a:cs typeface="Gill Sans MT"/>
              </a:rPr>
              <a:t>value</a:t>
            </a:r>
            <a:r>
              <a:rPr sz="1500" spc="-30" dirty="0">
                <a:solidFill>
                  <a:srgbClr val="FFC000"/>
                </a:solidFill>
                <a:latin typeface="Gill Sans MT"/>
                <a:cs typeface="Gill Sans MT"/>
              </a:rPr>
              <a:t> </a:t>
            </a:r>
            <a:r>
              <a:rPr sz="1500" spc="-25" dirty="0">
                <a:solidFill>
                  <a:srgbClr val="FFC000"/>
                </a:solidFill>
                <a:latin typeface="Gill Sans MT"/>
                <a:cs typeface="Gill Sans MT"/>
              </a:rPr>
              <a:t>100</a:t>
            </a:r>
            <a:endParaRPr sz="1500" dirty="0">
              <a:latin typeface="Gill Sans MT"/>
              <a:cs typeface="Gill Sans MT"/>
            </a:endParaRPr>
          </a:p>
          <a:p>
            <a:pPr marL="12700">
              <a:lnSpc>
                <a:spcPct val="100000"/>
              </a:lnSpc>
              <a:spcBef>
                <a:spcPts val="695"/>
              </a:spcBef>
            </a:pPr>
            <a:r>
              <a:rPr sz="1500" dirty="0">
                <a:solidFill>
                  <a:srgbClr val="FFC000"/>
                </a:solidFill>
                <a:latin typeface="Gill Sans MT"/>
                <a:cs typeface="Gill Sans MT"/>
              </a:rPr>
              <a:t>//</a:t>
            </a:r>
            <a:r>
              <a:rPr lang="en-GB" sz="1500" dirty="0">
                <a:solidFill>
                  <a:srgbClr val="FFC000"/>
                </a:solidFill>
                <a:latin typeface="Gill Sans MT"/>
                <a:cs typeface="Gill Sans MT"/>
              </a:rPr>
              <a:t>if less than 100 then jump to</a:t>
            </a:r>
            <a:r>
              <a:rPr sz="1500" spc="-160" dirty="0">
                <a:solidFill>
                  <a:srgbClr val="FFC000"/>
                </a:solidFill>
                <a:latin typeface="Gill Sans MT"/>
                <a:cs typeface="Gill Sans MT"/>
              </a:rPr>
              <a:t> </a:t>
            </a:r>
            <a:r>
              <a:rPr sz="1500" spc="-10" dirty="0">
                <a:solidFill>
                  <a:srgbClr val="FFC000"/>
                </a:solidFill>
                <a:latin typeface="Gill Sans MT"/>
                <a:cs typeface="Gill Sans MT"/>
              </a:rPr>
              <a:t>“done”</a:t>
            </a:r>
            <a:endParaRPr sz="1500" dirty="0">
              <a:latin typeface="Gill Sans MT"/>
              <a:cs typeface="Gill Sans MT"/>
            </a:endParaRPr>
          </a:p>
          <a:p>
            <a:pPr marL="12700">
              <a:lnSpc>
                <a:spcPct val="100000"/>
              </a:lnSpc>
              <a:spcBef>
                <a:spcPts val="720"/>
              </a:spcBef>
            </a:pPr>
            <a:r>
              <a:rPr sz="1500" dirty="0">
                <a:solidFill>
                  <a:srgbClr val="FFC000"/>
                </a:solidFill>
                <a:latin typeface="Gill Sans MT"/>
                <a:cs typeface="Gill Sans MT"/>
              </a:rPr>
              <a:t>//compare</a:t>
            </a:r>
            <a:r>
              <a:rPr sz="1500" spc="-45" dirty="0">
                <a:solidFill>
                  <a:srgbClr val="FFC000"/>
                </a:solidFill>
                <a:latin typeface="Gill Sans MT"/>
                <a:cs typeface="Gill Sans MT"/>
              </a:rPr>
              <a:t> </a:t>
            </a:r>
            <a:r>
              <a:rPr sz="1500" dirty="0">
                <a:solidFill>
                  <a:srgbClr val="FFC000"/>
                </a:solidFill>
                <a:latin typeface="Gill Sans MT"/>
                <a:cs typeface="Gill Sans MT"/>
              </a:rPr>
              <a:t>the</a:t>
            </a:r>
            <a:r>
              <a:rPr sz="1500" spc="-165" dirty="0">
                <a:solidFill>
                  <a:srgbClr val="FFC000"/>
                </a:solidFill>
                <a:latin typeface="Gill Sans MT"/>
                <a:cs typeface="Gill Sans MT"/>
              </a:rPr>
              <a:t> </a:t>
            </a:r>
            <a:r>
              <a:rPr sz="1500" dirty="0">
                <a:solidFill>
                  <a:srgbClr val="FFC000"/>
                </a:solidFill>
                <a:latin typeface="Gill Sans MT"/>
                <a:cs typeface="Gill Sans MT"/>
              </a:rPr>
              <a:t>AX</a:t>
            </a:r>
            <a:r>
              <a:rPr sz="1500" spc="-20" dirty="0">
                <a:solidFill>
                  <a:srgbClr val="FFC000"/>
                </a:solidFill>
                <a:latin typeface="Gill Sans MT"/>
                <a:cs typeface="Gill Sans MT"/>
              </a:rPr>
              <a:t> </a:t>
            </a:r>
            <a:r>
              <a:rPr sz="1500" dirty="0">
                <a:solidFill>
                  <a:srgbClr val="FFC000"/>
                </a:solidFill>
                <a:latin typeface="Gill Sans MT"/>
                <a:cs typeface="Gill Sans MT"/>
              </a:rPr>
              <a:t>register</a:t>
            </a:r>
            <a:r>
              <a:rPr sz="1500" spc="-15" dirty="0">
                <a:solidFill>
                  <a:srgbClr val="FFC000"/>
                </a:solidFill>
                <a:latin typeface="Gill Sans MT"/>
                <a:cs typeface="Gill Sans MT"/>
              </a:rPr>
              <a:t> </a:t>
            </a:r>
            <a:r>
              <a:rPr sz="1500" dirty="0">
                <a:solidFill>
                  <a:srgbClr val="FFC000"/>
                </a:solidFill>
                <a:latin typeface="Gill Sans MT"/>
                <a:cs typeface="Gill Sans MT"/>
              </a:rPr>
              <a:t>with</a:t>
            </a:r>
            <a:r>
              <a:rPr sz="1500" spc="-20" dirty="0">
                <a:solidFill>
                  <a:srgbClr val="FFC000"/>
                </a:solidFill>
                <a:latin typeface="Gill Sans MT"/>
                <a:cs typeface="Gill Sans MT"/>
              </a:rPr>
              <a:t> </a:t>
            </a:r>
            <a:r>
              <a:rPr sz="1500" dirty="0">
                <a:solidFill>
                  <a:srgbClr val="FFC000"/>
                </a:solidFill>
                <a:latin typeface="Gill Sans MT"/>
                <a:cs typeface="Gill Sans MT"/>
              </a:rPr>
              <a:t>the</a:t>
            </a:r>
            <a:r>
              <a:rPr sz="1500" spc="-30" dirty="0">
                <a:solidFill>
                  <a:srgbClr val="FFC000"/>
                </a:solidFill>
                <a:latin typeface="Gill Sans MT"/>
                <a:cs typeface="Gill Sans MT"/>
              </a:rPr>
              <a:t> </a:t>
            </a:r>
            <a:r>
              <a:rPr sz="1500" dirty="0">
                <a:solidFill>
                  <a:srgbClr val="FFC000"/>
                </a:solidFill>
                <a:latin typeface="Gill Sans MT"/>
                <a:cs typeface="Gill Sans MT"/>
              </a:rPr>
              <a:t>value</a:t>
            </a:r>
            <a:r>
              <a:rPr sz="1500" spc="-30" dirty="0">
                <a:solidFill>
                  <a:srgbClr val="FFC000"/>
                </a:solidFill>
                <a:latin typeface="Gill Sans MT"/>
                <a:cs typeface="Gill Sans MT"/>
              </a:rPr>
              <a:t> </a:t>
            </a:r>
            <a:r>
              <a:rPr sz="1500" spc="-25" dirty="0">
                <a:solidFill>
                  <a:srgbClr val="FFC000"/>
                </a:solidFill>
                <a:latin typeface="Gill Sans MT"/>
                <a:cs typeface="Gill Sans MT"/>
              </a:rPr>
              <a:t>150</a:t>
            </a:r>
            <a:endParaRPr sz="1500" dirty="0">
              <a:latin typeface="Gill Sans MT"/>
              <a:cs typeface="Gill Sans MT"/>
            </a:endParaRPr>
          </a:p>
          <a:p>
            <a:pPr marL="12700">
              <a:lnSpc>
                <a:spcPct val="100000"/>
              </a:lnSpc>
              <a:spcBef>
                <a:spcPts val="600"/>
              </a:spcBef>
            </a:pPr>
            <a:r>
              <a:rPr sz="1500" dirty="0">
                <a:solidFill>
                  <a:srgbClr val="FFC000"/>
                </a:solidFill>
                <a:latin typeface="Gill Sans MT"/>
                <a:cs typeface="Gill Sans MT"/>
              </a:rPr>
              <a:t>//</a:t>
            </a:r>
            <a:r>
              <a:rPr lang="en-GB" sz="1500" dirty="0">
                <a:solidFill>
                  <a:srgbClr val="FFC000"/>
                </a:solidFill>
                <a:latin typeface="Gill Sans MT"/>
                <a:cs typeface="Gill Sans MT"/>
              </a:rPr>
              <a:t>if greater than 150 then jump </a:t>
            </a:r>
            <a:r>
              <a:rPr sz="1500" dirty="0">
                <a:solidFill>
                  <a:srgbClr val="FFC000"/>
                </a:solidFill>
                <a:latin typeface="Gill Sans MT"/>
                <a:cs typeface="Gill Sans MT"/>
              </a:rPr>
              <a:t>to</a:t>
            </a:r>
            <a:r>
              <a:rPr sz="1500" spc="-160" dirty="0">
                <a:solidFill>
                  <a:srgbClr val="FFC000"/>
                </a:solidFill>
                <a:latin typeface="Gill Sans MT"/>
                <a:cs typeface="Gill Sans MT"/>
              </a:rPr>
              <a:t> </a:t>
            </a:r>
            <a:r>
              <a:rPr sz="1500" spc="-10" dirty="0">
                <a:solidFill>
                  <a:srgbClr val="FFC000"/>
                </a:solidFill>
                <a:latin typeface="Gill Sans MT"/>
                <a:cs typeface="Gill Sans MT"/>
              </a:rPr>
              <a:t>“done”</a:t>
            </a:r>
            <a:endParaRPr sz="1500" dirty="0">
              <a:latin typeface="Gill Sans MT"/>
              <a:cs typeface="Gill Sans MT"/>
            </a:endParaRPr>
          </a:p>
          <a:p>
            <a:pPr marL="12700">
              <a:lnSpc>
                <a:spcPct val="100000"/>
              </a:lnSpc>
              <a:spcBef>
                <a:spcPts val="695"/>
              </a:spcBef>
            </a:pPr>
            <a:r>
              <a:rPr sz="1500" dirty="0">
                <a:solidFill>
                  <a:srgbClr val="FFC000"/>
                </a:solidFill>
                <a:latin typeface="Gill Sans MT"/>
                <a:cs typeface="Gill Sans MT"/>
              </a:rPr>
              <a:t>//subtract</a:t>
            </a:r>
            <a:r>
              <a:rPr sz="1500" spc="-35" dirty="0">
                <a:solidFill>
                  <a:srgbClr val="FFC000"/>
                </a:solidFill>
                <a:latin typeface="Gill Sans MT"/>
                <a:cs typeface="Gill Sans MT"/>
              </a:rPr>
              <a:t> </a:t>
            </a:r>
            <a:r>
              <a:rPr sz="1500" dirty="0">
                <a:solidFill>
                  <a:srgbClr val="FFC000"/>
                </a:solidFill>
                <a:latin typeface="Gill Sans MT"/>
                <a:cs typeface="Gill Sans MT"/>
              </a:rPr>
              <a:t>50</a:t>
            </a:r>
            <a:r>
              <a:rPr sz="1500" spc="-20" dirty="0">
                <a:solidFill>
                  <a:srgbClr val="FFC000"/>
                </a:solidFill>
                <a:latin typeface="Gill Sans MT"/>
                <a:cs typeface="Gill Sans MT"/>
              </a:rPr>
              <a:t> </a:t>
            </a:r>
            <a:r>
              <a:rPr sz="1500" dirty="0">
                <a:solidFill>
                  <a:srgbClr val="FFC000"/>
                </a:solidFill>
                <a:latin typeface="Gill Sans MT"/>
                <a:cs typeface="Gill Sans MT"/>
              </a:rPr>
              <a:t>from</a:t>
            </a:r>
            <a:r>
              <a:rPr sz="1500" spc="-10" dirty="0">
                <a:solidFill>
                  <a:srgbClr val="FFC000"/>
                </a:solidFill>
                <a:latin typeface="Gill Sans MT"/>
                <a:cs typeface="Gill Sans MT"/>
              </a:rPr>
              <a:t> </a:t>
            </a:r>
            <a:r>
              <a:rPr sz="1500" dirty="0">
                <a:solidFill>
                  <a:srgbClr val="FFC000"/>
                </a:solidFill>
                <a:latin typeface="Gill Sans MT"/>
                <a:cs typeface="Gill Sans MT"/>
              </a:rPr>
              <a:t>the</a:t>
            </a:r>
            <a:r>
              <a:rPr sz="1500" spc="-25" dirty="0">
                <a:solidFill>
                  <a:srgbClr val="FFC000"/>
                </a:solidFill>
                <a:latin typeface="Gill Sans MT"/>
                <a:cs typeface="Gill Sans MT"/>
              </a:rPr>
              <a:t> </a:t>
            </a:r>
            <a:r>
              <a:rPr sz="1500" dirty="0">
                <a:solidFill>
                  <a:srgbClr val="FFC000"/>
                </a:solidFill>
                <a:latin typeface="Gill Sans MT"/>
                <a:cs typeface="Gill Sans MT"/>
              </a:rPr>
              <a:t>value</a:t>
            </a:r>
            <a:r>
              <a:rPr sz="1500" spc="-30" dirty="0">
                <a:solidFill>
                  <a:srgbClr val="FFC000"/>
                </a:solidFill>
                <a:latin typeface="Gill Sans MT"/>
                <a:cs typeface="Gill Sans MT"/>
              </a:rPr>
              <a:t> </a:t>
            </a:r>
            <a:r>
              <a:rPr sz="1500" dirty="0">
                <a:solidFill>
                  <a:srgbClr val="FFC000"/>
                </a:solidFill>
                <a:latin typeface="Gill Sans MT"/>
                <a:cs typeface="Gill Sans MT"/>
              </a:rPr>
              <a:t>stored</a:t>
            </a:r>
            <a:r>
              <a:rPr sz="1500" spc="-20" dirty="0">
                <a:solidFill>
                  <a:srgbClr val="FFC000"/>
                </a:solidFill>
                <a:latin typeface="Gill Sans MT"/>
                <a:cs typeface="Gill Sans MT"/>
              </a:rPr>
              <a:t> </a:t>
            </a:r>
            <a:r>
              <a:rPr sz="1500" dirty="0">
                <a:solidFill>
                  <a:srgbClr val="FFC000"/>
                </a:solidFill>
                <a:latin typeface="Gill Sans MT"/>
                <a:cs typeface="Gill Sans MT"/>
              </a:rPr>
              <a:t>in</a:t>
            </a:r>
            <a:r>
              <a:rPr sz="1500" spc="-15" dirty="0">
                <a:solidFill>
                  <a:srgbClr val="FFC000"/>
                </a:solidFill>
                <a:latin typeface="Gill Sans MT"/>
                <a:cs typeface="Gill Sans MT"/>
              </a:rPr>
              <a:t> </a:t>
            </a:r>
            <a:r>
              <a:rPr sz="1500" dirty="0">
                <a:solidFill>
                  <a:srgbClr val="FFC000"/>
                </a:solidFill>
                <a:latin typeface="Gill Sans MT"/>
                <a:cs typeface="Gill Sans MT"/>
              </a:rPr>
              <a:t>the</a:t>
            </a:r>
            <a:r>
              <a:rPr sz="1500" spc="-165" dirty="0">
                <a:solidFill>
                  <a:srgbClr val="FFC000"/>
                </a:solidFill>
                <a:latin typeface="Gill Sans MT"/>
                <a:cs typeface="Gill Sans MT"/>
              </a:rPr>
              <a:t> </a:t>
            </a:r>
            <a:r>
              <a:rPr sz="1500" dirty="0">
                <a:solidFill>
                  <a:srgbClr val="FFC000"/>
                </a:solidFill>
                <a:latin typeface="Gill Sans MT"/>
                <a:cs typeface="Gill Sans MT"/>
              </a:rPr>
              <a:t>AX</a:t>
            </a:r>
            <a:r>
              <a:rPr sz="1500" spc="-15" dirty="0">
                <a:solidFill>
                  <a:srgbClr val="FFC000"/>
                </a:solidFill>
                <a:latin typeface="Gill Sans MT"/>
                <a:cs typeface="Gill Sans MT"/>
              </a:rPr>
              <a:t> </a:t>
            </a:r>
            <a:r>
              <a:rPr sz="1500" spc="-10" dirty="0">
                <a:solidFill>
                  <a:srgbClr val="FFC000"/>
                </a:solidFill>
                <a:latin typeface="Gill Sans MT"/>
                <a:cs typeface="Gill Sans MT"/>
              </a:rPr>
              <a:t>register</a:t>
            </a:r>
            <a:endParaRPr sz="1500" dirty="0">
              <a:latin typeface="Gill Sans MT"/>
              <a:cs typeface="Gill Sans MT"/>
            </a:endParaRPr>
          </a:p>
          <a:p>
            <a:pPr marL="12700">
              <a:lnSpc>
                <a:spcPct val="100000"/>
              </a:lnSpc>
              <a:spcBef>
                <a:spcPts val="700"/>
              </a:spcBef>
            </a:pPr>
            <a:r>
              <a:rPr sz="1500" dirty="0">
                <a:solidFill>
                  <a:srgbClr val="FFC000"/>
                </a:solidFill>
                <a:latin typeface="Gill Sans MT"/>
                <a:cs typeface="Gill Sans MT"/>
              </a:rPr>
              <a:t>//define</a:t>
            </a:r>
            <a:r>
              <a:rPr sz="1500" spc="-35" dirty="0">
                <a:solidFill>
                  <a:srgbClr val="FFC000"/>
                </a:solidFill>
                <a:latin typeface="Gill Sans MT"/>
                <a:cs typeface="Gill Sans MT"/>
              </a:rPr>
              <a:t> </a:t>
            </a:r>
            <a:r>
              <a:rPr sz="1500" dirty="0">
                <a:solidFill>
                  <a:srgbClr val="FFC000"/>
                </a:solidFill>
                <a:latin typeface="Gill Sans MT"/>
                <a:cs typeface="Gill Sans MT"/>
              </a:rPr>
              <a:t>the</a:t>
            </a:r>
            <a:r>
              <a:rPr sz="1500" spc="-25" dirty="0">
                <a:solidFill>
                  <a:srgbClr val="FFC000"/>
                </a:solidFill>
                <a:latin typeface="Gill Sans MT"/>
                <a:cs typeface="Gill Sans MT"/>
              </a:rPr>
              <a:t> </a:t>
            </a:r>
            <a:r>
              <a:rPr sz="1500" dirty="0">
                <a:solidFill>
                  <a:srgbClr val="FFC000"/>
                </a:solidFill>
                <a:latin typeface="Gill Sans MT"/>
                <a:cs typeface="Gill Sans MT"/>
              </a:rPr>
              <a:t>position</a:t>
            </a:r>
            <a:r>
              <a:rPr sz="1500" spc="-10" dirty="0">
                <a:solidFill>
                  <a:srgbClr val="FFC000"/>
                </a:solidFill>
                <a:latin typeface="Gill Sans MT"/>
                <a:cs typeface="Gill Sans MT"/>
              </a:rPr>
              <a:t> for</a:t>
            </a:r>
            <a:r>
              <a:rPr sz="1500" spc="-150" dirty="0">
                <a:solidFill>
                  <a:srgbClr val="FFC000"/>
                </a:solidFill>
                <a:latin typeface="Gill Sans MT"/>
                <a:cs typeface="Gill Sans MT"/>
              </a:rPr>
              <a:t> </a:t>
            </a:r>
            <a:r>
              <a:rPr sz="1500" spc="-10" dirty="0">
                <a:solidFill>
                  <a:srgbClr val="FFC000"/>
                </a:solidFill>
                <a:latin typeface="Gill Sans MT"/>
                <a:cs typeface="Gill Sans MT"/>
              </a:rPr>
              <a:t>“done”</a:t>
            </a:r>
            <a:endParaRPr sz="1500" dirty="0">
              <a:latin typeface="Gill Sans MT"/>
              <a:cs typeface="Gill Sans MT"/>
            </a:endParaRPr>
          </a:p>
          <a:p>
            <a:pPr marL="12700">
              <a:lnSpc>
                <a:spcPct val="100000"/>
              </a:lnSpc>
              <a:spcBef>
                <a:spcPts val="695"/>
              </a:spcBef>
            </a:pPr>
            <a:r>
              <a:rPr sz="1500" dirty="0">
                <a:solidFill>
                  <a:srgbClr val="FFC000"/>
                </a:solidFill>
                <a:latin typeface="Gill Sans MT"/>
                <a:cs typeface="Gill Sans MT"/>
              </a:rPr>
              <a:t>//return</a:t>
            </a:r>
            <a:r>
              <a:rPr sz="1500" spc="-30" dirty="0">
                <a:solidFill>
                  <a:srgbClr val="FFC000"/>
                </a:solidFill>
                <a:latin typeface="Gill Sans MT"/>
                <a:cs typeface="Gill Sans MT"/>
              </a:rPr>
              <a:t> </a:t>
            </a:r>
            <a:r>
              <a:rPr sz="1500" dirty="0">
                <a:solidFill>
                  <a:srgbClr val="FFC000"/>
                </a:solidFill>
                <a:latin typeface="Gill Sans MT"/>
                <a:cs typeface="Gill Sans MT"/>
              </a:rPr>
              <a:t>to</a:t>
            </a:r>
            <a:r>
              <a:rPr sz="1500" spc="-25" dirty="0">
                <a:solidFill>
                  <a:srgbClr val="FFC000"/>
                </a:solidFill>
                <a:latin typeface="Gill Sans MT"/>
                <a:cs typeface="Gill Sans MT"/>
              </a:rPr>
              <a:t> </a:t>
            </a:r>
            <a:r>
              <a:rPr sz="1500" dirty="0">
                <a:solidFill>
                  <a:srgbClr val="FFC000"/>
                </a:solidFill>
                <a:latin typeface="Gill Sans MT"/>
                <a:cs typeface="Gill Sans MT"/>
              </a:rPr>
              <a:t>main</a:t>
            </a:r>
            <a:r>
              <a:rPr sz="1500" spc="-25" dirty="0">
                <a:solidFill>
                  <a:srgbClr val="FFC000"/>
                </a:solidFill>
                <a:latin typeface="Gill Sans MT"/>
                <a:cs typeface="Gill Sans MT"/>
              </a:rPr>
              <a:t> </a:t>
            </a:r>
            <a:r>
              <a:rPr sz="1500" spc="-10" dirty="0">
                <a:solidFill>
                  <a:srgbClr val="FFC000"/>
                </a:solidFill>
                <a:latin typeface="Gill Sans MT"/>
                <a:cs typeface="Gill Sans MT"/>
              </a:rPr>
              <a:t>program,</a:t>
            </a:r>
            <a:r>
              <a:rPr sz="1500" spc="-160" dirty="0">
                <a:solidFill>
                  <a:srgbClr val="FFC000"/>
                </a:solidFill>
                <a:latin typeface="Gill Sans MT"/>
                <a:cs typeface="Gill Sans MT"/>
              </a:rPr>
              <a:t> </a:t>
            </a:r>
            <a:r>
              <a:rPr sz="1500" dirty="0">
                <a:solidFill>
                  <a:srgbClr val="FFC000"/>
                </a:solidFill>
                <a:latin typeface="Gill Sans MT"/>
                <a:cs typeface="Gill Sans MT"/>
              </a:rPr>
              <a:t>procedure</a:t>
            </a:r>
            <a:r>
              <a:rPr sz="1500" spc="-25" dirty="0">
                <a:solidFill>
                  <a:srgbClr val="FFC000"/>
                </a:solidFill>
                <a:latin typeface="Gill Sans MT"/>
                <a:cs typeface="Gill Sans MT"/>
              </a:rPr>
              <a:t> </a:t>
            </a:r>
            <a:r>
              <a:rPr sz="1500" dirty="0">
                <a:solidFill>
                  <a:srgbClr val="FFC000"/>
                </a:solidFill>
                <a:latin typeface="Gill Sans MT"/>
                <a:cs typeface="Gill Sans MT"/>
              </a:rPr>
              <a:t>ends</a:t>
            </a:r>
            <a:r>
              <a:rPr sz="1500" spc="-25" dirty="0">
                <a:solidFill>
                  <a:srgbClr val="FFC000"/>
                </a:solidFill>
                <a:latin typeface="Gill Sans MT"/>
                <a:cs typeface="Gill Sans MT"/>
              </a:rPr>
              <a:t> </a:t>
            </a:r>
            <a:r>
              <a:rPr sz="1500" spc="-20" dirty="0">
                <a:solidFill>
                  <a:srgbClr val="FFC000"/>
                </a:solidFill>
                <a:latin typeface="Gill Sans MT"/>
                <a:cs typeface="Gill Sans MT"/>
              </a:rPr>
              <a:t>here</a:t>
            </a:r>
            <a:endParaRPr sz="1500" dirty="0">
              <a:latin typeface="Gill Sans MT"/>
              <a:cs typeface="Gill Sans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3691"/>
            <a:ext cx="7421245" cy="1450975"/>
          </a:xfrm>
          <a:prstGeom prst="rect">
            <a:avLst/>
          </a:prstGeom>
        </p:spPr>
        <p:txBody>
          <a:bodyPr vert="horz" wrap="square" lIns="0" tIns="273685" rIns="0" bIns="0" rtlCol="0">
            <a:spAutoFit/>
          </a:bodyPr>
          <a:lstStyle/>
          <a:p>
            <a:pPr marL="12700">
              <a:lnSpc>
                <a:spcPct val="100000"/>
              </a:lnSpc>
              <a:spcBef>
                <a:spcPts val="2155"/>
              </a:spcBef>
            </a:pPr>
            <a:r>
              <a:rPr sz="3800" b="0" spc="110" dirty="0">
                <a:solidFill>
                  <a:srgbClr val="2A1A00"/>
                </a:solidFill>
                <a:latin typeface="Impact"/>
                <a:cs typeface="Impact"/>
              </a:rPr>
              <a:t>LOWEST-</a:t>
            </a:r>
            <a:r>
              <a:rPr sz="3800" b="0" spc="125" dirty="0">
                <a:solidFill>
                  <a:srgbClr val="2A1A00"/>
                </a:solidFill>
                <a:latin typeface="Impact"/>
                <a:cs typeface="Impact"/>
              </a:rPr>
              <a:t>LEVEL:</a:t>
            </a:r>
            <a:r>
              <a:rPr sz="3800" b="0" spc="325" dirty="0">
                <a:solidFill>
                  <a:srgbClr val="2A1A00"/>
                </a:solidFill>
                <a:latin typeface="Impact"/>
                <a:cs typeface="Impact"/>
              </a:rPr>
              <a:t> </a:t>
            </a:r>
            <a:r>
              <a:rPr sz="3800" b="0" spc="135" dirty="0">
                <a:solidFill>
                  <a:srgbClr val="2A1A00"/>
                </a:solidFill>
                <a:latin typeface="Impact"/>
                <a:cs typeface="Impact"/>
              </a:rPr>
              <a:t>MACHINE</a:t>
            </a:r>
            <a:r>
              <a:rPr sz="3800" b="0" spc="340" dirty="0">
                <a:solidFill>
                  <a:srgbClr val="2A1A00"/>
                </a:solidFill>
                <a:latin typeface="Impact"/>
                <a:cs typeface="Impact"/>
              </a:rPr>
              <a:t> </a:t>
            </a:r>
            <a:r>
              <a:rPr sz="3800" b="0" spc="95" dirty="0">
                <a:solidFill>
                  <a:srgbClr val="2A1A00"/>
                </a:solidFill>
                <a:latin typeface="Impact"/>
                <a:cs typeface="Impact"/>
              </a:rPr>
              <a:t>CODE</a:t>
            </a:r>
            <a:endParaRPr sz="3800">
              <a:latin typeface="Impact"/>
              <a:cs typeface="Impact"/>
            </a:endParaRPr>
          </a:p>
          <a:p>
            <a:pPr marL="12700" marR="5080">
              <a:lnSpc>
                <a:spcPct val="110700"/>
              </a:lnSpc>
              <a:spcBef>
                <a:spcPts val="620"/>
              </a:spcBef>
            </a:pPr>
            <a:r>
              <a:rPr sz="1500" b="0" dirty="0">
                <a:solidFill>
                  <a:srgbClr val="595959"/>
                </a:solidFill>
                <a:latin typeface="Gill Sans MT"/>
                <a:cs typeface="Gill Sans MT"/>
              </a:rPr>
              <a:t>Accept</a:t>
            </a:r>
            <a:r>
              <a:rPr sz="1500" b="0" spc="-20" dirty="0">
                <a:solidFill>
                  <a:srgbClr val="595959"/>
                </a:solidFill>
                <a:latin typeface="Gill Sans MT"/>
                <a:cs typeface="Gill Sans MT"/>
              </a:rPr>
              <a:t> </a:t>
            </a:r>
            <a:r>
              <a:rPr sz="1500" b="0" dirty="0">
                <a:solidFill>
                  <a:srgbClr val="595959"/>
                </a:solidFill>
                <a:latin typeface="Gill Sans MT"/>
                <a:cs typeface="Gill Sans MT"/>
              </a:rPr>
              <a:t>a</a:t>
            </a:r>
            <a:r>
              <a:rPr sz="1500" b="0" spc="-15" dirty="0">
                <a:solidFill>
                  <a:srgbClr val="595959"/>
                </a:solidFill>
                <a:latin typeface="Gill Sans MT"/>
                <a:cs typeface="Gill Sans MT"/>
              </a:rPr>
              <a:t> </a:t>
            </a:r>
            <a:r>
              <a:rPr sz="1500" b="0" dirty="0">
                <a:solidFill>
                  <a:srgbClr val="595959"/>
                </a:solidFill>
                <a:latin typeface="Gill Sans MT"/>
                <a:cs typeface="Gill Sans MT"/>
              </a:rPr>
              <a:t>number in</a:t>
            </a:r>
            <a:r>
              <a:rPr sz="1500" b="0" spc="-5" dirty="0">
                <a:solidFill>
                  <a:srgbClr val="595959"/>
                </a:solidFill>
                <a:latin typeface="Gill Sans MT"/>
                <a:cs typeface="Gill Sans MT"/>
              </a:rPr>
              <a:t> </a:t>
            </a:r>
            <a:r>
              <a:rPr sz="1500" b="0" spc="-10" dirty="0">
                <a:solidFill>
                  <a:srgbClr val="595959"/>
                </a:solidFill>
                <a:latin typeface="Gill Sans MT"/>
                <a:cs typeface="Gill Sans MT"/>
              </a:rPr>
              <a:t>register</a:t>
            </a:r>
            <a:r>
              <a:rPr sz="1500" b="0" spc="-150" dirty="0">
                <a:solidFill>
                  <a:srgbClr val="595959"/>
                </a:solidFill>
                <a:latin typeface="Gill Sans MT"/>
                <a:cs typeface="Gill Sans MT"/>
              </a:rPr>
              <a:t> </a:t>
            </a:r>
            <a:r>
              <a:rPr sz="1500" b="0" spc="-10" dirty="0">
                <a:solidFill>
                  <a:srgbClr val="595959"/>
                </a:solidFill>
                <a:latin typeface="Gill Sans MT"/>
                <a:cs typeface="Gill Sans MT"/>
              </a:rPr>
              <a:t>AX,</a:t>
            </a:r>
            <a:r>
              <a:rPr sz="1500" b="0" spc="-160" dirty="0">
                <a:solidFill>
                  <a:srgbClr val="595959"/>
                </a:solidFill>
                <a:latin typeface="Gill Sans MT"/>
                <a:cs typeface="Gill Sans MT"/>
              </a:rPr>
              <a:t> </a:t>
            </a:r>
            <a:r>
              <a:rPr sz="1500" b="0" dirty="0">
                <a:solidFill>
                  <a:srgbClr val="595959"/>
                </a:solidFill>
                <a:latin typeface="Gill Sans MT"/>
                <a:cs typeface="Gill Sans MT"/>
              </a:rPr>
              <a:t>if</a:t>
            </a:r>
            <a:r>
              <a:rPr sz="1500" b="0" spc="-10" dirty="0">
                <a:solidFill>
                  <a:srgbClr val="595959"/>
                </a:solidFill>
                <a:latin typeface="Gill Sans MT"/>
                <a:cs typeface="Gill Sans MT"/>
              </a:rPr>
              <a:t> </a:t>
            </a:r>
            <a:r>
              <a:rPr sz="1500" b="0" dirty="0">
                <a:solidFill>
                  <a:srgbClr val="595959"/>
                </a:solidFill>
                <a:latin typeface="Gill Sans MT"/>
                <a:cs typeface="Gill Sans MT"/>
              </a:rPr>
              <a:t>the</a:t>
            </a:r>
            <a:r>
              <a:rPr sz="1500" b="0" spc="-15" dirty="0">
                <a:solidFill>
                  <a:srgbClr val="595959"/>
                </a:solidFill>
                <a:latin typeface="Gill Sans MT"/>
                <a:cs typeface="Gill Sans MT"/>
              </a:rPr>
              <a:t> </a:t>
            </a:r>
            <a:r>
              <a:rPr sz="1500" b="0" dirty="0">
                <a:solidFill>
                  <a:srgbClr val="595959"/>
                </a:solidFill>
                <a:latin typeface="Gill Sans MT"/>
                <a:cs typeface="Gill Sans MT"/>
              </a:rPr>
              <a:t>number is</a:t>
            </a:r>
            <a:r>
              <a:rPr sz="1500" b="0" spc="-10" dirty="0">
                <a:solidFill>
                  <a:srgbClr val="595959"/>
                </a:solidFill>
                <a:latin typeface="Gill Sans MT"/>
                <a:cs typeface="Gill Sans MT"/>
              </a:rPr>
              <a:t> </a:t>
            </a:r>
            <a:r>
              <a:rPr sz="1500" b="0" dirty="0">
                <a:solidFill>
                  <a:srgbClr val="595959"/>
                </a:solidFill>
                <a:latin typeface="Gill Sans MT"/>
                <a:cs typeface="Gill Sans MT"/>
              </a:rPr>
              <a:t>in</a:t>
            </a:r>
            <a:r>
              <a:rPr sz="1500" b="0" spc="-10" dirty="0">
                <a:solidFill>
                  <a:srgbClr val="595959"/>
                </a:solidFill>
                <a:latin typeface="Gill Sans MT"/>
                <a:cs typeface="Gill Sans MT"/>
              </a:rPr>
              <a:t> </a:t>
            </a:r>
            <a:r>
              <a:rPr sz="1500" b="0" dirty="0">
                <a:solidFill>
                  <a:srgbClr val="595959"/>
                </a:solidFill>
                <a:latin typeface="Gill Sans MT"/>
                <a:cs typeface="Gill Sans MT"/>
              </a:rPr>
              <a:t>the</a:t>
            </a:r>
            <a:r>
              <a:rPr sz="1500" b="0" spc="-15" dirty="0">
                <a:solidFill>
                  <a:srgbClr val="595959"/>
                </a:solidFill>
                <a:latin typeface="Gill Sans MT"/>
                <a:cs typeface="Gill Sans MT"/>
              </a:rPr>
              <a:t> </a:t>
            </a:r>
            <a:r>
              <a:rPr sz="1500" b="0" dirty="0">
                <a:solidFill>
                  <a:srgbClr val="595959"/>
                </a:solidFill>
                <a:latin typeface="Gill Sans MT"/>
                <a:cs typeface="Gill Sans MT"/>
              </a:rPr>
              <a:t>range</a:t>
            </a:r>
            <a:r>
              <a:rPr sz="1500" b="0" spc="-15" dirty="0">
                <a:solidFill>
                  <a:srgbClr val="595959"/>
                </a:solidFill>
                <a:latin typeface="Gill Sans MT"/>
                <a:cs typeface="Gill Sans MT"/>
              </a:rPr>
              <a:t> </a:t>
            </a:r>
            <a:r>
              <a:rPr sz="1500" b="0" dirty="0">
                <a:solidFill>
                  <a:srgbClr val="595959"/>
                </a:solidFill>
                <a:latin typeface="Gill Sans MT"/>
                <a:cs typeface="Gill Sans MT"/>
              </a:rPr>
              <a:t>100</a:t>
            </a:r>
            <a:r>
              <a:rPr sz="1500" b="0" spc="-10" dirty="0">
                <a:solidFill>
                  <a:srgbClr val="595959"/>
                </a:solidFill>
                <a:latin typeface="Gill Sans MT"/>
                <a:cs typeface="Gill Sans MT"/>
              </a:rPr>
              <a:t> </a:t>
            </a:r>
            <a:r>
              <a:rPr sz="1500" b="0" dirty="0">
                <a:solidFill>
                  <a:srgbClr val="595959"/>
                </a:solidFill>
                <a:latin typeface="Gill Sans MT"/>
                <a:cs typeface="Gill Sans MT"/>
              </a:rPr>
              <a:t>–</a:t>
            </a:r>
            <a:r>
              <a:rPr sz="1500" b="0" spc="-5" dirty="0">
                <a:solidFill>
                  <a:srgbClr val="595959"/>
                </a:solidFill>
                <a:latin typeface="Gill Sans MT"/>
                <a:cs typeface="Gill Sans MT"/>
              </a:rPr>
              <a:t> </a:t>
            </a:r>
            <a:r>
              <a:rPr sz="1500" b="0" dirty="0">
                <a:solidFill>
                  <a:srgbClr val="595959"/>
                </a:solidFill>
                <a:latin typeface="Gill Sans MT"/>
                <a:cs typeface="Gill Sans MT"/>
              </a:rPr>
              <a:t>150</a:t>
            </a:r>
            <a:r>
              <a:rPr sz="1500" b="0" spc="-5" dirty="0">
                <a:solidFill>
                  <a:srgbClr val="595959"/>
                </a:solidFill>
                <a:latin typeface="Gill Sans MT"/>
                <a:cs typeface="Gill Sans MT"/>
              </a:rPr>
              <a:t> </a:t>
            </a:r>
            <a:r>
              <a:rPr sz="1500" b="0" dirty="0">
                <a:solidFill>
                  <a:srgbClr val="595959"/>
                </a:solidFill>
                <a:latin typeface="Gill Sans MT"/>
                <a:cs typeface="Gill Sans MT"/>
              </a:rPr>
              <a:t>subtract</a:t>
            </a:r>
            <a:r>
              <a:rPr sz="1500" b="0" spc="-5" dirty="0">
                <a:solidFill>
                  <a:srgbClr val="595959"/>
                </a:solidFill>
                <a:latin typeface="Gill Sans MT"/>
                <a:cs typeface="Gill Sans MT"/>
              </a:rPr>
              <a:t> </a:t>
            </a:r>
            <a:r>
              <a:rPr sz="1500" b="0" dirty="0">
                <a:solidFill>
                  <a:srgbClr val="595959"/>
                </a:solidFill>
                <a:latin typeface="Gill Sans MT"/>
                <a:cs typeface="Gill Sans MT"/>
              </a:rPr>
              <a:t>100,</a:t>
            </a:r>
            <a:r>
              <a:rPr sz="1500" b="0" spc="-160" dirty="0">
                <a:solidFill>
                  <a:srgbClr val="595959"/>
                </a:solidFill>
                <a:latin typeface="Gill Sans MT"/>
                <a:cs typeface="Gill Sans MT"/>
              </a:rPr>
              <a:t> </a:t>
            </a:r>
            <a:r>
              <a:rPr sz="1500" b="0" spc="-10" dirty="0">
                <a:solidFill>
                  <a:srgbClr val="595959"/>
                </a:solidFill>
                <a:latin typeface="Gill Sans MT"/>
                <a:cs typeface="Gill Sans MT"/>
              </a:rPr>
              <a:t>otherwise leave</a:t>
            </a:r>
            <a:r>
              <a:rPr sz="1500" b="0" spc="-45" dirty="0">
                <a:solidFill>
                  <a:srgbClr val="595959"/>
                </a:solidFill>
                <a:latin typeface="Gill Sans MT"/>
                <a:cs typeface="Gill Sans MT"/>
              </a:rPr>
              <a:t> </a:t>
            </a:r>
            <a:r>
              <a:rPr sz="1500" b="0" dirty="0">
                <a:solidFill>
                  <a:srgbClr val="595959"/>
                </a:solidFill>
                <a:latin typeface="Gill Sans MT"/>
                <a:cs typeface="Gill Sans MT"/>
              </a:rPr>
              <a:t>is</a:t>
            </a:r>
            <a:r>
              <a:rPr sz="1500" b="0" spc="-35" dirty="0">
                <a:solidFill>
                  <a:srgbClr val="595959"/>
                </a:solidFill>
                <a:latin typeface="Gill Sans MT"/>
                <a:cs typeface="Gill Sans MT"/>
              </a:rPr>
              <a:t> </a:t>
            </a:r>
            <a:r>
              <a:rPr sz="1500" b="0" spc="-10" dirty="0">
                <a:solidFill>
                  <a:srgbClr val="595959"/>
                </a:solidFill>
                <a:latin typeface="Gill Sans MT"/>
                <a:cs typeface="Gill Sans MT"/>
              </a:rPr>
              <a:t>unchanged.</a:t>
            </a:r>
            <a:endParaRPr sz="1500">
              <a:latin typeface="Gill Sans MT"/>
              <a:cs typeface="Gill Sans MT"/>
            </a:endParaRPr>
          </a:p>
        </p:txBody>
      </p:sp>
      <p:sp>
        <p:nvSpPr>
          <p:cNvPr id="6" name="object 6"/>
          <p:cNvSpPr txBox="1"/>
          <p:nvPr/>
        </p:nvSpPr>
        <p:spPr>
          <a:xfrm>
            <a:off x="1017497" y="1790192"/>
            <a:ext cx="6883400" cy="2424430"/>
          </a:xfrm>
          <a:prstGeom prst="rect">
            <a:avLst/>
          </a:prstGeom>
        </p:spPr>
        <p:txBody>
          <a:bodyPr vert="horz" wrap="square" lIns="0" tIns="36830" rIns="0" bIns="0" rtlCol="0">
            <a:spAutoFit/>
          </a:bodyPr>
          <a:lstStyle/>
          <a:p>
            <a:pPr marL="12700">
              <a:lnSpc>
                <a:spcPct val="100000"/>
              </a:lnSpc>
              <a:spcBef>
                <a:spcPts val="290"/>
              </a:spcBef>
            </a:pPr>
            <a:r>
              <a:rPr sz="1500" spc="-10" dirty="0">
                <a:solidFill>
                  <a:srgbClr val="595959"/>
                </a:solidFill>
                <a:latin typeface="Gill Sans MT"/>
                <a:cs typeface="Gill Sans MT"/>
              </a:rPr>
              <a:t>011001011011001100001011110101001010010110101100110010010010100110101110</a:t>
            </a:r>
            <a:endParaRPr sz="1500">
              <a:latin typeface="Gill Sans MT"/>
              <a:cs typeface="Gill Sans MT"/>
            </a:endParaRPr>
          </a:p>
          <a:p>
            <a:pPr marL="12700">
              <a:lnSpc>
                <a:spcPct val="100000"/>
              </a:lnSpc>
              <a:spcBef>
                <a:spcPts val="190"/>
              </a:spcBef>
            </a:pPr>
            <a:r>
              <a:rPr sz="1500" spc="-10" dirty="0">
                <a:solidFill>
                  <a:srgbClr val="595959"/>
                </a:solidFill>
                <a:latin typeface="Gill Sans MT"/>
                <a:cs typeface="Gill Sans MT"/>
              </a:rPr>
              <a:t>101101011011011101001010010010010010110110100101001110110101011101101101</a:t>
            </a:r>
            <a:endParaRPr sz="1500">
              <a:latin typeface="Gill Sans MT"/>
              <a:cs typeface="Gill Sans MT"/>
            </a:endParaRPr>
          </a:p>
          <a:p>
            <a:pPr marL="12700">
              <a:lnSpc>
                <a:spcPct val="100000"/>
              </a:lnSpc>
              <a:spcBef>
                <a:spcPts val="219"/>
              </a:spcBef>
            </a:pPr>
            <a:r>
              <a:rPr sz="1500" spc="-10" dirty="0">
                <a:solidFill>
                  <a:srgbClr val="595959"/>
                </a:solidFill>
                <a:latin typeface="Gill Sans MT"/>
                <a:cs typeface="Gill Sans MT"/>
              </a:rPr>
              <a:t>110011010110101001101010001001001001001001001011011101011101010101000001</a:t>
            </a:r>
            <a:endParaRPr sz="1500">
              <a:latin typeface="Gill Sans MT"/>
              <a:cs typeface="Gill Sans MT"/>
            </a:endParaRPr>
          </a:p>
          <a:p>
            <a:pPr marL="12700">
              <a:lnSpc>
                <a:spcPct val="100000"/>
              </a:lnSpc>
              <a:spcBef>
                <a:spcPts val="190"/>
              </a:spcBef>
            </a:pPr>
            <a:r>
              <a:rPr sz="1500" spc="-10" dirty="0">
                <a:solidFill>
                  <a:srgbClr val="595959"/>
                </a:solidFill>
                <a:latin typeface="Gill Sans MT"/>
                <a:cs typeface="Gill Sans MT"/>
              </a:rPr>
              <a:t>000100100110110111101010101101101101101100101010100100110111011101011101</a:t>
            </a:r>
            <a:endParaRPr sz="1500">
              <a:latin typeface="Gill Sans MT"/>
              <a:cs typeface="Gill Sans MT"/>
            </a:endParaRPr>
          </a:p>
          <a:p>
            <a:pPr marL="12700">
              <a:lnSpc>
                <a:spcPct val="100000"/>
              </a:lnSpc>
              <a:spcBef>
                <a:spcPts val="95"/>
              </a:spcBef>
            </a:pPr>
            <a:r>
              <a:rPr sz="1500" spc="-10" dirty="0">
                <a:solidFill>
                  <a:srgbClr val="595959"/>
                </a:solidFill>
                <a:latin typeface="Gill Sans MT"/>
                <a:cs typeface="Gill Sans MT"/>
              </a:rPr>
              <a:t>101101011011112010010100100100100101101101000101001110110101011101101101</a:t>
            </a:r>
            <a:endParaRPr sz="1500">
              <a:latin typeface="Gill Sans MT"/>
              <a:cs typeface="Gill Sans MT"/>
            </a:endParaRPr>
          </a:p>
          <a:p>
            <a:pPr marL="12700">
              <a:lnSpc>
                <a:spcPct val="100000"/>
              </a:lnSpc>
              <a:spcBef>
                <a:spcPts val="215"/>
              </a:spcBef>
            </a:pPr>
            <a:r>
              <a:rPr sz="1500" spc="-10" dirty="0">
                <a:solidFill>
                  <a:srgbClr val="595959"/>
                </a:solidFill>
                <a:latin typeface="Gill Sans MT"/>
                <a:cs typeface="Gill Sans MT"/>
              </a:rPr>
              <a:t>110010011011011110101010110110110110110101001010100100110110111101011111</a:t>
            </a:r>
            <a:endParaRPr sz="1500">
              <a:latin typeface="Gill Sans MT"/>
              <a:cs typeface="Gill Sans MT"/>
            </a:endParaRPr>
          </a:p>
          <a:p>
            <a:pPr marL="12700">
              <a:lnSpc>
                <a:spcPct val="100000"/>
              </a:lnSpc>
              <a:spcBef>
                <a:spcPts val="195"/>
              </a:spcBef>
            </a:pPr>
            <a:r>
              <a:rPr sz="1500" spc="-10" dirty="0">
                <a:solidFill>
                  <a:srgbClr val="595959"/>
                </a:solidFill>
                <a:latin typeface="Gill Sans MT"/>
                <a:cs typeface="Gill Sans MT"/>
              </a:rPr>
              <a:t>010110110110110110101001010011010110110111010010102100100100101101101100</a:t>
            </a:r>
            <a:endParaRPr sz="1500">
              <a:latin typeface="Gill Sans MT"/>
              <a:cs typeface="Gill Sans MT"/>
            </a:endParaRPr>
          </a:p>
          <a:p>
            <a:pPr>
              <a:lnSpc>
                <a:spcPct val="100000"/>
              </a:lnSpc>
            </a:pPr>
            <a:endParaRPr sz="1700">
              <a:latin typeface="Gill Sans MT"/>
              <a:cs typeface="Gill Sans MT"/>
            </a:endParaRPr>
          </a:p>
          <a:p>
            <a:pPr marL="12700">
              <a:lnSpc>
                <a:spcPct val="100000"/>
              </a:lnSpc>
              <a:spcBef>
                <a:spcPts val="1220"/>
              </a:spcBef>
            </a:pPr>
            <a:r>
              <a:rPr sz="1500" b="1" dirty="0">
                <a:solidFill>
                  <a:srgbClr val="FFC000"/>
                </a:solidFill>
                <a:latin typeface="Gill Sans MT Bold"/>
                <a:cs typeface="Gill Sans MT Bold"/>
              </a:rPr>
              <a:t>Are</a:t>
            </a:r>
            <a:r>
              <a:rPr sz="1500" b="1" spc="-30" dirty="0">
                <a:solidFill>
                  <a:srgbClr val="FFC000"/>
                </a:solidFill>
                <a:latin typeface="Gill Sans MT Bold"/>
                <a:cs typeface="Gill Sans MT Bold"/>
              </a:rPr>
              <a:t> </a:t>
            </a:r>
            <a:r>
              <a:rPr sz="1500" b="1" dirty="0">
                <a:solidFill>
                  <a:srgbClr val="FFC000"/>
                </a:solidFill>
                <a:latin typeface="Gill Sans MT Bold"/>
                <a:cs typeface="Gill Sans MT Bold"/>
              </a:rPr>
              <a:t>there</a:t>
            </a:r>
            <a:r>
              <a:rPr sz="1500" b="1" spc="-25" dirty="0">
                <a:solidFill>
                  <a:srgbClr val="FFC000"/>
                </a:solidFill>
                <a:latin typeface="Gill Sans MT Bold"/>
                <a:cs typeface="Gill Sans MT Bold"/>
              </a:rPr>
              <a:t> </a:t>
            </a:r>
            <a:r>
              <a:rPr sz="1500" b="1" dirty="0">
                <a:solidFill>
                  <a:srgbClr val="FFC000"/>
                </a:solidFill>
                <a:latin typeface="Gill Sans MT Bold"/>
                <a:cs typeface="Gill Sans MT Bold"/>
              </a:rPr>
              <a:t>any</a:t>
            </a:r>
            <a:r>
              <a:rPr sz="1500" b="1" spc="-30" dirty="0">
                <a:solidFill>
                  <a:srgbClr val="FFC000"/>
                </a:solidFill>
                <a:latin typeface="Gill Sans MT Bold"/>
                <a:cs typeface="Gill Sans MT Bold"/>
              </a:rPr>
              <a:t> </a:t>
            </a:r>
            <a:r>
              <a:rPr sz="1500" b="1" dirty="0">
                <a:solidFill>
                  <a:srgbClr val="FFC000"/>
                </a:solidFill>
                <a:latin typeface="Gill Sans MT Bold"/>
                <a:cs typeface="Gill Sans MT Bold"/>
              </a:rPr>
              <a:t>BUGs</a:t>
            </a:r>
            <a:r>
              <a:rPr sz="1500" b="1" spc="-25" dirty="0">
                <a:solidFill>
                  <a:srgbClr val="FFC000"/>
                </a:solidFill>
                <a:latin typeface="Gill Sans MT Bold"/>
                <a:cs typeface="Gill Sans MT Bold"/>
              </a:rPr>
              <a:t> </a:t>
            </a:r>
            <a:r>
              <a:rPr sz="1500" b="1" dirty="0">
                <a:solidFill>
                  <a:srgbClr val="FFC000"/>
                </a:solidFill>
                <a:latin typeface="Gill Sans MT Bold"/>
                <a:cs typeface="Gill Sans MT Bold"/>
              </a:rPr>
              <a:t>in</a:t>
            </a:r>
            <a:r>
              <a:rPr sz="1500" b="1" spc="-25" dirty="0">
                <a:solidFill>
                  <a:srgbClr val="FFC000"/>
                </a:solidFill>
                <a:latin typeface="Gill Sans MT Bold"/>
                <a:cs typeface="Gill Sans MT Bold"/>
              </a:rPr>
              <a:t> </a:t>
            </a:r>
            <a:r>
              <a:rPr sz="1500" b="1" dirty="0">
                <a:solidFill>
                  <a:srgbClr val="FFC000"/>
                </a:solidFill>
                <a:latin typeface="Gill Sans MT Bold"/>
                <a:cs typeface="Gill Sans MT Bold"/>
              </a:rPr>
              <a:t>the</a:t>
            </a:r>
            <a:r>
              <a:rPr sz="1500" b="1" spc="-25" dirty="0">
                <a:solidFill>
                  <a:srgbClr val="FFC000"/>
                </a:solidFill>
                <a:latin typeface="Gill Sans MT Bold"/>
                <a:cs typeface="Gill Sans MT Bold"/>
              </a:rPr>
              <a:t> </a:t>
            </a:r>
            <a:r>
              <a:rPr sz="1500" b="1" dirty="0">
                <a:solidFill>
                  <a:srgbClr val="FFC000"/>
                </a:solidFill>
                <a:latin typeface="Gill Sans MT Bold"/>
                <a:cs typeface="Gill Sans MT Bold"/>
              </a:rPr>
              <a:t>code</a:t>
            </a:r>
            <a:r>
              <a:rPr sz="1500" b="1" spc="-25" dirty="0">
                <a:solidFill>
                  <a:srgbClr val="FFC000"/>
                </a:solidFill>
                <a:latin typeface="Gill Sans MT Bold"/>
                <a:cs typeface="Gill Sans MT Bold"/>
              </a:rPr>
              <a:t> </a:t>
            </a:r>
            <a:r>
              <a:rPr sz="1500" b="1" spc="-10" dirty="0">
                <a:solidFill>
                  <a:srgbClr val="FFC000"/>
                </a:solidFill>
                <a:latin typeface="Gill Sans MT Bold"/>
                <a:cs typeface="Gill Sans MT Bold"/>
              </a:rPr>
              <a:t>block?</a:t>
            </a:r>
            <a:endParaRPr sz="1500">
              <a:latin typeface="Gill Sans MT Bold"/>
              <a:cs typeface="Gill Sans MT Bo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3691"/>
            <a:ext cx="7642225" cy="1450975"/>
          </a:xfrm>
          <a:prstGeom prst="rect">
            <a:avLst/>
          </a:prstGeom>
        </p:spPr>
        <p:txBody>
          <a:bodyPr vert="horz" wrap="square" lIns="0" tIns="273685" rIns="0" bIns="0" rtlCol="0">
            <a:spAutoFit/>
          </a:bodyPr>
          <a:lstStyle/>
          <a:p>
            <a:pPr marL="12700">
              <a:lnSpc>
                <a:spcPct val="100000"/>
              </a:lnSpc>
              <a:spcBef>
                <a:spcPts val="2155"/>
              </a:spcBef>
            </a:pPr>
            <a:r>
              <a:rPr sz="3800" b="0" spc="155" dirty="0">
                <a:solidFill>
                  <a:srgbClr val="2A1A00"/>
                </a:solidFill>
                <a:latin typeface="Impact"/>
                <a:cs typeface="Impact"/>
              </a:rPr>
              <a:t>MID-</a:t>
            </a:r>
            <a:r>
              <a:rPr sz="3800" b="0" spc="125" dirty="0">
                <a:solidFill>
                  <a:srgbClr val="2A1A00"/>
                </a:solidFill>
                <a:latin typeface="Impact"/>
                <a:cs typeface="Impact"/>
              </a:rPr>
              <a:t>LEVEL:</a:t>
            </a:r>
            <a:r>
              <a:rPr sz="3800" b="0" spc="335" dirty="0">
                <a:solidFill>
                  <a:srgbClr val="2A1A00"/>
                </a:solidFill>
                <a:latin typeface="Impact"/>
                <a:cs typeface="Impact"/>
              </a:rPr>
              <a:t> </a:t>
            </a:r>
            <a:r>
              <a:rPr sz="3800" b="0" spc="80" dirty="0">
                <a:solidFill>
                  <a:srgbClr val="2A1A00"/>
                </a:solidFill>
                <a:latin typeface="Impact"/>
                <a:cs typeface="Impact"/>
              </a:rPr>
              <a:t>C++</a:t>
            </a:r>
            <a:endParaRPr sz="3800">
              <a:latin typeface="Impact"/>
              <a:cs typeface="Impact"/>
            </a:endParaRPr>
          </a:p>
          <a:p>
            <a:pPr marL="12700" marR="5080">
              <a:lnSpc>
                <a:spcPct val="110700"/>
              </a:lnSpc>
              <a:spcBef>
                <a:spcPts val="620"/>
              </a:spcBef>
            </a:pPr>
            <a:r>
              <a:rPr sz="1500" b="0" dirty="0">
                <a:solidFill>
                  <a:srgbClr val="595959"/>
                </a:solidFill>
                <a:latin typeface="Gill Sans MT"/>
                <a:cs typeface="Gill Sans MT"/>
              </a:rPr>
              <a:t>Displays</a:t>
            </a:r>
            <a:r>
              <a:rPr sz="1500" b="0" spc="-40" dirty="0">
                <a:solidFill>
                  <a:srgbClr val="595959"/>
                </a:solidFill>
                <a:latin typeface="Gill Sans MT"/>
                <a:cs typeface="Gill Sans MT"/>
              </a:rPr>
              <a:t> </a:t>
            </a:r>
            <a:r>
              <a:rPr sz="1500" b="0" dirty="0">
                <a:solidFill>
                  <a:srgbClr val="595959"/>
                </a:solidFill>
                <a:latin typeface="Gill Sans MT"/>
                <a:cs typeface="Gill Sans MT"/>
              </a:rPr>
              <a:t>a</a:t>
            </a:r>
            <a:r>
              <a:rPr sz="1500" b="0" spc="-15" dirty="0">
                <a:solidFill>
                  <a:srgbClr val="595959"/>
                </a:solidFill>
                <a:latin typeface="Gill Sans MT"/>
                <a:cs typeface="Gill Sans MT"/>
              </a:rPr>
              <a:t> </a:t>
            </a:r>
            <a:r>
              <a:rPr sz="1500" b="0" dirty="0">
                <a:solidFill>
                  <a:srgbClr val="595959"/>
                </a:solidFill>
                <a:latin typeface="Gill Sans MT"/>
                <a:cs typeface="Gill Sans MT"/>
              </a:rPr>
              <a:t>message</a:t>
            </a:r>
            <a:r>
              <a:rPr sz="1500" b="0" spc="-20" dirty="0">
                <a:solidFill>
                  <a:srgbClr val="595959"/>
                </a:solidFill>
                <a:latin typeface="Gill Sans MT"/>
                <a:cs typeface="Gill Sans MT"/>
              </a:rPr>
              <a:t> </a:t>
            </a:r>
            <a:r>
              <a:rPr sz="1500" b="0" dirty="0">
                <a:solidFill>
                  <a:srgbClr val="595959"/>
                </a:solidFill>
                <a:latin typeface="Gill Sans MT"/>
                <a:cs typeface="Gill Sans MT"/>
              </a:rPr>
              <a:t>to</a:t>
            </a:r>
            <a:r>
              <a:rPr sz="1500" b="0" spc="-20" dirty="0">
                <a:solidFill>
                  <a:srgbClr val="595959"/>
                </a:solidFill>
                <a:latin typeface="Gill Sans MT"/>
                <a:cs typeface="Gill Sans MT"/>
              </a:rPr>
              <a:t> </a:t>
            </a:r>
            <a:r>
              <a:rPr sz="1500" b="0" dirty="0">
                <a:solidFill>
                  <a:srgbClr val="595959"/>
                </a:solidFill>
                <a:latin typeface="Gill Sans MT"/>
                <a:cs typeface="Gill Sans MT"/>
              </a:rPr>
              <a:t>the</a:t>
            </a:r>
            <a:r>
              <a:rPr sz="1500" b="0" spc="-20" dirty="0">
                <a:solidFill>
                  <a:srgbClr val="595959"/>
                </a:solidFill>
                <a:latin typeface="Gill Sans MT"/>
                <a:cs typeface="Gill Sans MT"/>
              </a:rPr>
              <a:t> </a:t>
            </a:r>
            <a:r>
              <a:rPr sz="1500" b="0" spc="-40" dirty="0">
                <a:solidFill>
                  <a:srgbClr val="595959"/>
                </a:solidFill>
                <a:latin typeface="Gill Sans MT"/>
                <a:cs typeface="Gill Sans MT"/>
              </a:rPr>
              <a:t>user,</a:t>
            </a:r>
            <a:r>
              <a:rPr sz="1500" b="0" spc="-160" dirty="0">
                <a:solidFill>
                  <a:srgbClr val="595959"/>
                </a:solidFill>
                <a:latin typeface="Gill Sans MT"/>
                <a:cs typeface="Gill Sans MT"/>
              </a:rPr>
              <a:t> </a:t>
            </a:r>
            <a:r>
              <a:rPr sz="1500" b="0" dirty="0">
                <a:solidFill>
                  <a:srgbClr val="595959"/>
                </a:solidFill>
                <a:latin typeface="Gill Sans MT"/>
                <a:cs typeface="Gill Sans MT"/>
              </a:rPr>
              <a:t>waits</a:t>
            </a:r>
            <a:r>
              <a:rPr sz="1500" b="0" spc="-15" dirty="0">
                <a:solidFill>
                  <a:srgbClr val="595959"/>
                </a:solidFill>
                <a:latin typeface="Gill Sans MT"/>
                <a:cs typeface="Gill Sans MT"/>
              </a:rPr>
              <a:t> </a:t>
            </a:r>
            <a:r>
              <a:rPr sz="1500" b="0" dirty="0">
                <a:solidFill>
                  <a:srgbClr val="595959"/>
                </a:solidFill>
                <a:latin typeface="Gill Sans MT"/>
                <a:cs typeface="Gill Sans MT"/>
              </a:rPr>
              <a:t>for</a:t>
            </a:r>
            <a:r>
              <a:rPr sz="1500" b="0" spc="-10" dirty="0">
                <a:solidFill>
                  <a:srgbClr val="595959"/>
                </a:solidFill>
                <a:latin typeface="Gill Sans MT"/>
                <a:cs typeface="Gill Sans MT"/>
              </a:rPr>
              <a:t> </a:t>
            </a:r>
            <a:r>
              <a:rPr sz="1500" b="0" dirty="0">
                <a:solidFill>
                  <a:srgbClr val="595959"/>
                </a:solidFill>
                <a:latin typeface="Gill Sans MT"/>
                <a:cs typeface="Gill Sans MT"/>
              </a:rPr>
              <a:t>their</a:t>
            </a:r>
            <a:r>
              <a:rPr sz="1500" b="0" spc="-5" dirty="0">
                <a:solidFill>
                  <a:srgbClr val="595959"/>
                </a:solidFill>
                <a:latin typeface="Gill Sans MT"/>
                <a:cs typeface="Gill Sans MT"/>
              </a:rPr>
              <a:t> </a:t>
            </a:r>
            <a:r>
              <a:rPr sz="1500" b="0" dirty="0">
                <a:solidFill>
                  <a:srgbClr val="595959"/>
                </a:solidFill>
                <a:latin typeface="Gill Sans MT"/>
                <a:cs typeface="Gill Sans MT"/>
              </a:rPr>
              <a:t>name</a:t>
            </a:r>
            <a:r>
              <a:rPr sz="1500" b="0" spc="-25" dirty="0">
                <a:solidFill>
                  <a:srgbClr val="595959"/>
                </a:solidFill>
                <a:latin typeface="Gill Sans MT"/>
                <a:cs typeface="Gill Sans MT"/>
              </a:rPr>
              <a:t> </a:t>
            </a:r>
            <a:r>
              <a:rPr sz="1500" b="0" dirty="0">
                <a:solidFill>
                  <a:srgbClr val="595959"/>
                </a:solidFill>
                <a:latin typeface="Gill Sans MT"/>
                <a:cs typeface="Gill Sans MT"/>
              </a:rPr>
              <a:t>(as</a:t>
            </a:r>
            <a:r>
              <a:rPr sz="1500" b="0" spc="-15" dirty="0">
                <a:solidFill>
                  <a:srgbClr val="595959"/>
                </a:solidFill>
                <a:latin typeface="Gill Sans MT"/>
                <a:cs typeface="Gill Sans MT"/>
              </a:rPr>
              <a:t> </a:t>
            </a:r>
            <a:r>
              <a:rPr sz="1500" b="0" dirty="0">
                <a:solidFill>
                  <a:srgbClr val="595959"/>
                </a:solidFill>
                <a:latin typeface="Gill Sans MT"/>
                <a:cs typeface="Gill Sans MT"/>
              </a:rPr>
              <a:t>an</a:t>
            </a:r>
            <a:r>
              <a:rPr sz="1500" b="0" spc="-10" dirty="0">
                <a:solidFill>
                  <a:srgbClr val="595959"/>
                </a:solidFill>
                <a:latin typeface="Gill Sans MT"/>
                <a:cs typeface="Gill Sans MT"/>
              </a:rPr>
              <a:t> input),</a:t>
            </a:r>
            <a:r>
              <a:rPr sz="1500" b="0" spc="-160" dirty="0">
                <a:solidFill>
                  <a:srgbClr val="595959"/>
                </a:solidFill>
                <a:latin typeface="Gill Sans MT"/>
                <a:cs typeface="Gill Sans MT"/>
              </a:rPr>
              <a:t> </a:t>
            </a:r>
            <a:r>
              <a:rPr sz="1500" b="0" dirty="0">
                <a:solidFill>
                  <a:srgbClr val="595959"/>
                </a:solidFill>
                <a:latin typeface="Gill Sans MT"/>
                <a:cs typeface="Gill Sans MT"/>
              </a:rPr>
              <a:t>stores</a:t>
            </a:r>
            <a:r>
              <a:rPr sz="1500" b="0" spc="-20" dirty="0">
                <a:solidFill>
                  <a:srgbClr val="595959"/>
                </a:solidFill>
                <a:latin typeface="Gill Sans MT"/>
                <a:cs typeface="Gill Sans MT"/>
              </a:rPr>
              <a:t> </a:t>
            </a:r>
            <a:r>
              <a:rPr sz="1500" b="0" dirty="0">
                <a:solidFill>
                  <a:srgbClr val="595959"/>
                </a:solidFill>
                <a:latin typeface="Gill Sans MT"/>
                <a:cs typeface="Gill Sans MT"/>
              </a:rPr>
              <a:t>it</a:t>
            </a:r>
            <a:r>
              <a:rPr sz="1500" b="0" spc="-10" dirty="0">
                <a:solidFill>
                  <a:srgbClr val="595959"/>
                </a:solidFill>
                <a:latin typeface="Gill Sans MT"/>
                <a:cs typeface="Gill Sans MT"/>
              </a:rPr>
              <a:t> </a:t>
            </a:r>
            <a:r>
              <a:rPr sz="1500" b="0" dirty="0">
                <a:solidFill>
                  <a:srgbClr val="595959"/>
                </a:solidFill>
                <a:latin typeface="Gill Sans MT"/>
                <a:cs typeface="Gill Sans MT"/>
              </a:rPr>
              <a:t>in</a:t>
            </a:r>
            <a:r>
              <a:rPr sz="1500" b="0" spc="-10" dirty="0">
                <a:solidFill>
                  <a:srgbClr val="595959"/>
                </a:solidFill>
                <a:latin typeface="Gill Sans MT"/>
                <a:cs typeface="Gill Sans MT"/>
              </a:rPr>
              <a:t> </a:t>
            </a:r>
            <a:r>
              <a:rPr sz="1500" b="0" dirty="0">
                <a:solidFill>
                  <a:srgbClr val="595959"/>
                </a:solidFill>
                <a:latin typeface="Gill Sans MT"/>
                <a:cs typeface="Gill Sans MT"/>
              </a:rPr>
              <a:t>a</a:t>
            </a:r>
            <a:r>
              <a:rPr sz="1500" b="0" spc="-20" dirty="0">
                <a:solidFill>
                  <a:srgbClr val="595959"/>
                </a:solidFill>
                <a:latin typeface="Gill Sans MT"/>
                <a:cs typeface="Gill Sans MT"/>
              </a:rPr>
              <a:t> </a:t>
            </a:r>
            <a:r>
              <a:rPr sz="1500" b="0" dirty="0">
                <a:solidFill>
                  <a:srgbClr val="595959"/>
                </a:solidFill>
                <a:latin typeface="Gill Sans MT"/>
                <a:cs typeface="Gill Sans MT"/>
              </a:rPr>
              <a:t>variable</a:t>
            </a:r>
            <a:r>
              <a:rPr sz="1500" b="0" spc="-20" dirty="0">
                <a:solidFill>
                  <a:srgbClr val="595959"/>
                </a:solidFill>
                <a:latin typeface="Gill Sans MT"/>
                <a:cs typeface="Gill Sans MT"/>
              </a:rPr>
              <a:t> </a:t>
            </a:r>
            <a:r>
              <a:rPr sz="1500" b="0" dirty="0">
                <a:solidFill>
                  <a:srgbClr val="595959"/>
                </a:solidFill>
                <a:latin typeface="Gill Sans MT"/>
                <a:cs typeface="Gill Sans MT"/>
              </a:rPr>
              <a:t>and</a:t>
            </a:r>
            <a:r>
              <a:rPr sz="1500" b="0" spc="-15" dirty="0">
                <a:solidFill>
                  <a:srgbClr val="595959"/>
                </a:solidFill>
                <a:latin typeface="Gill Sans MT"/>
                <a:cs typeface="Gill Sans MT"/>
              </a:rPr>
              <a:t> </a:t>
            </a:r>
            <a:r>
              <a:rPr sz="1500" b="0" spc="-10" dirty="0">
                <a:solidFill>
                  <a:srgbClr val="595959"/>
                </a:solidFill>
                <a:latin typeface="Gill Sans MT"/>
                <a:cs typeface="Gill Sans MT"/>
              </a:rPr>
              <a:t>outputs </a:t>
            </a:r>
            <a:r>
              <a:rPr sz="1500" b="0" dirty="0">
                <a:solidFill>
                  <a:srgbClr val="595959"/>
                </a:solidFill>
                <a:latin typeface="Gill Sans MT"/>
                <a:cs typeface="Gill Sans MT"/>
              </a:rPr>
              <a:t>a</a:t>
            </a:r>
            <a:r>
              <a:rPr sz="1500" b="0" spc="-10" dirty="0">
                <a:solidFill>
                  <a:srgbClr val="595959"/>
                </a:solidFill>
                <a:latin typeface="Gill Sans MT"/>
                <a:cs typeface="Gill Sans MT"/>
              </a:rPr>
              <a:t> personal</a:t>
            </a:r>
            <a:r>
              <a:rPr sz="1500" b="0" spc="-155" dirty="0">
                <a:solidFill>
                  <a:srgbClr val="595959"/>
                </a:solidFill>
                <a:latin typeface="Gill Sans MT"/>
                <a:cs typeface="Gill Sans MT"/>
              </a:rPr>
              <a:t> </a:t>
            </a:r>
            <a:r>
              <a:rPr sz="1500" b="0" dirty="0">
                <a:solidFill>
                  <a:srgbClr val="595959"/>
                </a:solidFill>
                <a:latin typeface="Gill Sans MT"/>
                <a:cs typeface="Gill Sans MT"/>
              </a:rPr>
              <a:t>‘Hello’</a:t>
            </a:r>
            <a:r>
              <a:rPr sz="1500" b="0" spc="-5" dirty="0">
                <a:solidFill>
                  <a:srgbClr val="595959"/>
                </a:solidFill>
                <a:latin typeface="Gill Sans MT"/>
                <a:cs typeface="Gill Sans MT"/>
              </a:rPr>
              <a:t> </a:t>
            </a:r>
            <a:r>
              <a:rPr sz="1500" b="0" dirty="0">
                <a:solidFill>
                  <a:srgbClr val="595959"/>
                </a:solidFill>
                <a:latin typeface="Gill Sans MT"/>
                <a:cs typeface="Gill Sans MT"/>
              </a:rPr>
              <a:t>to</a:t>
            </a:r>
            <a:r>
              <a:rPr sz="1500" b="0" spc="-5" dirty="0">
                <a:solidFill>
                  <a:srgbClr val="595959"/>
                </a:solidFill>
                <a:latin typeface="Gill Sans MT"/>
                <a:cs typeface="Gill Sans MT"/>
              </a:rPr>
              <a:t> </a:t>
            </a:r>
            <a:r>
              <a:rPr sz="1500" b="0" dirty="0">
                <a:solidFill>
                  <a:srgbClr val="595959"/>
                </a:solidFill>
                <a:latin typeface="Gill Sans MT"/>
                <a:cs typeface="Gill Sans MT"/>
              </a:rPr>
              <a:t>the</a:t>
            </a:r>
            <a:r>
              <a:rPr sz="1500" b="0" spc="-10" dirty="0">
                <a:solidFill>
                  <a:srgbClr val="595959"/>
                </a:solidFill>
                <a:latin typeface="Gill Sans MT"/>
                <a:cs typeface="Gill Sans MT"/>
              </a:rPr>
              <a:t> </a:t>
            </a:r>
            <a:r>
              <a:rPr sz="1500" b="0" spc="-20" dirty="0">
                <a:solidFill>
                  <a:srgbClr val="595959"/>
                </a:solidFill>
                <a:latin typeface="Gill Sans MT"/>
                <a:cs typeface="Gill Sans MT"/>
              </a:rPr>
              <a:t>user.</a:t>
            </a:r>
            <a:endParaRPr sz="1500">
              <a:latin typeface="Gill Sans MT"/>
              <a:cs typeface="Gill Sans MT"/>
            </a:endParaRPr>
          </a:p>
        </p:txBody>
      </p:sp>
      <p:sp>
        <p:nvSpPr>
          <p:cNvPr id="6" name="object 6"/>
          <p:cNvSpPr txBox="1"/>
          <p:nvPr/>
        </p:nvSpPr>
        <p:spPr>
          <a:xfrm>
            <a:off x="1017497" y="1714500"/>
            <a:ext cx="7440703" cy="2448106"/>
          </a:xfrm>
          <a:prstGeom prst="rect">
            <a:avLst/>
          </a:prstGeom>
        </p:spPr>
        <p:txBody>
          <a:bodyPr vert="horz" wrap="square" lIns="0" tIns="113030" rIns="0" bIns="0" rtlCol="0">
            <a:spAutoFit/>
          </a:bodyPr>
          <a:lstStyle/>
          <a:p>
            <a:pPr marL="12700">
              <a:lnSpc>
                <a:spcPct val="100000"/>
              </a:lnSpc>
              <a:spcBef>
                <a:spcPts val="890"/>
              </a:spcBef>
            </a:pPr>
            <a:r>
              <a:rPr sz="2000" b="1" dirty="0">
                <a:solidFill>
                  <a:srgbClr val="595959"/>
                </a:solidFill>
                <a:latin typeface="Gill Sans MT Bold"/>
                <a:cs typeface="Gill Sans MT Bold"/>
              </a:rPr>
              <a:t>int</a:t>
            </a:r>
            <a:r>
              <a:rPr sz="2000" b="1" spc="-15" dirty="0">
                <a:solidFill>
                  <a:srgbClr val="595959"/>
                </a:solidFill>
                <a:latin typeface="Gill Sans MT Bold"/>
                <a:cs typeface="Gill Sans MT Bold"/>
              </a:rPr>
              <a:t> </a:t>
            </a:r>
            <a:r>
              <a:rPr sz="2000" dirty="0">
                <a:solidFill>
                  <a:srgbClr val="595959"/>
                </a:solidFill>
                <a:latin typeface="Gill Sans MT"/>
                <a:cs typeface="Gill Sans MT"/>
              </a:rPr>
              <a:t>main</a:t>
            </a:r>
            <a:r>
              <a:rPr sz="2000" b="1" dirty="0">
                <a:solidFill>
                  <a:srgbClr val="595959"/>
                </a:solidFill>
                <a:latin typeface="Gill Sans MT Bold"/>
                <a:cs typeface="Gill Sans MT Bold"/>
              </a:rPr>
              <a:t>()</a:t>
            </a:r>
            <a:r>
              <a:rPr sz="2000" b="1" spc="-15" dirty="0">
                <a:solidFill>
                  <a:srgbClr val="595959"/>
                </a:solidFill>
                <a:latin typeface="Gill Sans MT Bold"/>
                <a:cs typeface="Gill Sans MT Bold"/>
              </a:rPr>
              <a:t> </a:t>
            </a:r>
            <a:r>
              <a:rPr sz="2000" b="1" spc="-50" dirty="0">
                <a:solidFill>
                  <a:srgbClr val="595959"/>
                </a:solidFill>
                <a:latin typeface="Gill Sans MT Bold"/>
                <a:cs typeface="Gill Sans MT Bold"/>
              </a:rPr>
              <a:t>{</a:t>
            </a:r>
            <a:endParaRPr sz="2000" dirty="0">
              <a:latin typeface="Gill Sans MT Bold"/>
              <a:cs typeface="Gill Sans MT Bold"/>
            </a:endParaRPr>
          </a:p>
          <a:p>
            <a:pPr marL="697865">
              <a:lnSpc>
                <a:spcPct val="100000"/>
              </a:lnSpc>
              <a:spcBef>
                <a:spcPts val="790"/>
              </a:spcBef>
            </a:pPr>
            <a:r>
              <a:rPr sz="2000" b="1" dirty="0">
                <a:solidFill>
                  <a:srgbClr val="595959"/>
                </a:solidFill>
                <a:latin typeface="Gill Sans MT Bold"/>
                <a:cs typeface="Gill Sans MT Bold"/>
              </a:rPr>
              <a:t>std::string</a:t>
            </a:r>
            <a:r>
              <a:rPr sz="2000" b="1" spc="-40" dirty="0">
                <a:solidFill>
                  <a:srgbClr val="595959"/>
                </a:solidFill>
                <a:latin typeface="Gill Sans MT Bold"/>
                <a:cs typeface="Gill Sans MT Bold"/>
              </a:rPr>
              <a:t> </a:t>
            </a:r>
            <a:r>
              <a:rPr sz="2000" spc="-10" dirty="0">
                <a:solidFill>
                  <a:srgbClr val="595959"/>
                </a:solidFill>
                <a:latin typeface="Gill Sans MT"/>
                <a:cs typeface="Gill Sans MT"/>
              </a:rPr>
              <a:t>name;</a:t>
            </a:r>
            <a:r>
              <a:rPr sz="2000" spc="-204" dirty="0">
                <a:solidFill>
                  <a:srgbClr val="595959"/>
                </a:solidFill>
                <a:latin typeface="Gill Sans MT"/>
                <a:cs typeface="Gill Sans MT"/>
              </a:rPr>
              <a:t> </a:t>
            </a:r>
            <a:r>
              <a:rPr sz="2000" dirty="0">
                <a:solidFill>
                  <a:srgbClr val="FFC000"/>
                </a:solidFill>
                <a:latin typeface="Gill Sans MT"/>
                <a:cs typeface="Gill Sans MT"/>
              </a:rPr>
              <a:t>//declare</a:t>
            </a:r>
            <a:r>
              <a:rPr sz="2000" spc="-20" dirty="0">
                <a:solidFill>
                  <a:srgbClr val="FFC000"/>
                </a:solidFill>
                <a:latin typeface="Gill Sans MT"/>
                <a:cs typeface="Gill Sans MT"/>
              </a:rPr>
              <a:t> </a:t>
            </a:r>
            <a:r>
              <a:rPr sz="2000" dirty="0">
                <a:solidFill>
                  <a:srgbClr val="FFC000"/>
                </a:solidFill>
                <a:latin typeface="Gill Sans MT"/>
                <a:cs typeface="Gill Sans MT"/>
              </a:rPr>
              <a:t>a</a:t>
            </a:r>
            <a:r>
              <a:rPr sz="2000" spc="-20" dirty="0">
                <a:solidFill>
                  <a:srgbClr val="FFC000"/>
                </a:solidFill>
                <a:latin typeface="Gill Sans MT"/>
                <a:cs typeface="Gill Sans MT"/>
              </a:rPr>
              <a:t> </a:t>
            </a:r>
            <a:r>
              <a:rPr sz="2000" spc="-10" dirty="0">
                <a:solidFill>
                  <a:srgbClr val="FFC000"/>
                </a:solidFill>
                <a:latin typeface="Gill Sans MT"/>
                <a:cs typeface="Gill Sans MT"/>
              </a:rPr>
              <a:t>variable</a:t>
            </a:r>
            <a:endParaRPr sz="2000" dirty="0">
              <a:latin typeface="Gill Sans MT"/>
              <a:cs typeface="Gill Sans MT"/>
            </a:endParaRPr>
          </a:p>
          <a:p>
            <a:pPr marL="697865">
              <a:lnSpc>
                <a:spcPct val="100000"/>
              </a:lnSpc>
              <a:spcBef>
                <a:spcPts val="700"/>
              </a:spcBef>
            </a:pPr>
            <a:r>
              <a:rPr sz="2000" b="1" dirty="0">
                <a:solidFill>
                  <a:srgbClr val="595959"/>
                </a:solidFill>
                <a:latin typeface="Gill Sans MT Bold"/>
                <a:cs typeface="Gill Sans MT Bold"/>
              </a:rPr>
              <a:t>std::cout</a:t>
            </a:r>
            <a:r>
              <a:rPr sz="2000" b="1" spc="-45" dirty="0">
                <a:solidFill>
                  <a:srgbClr val="595959"/>
                </a:solidFill>
                <a:latin typeface="Gill Sans MT Bold"/>
                <a:cs typeface="Gill Sans MT Bold"/>
              </a:rPr>
              <a:t> </a:t>
            </a:r>
            <a:r>
              <a:rPr sz="2000" dirty="0">
                <a:solidFill>
                  <a:srgbClr val="595959"/>
                </a:solidFill>
                <a:latin typeface="Gill Sans MT"/>
                <a:cs typeface="Gill Sans MT"/>
              </a:rPr>
              <a:t>&lt;&lt;</a:t>
            </a:r>
            <a:r>
              <a:rPr sz="2000" spc="-20" dirty="0">
                <a:solidFill>
                  <a:srgbClr val="595959"/>
                </a:solidFill>
                <a:latin typeface="Gill Sans MT"/>
                <a:cs typeface="Gill Sans MT"/>
              </a:rPr>
              <a:t> </a:t>
            </a:r>
            <a:r>
              <a:rPr sz="2000" dirty="0">
                <a:solidFill>
                  <a:srgbClr val="595959"/>
                </a:solidFill>
                <a:latin typeface="Gill Sans MT"/>
                <a:cs typeface="Gill Sans MT"/>
              </a:rPr>
              <a:t>"Enter</a:t>
            </a:r>
            <a:r>
              <a:rPr sz="2000" spc="-25" dirty="0">
                <a:solidFill>
                  <a:srgbClr val="595959"/>
                </a:solidFill>
                <a:latin typeface="Gill Sans MT"/>
                <a:cs typeface="Gill Sans MT"/>
              </a:rPr>
              <a:t> </a:t>
            </a:r>
            <a:r>
              <a:rPr sz="2000" dirty="0">
                <a:solidFill>
                  <a:srgbClr val="595959"/>
                </a:solidFill>
                <a:latin typeface="Gill Sans MT"/>
                <a:cs typeface="Gill Sans MT"/>
              </a:rPr>
              <a:t>your</a:t>
            </a:r>
            <a:r>
              <a:rPr sz="2000" spc="-25" dirty="0">
                <a:solidFill>
                  <a:srgbClr val="595959"/>
                </a:solidFill>
                <a:latin typeface="Gill Sans MT"/>
                <a:cs typeface="Gill Sans MT"/>
              </a:rPr>
              <a:t> </a:t>
            </a:r>
            <a:r>
              <a:rPr sz="2000" spc="-10" dirty="0">
                <a:solidFill>
                  <a:srgbClr val="595959"/>
                </a:solidFill>
                <a:latin typeface="Gill Sans MT"/>
                <a:cs typeface="Gill Sans MT"/>
              </a:rPr>
              <a:t>name:</a:t>
            </a:r>
            <a:r>
              <a:rPr sz="2000" spc="-210" dirty="0">
                <a:solidFill>
                  <a:srgbClr val="595959"/>
                </a:solidFill>
                <a:latin typeface="Gill Sans MT"/>
                <a:cs typeface="Gill Sans MT"/>
              </a:rPr>
              <a:t> </a:t>
            </a:r>
            <a:r>
              <a:rPr sz="2000" dirty="0">
                <a:solidFill>
                  <a:srgbClr val="595959"/>
                </a:solidFill>
                <a:latin typeface="Gill Sans MT"/>
                <a:cs typeface="Gill Sans MT"/>
              </a:rPr>
              <a:t>";</a:t>
            </a:r>
            <a:r>
              <a:rPr sz="2000" spc="-204" dirty="0">
                <a:solidFill>
                  <a:srgbClr val="595959"/>
                </a:solidFill>
                <a:latin typeface="Gill Sans MT"/>
                <a:cs typeface="Gill Sans MT"/>
              </a:rPr>
              <a:t> </a:t>
            </a:r>
            <a:r>
              <a:rPr sz="2000" dirty="0">
                <a:solidFill>
                  <a:srgbClr val="FFC000"/>
                </a:solidFill>
                <a:latin typeface="Gill Sans MT"/>
                <a:cs typeface="Gill Sans MT"/>
              </a:rPr>
              <a:t>//output</a:t>
            </a:r>
            <a:r>
              <a:rPr sz="2000" spc="-20" dirty="0">
                <a:solidFill>
                  <a:srgbClr val="FFC000"/>
                </a:solidFill>
                <a:latin typeface="Gill Sans MT"/>
                <a:cs typeface="Gill Sans MT"/>
              </a:rPr>
              <a:t> </a:t>
            </a:r>
            <a:r>
              <a:rPr sz="2000" dirty="0">
                <a:solidFill>
                  <a:srgbClr val="FFC000"/>
                </a:solidFill>
                <a:latin typeface="Gill Sans MT"/>
                <a:cs typeface="Gill Sans MT"/>
              </a:rPr>
              <a:t>a</a:t>
            </a:r>
            <a:r>
              <a:rPr sz="2000" spc="-15" dirty="0">
                <a:solidFill>
                  <a:srgbClr val="FFC000"/>
                </a:solidFill>
                <a:latin typeface="Gill Sans MT"/>
                <a:cs typeface="Gill Sans MT"/>
              </a:rPr>
              <a:t> </a:t>
            </a:r>
            <a:r>
              <a:rPr sz="2000" spc="-114" dirty="0">
                <a:solidFill>
                  <a:srgbClr val="FFC000"/>
                </a:solidFill>
                <a:latin typeface="Gill Sans MT"/>
                <a:cs typeface="Gill Sans MT"/>
              </a:rPr>
              <a:t>message</a:t>
            </a:r>
            <a:endParaRPr sz="2000" dirty="0">
              <a:latin typeface="Gill Sans MT"/>
              <a:cs typeface="Gill Sans MT"/>
            </a:endParaRPr>
          </a:p>
          <a:p>
            <a:pPr marL="697865">
              <a:lnSpc>
                <a:spcPct val="100000"/>
              </a:lnSpc>
              <a:spcBef>
                <a:spcPts val="720"/>
              </a:spcBef>
            </a:pPr>
            <a:r>
              <a:rPr sz="2000" b="1" dirty="0">
                <a:solidFill>
                  <a:srgbClr val="595959"/>
                </a:solidFill>
                <a:latin typeface="Gill Sans MT Bold"/>
                <a:cs typeface="Gill Sans MT Bold"/>
              </a:rPr>
              <a:t>std::cin</a:t>
            </a:r>
            <a:r>
              <a:rPr sz="2000" b="1" spc="-10" dirty="0">
                <a:solidFill>
                  <a:srgbClr val="595959"/>
                </a:solidFill>
                <a:latin typeface="Gill Sans MT Bold"/>
                <a:cs typeface="Gill Sans MT Bold"/>
              </a:rPr>
              <a:t> </a:t>
            </a:r>
            <a:r>
              <a:rPr sz="2000" dirty="0">
                <a:solidFill>
                  <a:srgbClr val="595959"/>
                </a:solidFill>
                <a:latin typeface="Gill Sans MT"/>
                <a:cs typeface="Gill Sans MT"/>
              </a:rPr>
              <a:t>&gt;&gt;</a:t>
            </a:r>
            <a:r>
              <a:rPr sz="2000" spc="-15" dirty="0">
                <a:solidFill>
                  <a:srgbClr val="595959"/>
                </a:solidFill>
                <a:latin typeface="Gill Sans MT"/>
                <a:cs typeface="Gill Sans MT"/>
              </a:rPr>
              <a:t> </a:t>
            </a:r>
            <a:r>
              <a:rPr sz="2000" spc="-10" dirty="0">
                <a:solidFill>
                  <a:srgbClr val="595959"/>
                </a:solidFill>
                <a:latin typeface="Gill Sans MT"/>
                <a:cs typeface="Gill Sans MT"/>
              </a:rPr>
              <a:t>name;</a:t>
            </a:r>
            <a:r>
              <a:rPr sz="2000" spc="-204" dirty="0">
                <a:solidFill>
                  <a:srgbClr val="595959"/>
                </a:solidFill>
                <a:latin typeface="Gill Sans MT"/>
                <a:cs typeface="Gill Sans MT"/>
              </a:rPr>
              <a:t> </a:t>
            </a:r>
            <a:r>
              <a:rPr sz="2000" dirty="0">
                <a:solidFill>
                  <a:srgbClr val="FFC000"/>
                </a:solidFill>
                <a:latin typeface="Gill Sans MT"/>
                <a:cs typeface="Gill Sans MT"/>
              </a:rPr>
              <a:t>//get</a:t>
            </a:r>
            <a:r>
              <a:rPr sz="2000" spc="-10" dirty="0">
                <a:solidFill>
                  <a:srgbClr val="FFC000"/>
                </a:solidFill>
                <a:latin typeface="Gill Sans MT"/>
                <a:cs typeface="Gill Sans MT"/>
              </a:rPr>
              <a:t> input</a:t>
            </a:r>
            <a:endParaRPr sz="2000" dirty="0">
              <a:latin typeface="Gill Sans MT"/>
              <a:cs typeface="Gill Sans MT"/>
            </a:endParaRPr>
          </a:p>
          <a:p>
            <a:pPr marL="697865">
              <a:lnSpc>
                <a:spcPct val="100000"/>
              </a:lnSpc>
              <a:spcBef>
                <a:spcPts val="790"/>
              </a:spcBef>
            </a:pPr>
            <a:r>
              <a:rPr sz="2000" b="1" dirty="0">
                <a:solidFill>
                  <a:srgbClr val="595959"/>
                </a:solidFill>
                <a:latin typeface="Gill Sans MT Bold"/>
                <a:cs typeface="Gill Sans MT Bold"/>
              </a:rPr>
              <a:t>std::cout</a:t>
            </a:r>
            <a:r>
              <a:rPr sz="2000" b="1" spc="-30" dirty="0">
                <a:solidFill>
                  <a:srgbClr val="595959"/>
                </a:solidFill>
                <a:latin typeface="Gill Sans MT Bold"/>
                <a:cs typeface="Gill Sans MT Bold"/>
              </a:rPr>
              <a:t> </a:t>
            </a:r>
            <a:r>
              <a:rPr sz="2000" dirty="0">
                <a:solidFill>
                  <a:srgbClr val="595959"/>
                </a:solidFill>
                <a:latin typeface="Gill Sans MT"/>
                <a:cs typeface="Gill Sans MT"/>
              </a:rPr>
              <a:t>&lt;&lt;</a:t>
            </a:r>
            <a:r>
              <a:rPr sz="2000" spc="-25" dirty="0">
                <a:solidFill>
                  <a:srgbClr val="595959"/>
                </a:solidFill>
                <a:latin typeface="Gill Sans MT"/>
                <a:cs typeface="Gill Sans MT"/>
              </a:rPr>
              <a:t> </a:t>
            </a:r>
            <a:r>
              <a:rPr sz="2000" dirty="0">
                <a:solidFill>
                  <a:srgbClr val="595959"/>
                </a:solidFill>
                <a:latin typeface="Gill Sans MT"/>
                <a:cs typeface="Gill Sans MT"/>
              </a:rPr>
              <a:t>"Hello</a:t>
            </a:r>
            <a:r>
              <a:rPr sz="2000" spc="-20" dirty="0">
                <a:solidFill>
                  <a:srgbClr val="595959"/>
                </a:solidFill>
                <a:latin typeface="Gill Sans MT"/>
                <a:cs typeface="Gill Sans MT"/>
              </a:rPr>
              <a:t> </a:t>
            </a:r>
            <a:r>
              <a:rPr sz="2000" dirty="0">
                <a:solidFill>
                  <a:srgbClr val="595959"/>
                </a:solidFill>
                <a:latin typeface="Gill Sans MT"/>
                <a:cs typeface="Gill Sans MT"/>
              </a:rPr>
              <a:t>"</a:t>
            </a:r>
            <a:r>
              <a:rPr sz="2000" spc="-15" dirty="0">
                <a:solidFill>
                  <a:srgbClr val="595959"/>
                </a:solidFill>
                <a:latin typeface="Gill Sans MT"/>
                <a:cs typeface="Gill Sans MT"/>
              </a:rPr>
              <a:t> </a:t>
            </a:r>
            <a:r>
              <a:rPr sz="2000" dirty="0">
                <a:solidFill>
                  <a:srgbClr val="595959"/>
                </a:solidFill>
                <a:latin typeface="Gill Sans MT"/>
                <a:cs typeface="Gill Sans MT"/>
              </a:rPr>
              <a:t>&lt;&lt;</a:t>
            </a:r>
            <a:r>
              <a:rPr sz="2000" spc="-25" dirty="0">
                <a:solidFill>
                  <a:srgbClr val="595959"/>
                </a:solidFill>
                <a:latin typeface="Gill Sans MT"/>
                <a:cs typeface="Gill Sans MT"/>
              </a:rPr>
              <a:t> </a:t>
            </a:r>
            <a:r>
              <a:rPr sz="2000" dirty="0">
                <a:solidFill>
                  <a:srgbClr val="595959"/>
                </a:solidFill>
                <a:latin typeface="Gill Sans MT"/>
                <a:cs typeface="Gill Sans MT"/>
              </a:rPr>
              <a:t>name</a:t>
            </a:r>
            <a:r>
              <a:rPr sz="2000" spc="-15" dirty="0">
                <a:solidFill>
                  <a:srgbClr val="595959"/>
                </a:solidFill>
                <a:latin typeface="Gill Sans MT"/>
                <a:cs typeface="Gill Sans MT"/>
              </a:rPr>
              <a:t> </a:t>
            </a:r>
            <a:r>
              <a:rPr sz="2000" dirty="0">
                <a:solidFill>
                  <a:srgbClr val="595959"/>
                </a:solidFill>
                <a:latin typeface="Gill Sans MT"/>
                <a:cs typeface="Gill Sans MT"/>
              </a:rPr>
              <a:t>&lt;&lt;</a:t>
            </a:r>
            <a:r>
              <a:rPr sz="2000" spc="-20" dirty="0">
                <a:solidFill>
                  <a:srgbClr val="595959"/>
                </a:solidFill>
                <a:latin typeface="Gill Sans MT"/>
                <a:cs typeface="Gill Sans MT"/>
              </a:rPr>
              <a:t> </a:t>
            </a:r>
            <a:r>
              <a:rPr sz="2000" dirty="0">
                <a:solidFill>
                  <a:srgbClr val="595959"/>
                </a:solidFill>
                <a:latin typeface="Gill Sans MT"/>
                <a:cs typeface="Gill Sans MT"/>
              </a:rPr>
              <a:t>"\n";</a:t>
            </a:r>
            <a:r>
              <a:rPr sz="2000" spc="-204" dirty="0">
                <a:solidFill>
                  <a:srgbClr val="595959"/>
                </a:solidFill>
                <a:latin typeface="Gill Sans MT"/>
                <a:cs typeface="Gill Sans MT"/>
              </a:rPr>
              <a:t> </a:t>
            </a:r>
            <a:r>
              <a:rPr sz="2000" spc="-545" dirty="0">
                <a:solidFill>
                  <a:srgbClr val="FFC000"/>
                </a:solidFill>
                <a:latin typeface="Gill Sans MT"/>
                <a:cs typeface="Gill Sans MT"/>
              </a:rPr>
              <a:t>//</a:t>
            </a:r>
            <a:r>
              <a:rPr lang="en-GB" sz="2000" dirty="0">
                <a:solidFill>
                  <a:srgbClr val="FFC000"/>
                </a:solidFill>
                <a:latin typeface="Gill Sans MT"/>
                <a:cs typeface="Gill Sans MT"/>
              </a:rPr>
              <a:t>//output</a:t>
            </a:r>
            <a:r>
              <a:rPr lang="en-GB" sz="2000" spc="-20" dirty="0">
                <a:solidFill>
                  <a:srgbClr val="FFC000"/>
                </a:solidFill>
                <a:latin typeface="Gill Sans MT"/>
                <a:cs typeface="Gill Sans MT"/>
              </a:rPr>
              <a:t> </a:t>
            </a:r>
            <a:r>
              <a:rPr lang="en-GB" sz="2000" dirty="0">
                <a:solidFill>
                  <a:srgbClr val="FFC000"/>
                </a:solidFill>
                <a:latin typeface="Gill Sans MT"/>
                <a:cs typeface="Gill Sans MT"/>
              </a:rPr>
              <a:t>a</a:t>
            </a:r>
            <a:r>
              <a:rPr lang="en-GB" sz="2000" spc="-15" dirty="0">
                <a:solidFill>
                  <a:srgbClr val="FFC000"/>
                </a:solidFill>
                <a:latin typeface="Gill Sans MT"/>
                <a:cs typeface="Gill Sans MT"/>
              </a:rPr>
              <a:t> </a:t>
            </a:r>
            <a:r>
              <a:rPr lang="en-GB" sz="2000" spc="-114" dirty="0">
                <a:solidFill>
                  <a:srgbClr val="FFC000"/>
                </a:solidFill>
                <a:latin typeface="Gill Sans MT"/>
                <a:cs typeface="Gill Sans MT"/>
              </a:rPr>
              <a:t>message</a:t>
            </a:r>
          </a:p>
          <a:p>
            <a:pPr marL="697865">
              <a:lnSpc>
                <a:spcPct val="100000"/>
              </a:lnSpc>
              <a:spcBef>
                <a:spcPts val="790"/>
              </a:spcBef>
            </a:pPr>
            <a:r>
              <a:rPr lang="en-GB" sz="2000" b="1" dirty="0">
                <a:solidFill>
                  <a:srgbClr val="595959"/>
                </a:solidFill>
                <a:latin typeface="Gill Sans MT Bold"/>
                <a:cs typeface="Gill Sans MT Bold"/>
              </a:rPr>
              <a:t>}</a:t>
            </a:r>
            <a:endParaRPr lang="en-GB" sz="2000" dirty="0">
              <a:latin typeface="Gill Sans MT Bold"/>
              <a:cs typeface="Gill Sans MT Bo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6CB8E7"/>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740439" y="1767332"/>
            <a:ext cx="5643245" cy="1083310"/>
          </a:xfrm>
          <a:prstGeom prst="rect">
            <a:avLst/>
          </a:prstGeom>
        </p:spPr>
        <p:txBody>
          <a:bodyPr vert="horz" wrap="square" lIns="0" tIns="12700" rIns="0" bIns="0" rtlCol="0">
            <a:spAutoFit/>
          </a:bodyPr>
          <a:lstStyle/>
          <a:p>
            <a:pPr algn="ctr">
              <a:lnSpc>
                <a:spcPts val="4165"/>
              </a:lnSpc>
              <a:spcBef>
                <a:spcPts val="100"/>
              </a:spcBef>
            </a:pPr>
            <a:r>
              <a:rPr sz="3600" b="0" spc="105" dirty="0">
                <a:solidFill>
                  <a:srgbClr val="FFFFFF"/>
                </a:solidFill>
                <a:latin typeface="Calibri"/>
                <a:cs typeface="Calibri"/>
              </a:rPr>
              <a:t>ADVANCED</a:t>
            </a:r>
            <a:r>
              <a:rPr sz="3600" b="0" spc="285" dirty="0">
                <a:solidFill>
                  <a:srgbClr val="FFFFFF"/>
                </a:solidFill>
                <a:latin typeface="Calibri"/>
                <a:cs typeface="Calibri"/>
              </a:rPr>
              <a:t> </a:t>
            </a:r>
            <a:r>
              <a:rPr sz="3600" b="0" spc="120" dirty="0">
                <a:solidFill>
                  <a:srgbClr val="FFFFFF"/>
                </a:solidFill>
                <a:latin typeface="Calibri"/>
                <a:cs typeface="Calibri"/>
              </a:rPr>
              <a:t>PROGRAMMING</a:t>
            </a:r>
            <a:endParaRPr sz="3600">
              <a:latin typeface="Calibri"/>
              <a:cs typeface="Calibri"/>
            </a:endParaRPr>
          </a:p>
          <a:p>
            <a:pPr marL="1270" algn="ctr">
              <a:lnSpc>
                <a:spcPts val="4165"/>
              </a:lnSpc>
            </a:pPr>
            <a:r>
              <a:rPr sz="3600" b="0" dirty="0">
                <a:solidFill>
                  <a:srgbClr val="FFFFFF"/>
                </a:solidFill>
                <a:latin typeface="Impact"/>
                <a:cs typeface="Impact"/>
              </a:rPr>
              <a:t>DATA</a:t>
            </a:r>
            <a:r>
              <a:rPr sz="3600" b="0" spc="400" dirty="0">
                <a:solidFill>
                  <a:srgbClr val="FFFFFF"/>
                </a:solidFill>
                <a:latin typeface="Impact"/>
                <a:cs typeface="Impact"/>
              </a:rPr>
              <a:t> </a:t>
            </a:r>
            <a:r>
              <a:rPr sz="3600" b="0" spc="114" dirty="0">
                <a:solidFill>
                  <a:srgbClr val="FFFFFF"/>
                </a:solidFill>
                <a:latin typeface="Impact"/>
                <a:cs typeface="Impact"/>
              </a:rPr>
              <a:t>TYPES</a:t>
            </a:r>
            <a:endParaRPr sz="3600">
              <a:latin typeface="Impact"/>
              <a:cs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70B9E4"/>
          </a:solidFill>
        </p:spPr>
        <p:txBody>
          <a:bodyPr wrap="square" lIns="0" tIns="0" rIns="0" bIns="0" rtlCol="0"/>
          <a:lstStyle/>
          <a:p>
            <a:endParaRPr/>
          </a:p>
        </p:txBody>
      </p:sp>
      <p:sp>
        <p:nvSpPr>
          <p:cNvPr id="3" name="object 3"/>
          <p:cNvSpPr txBox="1"/>
          <p:nvPr/>
        </p:nvSpPr>
        <p:spPr>
          <a:xfrm>
            <a:off x="152400" y="844568"/>
            <a:ext cx="8295005" cy="3657411"/>
          </a:xfrm>
          <a:prstGeom prst="rect">
            <a:avLst/>
          </a:prstGeom>
        </p:spPr>
        <p:txBody>
          <a:bodyPr vert="horz" wrap="square" lIns="0" tIns="0" rIns="0" bIns="0" rtlCol="0">
            <a:spAutoFit/>
          </a:bodyPr>
          <a:lstStyle/>
          <a:p>
            <a:pPr marL="393065" indent="-380365">
              <a:lnSpc>
                <a:spcPts val="1839"/>
              </a:lnSpc>
              <a:buClr>
                <a:srgbClr val="002060"/>
              </a:buClr>
              <a:buSzPct val="121428"/>
              <a:buAutoNum type="arabicPeriod"/>
              <a:tabLst>
                <a:tab pos="393065" algn="l"/>
                <a:tab pos="393700" algn="l"/>
              </a:tabLst>
            </a:pPr>
            <a:r>
              <a:rPr sz="1600" dirty="0">
                <a:solidFill>
                  <a:srgbClr val="FFFFFF"/>
                </a:solidFill>
                <a:latin typeface="Calibri"/>
                <a:cs typeface="Calibri"/>
              </a:rPr>
              <a:t>Demonstrate</a:t>
            </a:r>
            <a:r>
              <a:rPr sz="1600" spc="-25" dirty="0">
                <a:solidFill>
                  <a:srgbClr val="FFFFFF"/>
                </a:solidFill>
                <a:latin typeface="Calibri"/>
                <a:cs typeface="Calibri"/>
              </a:rPr>
              <a:t> </a:t>
            </a:r>
            <a:r>
              <a:rPr sz="1600" dirty="0">
                <a:solidFill>
                  <a:srgbClr val="FFFFFF"/>
                </a:solidFill>
                <a:latin typeface="Calibri"/>
                <a:cs typeface="Calibri"/>
              </a:rPr>
              <a:t>an</a:t>
            </a:r>
            <a:r>
              <a:rPr sz="1600" spc="-10" dirty="0">
                <a:solidFill>
                  <a:srgbClr val="FFFFFF"/>
                </a:solidFill>
                <a:latin typeface="Calibri"/>
                <a:cs typeface="Calibri"/>
              </a:rPr>
              <a:t> </a:t>
            </a:r>
            <a:r>
              <a:rPr sz="1600" dirty="0">
                <a:solidFill>
                  <a:srgbClr val="FFFFFF"/>
                </a:solidFill>
                <a:latin typeface="Calibri"/>
                <a:cs typeface="Calibri"/>
              </a:rPr>
              <a:t>understanding</a:t>
            </a:r>
            <a:r>
              <a:rPr sz="1600" spc="-10" dirty="0">
                <a:solidFill>
                  <a:srgbClr val="FFFFFF"/>
                </a:solidFill>
                <a:latin typeface="Calibri"/>
                <a:cs typeface="Calibri"/>
              </a:rPr>
              <a:t> </a:t>
            </a:r>
            <a:r>
              <a:rPr sz="1600" dirty="0">
                <a:solidFill>
                  <a:srgbClr val="FFFFFF"/>
                </a:solidFill>
                <a:latin typeface="Calibri"/>
                <a:cs typeface="Calibri"/>
              </a:rPr>
              <a:t>of</a:t>
            </a:r>
            <a:r>
              <a:rPr sz="1600" spc="-20" dirty="0">
                <a:solidFill>
                  <a:srgbClr val="FFFFFF"/>
                </a:solidFill>
                <a:latin typeface="Calibri"/>
                <a:cs typeface="Calibri"/>
              </a:rPr>
              <a:t> </a:t>
            </a:r>
            <a:r>
              <a:rPr sz="1600" dirty="0">
                <a:solidFill>
                  <a:srgbClr val="FFFFFF"/>
                </a:solidFill>
                <a:latin typeface="Calibri"/>
                <a:cs typeface="Calibri"/>
              </a:rPr>
              <a:t>the</a:t>
            </a:r>
            <a:r>
              <a:rPr sz="1600" spc="-10" dirty="0">
                <a:solidFill>
                  <a:srgbClr val="FFFFFF"/>
                </a:solidFill>
                <a:latin typeface="Calibri"/>
                <a:cs typeface="Calibri"/>
              </a:rPr>
              <a:t> </a:t>
            </a:r>
            <a:r>
              <a:rPr sz="1600" dirty="0">
                <a:solidFill>
                  <a:srgbClr val="FFFFFF"/>
                </a:solidFill>
                <a:latin typeface="Calibri"/>
                <a:cs typeface="Calibri"/>
              </a:rPr>
              <a:t>advanced</a:t>
            </a:r>
            <a:r>
              <a:rPr sz="1600" spc="-10" dirty="0">
                <a:solidFill>
                  <a:srgbClr val="FFFFFF"/>
                </a:solidFill>
                <a:latin typeface="Calibri"/>
                <a:cs typeface="Calibri"/>
              </a:rPr>
              <a:t> </a:t>
            </a:r>
            <a:r>
              <a:rPr sz="1600" dirty="0">
                <a:solidFill>
                  <a:srgbClr val="FFFFFF"/>
                </a:solidFill>
                <a:latin typeface="Calibri"/>
                <a:cs typeface="Calibri"/>
              </a:rPr>
              <a:t>principles</a:t>
            </a:r>
            <a:r>
              <a:rPr sz="1600" spc="-15" dirty="0">
                <a:solidFill>
                  <a:srgbClr val="FFFFFF"/>
                </a:solidFill>
                <a:latin typeface="Calibri"/>
                <a:cs typeface="Calibri"/>
              </a:rPr>
              <a:t> </a:t>
            </a:r>
            <a:r>
              <a:rPr sz="1600" dirty="0">
                <a:solidFill>
                  <a:srgbClr val="FFFFFF"/>
                </a:solidFill>
                <a:latin typeface="Calibri"/>
                <a:cs typeface="Calibri"/>
              </a:rPr>
              <a:t>and</a:t>
            </a:r>
            <a:r>
              <a:rPr sz="1600" spc="-10" dirty="0">
                <a:solidFill>
                  <a:srgbClr val="FFFFFF"/>
                </a:solidFill>
                <a:latin typeface="Calibri"/>
                <a:cs typeface="Calibri"/>
              </a:rPr>
              <a:t> </a:t>
            </a:r>
            <a:r>
              <a:rPr sz="1600" dirty="0">
                <a:solidFill>
                  <a:srgbClr val="FFFFFF"/>
                </a:solidFill>
                <a:latin typeface="Calibri"/>
                <a:cs typeface="Calibri"/>
              </a:rPr>
              <a:t>concepts</a:t>
            </a:r>
            <a:r>
              <a:rPr sz="1600" spc="-10" dirty="0">
                <a:solidFill>
                  <a:srgbClr val="FFFFFF"/>
                </a:solidFill>
                <a:latin typeface="Calibri"/>
                <a:cs typeface="Calibri"/>
              </a:rPr>
              <a:t> </a:t>
            </a:r>
            <a:r>
              <a:rPr sz="1600" dirty="0">
                <a:solidFill>
                  <a:srgbClr val="FFFFFF"/>
                </a:solidFill>
                <a:latin typeface="Calibri"/>
                <a:cs typeface="Calibri"/>
              </a:rPr>
              <a:t>of</a:t>
            </a:r>
            <a:r>
              <a:rPr sz="1600" spc="-20" dirty="0">
                <a:solidFill>
                  <a:srgbClr val="FFFFFF"/>
                </a:solidFill>
                <a:latin typeface="Calibri"/>
                <a:cs typeface="Calibri"/>
              </a:rPr>
              <a:t> </a:t>
            </a:r>
            <a:r>
              <a:rPr sz="1600" dirty="0">
                <a:solidFill>
                  <a:srgbClr val="FFFFFF"/>
                </a:solidFill>
                <a:latin typeface="Calibri"/>
                <a:cs typeface="Calibri"/>
              </a:rPr>
              <a:t>Object</a:t>
            </a:r>
            <a:r>
              <a:rPr sz="1600" spc="-5" dirty="0">
                <a:solidFill>
                  <a:srgbClr val="FFFFFF"/>
                </a:solidFill>
                <a:latin typeface="Calibri"/>
                <a:cs typeface="Calibri"/>
              </a:rPr>
              <a:t> </a:t>
            </a:r>
            <a:r>
              <a:rPr sz="1600" dirty="0">
                <a:solidFill>
                  <a:srgbClr val="FFFFFF"/>
                </a:solidFill>
                <a:latin typeface="Calibri"/>
                <a:cs typeface="Calibri"/>
              </a:rPr>
              <a:t>Oriented</a:t>
            </a:r>
            <a:r>
              <a:rPr sz="1600" spc="-10" dirty="0">
                <a:solidFill>
                  <a:srgbClr val="FFFFFF"/>
                </a:solidFill>
                <a:latin typeface="Calibri"/>
                <a:cs typeface="Calibri"/>
              </a:rPr>
              <a:t> Programming.</a:t>
            </a:r>
            <a:endParaRPr sz="1600" dirty="0">
              <a:latin typeface="Calibri"/>
              <a:cs typeface="Calibri"/>
            </a:endParaRPr>
          </a:p>
          <a:p>
            <a:pPr marL="393065" indent="-380365">
              <a:lnSpc>
                <a:spcPct val="100000"/>
              </a:lnSpc>
              <a:spcBef>
                <a:spcPts val="1365"/>
              </a:spcBef>
              <a:buClr>
                <a:srgbClr val="002060"/>
              </a:buClr>
              <a:buSzPct val="121428"/>
              <a:buAutoNum type="arabicPeriod"/>
              <a:tabLst>
                <a:tab pos="393065" algn="l"/>
                <a:tab pos="393700" algn="l"/>
              </a:tabLst>
            </a:pPr>
            <a:r>
              <a:rPr sz="1600" dirty="0">
                <a:solidFill>
                  <a:srgbClr val="FFFFFF"/>
                </a:solidFill>
                <a:latin typeface="Calibri"/>
                <a:cs typeface="Calibri"/>
              </a:rPr>
              <a:t>Apply</a:t>
            </a:r>
            <a:r>
              <a:rPr sz="1600" spc="-5" dirty="0">
                <a:solidFill>
                  <a:srgbClr val="FFFFFF"/>
                </a:solidFill>
                <a:latin typeface="Calibri"/>
                <a:cs typeface="Calibri"/>
              </a:rPr>
              <a:t> </a:t>
            </a:r>
            <a:r>
              <a:rPr sz="1600" spc="-10" dirty="0">
                <a:solidFill>
                  <a:srgbClr val="FFFFFF"/>
                </a:solidFill>
                <a:latin typeface="Calibri"/>
                <a:cs typeface="Calibri"/>
              </a:rPr>
              <a:t>object-</a:t>
            </a:r>
            <a:r>
              <a:rPr sz="1600" dirty="0">
                <a:solidFill>
                  <a:srgbClr val="FFFFFF"/>
                </a:solidFill>
                <a:latin typeface="Calibri"/>
                <a:cs typeface="Calibri"/>
              </a:rPr>
              <a:t>oriented</a:t>
            </a:r>
            <a:r>
              <a:rPr sz="1600" spc="5" dirty="0">
                <a:solidFill>
                  <a:srgbClr val="FFFFFF"/>
                </a:solidFill>
                <a:latin typeface="Calibri"/>
                <a:cs typeface="Calibri"/>
              </a:rPr>
              <a:t> </a:t>
            </a:r>
            <a:r>
              <a:rPr sz="1600" dirty="0">
                <a:solidFill>
                  <a:srgbClr val="FFFFFF"/>
                </a:solidFill>
                <a:latin typeface="Calibri"/>
                <a:cs typeface="Calibri"/>
              </a:rPr>
              <a:t>techniques</a:t>
            </a:r>
            <a:r>
              <a:rPr sz="1600" spc="5" dirty="0">
                <a:solidFill>
                  <a:srgbClr val="FFFFFF"/>
                </a:solidFill>
                <a:latin typeface="Calibri"/>
                <a:cs typeface="Calibri"/>
              </a:rPr>
              <a:t> </a:t>
            </a:r>
            <a:r>
              <a:rPr sz="1600" dirty="0">
                <a:solidFill>
                  <a:srgbClr val="FFFFFF"/>
                </a:solidFill>
                <a:latin typeface="Calibri"/>
                <a:cs typeface="Calibri"/>
              </a:rPr>
              <a:t>and</a:t>
            </a:r>
            <a:r>
              <a:rPr sz="1600" spc="5" dirty="0">
                <a:solidFill>
                  <a:srgbClr val="FFFFFF"/>
                </a:solidFill>
                <a:latin typeface="Calibri"/>
                <a:cs typeface="Calibri"/>
              </a:rPr>
              <a:t> </a:t>
            </a:r>
            <a:r>
              <a:rPr sz="1600" dirty="0">
                <a:solidFill>
                  <a:srgbClr val="FFFFFF"/>
                </a:solidFill>
                <a:latin typeface="Calibri"/>
                <a:cs typeface="Calibri"/>
              </a:rPr>
              <a:t>create </a:t>
            </a:r>
            <a:r>
              <a:rPr sz="1600" spc="-10" dirty="0">
                <a:solidFill>
                  <a:srgbClr val="FFFFFF"/>
                </a:solidFill>
                <a:latin typeface="Calibri"/>
                <a:cs typeface="Calibri"/>
              </a:rPr>
              <a:t>object-</a:t>
            </a:r>
            <a:r>
              <a:rPr sz="1600" dirty="0">
                <a:solidFill>
                  <a:srgbClr val="FFFFFF"/>
                </a:solidFill>
                <a:latin typeface="Calibri"/>
                <a:cs typeface="Calibri"/>
              </a:rPr>
              <a:t>oriented</a:t>
            </a:r>
            <a:r>
              <a:rPr sz="1600" spc="5" dirty="0">
                <a:solidFill>
                  <a:srgbClr val="FFFFFF"/>
                </a:solidFill>
                <a:latin typeface="Calibri"/>
                <a:cs typeface="Calibri"/>
              </a:rPr>
              <a:t> </a:t>
            </a:r>
            <a:r>
              <a:rPr sz="1600" dirty="0">
                <a:solidFill>
                  <a:srgbClr val="FFFFFF"/>
                </a:solidFill>
                <a:latin typeface="Calibri"/>
                <a:cs typeface="Calibri"/>
              </a:rPr>
              <a:t>models</a:t>
            </a:r>
            <a:r>
              <a:rPr sz="1600" spc="5" dirty="0">
                <a:solidFill>
                  <a:srgbClr val="FFFFFF"/>
                </a:solidFill>
                <a:latin typeface="Calibri"/>
                <a:cs typeface="Calibri"/>
              </a:rPr>
              <a:t> </a:t>
            </a:r>
            <a:r>
              <a:rPr sz="1600" dirty="0">
                <a:solidFill>
                  <a:srgbClr val="FFFFFF"/>
                </a:solidFill>
                <a:latin typeface="Calibri"/>
                <a:cs typeface="Calibri"/>
              </a:rPr>
              <a:t>of reasonable</a:t>
            </a:r>
            <a:r>
              <a:rPr sz="1600" spc="5" dirty="0">
                <a:solidFill>
                  <a:srgbClr val="FFFFFF"/>
                </a:solidFill>
                <a:latin typeface="Calibri"/>
                <a:cs typeface="Calibri"/>
              </a:rPr>
              <a:t> </a:t>
            </a:r>
            <a:r>
              <a:rPr sz="1600" spc="-10" dirty="0">
                <a:solidFill>
                  <a:srgbClr val="FFFFFF"/>
                </a:solidFill>
                <a:latin typeface="Calibri"/>
                <a:cs typeface="Calibri"/>
              </a:rPr>
              <a:t>complexity</a:t>
            </a:r>
            <a:endParaRPr sz="1600" dirty="0">
              <a:latin typeface="Calibri"/>
              <a:cs typeface="Calibri"/>
            </a:endParaRPr>
          </a:p>
          <a:p>
            <a:pPr marL="393065" indent="-380365">
              <a:lnSpc>
                <a:spcPct val="100000"/>
              </a:lnSpc>
              <a:spcBef>
                <a:spcPts val="1250"/>
              </a:spcBef>
              <a:buClr>
                <a:srgbClr val="002060"/>
              </a:buClr>
              <a:buSzPct val="121428"/>
              <a:buAutoNum type="arabicPeriod"/>
              <a:tabLst>
                <a:tab pos="393065" algn="l"/>
                <a:tab pos="393700" algn="l"/>
              </a:tabLst>
            </a:pPr>
            <a:r>
              <a:rPr sz="1600" dirty="0">
                <a:solidFill>
                  <a:srgbClr val="FFFFFF"/>
                </a:solidFill>
                <a:latin typeface="Calibri"/>
                <a:cs typeface="Calibri"/>
              </a:rPr>
              <a:t>Define</a:t>
            </a:r>
            <a:r>
              <a:rPr sz="1600" spc="-15" dirty="0">
                <a:solidFill>
                  <a:srgbClr val="FFFFFF"/>
                </a:solidFill>
                <a:latin typeface="Calibri"/>
                <a:cs typeface="Calibri"/>
              </a:rPr>
              <a:t> </a:t>
            </a:r>
            <a:r>
              <a:rPr sz="1600" dirty="0">
                <a:solidFill>
                  <a:srgbClr val="FFFFFF"/>
                </a:solidFill>
                <a:latin typeface="Calibri"/>
                <a:cs typeface="Calibri"/>
              </a:rPr>
              <a:t>problems</a:t>
            </a:r>
            <a:r>
              <a:rPr sz="1600" spc="-10" dirty="0">
                <a:solidFill>
                  <a:srgbClr val="FFFFFF"/>
                </a:solidFill>
                <a:latin typeface="Calibri"/>
                <a:cs typeface="Calibri"/>
              </a:rPr>
              <a:t> </a:t>
            </a:r>
            <a:r>
              <a:rPr sz="1600" dirty="0">
                <a:solidFill>
                  <a:srgbClr val="FFFFFF"/>
                </a:solidFill>
                <a:latin typeface="Calibri"/>
                <a:cs typeface="Calibri"/>
              </a:rPr>
              <a:t>and</a:t>
            </a:r>
            <a:r>
              <a:rPr sz="1600" spc="-15" dirty="0">
                <a:solidFill>
                  <a:srgbClr val="FFFFFF"/>
                </a:solidFill>
                <a:latin typeface="Calibri"/>
                <a:cs typeface="Calibri"/>
              </a:rPr>
              <a:t> </a:t>
            </a:r>
            <a:r>
              <a:rPr sz="1600" dirty="0">
                <a:solidFill>
                  <a:srgbClr val="FFFFFF"/>
                </a:solidFill>
                <a:latin typeface="Calibri"/>
                <a:cs typeface="Calibri"/>
              </a:rPr>
              <a:t>write</a:t>
            </a:r>
            <a:r>
              <a:rPr sz="1600" spc="-10" dirty="0">
                <a:solidFill>
                  <a:srgbClr val="FFFFFF"/>
                </a:solidFill>
                <a:latin typeface="Calibri"/>
                <a:cs typeface="Calibri"/>
              </a:rPr>
              <a:t> </a:t>
            </a:r>
            <a:r>
              <a:rPr sz="1600" dirty="0">
                <a:solidFill>
                  <a:srgbClr val="FFFFFF"/>
                </a:solidFill>
                <a:latin typeface="Calibri"/>
                <a:cs typeface="Calibri"/>
              </a:rPr>
              <a:t>large</a:t>
            </a:r>
            <a:r>
              <a:rPr sz="1600" spc="-10" dirty="0">
                <a:solidFill>
                  <a:srgbClr val="FFFFFF"/>
                </a:solidFill>
                <a:latin typeface="Calibri"/>
                <a:cs typeface="Calibri"/>
              </a:rPr>
              <a:t> programs.</a:t>
            </a:r>
            <a:endParaRPr sz="1600" dirty="0">
              <a:latin typeface="Calibri"/>
              <a:cs typeface="Calibri"/>
            </a:endParaRPr>
          </a:p>
          <a:p>
            <a:pPr marL="393065" indent="-380365">
              <a:lnSpc>
                <a:spcPct val="100000"/>
              </a:lnSpc>
              <a:spcBef>
                <a:spcPts val="1370"/>
              </a:spcBef>
              <a:buClr>
                <a:srgbClr val="002060"/>
              </a:buClr>
              <a:buSzPct val="121428"/>
              <a:buAutoNum type="arabicPeriod"/>
              <a:tabLst>
                <a:tab pos="393065" algn="l"/>
                <a:tab pos="393700" algn="l"/>
              </a:tabLst>
            </a:pPr>
            <a:r>
              <a:rPr sz="1600" dirty="0">
                <a:solidFill>
                  <a:srgbClr val="FFFFFF"/>
                </a:solidFill>
                <a:latin typeface="Calibri"/>
                <a:cs typeface="Calibri"/>
              </a:rPr>
              <a:t>Analyse</a:t>
            </a:r>
            <a:r>
              <a:rPr sz="1600" spc="-15" dirty="0">
                <a:solidFill>
                  <a:srgbClr val="FFFFFF"/>
                </a:solidFill>
                <a:latin typeface="Calibri"/>
                <a:cs typeface="Calibri"/>
              </a:rPr>
              <a:t> </a:t>
            </a:r>
            <a:r>
              <a:rPr sz="1600" dirty="0">
                <a:solidFill>
                  <a:srgbClr val="FFFFFF"/>
                </a:solidFill>
                <a:latin typeface="Calibri"/>
                <a:cs typeface="Calibri"/>
              </a:rPr>
              <a:t>a</a:t>
            </a:r>
            <a:r>
              <a:rPr sz="1600" spc="-5" dirty="0">
                <a:solidFill>
                  <a:srgbClr val="FFFFFF"/>
                </a:solidFill>
                <a:latin typeface="Calibri"/>
                <a:cs typeface="Calibri"/>
              </a:rPr>
              <a:t> </a:t>
            </a:r>
            <a:r>
              <a:rPr sz="1600" dirty="0">
                <a:solidFill>
                  <a:srgbClr val="FFFFFF"/>
                </a:solidFill>
                <a:latin typeface="Calibri"/>
                <a:cs typeface="Calibri"/>
              </a:rPr>
              <a:t>problem</a:t>
            </a:r>
            <a:r>
              <a:rPr sz="1600" spc="-15" dirty="0">
                <a:solidFill>
                  <a:srgbClr val="FFFFFF"/>
                </a:solidFill>
                <a:latin typeface="Calibri"/>
                <a:cs typeface="Calibri"/>
              </a:rPr>
              <a:t> </a:t>
            </a:r>
            <a:r>
              <a:rPr sz="1600" dirty="0">
                <a:solidFill>
                  <a:srgbClr val="FFFFFF"/>
                </a:solidFill>
                <a:latin typeface="Calibri"/>
                <a:cs typeface="Calibri"/>
              </a:rPr>
              <a:t>and</a:t>
            </a:r>
            <a:r>
              <a:rPr sz="1600" spc="-10" dirty="0">
                <a:solidFill>
                  <a:srgbClr val="FFFFFF"/>
                </a:solidFill>
                <a:latin typeface="Calibri"/>
                <a:cs typeface="Calibri"/>
              </a:rPr>
              <a:t> </a:t>
            </a:r>
            <a:r>
              <a:rPr sz="1600" dirty="0">
                <a:solidFill>
                  <a:srgbClr val="FFFFFF"/>
                </a:solidFill>
                <a:latin typeface="Calibri"/>
                <a:cs typeface="Calibri"/>
              </a:rPr>
              <a:t>determine</a:t>
            </a:r>
            <a:r>
              <a:rPr sz="1600" spc="-10" dirty="0">
                <a:solidFill>
                  <a:srgbClr val="FFFFFF"/>
                </a:solidFill>
                <a:latin typeface="Calibri"/>
                <a:cs typeface="Calibri"/>
              </a:rPr>
              <a:t> </a:t>
            </a:r>
            <a:r>
              <a:rPr sz="1600" dirty="0">
                <a:solidFill>
                  <a:srgbClr val="FFFFFF"/>
                </a:solidFill>
                <a:latin typeface="Calibri"/>
                <a:cs typeface="Calibri"/>
              </a:rPr>
              <a:t>what</a:t>
            </a:r>
            <a:r>
              <a:rPr sz="1600" spc="-5" dirty="0">
                <a:solidFill>
                  <a:srgbClr val="FFFFFF"/>
                </a:solidFill>
                <a:latin typeface="Calibri"/>
                <a:cs typeface="Calibri"/>
              </a:rPr>
              <a:t> </a:t>
            </a:r>
            <a:r>
              <a:rPr sz="1600" dirty="0">
                <a:solidFill>
                  <a:srgbClr val="FFFFFF"/>
                </a:solidFill>
                <a:latin typeface="Calibri"/>
                <a:cs typeface="Calibri"/>
              </a:rPr>
              <a:t>problem</a:t>
            </a:r>
            <a:r>
              <a:rPr sz="1600" spc="-15" dirty="0">
                <a:solidFill>
                  <a:srgbClr val="FFFFFF"/>
                </a:solidFill>
                <a:latin typeface="Calibri"/>
                <a:cs typeface="Calibri"/>
              </a:rPr>
              <a:t> </a:t>
            </a:r>
            <a:r>
              <a:rPr sz="1600" dirty="0">
                <a:solidFill>
                  <a:srgbClr val="FFFFFF"/>
                </a:solidFill>
                <a:latin typeface="Calibri"/>
                <a:cs typeface="Calibri"/>
              </a:rPr>
              <a:t>elements</a:t>
            </a:r>
            <a:r>
              <a:rPr sz="1600" spc="-10" dirty="0">
                <a:solidFill>
                  <a:srgbClr val="FFFFFF"/>
                </a:solidFill>
                <a:latin typeface="Calibri"/>
                <a:cs typeface="Calibri"/>
              </a:rPr>
              <a:t> </a:t>
            </a:r>
            <a:r>
              <a:rPr sz="1600" dirty="0">
                <a:solidFill>
                  <a:srgbClr val="FFFFFF"/>
                </a:solidFill>
                <a:latin typeface="Calibri"/>
                <a:cs typeface="Calibri"/>
              </a:rPr>
              <a:t>to</a:t>
            </a:r>
            <a:r>
              <a:rPr sz="1600" spc="-15" dirty="0">
                <a:solidFill>
                  <a:srgbClr val="FFFFFF"/>
                </a:solidFill>
                <a:latin typeface="Calibri"/>
                <a:cs typeface="Calibri"/>
              </a:rPr>
              <a:t> </a:t>
            </a:r>
            <a:r>
              <a:rPr sz="1600" dirty="0">
                <a:solidFill>
                  <a:srgbClr val="FFFFFF"/>
                </a:solidFill>
                <a:latin typeface="Calibri"/>
                <a:cs typeface="Calibri"/>
              </a:rPr>
              <a:t>represent</a:t>
            </a:r>
            <a:r>
              <a:rPr sz="1600" spc="-5" dirty="0">
                <a:solidFill>
                  <a:srgbClr val="FFFFFF"/>
                </a:solidFill>
                <a:latin typeface="Calibri"/>
                <a:cs typeface="Calibri"/>
              </a:rPr>
              <a:t> </a:t>
            </a:r>
            <a:r>
              <a:rPr sz="1600" dirty="0">
                <a:solidFill>
                  <a:srgbClr val="FFFFFF"/>
                </a:solidFill>
                <a:latin typeface="Calibri"/>
                <a:cs typeface="Calibri"/>
              </a:rPr>
              <a:t>as</a:t>
            </a:r>
            <a:r>
              <a:rPr sz="1600" spc="-10" dirty="0">
                <a:solidFill>
                  <a:srgbClr val="FFFFFF"/>
                </a:solidFill>
                <a:latin typeface="Calibri"/>
                <a:cs typeface="Calibri"/>
              </a:rPr>
              <a:t> </a:t>
            </a:r>
            <a:r>
              <a:rPr sz="1600" dirty="0">
                <a:solidFill>
                  <a:srgbClr val="FFFFFF"/>
                </a:solidFill>
                <a:latin typeface="Calibri"/>
                <a:cs typeface="Calibri"/>
              </a:rPr>
              <a:t>functions</a:t>
            </a:r>
            <a:r>
              <a:rPr sz="1600" spc="-10" dirty="0">
                <a:solidFill>
                  <a:srgbClr val="FFFFFF"/>
                </a:solidFill>
                <a:latin typeface="Calibri"/>
                <a:cs typeface="Calibri"/>
              </a:rPr>
              <a:t> </a:t>
            </a:r>
            <a:r>
              <a:rPr sz="1600" dirty="0">
                <a:solidFill>
                  <a:srgbClr val="FFFFFF"/>
                </a:solidFill>
                <a:latin typeface="Calibri"/>
                <a:cs typeface="Calibri"/>
              </a:rPr>
              <a:t>or</a:t>
            </a:r>
            <a:r>
              <a:rPr sz="1600" spc="-5" dirty="0">
                <a:solidFill>
                  <a:srgbClr val="FFFFFF"/>
                </a:solidFill>
                <a:latin typeface="Calibri"/>
                <a:cs typeface="Calibri"/>
              </a:rPr>
              <a:t> </a:t>
            </a:r>
            <a:r>
              <a:rPr sz="1600" spc="-10" dirty="0">
                <a:solidFill>
                  <a:srgbClr val="FFFFFF"/>
                </a:solidFill>
                <a:latin typeface="Calibri"/>
                <a:cs typeface="Calibri"/>
              </a:rPr>
              <a:t>objects.</a:t>
            </a:r>
            <a:endParaRPr sz="1600" dirty="0">
              <a:latin typeface="Calibri"/>
              <a:cs typeface="Calibri"/>
            </a:endParaRPr>
          </a:p>
          <a:p>
            <a:pPr marL="393065" indent="-380365">
              <a:lnSpc>
                <a:spcPct val="100000"/>
              </a:lnSpc>
              <a:spcBef>
                <a:spcPts val="1365"/>
              </a:spcBef>
              <a:buClr>
                <a:srgbClr val="002060"/>
              </a:buClr>
              <a:buSzPct val="121428"/>
              <a:buAutoNum type="arabicPeriod"/>
              <a:tabLst>
                <a:tab pos="393065" algn="l"/>
                <a:tab pos="393700" algn="l"/>
              </a:tabLst>
            </a:pPr>
            <a:r>
              <a:rPr sz="1600" dirty="0">
                <a:solidFill>
                  <a:srgbClr val="FFFFFF"/>
                </a:solidFill>
                <a:latin typeface="Calibri"/>
                <a:cs typeface="Calibri"/>
              </a:rPr>
              <a:t>Effectively</a:t>
            </a:r>
            <a:r>
              <a:rPr sz="1600" spc="-25" dirty="0">
                <a:solidFill>
                  <a:srgbClr val="FFFFFF"/>
                </a:solidFill>
                <a:latin typeface="Calibri"/>
                <a:cs typeface="Calibri"/>
              </a:rPr>
              <a:t> </a:t>
            </a:r>
            <a:r>
              <a:rPr sz="1600" dirty="0">
                <a:solidFill>
                  <a:srgbClr val="FFFFFF"/>
                </a:solidFill>
                <a:latin typeface="Calibri"/>
                <a:cs typeface="Calibri"/>
              </a:rPr>
              <a:t>use</a:t>
            </a:r>
            <a:r>
              <a:rPr sz="1600" spc="-10" dirty="0">
                <a:solidFill>
                  <a:srgbClr val="FFFFFF"/>
                </a:solidFill>
                <a:latin typeface="Calibri"/>
                <a:cs typeface="Calibri"/>
              </a:rPr>
              <a:t> </a:t>
            </a:r>
            <a:r>
              <a:rPr sz="1600" dirty="0">
                <a:solidFill>
                  <a:srgbClr val="FFFFFF"/>
                </a:solidFill>
                <a:latin typeface="Calibri"/>
                <a:cs typeface="Calibri"/>
              </a:rPr>
              <a:t>inheritance</a:t>
            </a:r>
            <a:r>
              <a:rPr sz="1600" spc="-10" dirty="0">
                <a:solidFill>
                  <a:srgbClr val="FFFFFF"/>
                </a:solidFill>
                <a:latin typeface="Calibri"/>
                <a:cs typeface="Calibri"/>
              </a:rPr>
              <a:t> </a:t>
            </a:r>
            <a:r>
              <a:rPr sz="1600" dirty="0">
                <a:solidFill>
                  <a:srgbClr val="FFFFFF"/>
                </a:solidFill>
                <a:latin typeface="Calibri"/>
                <a:cs typeface="Calibri"/>
              </a:rPr>
              <a:t>to</a:t>
            </a:r>
            <a:r>
              <a:rPr sz="1600" spc="-10" dirty="0">
                <a:solidFill>
                  <a:srgbClr val="FFFFFF"/>
                </a:solidFill>
                <a:latin typeface="Calibri"/>
                <a:cs typeface="Calibri"/>
              </a:rPr>
              <a:t> </a:t>
            </a:r>
            <a:r>
              <a:rPr sz="1600" dirty="0">
                <a:solidFill>
                  <a:srgbClr val="FFFFFF"/>
                </a:solidFill>
                <a:latin typeface="Calibri"/>
                <a:cs typeface="Calibri"/>
              </a:rPr>
              <a:t>promote</a:t>
            </a:r>
            <a:r>
              <a:rPr sz="1600" spc="-10" dirty="0">
                <a:solidFill>
                  <a:srgbClr val="FFFFFF"/>
                </a:solidFill>
                <a:latin typeface="Calibri"/>
                <a:cs typeface="Calibri"/>
              </a:rPr>
              <a:t> </a:t>
            </a:r>
            <a:r>
              <a:rPr sz="1600" dirty="0">
                <a:solidFill>
                  <a:srgbClr val="FFFFFF"/>
                </a:solidFill>
                <a:latin typeface="Calibri"/>
                <a:cs typeface="Calibri"/>
              </a:rPr>
              <a:t>reuse</a:t>
            </a:r>
            <a:r>
              <a:rPr sz="1600" spc="-10" dirty="0">
                <a:solidFill>
                  <a:srgbClr val="FFFFFF"/>
                </a:solidFill>
                <a:latin typeface="Calibri"/>
                <a:cs typeface="Calibri"/>
              </a:rPr>
              <a:t>.</a:t>
            </a:r>
            <a:endParaRPr sz="1600" dirty="0">
              <a:latin typeface="Calibri"/>
              <a:cs typeface="Calibri"/>
            </a:endParaRPr>
          </a:p>
          <a:p>
            <a:pPr marL="393065" marR="74930" indent="-380365">
              <a:lnSpc>
                <a:spcPts val="3410"/>
              </a:lnSpc>
              <a:spcBef>
                <a:spcPts val="220"/>
              </a:spcBef>
              <a:buClr>
                <a:srgbClr val="002060"/>
              </a:buClr>
              <a:buSzPct val="121428"/>
              <a:buAutoNum type="arabicPeriod"/>
              <a:tabLst>
                <a:tab pos="393065" algn="l"/>
                <a:tab pos="393700" algn="l"/>
              </a:tabLst>
            </a:pPr>
            <a:r>
              <a:rPr sz="1600" dirty="0">
                <a:solidFill>
                  <a:srgbClr val="FFFFFF"/>
                </a:solidFill>
                <a:latin typeface="Calibri"/>
                <a:cs typeface="Calibri"/>
              </a:rPr>
              <a:t>Deploy</a:t>
            </a:r>
            <a:r>
              <a:rPr sz="1600" spc="-20" dirty="0">
                <a:solidFill>
                  <a:srgbClr val="FFFFFF"/>
                </a:solidFill>
                <a:latin typeface="Calibri"/>
                <a:cs typeface="Calibri"/>
              </a:rPr>
              <a:t> </a:t>
            </a:r>
            <a:r>
              <a:rPr sz="1600" dirty="0">
                <a:solidFill>
                  <a:srgbClr val="FFFFFF"/>
                </a:solidFill>
                <a:latin typeface="Calibri"/>
                <a:cs typeface="Calibri"/>
              </a:rPr>
              <a:t>best</a:t>
            </a:r>
            <a:r>
              <a:rPr sz="1600" spc="-5" dirty="0">
                <a:solidFill>
                  <a:srgbClr val="FFFFFF"/>
                </a:solidFill>
                <a:latin typeface="Calibri"/>
                <a:cs typeface="Calibri"/>
              </a:rPr>
              <a:t> </a:t>
            </a:r>
            <a:r>
              <a:rPr sz="1600" dirty="0">
                <a:solidFill>
                  <a:srgbClr val="FFFFFF"/>
                </a:solidFill>
                <a:latin typeface="Calibri"/>
                <a:cs typeface="Calibri"/>
              </a:rPr>
              <a:t>practice,</a:t>
            </a:r>
            <a:r>
              <a:rPr sz="1600" spc="-10" dirty="0">
                <a:solidFill>
                  <a:srgbClr val="FFFFFF"/>
                </a:solidFill>
                <a:latin typeface="Calibri"/>
                <a:cs typeface="Calibri"/>
              </a:rPr>
              <a:t> </a:t>
            </a:r>
            <a:r>
              <a:rPr sz="1600" dirty="0">
                <a:solidFill>
                  <a:srgbClr val="FFFFFF"/>
                </a:solidFill>
                <a:latin typeface="Calibri"/>
                <a:cs typeface="Calibri"/>
              </a:rPr>
              <a:t>techniques</a:t>
            </a:r>
            <a:r>
              <a:rPr sz="1600" spc="-10" dirty="0">
                <a:solidFill>
                  <a:srgbClr val="FFFFFF"/>
                </a:solidFill>
                <a:latin typeface="Calibri"/>
                <a:cs typeface="Calibri"/>
              </a:rPr>
              <a:t> </a:t>
            </a:r>
            <a:r>
              <a:rPr sz="1600" dirty="0">
                <a:solidFill>
                  <a:srgbClr val="FFFFFF"/>
                </a:solidFill>
                <a:latin typeface="Calibri"/>
                <a:cs typeface="Calibri"/>
              </a:rPr>
              <a:t>and</a:t>
            </a:r>
            <a:r>
              <a:rPr sz="1600" spc="-10" dirty="0">
                <a:solidFill>
                  <a:srgbClr val="FFFFFF"/>
                </a:solidFill>
                <a:latin typeface="Calibri"/>
                <a:cs typeface="Calibri"/>
              </a:rPr>
              <a:t> </a:t>
            </a:r>
            <a:r>
              <a:rPr sz="1600" dirty="0">
                <a:solidFill>
                  <a:srgbClr val="FFFFFF"/>
                </a:solidFill>
                <a:latin typeface="Calibri"/>
                <a:cs typeface="Calibri"/>
              </a:rPr>
              <a:t>tools</a:t>
            </a:r>
            <a:r>
              <a:rPr sz="1600" spc="-10" dirty="0">
                <a:solidFill>
                  <a:srgbClr val="FFFFFF"/>
                </a:solidFill>
                <a:latin typeface="Calibri"/>
                <a:cs typeface="Calibri"/>
              </a:rPr>
              <a:t> </a:t>
            </a:r>
            <a:r>
              <a:rPr sz="1600" dirty="0">
                <a:solidFill>
                  <a:srgbClr val="FFFFFF"/>
                </a:solidFill>
                <a:latin typeface="Calibri"/>
                <a:cs typeface="Calibri"/>
              </a:rPr>
              <a:t>for</a:t>
            </a:r>
            <a:r>
              <a:rPr sz="1600" spc="-5" dirty="0">
                <a:solidFill>
                  <a:srgbClr val="FFFFFF"/>
                </a:solidFill>
                <a:latin typeface="Calibri"/>
                <a:cs typeface="Calibri"/>
              </a:rPr>
              <a:t> </a:t>
            </a:r>
            <a:r>
              <a:rPr sz="1600" dirty="0">
                <a:solidFill>
                  <a:srgbClr val="FFFFFF"/>
                </a:solidFill>
                <a:latin typeface="Calibri"/>
                <a:cs typeface="Calibri"/>
              </a:rPr>
              <a:t>the</a:t>
            </a:r>
            <a:r>
              <a:rPr sz="1600" spc="-10" dirty="0">
                <a:solidFill>
                  <a:srgbClr val="FFFFFF"/>
                </a:solidFill>
                <a:latin typeface="Calibri"/>
                <a:cs typeface="Calibri"/>
              </a:rPr>
              <a:t> </a:t>
            </a:r>
            <a:r>
              <a:rPr sz="1600" dirty="0">
                <a:solidFill>
                  <a:srgbClr val="FFFFFF"/>
                </a:solidFill>
                <a:latin typeface="Calibri"/>
                <a:cs typeface="Calibri"/>
              </a:rPr>
              <a:t>development</a:t>
            </a:r>
            <a:r>
              <a:rPr sz="1600" spc="-5" dirty="0">
                <a:solidFill>
                  <a:srgbClr val="FFFFFF"/>
                </a:solidFill>
                <a:latin typeface="Calibri"/>
                <a:cs typeface="Calibri"/>
              </a:rPr>
              <a:t> </a:t>
            </a:r>
            <a:r>
              <a:rPr sz="1600" dirty="0">
                <a:solidFill>
                  <a:srgbClr val="FFFFFF"/>
                </a:solidFill>
                <a:latin typeface="Calibri"/>
                <a:cs typeface="Calibri"/>
              </a:rPr>
              <a:t>and</a:t>
            </a:r>
            <a:r>
              <a:rPr sz="1600" spc="-10" dirty="0">
                <a:solidFill>
                  <a:srgbClr val="FFFFFF"/>
                </a:solidFill>
                <a:latin typeface="Calibri"/>
                <a:cs typeface="Calibri"/>
              </a:rPr>
              <a:t> </a:t>
            </a:r>
            <a:r>
              <a:rPr sz="1600" dirty="0">
                <a:solidFill>
                  <a:srgbClr val="FFFFFF"/>
                </a:solidFill>
                <a:latin typeface="Calibri"/>
                <a:cs typeface="Calibri"/>
              </a:rPr>
              <a:t>documentation</a:t>
            </a:r>
            <a:r>
              <a:rPr sz="1600" spc="-10" dirty="0">
                <a:solidFill>
                  <a:srgbClr val="FFFFFF"/>
                </a:solidFill>
                <a:latin typeface="Calibri"/>
                <a:cs typeface="Calibri"/>
              </a:rPr>
              <a:t> </a:t>
            </a:r>
            <a:r>
              <a:rPr sz="1600" dirty="0">
                <a:solidFill>
                  <a:srgbClr val="FFFFFF"/>
                </a:solidFill>
                <a:latin typeface="Calibri"/>
                <a:cs typeface="Calibri"/>
              </a:rPr>
              <a:t>of</a:t>
            </a:r>
            <a:r>
              <a:rPr sz="1600" spc="-15" dirty="0">
                <a:solidFill>
                  <a:srgbClr val="FFFFFF"/>
                </a:solidFill>
                <a:latin typeface="Calibri"/>
                <a:cs typeface="Calibri"/>
              </a:rPr>
              <a:t> </a:t>
            </a:r>
            <a:r>
              <a:rPr sz="1600" dirty="0">
                <a:solidFill>
                  <a:srgbClr val="FFFFFF"/>
                </a:solidFill>
                <a:latin typeface="Calibri"/>
                <a:cs typeface="Calibri"/>
              </a:rPr>
              <a:t>advanced</a:t>
            </a:r>
            <a:r>
              <a:rPr sz="1600" spc="-5" dirty="0">
                <a:solidFill>
                  <a:srgbClr val="FFFFFF"/>
                </a:solidFill>
                <a:latin typeface="Calibri"/>
                <a:cs typeface="Calibri"/>
              </a:rPr>
              <a:t> </a:t>
            </a:r>
            <a:r>
              <a:rPr sz="1600" spc="-10" dirty="0">
                <a:solidFill>
                  <a:srgbClr val="FFFFFF"/>
                </a:solidFill>
                <a:latin typeface="Calibri"/>
                <a:cs typeface="Calibri"/>
              </a:rPr>
              <a:t>computing systems.</a:t>
            </a:r>
            <a:endParaRPr sz="1600" dirty="0">
              <a:latin typeface="Calibri"/>
              <a:cs typeface="Calibri"/>
            </a:endParaRPr>
          </a:p>
          <a:p>
            <a:pPr marL="393065" indent="-380365">
              <a:lnSpc>
                <a:spcPct val="100000"/>
              </a:lnSpc>
              <a:spcBef>
                <a:spcPts val="905"/>
              </a:spcBef>
              <a:buClr>
                <a:srgbClr val="002060"/>
              </a:buClr>
              <a:buSzPct val="121428"/>
              <a:buAutoNum type="arabicPeriod"/>
              <a:tabLst>
                <a:tab pos="393065" algn="l"/>
                <a:tab pos="393700" algn="l"/>
              </a:tabLst>
            </a:pPr>
            <a:r>
              <a:rPr sz="1600" dirty="0">
                <a:solidFill>
                  <a:srgbClr val="FFFFFF"/>
                </a:solidFill>
                <a:latin typeface="Calibri"/>
                <a:cs typeface="Calibri"/>
              </a:rPr>
              <a:t>Appreciate</a:t>
            </a:r>
            <a:r>
              <a:rPr sz="1600" spc="-15" dirty="0">
                <a:solidFill>
                  <a:srgbClr val="FFFFFF"/>
                </a:solidFill>
                <a:latin typeface="Calibri"/>
                <a:cs typeface="Calibri"/>
              </a:rPr>
              <a:t> </a:t>
            </a:r>
            <a:r>
              <a:rPr sz="1600" dirty="0">
                <a:solidFill>
                  <a:srgbClr val="FFFFFF"/>
                </a:solidFill>
                <a:latin typeface="Calibri"/>
                <a:cs typeface="Calibri"/>
              </a:rPr>
              <a:t>the</a:t>
            </a:r>
            <a:r>
              <a:rPr sz="1600" spc="-10" dirty="0">
                <a:solidFill>
                  <a:srgbClr val="FFFFFF"/>
                </a:solidFill>
                <a:latin typeface="Calibri"/>
                <a:cs typeface="Calibri"/>
              </a:rPr>
              <a:t> </a:t>
            </a:r>
            <a:r>
              <a:rPr sz="1600" dirty="0">
                <a:solidFill>
                  <a:srgbClr val="FFFFFF"/>
                </a:solidFill>
                <a:latin typeface="Calibri"/>
                <a:cs typeface="Calibri"/>
              </a:rPr>
              <a:t>need</a:t>
            </a:r>
            <a:r>
              <a:rPr sz="1600" spc="-10" dirty="0">
                <a:solidFill>
                  <a:srgbClr val="FFFFFF"/>
                </a:solidFill>
                <a:latin typeface="Calibri"/>
                <a:cs typeface="Calibri"/>
              </a:rPr>
              <a:t> </a:t>
            </a:r>
            <a:r>
              <a:rPr sz="1600" dirty="0">
                <a:solidFill>
                  <a:srgbClr val="FFFFFF"/>
                </a:solidFill>
                <a:latin typeface="Calibri"/>
                <a:cs typeface="Calibri"/>
              </a:rPr>
              <a:t>for</a:t>
            </a:r>
            <a:r>
              <a:rPr sz="1600" spc="-10" dirty="0">
                <a:solidFill>
                  <a:srgbClr val="FFFFFF"/>
                </a:solidFill>
                <a:latin typeface="Calibri"/>
                <a:cs typeface="Calibri"/>
              </a:rPr>
              <a:t> </a:t>
            </a:r>
            <a:r>
              <a:rPr sz="1600" dirty="0">
                <a:solidFill>
                  <a:srgbClr val="FFFFFF"/>
                </a:solidFill>
                <a:latin typeface="Calibri"/>
                <a:cs typeface="Calibri"/>
              </a:rPr>
              <a:t>continuing</a:t>
            </a:r>
            <a:r>
              <a:rPr sz="1600" spc="-10" dirty="0">
                <a:solidFill>
                  <a:srgbClr val="FFFFFF"/>
                </a:solidFill>
                <a:latin typeface="Calibri"/>
                <a:cs typeface="Calibri"/>
              </a:rPr>
              <a:t> </a:t>
            </a:r>
            <a:r>
              <a:rPr sz="1600" dirty="0">
                <a:solidFill>
                  <a:srgbClr val="FFFFFF"/>
                </a:solidFill>
                <a:latin typeface="Calibri"/>
                <a:cs typeface="Calibri"/>
              </a:rPr>
              <a:t>professional</a:t>
            </a:r>
            <a:r>
              <a:rPr sz="1600" spc="-10" dirty="0">
                <a:solidFill>
                  <a:srgbClr val="FFFFFF"/>
                </a:solidFill>
                <a:latin typeface="Calibri"/>
                <a:cs typeface="Calibri"/>
              </a:rPr>
              <a:t> </a:t>
            </a:r>
            <a:r>
              <a:rPr sz="1600" dirty="0">
                <a:solidFill>
                  <a:srgbClr val="FFFFFF"/>
                </a:solidFill>
                <a:latin typeface="Calibri"/>
                <a:cs typeface="Calibri"/>
              </a:rPr>
              <a:t>development</a:t>
            </a:r>
            <a:r>
              <a:rPr sz="1600" spc="-10" dirty="0">
                <a:solidFill>
                  <a:srgbClr val="FFFFFF"/>
                </a:solidFill>
                <a:latin typeface="Calibri"/>
                <a:cs typeface="Calibri"/>
              </a:rPr>
              <a:t> </a:t>
            </a:r>
            <a:r>
              <a:rPr sz="1600" dirty="0">
                <a:solidFill>
                  <a:srgbClr val="FFFFFF"/>
                </a:solidFill>
                <a:latin typeface="Calibri"/>
                <a:cs typeface="Calibri"/>
              </a:rPr>
              <a:t>in</a:t>
            </a:r>
            <a:r>
              <a:rPr sz="1600" spc="-10" dirty="0">
                <a:solidFill>
                  <a:srgbClr val="FFFFFF"/>
                </a:solidFill>
                <a:latin typeface="Calibri"/>
                <a:cs typeface="Calibri"/>
              </a:rPr>
              <a:t> </a:t>
            </a:r>
            <a:r>
              <a:rPr sz="1600" dirty="0">
                <a:solidFill>
                  <a:srgbClr val="FFFFFF"/>
                </a:solidFill>
                <a:latin typeface="Calibri"/>
                <a:cs typeface="Calibri"/>
              </a:rPr>
              <a:t>recognition</a:t>
            </a:r>
            <a:r>
              <a:rPr sz="1600" spc="-10" dirty="0">
                <a:solidFill>
                  <a:srgbClr val="FFFFFF"/>
                </a:solidFill>
                <a:latin typeface="Calibri"/>
                <a:cs typeface="Calibri"/>
              </a:rPr>
              <a:t> </a:t>
            </a:r>
            <a:r>
              <a:rPr sz="1600" dirty="0">
                <a:solidFill>
                  <a:srgbClr val="FFFFFF"/>
                </a:solidFill>
                <a:latin typeface="Calibri"/>
                <a:cs typeface="Calibri"/>
              </a:rPr>
              <a:t>of</a:t>
            </a:r>
            <a:r>
              <a:rPr sz="1600" spc="-15" dirty="0">
                <a:solidFill>
                  <a:srgbClr val="FFFFFF"/>
                </a:solidFill>
                <a:latin typeface="Calibri"/>
                <a:cs typeface="Calibri"/>
              </a:rPr>
              <a:t> </a:t>
            </a:r>
            <a:r>
              <a:rPr sz="1600" dirty="0">
                <a:solidFill>
                  <a:srgbClr val="FFFFFF"/>
                </a:solidFill>
                <a:latin typeface="Calibri"/>
                <a:cs typeface="Calibri"/>
              </a:rPr>
              <a:t>the</a:t>
            </a:r>
            <a:r>
              <a:rPr sz="1600" spc="-10" dirty="0">
                <a:solidFill>
                  <a:srgbClr val="FFFFFF"/>
                </a:solidFill>
                <a:latin typeface="Calibri"/>
                <a:cs typeface="Calibri"/>
              </a:rPr>
              <a:t> </a:t>
            </a:r>
            <a:r>
              <a:rPr sz="1600" dirty="0">
                <a:solidFill>
                  <a:srgbClr val="FFFFFF"/>
                </a:solidFill>
                <a:latin typeface="Calibri"/>
                <a:cs typeface="Calibri"/>
              </a:rPr>
              <a:t>need</a:t>
            </a:r>
            <a:r>
              <a:rPr sz="1600" spc="-10" dirty="0">
                <a:solidFill>
                  <a:srgbClr val="FFFFFF"/>
                </a:solidFill>
                <a:latin typeface="Calibri"/>
                <a:cs typeface="Calibri"/>
              </a:rPr>
              <a:t> </a:t>
            </a:r>
            <a:r>
              <a:rPr sz="1600" dirty="0">
                <a:solidFill>
                  <a:srgbClr val="FFFFFF"/>
                </a:solidFill>
                <a:latin typeface="Calibri"/>
                <a:cs typeface="Calibri"/>
              </a:rPr>
              <a:t>for</a:t>
            </a:r>
            <a:r>
              <a:rPr sz="1600" spc="-10" dirty="0">
                <a:solidFill>
                  <a:srgbClr val="FFFFFF"/>
                </a:solidFill>
                <a:latin typeface="Calibri"/>
                <a:cs typeface="Calibri"/>
              </a:rPr>
              <a:t> </a:t>
            </a:r>
            <a:r>
              <a:rPr sz="1600" dirty="0">
                <a:solidFill>
                  <a:srgbClr val="FFFFFF"/>
                </a:solidFill>
                <a:latin typeface="Calibri"/>
                <a:cs typeface="Calibri"/>
              </a:rPr>
              <a:t>lifelong</a:t>
            </a:r>
            <a:r>
              <a:rPr sz="1600" spc="-10" dirty="0">
                <a:solidFill>
                  <a:srgbClr val="FFFFFF"/>
                </a:solidFill>
                <a:latin typeface="Calibri"/>
                <a:cs typeface="Calibri"/>
              </a:rPr>
              <a:t> learning,</a:t>
            </a:r>
            <a:r>
              <a:rPr lang="en-GB" sz="1600" spc="-10" dirty="0">
                <a:solidFill>
                  <a:srgbClr val="FFFFFF"/>
                </a:solidFill>
                <a:latin typeface="Calibri"/>
                <a:cs typeface="Calibri"/>
              </a:rPr>
              <a:t> </a:t>
            </a:r>
            <a:r>
              <a:rPr sz="1600" dirty="0">
                <a:solidFill>
                  <a:srgbClr val="FFFFFF"/>
                </a:solidFill>
                <a:latin typeface="Calibri"/>
                <a:cs typeface="Calibri"/>
              </a:rPr>
              <a:t>professionalism</a:t>
            </a:r>
            <a:r>
              <a:rPr sz="1600" spc="-25" dirty="0">
                <a:solidFill>
                  <a:srgbClr val="FFFFFF"/>
                </a:solidFill>
                <a:latin typeface="Calibri"/>
                <a:cs typeface="Calibri"/>
              </a:rPr>
              <a:t> </a:t>
            </a:r>
            <a:r>
              <a:rPr sz="1600" dirty="0">
                <a:solidFill>
                  <a:srgbClr val="FFFFFF"/>
                </a:solidFill>
                <a:latin typeface="Calibri"/>
                <a:cs typeface="Calibri"/>
              </a:rPr>
              <a:t>and</a:t>
            </a:r>
            <a:r>
              <a:rPr sz="1600" spc="-15" dirty="0">
                <a:solidFill>
                  <a:srgbClr val="FFFFFF"/>
                </a:solidFill>
                <a:latin typeface="Calibri"/>
                <a:cs typeface="Calibri"/>
              </a:rPr>
              <a:t> </a:t>
            </a:r>
            <a:r>
              <a:rPr sz="1600" spc="-10" dirty="0">
                <a:solidFill>
                  <a:srgbClr val="FFFFFF"/>
                </a:solidFill>
                <a:latin typeface="Calibri"/>
                <a:cs typeface="Calibri"/>
              </a:rPr>
              <a:t>employability.</a:t>
            </a:r>
            <a:endParaRPr sz="1600" dirty="0">
              <a:latin typeface="Calibri"/>
              <a:cs typeface="Calibri"/>
            </a:endParaRPr>
          </a:p>
        </p:txBody>
      </p:sp>
      <p:sp>
        <p:nvSpPr>
          <p:cNvPr id="4" name="object 4"/>
          <p:cNvSpPr/>
          <p:nvPr/>
        </p:nvSpPr>
        <p:spPr>
          <a:xfrm>
            <a:off x="0" y="-25758"/>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17242C"/>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393825">
              <a:lnSpc>
                <a:spcPct val="100000"/>
              </a:lnSpc>
              <a:spcBef>
                <a:spcPts val="100"/>
              </a:spcBef>
            </a:pPr>
            <a:r>
              <a:rPr sz="2800" b="0" dirty="0">
                <a:solidFill>
                  <a:srgbClr val="FFFFFF"/>
                </a:solidFill>
                <a:latin typeface="Calibri"/>
                <a:cs typeface="Calibri"/>
              </a:rPr>
              <a:t>7</a:t>
            </a:r>
            <a:r>
              <a:rPr sz="2800" b="0" spc="-10" dirty="0">
                <a:solidFill>
                  <a:srgbClr val="FFFFFF"/>
                </a:solidFill>
                <a:latin typeface="Calibri"/>
                <a:cs typeface="Calibri"/>
              </a:rPr>
              <a:t> </a:t>
            </a:r>
            <a:r>
              <a:rPr sz="2800" b="0" dirty="0">
                <a:solidFill>
                  <a:srgbClr val="FFFFFF"/>
                </a:solidFill>
                <a:latin typeface="Calibri"/>
                <a:cs typeface="Calibri"/>
              </a:rPr>
              <a:t>Module</a:t>
            </a:r>
            <a:r>
              <a:rPr sz="2800" b="0" spc="-10" dirty="0">
                <a:solidFill>
                  <a:srgbClr val="FFFFFF"/>
                </a:solidFill>
                <a:latin typeface="Calibri"/>
                <a:cs typeface="Calibri"/>
              </a:rPr>
              <a:t> </a:t>
            </a:r>
            <a:r>
              <a:rPr sz="2800" b="0" dirty="0">
                <a:solidFill>
                  <a:srgbClr val="FFFFFF"/>
                </a:solidFill>
                <a:latin typeface="Calibri"/>
                <a:cs typeface="Calibri"/>
              </a:rPr>
              <a:t>Based</a:t>
            </a:r>
            <a:r>
              <a:rPr sz="2800" b="0" spc="-5" dirty="0">
                <a:solidFill>
                  <a:srgbClr val="FFFFFF"/>
                </a:solidFill>
                <a:latin typeface="Calibri"/>
                <a:cs typeface="Calibri"/>
              </a:rPr>
              <a:t> </a:t>
            </a:r>
            <a:r>
              <a:rPr sz="2800" b="0" dirty="0">
                <a:solidFill>
                  <a:srgbClr val="FFFFFF"/>
                </a:solidFill>
                <a:latin typeface="Calibri"/>
                <a:cs typeface="Calibri"/>
              </a:rPr>
              <a:t>Learning</a:t>
            </a:r>
            <a:r>
              <a:rPr sz="2800" b="0" spc="-5" dirty="0">
                <a:solidFill>
                  <a:srgbClr val="FFFFFF"/>
                </a:solidFill>
                <a:latin typeface="Calibri"/>
                <a:cs typeface="Calibri"/>
              </a:rPr>
              <a:t> </a:t>
            </a:r>
            <a:r>
              <a:rPr sz="2800" b="0" spc="-10" dirty="0">
                <a:solidFill>
                  <a:srgbClr val="FFFFFF"/>
                </a:solidFill>
                <a:latin typeface="Calibri"/>
                <a:cs typeface="Calibri"/>
              </a:rPr>
              <a:t>Outcomes</a:t>
            </a:r>
            <a:endParaRPr sz="28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994410" cy="604520"/>
          </a:xfrm>
          <a:prstGeom prst="rect">
            <a:avLst/>
          </a:prstGeom>
        </p:spPr>
        <p:txBody>
          <a:bodyPr vert="horz" wrap="square" lIns="0" tIns="12700" rIns="0" bIns="0" rtlCol="0">
            <a:spAutoFit/>
          </a:bodyPr>
          <a:lstStyle/>
          <a:p>
            <a:pPr marL="12700">
              <a:lnSpc>
                <a:spcPct val="100000"/>
              </a:lnSpc>
              <a:spcBef>
                <a:spcPts val="100"/>
              </a:spcBef>
            </a:pPr>
            <a:r>
              <a:rPr sz="3800" b="0" spc="125" dirty="0">
                <a:solidFill>
                  <a:srgbClr val="2A1A00"/>
                </a:solidFill>
                <a:latin typeface="Impact"/>
                <a:cs typeface="Impact"/>
              </a:rPr>
              <a:t>TYPE</a:t>
            </a:r>
            <a:endParaRPr sz="3800">
              <a:latin typeface="Impact"/>
              <a:cs typeface="Impact"/>
            </a:endParaRPr>
          </a:p>
        </p:txBody>
      </p:sp>
      <p:sp>
        <p:nvSpPr>
          <p:cNvPr id="6" name="object 6"/>
          <p:cNvSpPr txBox="1"/>
          <p:nvPr/>
        </p:nvSpPr>
        <p:spPr>
          <a:xfrm>
            <a:off x="1017497" y="979423"/>
            <a:ext cx="7195184" cy="2985135"/>
          </a:xfrm>
          <a:prstGeom prst="rect">
            <a:avLst/>
          </a:prstGeom>
        </p:spPr>
        <p:txBody>
          <a:bodyPr vert="horz" wrap="square" lIns="0" tIns="100965" rIns="0" bIns="0" rtlCol="0">
            <a:spAutoFit/>
          </a:bodyPr>
          <a:lstStyle/>
          <a:p>
            <a:pPr marL="12700">
              <a:lnSpc>
                <a:spcPct val="100000"/>
              </a:lnSpc>
              <a:spcBef>
                <a:spcPts val="795"/>
              </a:spcBef>
            </a:pPr>
            <a:r>
              <a:rPr sz="1500" b="1" dirty="0">
                <a:solidFill>
                  <a:srgbClr val="595959"/>
                </a:solidFill>
                <a:latin typeface="Gill Sans MT Bold"/>
                <a:cs typeface="Gill Sans MT Bold"/>
              </a:rPr>
              <a:t>A</a:t>
            </a:r>
            <a:r>
              <a:rPr sz="1500" b="1" spc="-225" dirty="0">
                <a:solidFill>
                  <a:srgbClr val="595959"/>
                </a:solidFill>
                <a:latin typeface="Gill Sans MT Bold"/>
                <a:cs typeface="Gill Sans MT Bold"/>
              </a:rPr>
              <a:t> </a:t>
            </a:r>
            <a:r>
              <a:rPr sz="1500" b="1" spc="-55" dirty="0">
                <a:solidFill>
                  <a:srgbClr val="595959"/>
                </a:solidFill>
                <a:latin typeface="Gill Sans MT Bold"/>
                <a:cs typeface="Gill Sans MT Bold"/>
              </a:rPr>
              <a:t>Type</a:t>
            </a:r>
            <a:r>
              <a:rPr sz="1500" b="1" spc="-50" dirty="0">
                <a:solidFill>
                  <a:srgbClr val="595959"/>
                </a:solidFill>
                <a:latin typeface="Gill Sans MT Bold"/>
                <a:cs typeface="Gill Sans MT Bold"/>
              </a:rPr>
              <a:t> </a:t>
            </a:r>
            <a:r>
              <a:rPr sz="1500" b="1" dirty="0">
                <a:solidFill>
                  <a:srgbClr val="595959"/>
                </a:solidFill>
                <a:latin typeface="Gill Sans MT Bold"/>
                <a:cs typeface="Gill Sans MT Bold"/>
              </a:rPr>
              <a:t>System</a:t>
            </a:r>
            <a:r>
              <a:rPr sz="1500" b="1" spc="-35" dirty="0">
                <a:solidFill>
                  <a:srgbClr val="595959"/>
                </a:solidFill>
                <a:latin typeface="Gill Sans MT Bold"/>
                <a:cs typeface="Gill Sans MT Bold"/>
              </a:rPr>
              <a:t> </a:t>
            </a:r>
            <a:r>
              <a:rPr sz="1500" b="1" dirty="0">
                <a:solidFill>
                  <a:srgbClr val="595959"/>
                </a:solidFill>
                <a:latin typeface="Gill Sans MT Bold"/>
                <a:cs typeface="Gill Sans MT Bold"/>
              </a:rPr>
              <a:t>of</a:t>
            </a:r>
            <a:r>
              <a:rPr sz="1500" b="1" spc="-35" dirty="0">
                <a:solidFill>
                  <a:srgbClr val="595959"/>
                </a:solidFill>
                <a:latin typeface="Gill Sans MT Bold"/>
                <a:cs typeface="Gill Sans MT Bold"/>
              </a:rPr>
              <a:t> </a:t>
            </a:r>
            <a:r>
              <a:rPr sz="1500" b="1" dirty="0">
                <a:solidFill>
                  <a:srgbClr val="595959"/>
                </a:solidFill>
                <a:latin typeface="Gill Sans MT Bold"/>
                <a:cs typeface="Gill Sans MT Bold"/>
              </a:rPr>
              <a:t>a</a:t>
            </a:r>
            <a:r>
              <a:rPr sz="1500" b="1" spc="-25" dirty="0">
                <a:solidFill>
                  <a:srgbClr val="595959"/>
                </a:solidFill>
                <a:latin typeface="Gill Sans MT Bold"/>
                <a:cs typeface="Gill Sans MT Bold"/>
              </a:rPr>
              <a:t> </a:t>
            </a:r>
            <a:r>
              <a:rPr sz="1500" b="1" dirty="0">
                <a:solidFill>
                  <a:srgbClr val="595959"/>
                </a:solidFill>
                <a:latin typeface="Gill Sans MT Bold"/>
                <a:cs typeface="Gill Sans MT Bold"/>
              </a:rPr>
              <a:t>programming</a:t>
            </a:r>
            <a:r>
              <a:rPr sz="1500" b="1" spc="-35" dirty="0">
                <a:solidFill>
                  <a:srgbClr val="595959"/>
                </a:solidFill>
                <a:latin typeface="Gill Sans MT Bold"/>
                <a:cs typeface="Gill Sans MT Bold"/>
              </a:rPr>
              <a:t> </a:t>
            </a:r>
            <a:r>
              <a:rPr sz="1500" b="1" dirty="0">
                <a:solidFill>
                  <a:srgbClr val="595959"/>
                </a:solidFill>
                <a:latin typeface="Gill Sans MT Bold"/>
                <a:cs typeface="Gill Sans MT Bold"/>
              </a:rPr>
              <a:t>language</a:t>
            </a:r>
            <a:r>
              <a:rPr sz="1500" b="1" spc="-35" dirty="0">
                <a:solidFill>
                  <a:srgbClr val="595959"/>
                </a:solidFill>
                <a:latin typeface="Gill Sans MT Bold"/>
                <a:cs typeface="Gill Sans MT Bold"/>
              </a:rPr>
              <a:t> </a:t>
            </a:r>
            <a:r>
              <a:rPr sz="1500" b="1" dirty="0">
                <a:solidFill>
                  <a:srgbClr val="595959"/>
                </a:solidFill>
                <a:latin typeface="Gill Sans MT Bold"/>
                <a:cs typeface="Gill Sans MT Bold"/>
              </a:rPr>
              <a:t>defines</a:t>
            </a:r>
            <a:r>
              <a:rPr sz="1500" b="1" spc="-35" dirty="0">
                <a:solidFill>
                  <a:srgbClr val="595959"/>
                </a:solidFill>
                <a:latin typeface="Gill Sans MT Bold"/>
                <a:cs typeface="Gill Sans MT Bold"/>
              </a:rPr>
              <a:t> </a:t>
            </a:r>
            <a:r>
              <a:rPr sz="1500" b="1" dirty="0">
                <a:solidFill>
                  <a:srgbClr val="595959"/>
                </a:solidFill>
                <a:latin typeface="Gill Sans MT Bold"/>
                <a:cs typeface="Gill Sans MT Bold"/>
              </a:rPr>
              <a:t>how</a:t>
            </a:r>
            <a:r>
              <a:rPr sz="1500" b="1" spc="-25" dirty="0">
                <a:solidFill>
                  <a:srgbClr val="595959"/>
                </a:solidFill>
                <a:latin typeface="Gill Sans MT Bold"/>
                <a:cs typeface="Gill Sans MT Bold"/>
              </a:rPr>
              <a:t> it:</a:t>
            </a:r>
            <a:endParaRPr sz="1500" dirty="0">
              <a:latin typeface="Gill Sans MT Bold"/>
              <a:cs typeface="Gill Sans MT Bold"/>
            </a:endParaRPr>
          </a:p>
          <a:p>
            <a:pPr marL="184150" indent="-171450">
              <a:lnSpc>
                <a:spcPct val="100000"/>
              </a:lnSpc>
              <a:spcBef>
                <a:spcPts val="695"/>
              </a:spcBef>
              <a:buClr>
                <a:srgbClr val="2A1A00"/>
              </a:buClr>
              <a:buFont typeface="Arial"/>
              <a:buChar char="•"/>
              <a:tabLst>
                <a:tab pos="184150" algn="l"/>
              </a:tabLst>
            </a:pPr>
            <a:r>
              <a:rPr sz="1500" dirty="0">
                <a:solidFill>
                  <a:srgbClr val="595959"/>
                </a:solidFill>
                <a:latin typeface="Gill Sans MT"/>
                <a:cs typeface="Gill Sans MT"/>
              </a:rPr>
              <a:t>Classifies</a:t>
            </a:r>
            <a:r>
              <a:rPr sz="1500" spc="-30" dirty="0">
                <a:solidFill>
                  <a:srgbClr val="595959"/>
                </a:solidFill>
                <a:latin typeface="Gill Sans MT"/>
                <a:cs typeface="Gill Sans MT"/>
              </a:rPr>
              <a:t> </a:t>
            </a:r>
            <a:r>
              <a:rPr sz="1500" dirty="0">
                <a:solidFill>
                  <a:srgbClr val="595959"/>
                </a:solidFill>
                <a:latin typeface="Gill Sans MT"/>
                <a:cs typeface="Gill Sans MT"/>
              </a:rPr>
              <a:t>values</a:t>
            </a:r>
            <a:r>
              <a:rPr sz="1500" spc="-30" dirty="0">
                <a:solidFill>
                  <a:srgbClr val="595959"/>
                </a:solidFill>
                <a:latin typeface="Gill Sans MT"/>
                <a:cs typeface="Gill Sans MT"/>
              </a:rPr>
              <a:t> </a:t>
            </a:r>
            <a:r>
              <a:rPr sz="1500" dirty="0">
                <a:solidFill>
                  <a:srgbClr val="595959"/>
                </a:solidFill>
                <a:latin typeface="Gill Sans MT"/>
                <a:cs typeface="Gill Sans MT"/>
              </a:rPr>
              <a:t>and</a:t>
            </a:r>
            <a:r>
              <a:rPr sz="1500" spc="-30" dirty="0">
                <a:solidFill>
                  <a:srgbClr val="595959"/>
                </a:solidFill>
                <a:latin typeface="Gill Sans MT"/>
                <a:cs typeface="Gill Sans MT"/>
              </a:rPr>
              <a:t> </a:t>
            </a:r>
            <a:r>
              <a:rPr sz="1500" spc="-10" dirty="0">
                <a:solidFill>
                  <a:srgbClr val="595959"/>
                </a:solidFill>
                <a:latin typeface="Gill Sans MT"/>
                <a:cs typeface="Gill Sans MT"/>
              </a:rPr>
              <a:t>expressions</a:t>
            </a:r>
            <a:endParaRPr sz="1500" dirty="0">
              <a:latin typeface="Gill Sans MT"/>
              <a:cs typeface="Gill Sans MT"/>
            </a:endParaRPr>
          </a:p>
          <a:p>
            <a:pPr marL="184150" indent="-171450">
              <a:lnSpc>
                <a:spcPct val="100000"/>
              </a:lnSpc>
              <a:spcBef>
                <a:spcPts val="600"/>
              </a:spcBef>
              <a:buClr>
                <a:srgbClr val="2A1A00"/>
              </a:buClr>
              <a:buFont typeface="Arial"/>
              <a:buChar char="•"/>
              <a:tabLst>
                <a:tab pos="184150" algn="l"/>
              </a:tabLst>
            </a:pPr>
            <a:r>
              <a:rPr sz="1500" dirty="0">
                <a:solidFill>
                  <a:srgbClr val="595959"/>
                </a:solidFill>
                <a:latin typeface="Gill Sans MT"/>
                <a:cs typeface="Gill Sans MT"/>
              </a:rPr>
              <a:t>Manipulates</a:t>
            </a:r>
            <a:r>
              <a:rPr sz="1500" spc="-35" dirty="0">
                <a:solidFill>
                  <a:srgbClr val="595959"/>
                </a:solidFill>
                <a:latin typeface="Gill Sans MT"/>
                <a:cs typeface="Gill Sans MT"/>
              </a:rPr>
              <a:t> </a:t>
            </a:r>
            <a:r>
              <a:rPr sz="1500" dirty="0">
                <a:solidFill>
                  <a:srgbClr val="595959"/>
                </a:solidFill>
                <a:latin typeface="Gill Sans MT"/>
                <a:cs typeface="Gill Sans MT"/>
              </a:rPr>
              <a:t>and</a:t>
            </a:r>
            <a:r>
              <a:rPr sz="1500" spc="-20" dirty="0">
                <a:solidFill>
                  <a:srgbClr val="595959"/>
                </a:solidFill>
                <a:latin typeface="Gill Sans MT"/>
                <a:cs typeface="Gill Sans MT"/>
              </a:rPr>
              <a:t> </a:t>
            </a:r>
            <a:r>
              <a:rPr sz="1500" dirty="0">
                <a:solidFill>
                  <a:srgbClr val="595959"/>
                </a:solidFill>
                <a:latin typeface="Gill Sans MT"/>
                <a:cs typeface="Gill Sans MT"/>
              </a:rPr>
              <a:t>interacts</a:t>
            </a:r>
            <a:r>
              <a:rPr sz="1500" spc="-25" dirty="0">
                <a:solidFill>
                  <a:srgbClr val="595959"/>
                </a:solidFill>
                <a:latin typeface="Gill Sans MT"/>
                <a:cs typeface="Gill Sans MT"/>
              </a:rPr>
              <a:t> </a:t>
            </a:r>
            <a:r>
              <a:rPr sz="1500" dirty="0">
                <a:solidFill>
                  <a:srgbClr val="595959"/>
                </a:solidFill>
                <a:latin typeface="Gill Sans MT"/>
                <a:cs typeface="Gill Sans MT"/>
              </a:rPr>
              <a:t>with</a:t>
            </a:r>
            <a:r>
              <a:rPr sz="1500" spc="-20" dirty="0">
                <a:solidFill>
                  <a:srgbClr val="595959"/>
                </a:solidFill>
                <a:latin typeface="Gill Sans MT"/>
                <a:cs typeface="Gill Sans MT"/>
              </a:rPr>
              <a:t> </a:t>
            </a:r>
            <a:r>
              <a:rPr sz="1500" dirty="0">
                <a:solidFill>
                  <a:srgbClr val="595959"/>
                </a:solidFill>
                <a:latin typeface="Gill Sans MT"/>
                <a:cs typeface="Gill Sans MT"/>
              </a:rPr>
              <a:t>values</a:t>
            </a:r>
            <a:r>
              <a:rPr sz="1500" spc="-20" dirty="0">
                <a:solidFill>
                  <a:srgbClr val="595959"/>
                </a:solidFill>
                <a:latin typeface="Gill Sans MT"/>
                <a:cs typeface="Gill Sans MT"/>
              </a:rPr>
              <a:t> </a:t>
            </a:r>
            <a:r>
              <a:rPr sz="1500" dirty="0">
                <a:solidFill>
                  <a:srgbClr val="595959"/>
                </a:solidFill>
                <a:latin typeface="Gill Sans MT"/>
                <a:cs typeface="Gill Sans MT"/>
              </a:rPr>
              <a:t>and</a:t>
            </a:r>
            <a:r>
              <a:rPr sz="1500" spc="-20" dirty="0">
                <a:solidFill>
                  <a:srgbClr val="595959"/>
                </a:solidFill>
                <a:latin typeface="Gill Sans MT"/>
                <a:cs typeface="Gill Sans MT"/>
              </a:rPr>
              <a:t> </a:t>
            </a:r>
            <a:r>
              <a:rPr sz="1500" spc="-10" dirty="0">
                <a:solidFill>
                  <a:srgbClr val="595959"/>
                </a:solidFill>
                <a:latin typeface="Gill Sans MT"/>
                <a:cs typeface="Gill Sans MT"/>
              </a:rPr>
              <a:t>expressions</a:t>
            </a:r>
            <a:endParaRPr sz="1500" dirty="0">
              <a:latin typeface="Gill Sans MT"/>
              <a:cs typeface="Gill Sans MT"/>
            </a:endParaRPr>
          </a:p>
          <a:p>
            <a:pPr marL="184150" indent="-171450">
              <a:lnSpc>
                <a:spcPct val="100000"/>
              </a:lnSpc>
              <a:spcBef>
                <a:spcPts val="720"/>
              </a:spcBef>
              <a:buClr>
                <a:srgbClr val="2A1A00"/>
              </a:buClr>
              <a:buFont typeface="Arial"/>
              <a:buChar char="•"/>
              <a:tabLst>
                <a:tab pos="184150" algn="l"/>
              </a:tabLst>
            </a:pPr>
            <a:r>
              <a:rPr sz="1500" dirty="0">
                <a:solidFill>
                  <a:srgbClr val="595959"/>
                </a:solidFill>
                <a:latin typeface="Gill Sans MT"/>
                <a:cs typeface="Gill Sans MT"/>
              </a:rPr>
              <a:t>Supports</a:t>
            </a:r>
            <a:r>
              <a:rPr sz="1500" spc="-30" dirty="0">
                <a:solidFill>
                  <a:srgbClr val="595959"/>
                </a:solidFill>
                <a:latin typeface="Gill Sans MT"/>
                <a:cs typeface="Gill Sans MT"/>
              </a:rPr>
              <a:t> </a:t>
            </a:r>
            <a:r>
              <a:rPr sz="1500" dirty="0">
                <a:solidFill>
                  <a:srgbClr val="595959"/>
                </a:solidFill>
                <a:latin typeface="Gill Sans MT"/>
                <a:cs typeface="Gill Sans MT"/>
              </a:rPr>
              <a:t>different</a:t>
            </a:r>
            <a:r>
              <a:rPr sz="1500" spc="-20" dirty="0">
                <a:solidFill>
                  <a:srgbClr val="595959"/>
                </a:solidFill>
                <a:latin typeface="Gill Sans MT"/>
                <a:cs typeface="Gill Sans MT"/>
              </a:rPr>
              <a:t> </a:t>
            </a:r>
            <a:r>
              <a:rPr sz="1500" dirty="0">
                <a:solidFill>
                  <a:srgbClr val="595959"/>
                </a:solidFill>
                <a:latin typeface="Gill Sans MT"/>
                <a:cs typeface="Gill Sans MT"/>
              </a:rPr>
              <a:t>data</a:t>
            </a:r>
            <a:r>
              <a:rPr sz="1500" spc="-25" dirty="0">
                <a:solidFill>
                  <a:srgbClr val="595959"/>
                </a:solidFill>
                <a:latin typeface="Gill Sans MT"/>
                <a:cs typeface="Gill Sans MT"/>
              </a:rPr>
              <a:t> </a:t>
            </a:r>
            <a:r>
              <a:rPr sz="1500" spc="-10" dirty="0">
                <a:solidFill>
                  <a:srgbClr val="595959"/>
                </a:solidFill>
                <a:latin typeface="Gill Sans MT"/>
                <a:cs typeface="Gill Sans MT"/>
              </a:rPr>
              <a:t>structures</a:t>
            </a:r>
            <a:endParaRPr sz="1500" dirty="0">
              <a:latin typeface="Gill Sans MT"/>
              <a:cs typeface="Gill Sans MT"/>
            </a:endParaRPr>
          </a:p>
          <a:p>
            <a:pPr>
              <a:lnSpc>
                <a:spcPct val="100000"/>
              </a:lnSpc>
            </a:pPr>
            <a:endParaRPr sz="1700" dirty="0">
              <a:latin typeface="Gill Sans MT"/>
              <a:cs typeface="Gill Sans MT"/>
            </a:endParaRPr>
          </a:p>
          <a:p>
            <a:pPr marL="12700">
              <a:lnSpc>
                <a:spcPct val="100000"/>
              </a:lnSpc>
              <a:spcBef>
                <a:spcPts val="1220"/>
              </a:spcBef>
            </a:pPr>
            <a:r>
              <a:rPr sz="1500" b="1" dirty="0">
                <a:solidFill>
                  <a:srgbClr val="595959"/>
                </a:solidFill>
                <a:latin typeface="Gill Sans MT Bold"/>
                <a:cs typeface="Gill Sans MT Bold"/>
              </a:rPr>
              <a:t>Its</a:t>
            </a:r>
            <a:r>
              <a:rPr sz="1500" b="1" spc="-160" dirty="0">
                <a:solidFill>
                  <a:srgbClr val="595959"/>
                </a:solidFill>
                <a:latin typeface="Gill Sans MT Bold"/>
                <a:cs typeface="Gill Sans MT Bold"/>
              </a:rPr>
              <a:t> </a:t>
            </a:r>
            <a:r>
              <a:rPr sz="1500" b="1" dirty="0">
                <a:solidFill>
                  <a:srgbClr val="595959"/>
                </a:solidFill>
                <a:latin typeface="Gill Sans MT Bold"/>
                <a:cs typeface="Gill Sans MT Bold"/>
              </a:rPr>
              <a:t>ALL</a:t>
            </a:r>
            <a:r>
              <a:rPr sz="1500" b="1" spc="-10" dirty="0">
                <a:solidFill>
                  <a:srgbClr val="595959"/>
                </a:solidFill>
                <a:latin typeface="Gill Sans MT Bold"/>
                <a:cs typeface="Gill Sans MT Bold"/>
              </a:rPr>
              <a:t> </a:t>
            </a:r>
            <a:r>
              <a:rPr sz="1500" b="1" dirty="0">
                <a:solidFill>
                  <a:srgbClr val="595959"/>
                </a:solidFill>
                <a:latin typeface="Gill Sans MT Bold"/>
                <a:cs typeface="Gill Sans MT Bold"/>
              </a:rPr>
              <a:t>about</a:t>
            </a:r>
            <a:r>
              <a:rPr sz="1500" b="1" spc="-5" dirty="0">
                <a:solidFill>
                  <a:srgbClr val="595959"/>
                </a:solidFill>
                <a:latin typeface="Gill Sans MT Bold"/>
                <a:cs typeface="Gill Sans MT Bold"/>
              </a:rPr>
              <a:t> </a:t>
            </a:r>
            <a:r>
              <a:rPr sz="1500" b="1" spc="-20" dirty="0">
                <a:solidFill>
                  <a:srgbClr val="595959"/>
                </a:solidFill>
                <a:latin typeface="Gill Sans MT Bold"/>
                <a:cs typeface="Gill Sans MT Bold"/>
              </a:rPr>
              <a:t>DATA</a:t>
            </a:r>
            <a:endParaRPr sz="1500" dirty="0">
              <a:latin typeface="Gill Sans MT Bold"/>
              <a:cs typeface="Gill Sans MT Bold"/>
            </a:endParaRPr>
          </a:p>
          <a:p>
            <a:pPr marL="12700" marR="5080">
              <a:lnSpc>
                <a:spcPct val="109300"/>
              </a:lnSpc>
              <a:spcBef>
                <a:spcPts val="530"/>
              </a:spcBef>
            </a:pPr>
            <a:r>
              <a:rPr sz="1500" spc="-20" dirty="0">
                <a:solidFill>
                  <a:srgbClr val="595959"/>
                </a:solidFill>
                <a:latin typeface="Gill Sans MT"/>
                <a:cs typeface="Gill Sans MT"/>
              </a:rPr>
              <a:t>Internally,</a:t>
            </a:r>
            <a:r>
              <a:rPr sz="1500" spc="-170" dirty="0">
                <a:solidFill>
                  <a:srgbClr val="595959"/>
                </a:solidFill>
                <a:latin typeface="Gill Sans MT"/>
                <a:cs typeface="Gill Sans MT"/>
              </a:rPr>
              <a:t> </a:t>
            </a:r>
            <a:r>
              <a:rPr lang="en-GB" sz="1500" dirty="0">
                <a:solidFill>
                  <a:srgbClr val="595959"/>
                </a:solidFill>
                <a:latin typeface="Gill Sans MT"/>
                <a:cs typeface="Gill Sans MT"/>
              </a:rPr>
              <a:t>in a typical computer all data is </a:t>
            </a:r>
            <a:r>
              <a:rPr sz="1500" dirty="0">
                <a:solidFill>
                  <a:srgbClr val="595959"/>
                </a:solidFill>
                <a:latin typeface="Gill Sans MT"/>
                <a:cs typeface="Gill Sans MT"/>
              </a:rPr>
              <a:t>stored</a:t>
            </a:r>
            <a:r>
              <a:rPr sz="1500" spc="-15" dirty="0">
                <a:solidFill>
                  <a:srgbClr val="595959"/>
                </a:solidFill>
                <a:latin typeface="Gill Sans MT"/>
                <a:cs typeface="Gill Sans MT"/>
              </a:rPr>
              <a:t> </a:t>
            </a:r>
            <a:r>
              <a:rPr sz="1500" dirty="0">
                <a:solidFill>
                  <a:srgbClr val="595959"/>
                </a:solidFill>
                <a:latin typeface="Gill Sans MT"/>
                <a:cs typeface="Gill Sans MT"/>
              </a:rPr>
              <a:t>using</a:t>
            </a:r>
            <a:r>
              <a:rPr sz="1500" spc="-15" dirty="0">
                <a:solidFill>
                  <a:srgbClr val="595959"/>
                </a:solidFill>
                <a:latin typeface="Gill Sans MT"/>
                <a:cs typeface="Gill Sans MT"/>
              </a:rPr>
              <a:t> </a:t>
            </a:r>
            <a:r>
              <a:rPr sz="1500" dirty="0">
                <a:solidFill>
                  <a:srgbClr val="595959"/>
                </a:solidFill>
                <a:latin typeface="Gill Sans MT"/>
                <a:cs typeface="Gill Sans MT"/>
              </a:rPr>
              <a:t>binary</a:t>
            </a:r>
            <a:r>
              <a:rPr sz="1500" spc="-5" dirty="0">
                <a:solidFill>
                  <a:srgbClr val="595959"/>
                </a:solidFill>
                <a:latin typeface="Gill Sans MT"/>
                <a:cs typeface="Gill Sans MT"/>
              </a:rPr>
              <a:t> </a:t>
            </a:r>
            <a:r>
              <a:rPr sz="1500" dirty="0">
                <a:solidFill>
                  <a:srgbClr val="595959"/>
                </a:solidFill>
                <a:latin typeface="Gill Sans MT"/>
                <a:cs typeface="Gill Sans MT"/>
              </a:rPr>
              <a:t>(ones</a:t>
            </a:r>
            <a:r>
              <a:rPr sz="1500" spc="-15" dirty="0">
                <a:solidFill>
                  <a:srgbClr val="595959"/>
                </a:solidFill>
                <a:latin typeface="Gill Sans MT"/>
                <a:cs typeface="Gill Sans MT"/>
              </a:rPr>
              <a:t> </a:t>
            </a:r>
            <a:r>
              <a:rPr sz="1500" dirty="0">
                <a:solidFill>
                  <a:srgbClr val="595959"/>
                </a:solidFill>
                <a:latin typeface="Gill Sans MT"/>
                <a:cs typeface="Gill Sans MT"/>
              </a:rPr>
              <a:t>and</a:t>
            </a:r>
            <a:r>
              <a:rPr sz="1500" spc="-10" dirty="0">
                <a:solidFill>
                  <a:srgbClr val="595959"/>
                </a:solidFill>
                <a:latin typeface="Gill Sans MT"/>
                <a:cs typeface="Gill Sans MT"/>
              </a:rPr>
              <a:t> zeros). </a:t>
            </a:r>
            <a:r>
              <a:rPr sz="1500" spc="-40" dirty="0">
                <a:solidFill>
                  <a:srgbClr val="595959"/>
                </a:solidFill>
                <a:latin typeface="Gill Sans MT"/>
                <a:cs typeface="Gill Sans MT"/>
              </a:rPr>
              <a:t>However,</a:t>
            </a:r>
            <a:r>
              <a:rPr sz="1500" spc="-170" dirty="0">
                <a:solidFill>
                  <a:srgbClr val="595959"/>
                </a:solidFill>
                <a:latin typeface="Gill Sans MT"/>
                <a:cs typeface="Gill Sans MT"/>
              </a:rPr>
              <a:t> </a:t>
            </a:r>
            <a:r>
              <a:rPr sz="1500" dirty="0">
                <a:solidFill>
                  <a:srgbClr val="595959"/>
                </a:solidFill>
                <a:latin typeface="Gill Sans MT"/>
                <a:cs typeface="Gill Sans MT"/>
              </a:rPr>
              <a:t>this</a:t>
            </a:r>
            <a:r>
              <a:rPr sz="1500" spc="-25" dirty="0">
                <a:solidFill>
                  <a:srgbClr val="595959"/>
                </a:solidFill>
                <a:latin typeface="Gill Sans MT"/>
                <a:cs typeface="Gill Sans MT"/>
              </a:rPr>
              <a:t> </a:t>
            </a:r>
            <a:r>
              <a:rPr sz="1500" dirty="0">
                <a:solidFill>
                  <a:srgbClr val="595959"/>
                </a:solidFill>
                <a:latin typeface="Gill Sans MT"/>
                <a:cs typeface="Gill Sans MT"/>
              </a:rPr>
              <a:t>has</a:t>
            </a:r>
            <a:r>
              <a:rPr sz="1500" spc="-15" dirty="0">
                <a:solidFill>
                  <a:srgbClr val="595959"/>
                </a:solidFill>
                <a:latin typeface="Gill Sans MT"/>
                <a:cs typeface="Gill Sans MT"/>
              </a:rPr>
              <a:t> </a:t>
            </a:r>
            <a:r>
              <a:rPr sz="1500" dirty="0">
                <a:solidFill>
                  <a:srgbClr val="595959"/>
                </a:solidFill>
                <a:latin typeface="Gill Sans MT"/>
                <a:cs typeface="Gill Sans MT"/>
              </a:rPr>
              <a:t>little</a:t>
            </a:r>
            <a:r>
              <a:rPr sz="1500" spc="-20" dirty="0">
                <a:solidFill>
                  <a:srgbClr val="595959"/>
                </a:solidFill>
                <a:latin typeface="Gill Sans MT"/>
                <a:cs typeface="Gill Sans MT"/>
              </a:rPr>
              <a:t> </a:t>
            </a:r>
            <a:r>
              <a:rPr sz="1500" dirty="0">
                <a:solidFill>
                  <a:srgbClr val="595959"/>
                </a:solidFill>
                <a:latin typeface="Gill Sans MT"/>
                <a:cs typeface="Gill Sans MT"/>
              </a:rPr>
              <a:t>b</a:t>
            </a:r>
            <a:r>
              <a:rPr lang="en-GB" sz="1500" dirty="0" err="1">
                <a:solidFill>
                  <a:srgbClr val="595959"/>
                </a:solidFill>
                <a:latin typeface="Gill Sans MT"/>
                <a:cs typeface="Gill Sans MT"/>
              </a:rPr>
              <a:t>ea</a:t>
            </a:r>
            <a:r>
              <a:rPr sz="1500" dirty="0">
                <a:solidFill>
                  <a:srgbClr val="595959"/>
                </a:solidFill>
                <a:latin typeface="Gill Sans MT"/>
                <a:cs typeface="Gill Sans MT"/>
              </a:rPr>
              <a:t>ring</a:t>
            </a:r>
            <a:r>
              <a:rPr sz="1500" spc="-10" dirty="0">
                <a:solidFill>
                  <a:srgbClr val="595959"/>
                </a:solidFill>
                <a:latin typeface="Gill Sans MT"/>
                <a:cs typeface="Gill Sans MT"/>
              </a:rPr>
              <a:t> </a:t>
            </a:r>
            <a:r>
              <a:rPr sz="1500" dirty="0">
                <a:solidFill>
                  <a:srgbClr val="595959"/>
                </a:solidFill>
                <a:latin typeface="Gill Sans MT"/>
                <a:cs typeface="Gill Sans MT"/>
              </a:rPr>
              <a:t>on</a:t>
            </a:r>
            <a:r>
              <a:rPr sz="1500" spc="-10" dirty="0">
                <a:solidFill>
                  <a:srgbClr val="595959"/>
                </a:solidFill>
                <a:latin typeface="Gill Sans MT"/>
                <a:cs typeface="Gill Sans MT"/>
              </a:rPr>
              <a:t> </a:t>
            </a:r>
            <a:r>
              <a:rPr sz="1500" dirty="0">
                <a:solidFill>
                  <a:srgbClr val="595959"/>
                </a:solidFill>
                <a:latin typeface="Gill Sans MT"/>
                <a:cs typeface="Gill Sans MT"/>
              </a:rPr>
              <a:t>real</a:t>
            </a:r>
            <a:r>
              <a:rPr sz="1500" spc="-15" dirty="0">
                <a:solidFill>
                  <a:srgbClr val="595959"/>
                </a:solidFill>
                <a:latin typeface="Gill Sans MT"/>
                <a:cs typeface="Gill Sans MT"/>
              </a:rPr>
              <a:t> </a:t>
            </a:r>
            <a:r>
              <a:rPr sz="1500" dirty="0">
                <a:solidFill>
                  <a:srgbClr val="595959"/>
                </a:solidFill>
                <a:latin typeface="Gill Sans MT"/>
                <a:cs typeface="Gill Sans MT"/>
              </a:rPr>
              <a:t>world</a:t>
            </a:r>
            <a:r>
              <a:rPr sz="1500" spc="-15" dirty="0">
                <a:solidFill>
                  <a:srgbClr val="595959"/>
                </a:solidFill>
                <a:latin typeface="Gill Sans MT"/>
                <a:cs typeface="Gill Sans MT"/>
              </a:rPr>
              <a:t> </a:t>
            </a:r>
            <a:r>
              <a:rPr sz="1500" dirty="0">
                <a:solidFill>
                  <a:srgbClr val="595959"/>
                </a:solidFill>
                <a:latin typeface="Gill Sans MT"/>
                <a:cs typeface="Gill Sans MT"/>
              </a:rPr>
              <a:t>information</a:t>
            </a:r>
            <a:r>
              <a:rPr sz="1500" spc="-10" dirty="0">
                <a:solidFill>
                  <a:srgbClr val="595959"/>
                </a:solidFill>
                <a:latin typeface="Gill Sans MT"/>
                <a:cs typeface="Gill Sans MT"/>
              </a:rPr>
              <a:t> </a:t>
            </a:r>
            <a:r>
              <a:rPr sz="1500" dirty="0">
                <a:solidFill>
                  <a:srgbClr val="595959"/>
                </a:solidFill>
                <a:latin typeface="Gill Sans MT"/>
                <a:cs typeface="Gill Sans MT"/>
              </a:rPr>
              <a:t>(e.g.</a:t>
            </a:r>
            <a:r>
              <a:rPr sz="1500" spc="-160" dirty="0">
                <a:solidFill>
                  <a:srgbClr val="595959"/>
                </a:solidFill>
                <a:latin typeface="Gill Sans MT"/>
                <a:cs typeface="Gill Sans MT"/>
              </a:rPr>
              <a:t> </a:t>
            </a:r>
            <a:r>
              <a:rPr sz="1500" spc="-10" dirty="0">
                <a:solidFill>
                  <a:srgbClr val="595959"/>
                </a:solidFill>
                <a:latin typeface="Gill Sans MT"/>
                <a:cs typeface="Gill Sans MT"/>
              </a:rPr>
              <a:t>names,</a:t>
            </a:r>
            <a:r>
              <a:rPr sz="1500" spc="-160" dirty="0">
                <a:solidFill>
                  <a:srgbClr val="595959"/>
                </a:solidFill>
                <a:latin typeface="Gill Sans MT"/>
                <a:cs typeface="Gill Sans MT"/>
              </a:rPr>
              <a:t> </a:t>
            </a:r>
            <a:r>
              <a:rPr sz="1500" dirty="0">
                <a:solidFill>
                  <a:srgbClr val="595959"/>
                </a:solidFill>
                <a:latin typeface="Gill Sans MT"/>
                <a:cs typeface="Gill Sans MT"/>
              </a:rPr>
              <a:t>account</a:t>
            </a:r>
            <a:r>
              <a:rPr sz="1500" spc="-5" dirty="0">
                <a:solidFill>
                  <a:srgbClr val="595959"/>
                </a:solidFill>
                <a:latin typeface="Gill Sans MT"/>
                <a:cs typeface="Gill Sans MT"/>
              </a:rPr>
              <a:t> </a:t>
            </a:r>
            <a:r>
              <a:rPr sz="1500" spc="-10" dirty="0">
                <a:solidFill>
                  <a:srgbClr val="595959"/>
                </a:solidFill>
                <a:latin typeface="Gill Sans MT"/>
                <a:cs typeface="Gill Sans MT"/>
              </a:rPr>
              <a:t>numbers, </a:t>
            </a:r>
            <a:r>
              <a:rPr sz="1500" dirty="0">
                <a:solidFill>
                  <a:srgbClr val="595959"/>
                </a:solidFill>
                <a:latin typeface="Gill Sans MT"/>
                <a:cs typeface="Gill Sans MT"/>
              </a:rPr>
              <a:t>measurements</a:t>
            </a:r>
            <a:r>
              <a:rPr sz="1500" spc="-30" dirty="0">
                <a:solidFill>
                  <a:srgbClr val="595959"/>
                </a:solidFill>
                <a:latin typeface="Gill Sans MT"/>
                <a:cs typeface="Gill Sans MT"/>
              </a:rPr>
              <a:t> </a:t>
            </a:r>
            <a:r>
              <a:rPr sz="1500" spc="-10" dirty="0">
                <a:solidFill>
                  <a:srgbClr val="595959"/>
                </a:solidFill>
                <a:latin typeface="Gill Sans MT"/>
                <a:cs typeface="Gill Sans MT"/>
              </a:rPr>
              <a:t>etc),</a:t>
            </a:r>
            <a:r>
              <a:rPr sz="1500" spc="-160" dirty="0">
                <a:solidFill>
                  <a:srgbClr val="595959"/>
                </a:solidFill>
                <a:latin typeface="Gill Sans MT"/>
                <a:cs typeface="Gill Sans MT"/>
              </a:rPr>
              <a:t> </a:t>
            </a:r>
            <a:r>
              <a:rPr sz="1500" dirty="0">
                <a:solidFill>
                  <a:srgbClr val="595959"/>
                </a:solidFill>
                <a:latin typeface="Gill Sans MT"/>
                <a:cs typeface="Gill Sans MT"/>
              </a:rPr>
              <a:t>so</a:t>
            </a:r>
            <a:r>
              <a:rPr sz="1500" spc="-15" dirty="0">
                <a:solidFill>
                  <a:srgbClr val="595959"/>
                </a:solidFill>
                <a:latin typeface="Gill Sans MT"/>
                <a:cs typeface="Gill Sans MT"/>
              </a:rPr>
              <a:t> </a:t>
            </a:r>
            <a:r>
              <a:rPr sz="1500" dirty="0">
                <a:solidFill>
                  <a:srgbClr val="595959"/>
                </a:solidFill>
                <a:latin typeface="Gill Sans MT"/>
                <a:cs typeface="Gill Sans MT"/>
              </a:rPr>
              <a:t>part</a:t>
            </a:r>
            <a:r>
              <a:rPr sz="1500" spc="-10" dirty="0">
                <a:solidFill>
                  <a:srgbClr val="595959"/>
                </a:solidFill>
                <a:latin typeface="Gill Sans MT"/>
                <a:cs typeface="Gill Sans MT"/>
              </a:rPr>
              <a:t> </a:t>
            </a:r>
            <a:r>
              <a:rPr sz="1500" dirty="0">
                <a:solidFill>
                  <a:srgbClr val="595959"/>
                </a:solidFill>
                <a:latin typeface="Gill Sans MT"/>
                <a:cs typeface="Gill Sans MT"/>
              </a:rPr>
              <a:t>of</a:t>
            </a:r>
            <a:r>
              <a:rPr sz="1500" spc="-10" dirty="0">
                <a:solidFill>
                  <a:srgbClr val="595959"/>
                </a:solidFill>
                <a:latin typeface="Gill Sans MT"/>
                <a:cs typeface="Gill Sans MT"/>
              </a:rPr>
              <a:t> </a:t>
            </a:r>
            <a:r>
              <a:rPr sz="1500" dirty="0">
                <a:solidFill>
                  <a:srgbClr val="595959"/>
                </a:solidFill>
                <a:latin typeface="Gill Sans MT"/>
                <a:cs typeface="Gill Sans MT"/>
              </a:rPr>
              <a:t>the</a:t>
            </a:r>
            <a:r>
              <a:rPr sz="1500" spc="-20" dirty="0">
                <a:solidFill>
                  <a:srgbClr val="595959"/>
                </a:solidFill>
                <a:latin typeface="Gill Sans MT"/>
                <a:cs typeface="Gill Sans MT"/>
              </a:rPr>
              <a:t> </a:t>
            </a:r>
            <a:r>
              <a:rPr sz="1500" dirty="0">
                <a:solidFill>
                  <a:srgbClr val="595959"/>
                </a:solidFill>
                <a:latin typeface="Gill Sans MT"/>
                <a:cs typeface="Gill Sans MT"/>
              </a:rPr>
              <a:t>programming</a:t>
            </a:r>
            <a:r>
              <a:rPr sz="1500" spc="-10" dirty="0">
                <a:solidFill>
                  <a:srgbClr val="595959"/>
                </a:solidFill>
                <a:latin typeface="Gill Sans MT"/>
                <a:cs typeface="Gill Sans MT"/>
              </a:rPr>
              <a:t> </a:t>
            </a:r>
            <a:r>
              <a:rPr sz="1500" dirty="0">
                <a:solidFill>
                  <a:srgbClr val="595959"/>
                </a:solidFill>
                <a:latin typeface="Gill Sans MT"/>
                <a:cs typeface="Gill Sans MT"/>
              </a:rPr>
              <a:t>languages</a:t>
            </a:r>
            <a:r>
              <a:rPr sz="1500" spc="-15" dirty="0">
                <a:solidFill>
                  <a:srgbClr val="595959"/>
                </a:solidFill>
                <a:latin typeface="Gill Sans MT"/>
                <a:cs typeface="Gill Sans MT"/>
              </a:rPr>
              <a:t> </a:t>
            </a:r>
            <a:r>
              <a:rPr sz="1500" dirty="0">
                <a:solidFill>
                  <a:srgbClr val="595959"/>
                </a:solidFill>
                <a:latin typeface="Gill Sans MT"/>
                <a:cs typeface="Gill Sans MT"/>
              </a:rPr>
              <a:t>job</a:t>
            </a:r>
            <a:r>
              <a:rPr sz="1500" spc="-10" dirty="0">
                <a:solidFill>
                  <a:srgbClr val="595959"/>
                </a:solidFill>
                <a:latin typeface="Gill Sans MT"/>
                <a:cs typeface="Gill Sans MT"/>
              </a:rPr>
              <a:t> </a:t>
            </a:r>
            <a:r>
              <a:rPr sz="1500" dirty="0">
                <a:solidFill>
                  <a:srgbClr val="595959"/>
                </a:solidFill>
                <a:latin typeface="Gill Sans MT"/>
                <a:cs typeface="Gill Sans MT"/>
              </a:rPr>
              <a:t>is</a:t>
            </a:r>
            <a:r>
              <a:rPr sz="1500" spc="-15" dirty="0">
                <a:solidFill>
                  <a:srgbClr val="595959"/>
                </a:solidFill>
                <a:latin typeface="Gill Sans MT"/>
                <a:cs typeface="Gill Sans MT"/>
              </a:rPr>
              <a:t> </a:t>
            </a:r>
            <a:r>
              <a:rPr sz="1500" dirty="0">
                <a:solidFill>
                  <a:srgbClr val="595959"/>
                </a:solidFill>
                <a:latin typeface="Gill Sans MT"/>
                <a:cs typeface="Gill Sans MT"/>
              </a:rPr>
              <a:t>to</a:t>
            </a:r>
            <a:r>
              <a:rPr sz="1500" spc="-15" dirty="0">
                <a:solidFill>
                  <a:srgbClr val="595959"/>
                </a:solidFill>
                <a:latin typeface="Gill Sans MT"/>
                <a:cs typeface="Gill Sans MT"/>
              </a:rPr>
              <a:t> </a:t>
            </a:r>
            <a:r>
              <a:rPr sz="1500" dirty="0">
                <a:solidFill>
                  <a:srgbClr val="595959"/>
                </a:solidFill>
                <a:latin typeface="Gill Sans MT"/>
                <a:cs typeface="Gill Sans MT"/>
              </a:rPr>
              <a:t>organise</a:t>
            </a:r>
            <a:r>
              <a:rPr sz="1500" spc="-15" dirty="0">
                <a:solidFill>
                  <a:srgbClr val="595959"/>
                </a:solidFill>
                <a:latin typeface="Gill Sans MT"/>
                <a:cs typeface="Gill Sans MT"/>
              </a:rPr>
              <a:t> </a:t>
            </a:r>
            <a:r>
              <a:rPr sz="1500" spc="-10" dirty="0">
                <a:solidFill>
                  <a:srgbClr val="595959"/>
                </a:solidFill>
                <a:latin typeface="Gill Sans MT"/>
                <a:cs typeface="Gill Sans MT"/>
              </a:rPr>
              <a:t>these</a:t>
            </a:r>
            <a:r>
              <a:rPr sz="1500" spc="-165" dirty="0">
                <a:solidFill>
                  <a:srgbClr val="595959"/>
                </a:solidFill>
                <a:latin typeface="Gill Sans MT"/>
                <a:cs typeface="Gill Sans MT"/>
              </a:rPr>
              <a:t> </a:t>
            </a:r>
            <a:r>
              <a:rPr sz="1500" spc="-10" dirty="0">
                <a:solidFill>
                  <a:srgbClr val="595959"/>
                </a:solidFill>
                <a:latin typeface="Gill Sans MT"/>
                <a:cs typeface="Gill Sans MT"/>
              </a:rPr>
              <a:t>“low-level” </a:t>
            </a:r>
            <a:r>
              <a:rPr sz="1500" dirty="0">
                <a:solidFill>
                  <a:srgbClr val="595959"/>
                </a:solidFill>
                <a:latin typeface="Gill Sans MT"/>
                <a:cs typeface="Gill Sans MT"/>
              </a:rPr>
              <a:t>binary</a:t>
            </a:r>
            <a:r>
              <a:rPr sz="1500" spc="-15" dirty="0">
                <a:solidFill>
                  <a:srgbClr val="595959"/>
                </a:solidFill>
                <a:latin typeface="Gill Sans MT"/>
                <a:cs typeface="Gill Sans MT"/>
              </a:rPr>
              <a:t> </a:t>
            </a:r>
            <a:r>
              <a:rPr sz="1500" dirty="0">
                <a:solidFill>
                  <a:srgbClr val="595959"/>
                </a:solidFill>
                <a:latin typeface="Gill Sans MT"/>
                <a:cs typeface="Gill Sans MT"/>
              </a:rPr>
              <a:t>values</a:t>
            </a:r>
            <a:r>
              <a:rPr sz="1500" spc="-15" dirty="0">
                <a:solidFill>
                  <a:srgbClr val="595959"/>
                </a:solidFill>
                <a:latin typeface="Gill Sans MT"/>
                <a:cs typeface="Gill Sans MT"/>
              </a:rPr>
              <a:t> </a:t>
            </a:r>
            <a:r>
              <a:rPr sz="1500" dirty="0">
                <a:solidFill>
                  <a:srgbClr val="595959"/>
                </a:solidFill>
                <a:latin typeface="Gill Sans MT"/>
                <a:cs typeface="Gill Sans MT"/>
              </a:rPr>
              <a:t>into</a:t>
            </a:r>
            <a:r>
              <a:rPr sz="1500" spc="-15" dirty="0">
                <a:solidFill>
                  <a:srgbClr val="595959"/>
                </a:solidFill>
                <a:latin typeface="Gill Sans MT"/>
                <a:cs typeface="Gill Sans MT"/>
              </a:rPr>
              <a:t> </a:t>
            </a:r>
            <a:r>
              <a:rPr sz="1500" dirty="0">
                <a:solidFill>
                  <a:srgbClr val="595959"/>
                </a:solidFill>
                <a:latin typeface="Gill Sans MT"/>
                <a:cs typeface="Gill Sans MT"/>
              </a:rPr>
              <a:t>the</a:t>
            </a:r>
            <a:r>
              <a:rPr sz="1500" spc="-20" dirty="0">
                <a:solidFill>
                  <a:srgbClr val="595959"/>
                </a:solidFill>
                <a:latin typeface="Gill Sans MT"/>
                <a:cs typeface="Gill Sans MT"/>
              </a:rPr>
              <a:t> </a:t>
            </a:r>
            <a:r>
              <a:rPr sz="1500" spc="-25" dirty="0">
                <a:solidFill>
                  <a:srgbClr val="595959"/>
                </a:solidFill>
                <a:latin typeface="Gill Sans MT"/>
                <a:cs typeface="Gill Sans MT"/>
              </a:rPr>
              <a:t>higher-</a:t>
            </a:r>
            <a:r>
              <a:rPr sz="1500" dirty="0">
                <a:solidFill>
                  <a:srgbClr val="595959"/>
                </a:solidFill>
                <a:latin typeface="Gill Sans MT"/>
                <a:cs typeface="Gill Sans MT"/>
              </a:rPr>
              <a:t>level</a:t>
            </a:r>
            <a:r>
              <a:rPr sz="1500" spc="-15" dirty="0">
                <a:solidFill>
                  <a:srgbClr val="595959"/>
                </a:solidFill>
                <a:latin typeface="Gill Sans MT"/>
                <a:cs typeface="Gill Sans MT"/>
              </a:rPr>
              <a:t> </a:t>
            </a:r>
            <a:r>
              <a:rPr sz="1500" dirty="0">
                <a:solidFill>
                  <a:srgbClr val="595959"/>
                </a:solidFill>
                <a:latin typeface="Gill Sans MT"/>
                <a:cs typeface="Gill Sans MT"/>
              </a:rPr>
              <a:t>concepts</a:t>
            </a:r>
            <a:r>
              <a:rPr sz="1500" spc="-15" dirty="0">
                <a:solidFill>
                  <a:srgbClr val="595959"/>
                </a:solidFill>
                <a:latin typeface="Gill Sans MT"/>
                <a:cs typeface="Gill Sans MT"/>
              </a:rPr>
              <a:t> </a:t>
            </a:r>
            <a:r>
              <a:rPr sz="1500" dirty="0">
                <a:solidFill>
                  <a:srgbClr val="595959"/>
                </a:solidFill>
                <a:latin typeface="Gill Sans MT"/>
                <a:cs typeface="Gill Sans MT"/>
              </a:rPr>
              <a:t>called</a:t>
            </a:r>
            <a:r>
              <a:rPr sz="1500" spc="-15" dirty="0">
                <a:solidFill>
                  <a:srgbClr val="595959"/>
                </a:solidFill>
                <a:latin typeface="Gill Sans MT"/>
                <a:cs typeface="Gill Sans MT"/>
              </a:rPr>
              <a:t> </a:t>
            </a:r>
            <a:r>
              <a:rPr sz="1500" b="1" dirty="0">
                <a:solidFill>
                  <a:srgbClr val="595959"/>
                </a:solidFill>
                <a:latin typeface="Gill Sans MT Bold"/>
                <a:cs typeface="Gill Sans MT Bold"/>
              </a:rPr>
              <a:t>data </a:t>
            </a:r>
            <a:r>
              <a:rPr sz="1500" b="1" spc="-10" dirty="0">
                <a:solidFill>
                  <a:srgbClr val="595959"/>
                </a:solidFill>
                <a:latin typeface="Gill Sans MT Bold"/>
                <a:cs typeface="Gill Sans MT Bold"/>
              </a:rPr>
              <a:t>types</a:t>
            </a:r>
            <a:r>
              <a:rPr sz="1500" spc="-10" dirty="0">
                <a:solidFill>
                  <a:srgbClr val="595959"/>
                </a:solidFill>
                <a:latin typeface="Gill Sans MT"/>
                <a:cs typeface="Gill Sans MT"/>
              </a:rPr>
              <a:t>.</a:t>
            </a:r>
            <a:endParaRPr sz="1500" dirty="0">
              <a:latin typeface="Gill Sans MT"/>
              <a:cs typeface="Gill Sans M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69239"/>
            <a:ext cx="2830830" cy="528320"/>
          </a:xfrm>
          <a:prstGeom prst="rect">
            <a:avLst/>
          </a:prstGeom>
        </p:spPr>
        <p:txBody>
          <a:bodyPr vert="horz" wrap="square" lIns="0" tIns="12700" rIns="0" bIns="0" rtlCol="0">
            <a:spAutoFit/>
          </a:bodyPr>
          <a:lstStyle/>
          <a:p>
            <a:pPr marL="12700">
              <a:lnSpc>
                <a:spcPct val="100000"/>
              </a:lnSpc>
              <a:spcBef>
                <a:spcPts val="100"/>
              </a:spcBef>
            </a:pPr>
            <a:r>
              <a:rPr sz="3300" b="0" spc="120" dirty="0">
                <a:solidFill>
                  <a:srgbClr val="2A1A00"/>
                </a:solidFill>
                <a:latin typeface="Impact"/>
                <a:cs typeface="Impact"/>
              </a:rPr>
              <a:t>COMMON</a:t>
            </a:r>
            <a:r>
              <a:rPr sz="3300" b="0" spc="310" dirty="0">
                <a:solidFill>
                  <a:srgbClr val="2A1A00"/>
                </a:solidFill>
                <a:latin typeface="Impact"/>
                <a:cs typeface="Impact"/>
              </a:rPr>
              <a:t> </a:t>
            </a:r>
            <a:r>
              <a:rPr sz="3300" b="0" spc="114" dirty="0">
                <a:solidFill>
                  <a:srgbClr val="2A1A00"/>
                </a:solidFill>
                <a:latin typeface="Impact"/>
                <a:cs typeface="Impact"/>
              </a:rPr>
              <a:t>TYPES</a:t>
            </a:r>
            <a:endParaRPr sz="3300">
              <a:latin typeface="Impact"/>
              <a:cs typeface="Impact"/>
            </a:endParaRPr>
          </a:p>
        </p:txBody>
      </p:sp>
      <p:pic>
        <p:nvPicPr>
          <p:cNvPr id="6" name="object 6"/>
          <p:cNvPicPr/>
          <p:nvPr/>
        </p:nvPicPr>
        <p:blipFill>
          <a:blip r:embed="rId2" cstate="print"/>
          <a:stretch>
            <a:fillRect/>
          </a:stretch>
        </p:blipFill>
        <p:spPr>
          <a:xfrm>
            <a:off x="721461" y="160242"/>
            <a:ext cx="8026759" cy="461178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66291"/>
            <a:ext cx="8218170" cy="1129605"/>
          </a:xfrm>
          <a:prstGeom prst="rect">
            <a:avLst/>
          </a:prstGeom>
        </p:spPr>
        <p:txBody>
          <a:bodyPr vert="horz" wrap="square" lIns="0" tIns="9525" rIns="0" bIns="0" rtlCol="0">
            <a:spAutoFit/>
          </a:bodyPr>
          <a:lstStyle/>
          <a:p>
            <a:pPr marL="12700" marR="239395">
              <a:lnSpc>
                <a:spcPct val="100800"/>
              </a:lnSpc>
              <a:spcBef>
                <a:spcPts val="75"/>
              </a:spcBef>
            </a:pPr>
            <a:r>
              <a:rPr lang="en-GB" sz="2400" dirty="0">
                <a:solidFill>
                  <a:srgbClr val="091208"/>
                </a:solidFill>
                <a:latin typeface="Calibri"/>
                <a:cs typeface="Calibri"/>
              </a:rPr>
              <a:t>What is the difference between Static and Dynamic Type Checking?</a:t>
            </a:r>
          </a:p>
          <a:p>
            <a:pPr marL="12700" marR="239395">
              <a:lnSpc>
                <a:spcPct val="100800"/>
              </a:lnSpc>
              <a:spcBef>
                <a:spcPts val="75"/>
              </a:spcBef>
            </a:pPr>
            <a:r>
              <a:rPr lang="en-GB" sz="2400" dirty="0">
                <a:latin typeface="Calibri"/>
                <a:cs typeface="Calibri"/>
              </a:rPr>
              <a:t>Discuss on </a:t>
            </a:r>
            <a:r>
              <a:rPr lang="en-GB" sz="2400" dirty="0" err="1">
                <a:latin typeface="Calibri"/>
                <a:cs typeface="Calibri"/>
              </a:rPr>
              <a:t>Mentimeter</a:t>
            </a:r>
            <a:endParaRPr sz="24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ctrTitle"/>
          </p:nvPr>
        </p:nvSpPr>
        <p:spPr>
          <a:xfrm>
            <a:off x="1455102" y="24891"/>
            <a:ext cx="6233794" cy="597599"/>
          </a:xfrm>
          <a:prstGeom prst="rect">
            <a:avLst/>
          </a:prstGeom>
        </p:spPr>
        <p:txBody>
          <a:bodyPr vert="horz" wrap="square" lIns="0" tIns="165100" rIns="0" bIns="0" rtlCol="0">
            <a:spAutoFit/>
          </a:bodyPr>
          <a:lstStyle/>
          <a:p>
            <a:pPr marL="556895">
              <a:lnSpc>
                <a:spcPct val="100000"/>
              </a:lnSpc>
              <a:spcBef>
                <a:spcPts val="100"/>
              </a:spcBef>
            </a:pPr>
            <a:r>
              <a:rPr lang="en-GB" sz="2800" dirty="0">
                <a:solidFill>
                  <a:srgbClr val="FFFFFF"/>
                </a:solidFill>
              </a:rPr>
              <a:t>Static vs Dynamic Type Checking</a:t>
            </a:r>
            <a:endParaRPr sz="2800" dirty="0"/>
          </a:p>
        </p:txBody>
      </p:sp>
    </p:spTree>
    <p:extLst>
      <p:ext uri="{BB962C8B-B14F-4D97-AF65-F5344CB8AC3E}">
        <p14:creationId xmlns:p14="http://schemas.microsoft.com/office/powerpoint/2010/main" val="3836604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14185"/>
            <a:ext cx="7941945" cy="3938258"/>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In typed programming languages, variable types are explicitly declared at compile-time</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The type of a variable is determined before the program is executed</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Type Safety</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Type checking is performed at compile-time to ensure that variable data types are compatible</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This helps identify type-related errors before the program runs</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Languages like C, C++, Java, and C# are statically typed</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You declare the data type of a variable when you define it, such as int x or string name</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lang="en-GB" sz="2800" dirty="0">
                <a:solidFill>
                  <a:srgbClr val="FFFFFF"/>
                </a:solidFill>
              </a:rPr>
              <a:t>Static Typing Checking</a:t>
            </a:r>
            <a:endParaRPr sz="2800" dirty="0"/>
          </a:p>
        </p:txBody>
      </p:sp>
    </p:spTree>
    <p:extLst>
      <p:ext uri="{BB962C8B-B14F-4D97-AF65-F5344CB8AC3E}">
        <p14:creationId xmlns:p14="http://schemas.microsoft.com/office/powerpoint/2010/main" val="5959833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57525"/>
            <a:ext cx="7941945" cy="3181640"/>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Advantages: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Enhanced code reliability and safety due to early error detection.</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Improved code readability and maintainability, as data types are explicitly stated.</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sz="2000" dirty="0">
                <a:solidFill>
                  <a:srgbClr val="091208"/>
                </a:solidFill>
                <a:latin typeface="Calibri"/>
                <a:cs typeface="Calibri"/>
              </a:rPr>
              <a:t>Disadvantages: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Requires more verbose type declarations, potentially leading to longer code.</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sz="2000" dirty="0">
                <a:solidFill>
                  <a:srgbClr val="091208"/>
                </a:solidFill>
                <a:latin typeface="Calibri"/>
                <a:cs typeface="Calibri"/>
              </a:rPr>
              <a:t>May slow down development in cases where flexibility is needed.</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425065">
              <a:lnSpc>
                <a:spcPct val="100000"/>
              </a:lnSpc>
              <a:spcBef>
                <a:spcPts val="100"/>
              </a:spcBef>
            </a:pPr>
            <a:r>
              <a:rPr lang="en-GB" sz="2800" dirty="0">
                <a:solidFill>
                  <a:srgbClr val="FFFFFF"/>
                </a:solidFill>
              </a:rPr>
              <a:t>Static Typing Checking</a:t>
            </a:r>
            <a:endParaRPr sz="2800" dirty="0"/>
          </a:p>
        </p:txBody>
      </p:sp>
    </p:spTree>
    <p:extLst>
      <p:ext uri="{BB962C8B-B14F-4D97-AF65-F5344CB8AC3E}">
        <p14:creationId xmlns:p14="http://schemas.microsoft.com/office/powerpoint/2010/main" val="4116154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57525"/>
            <a:ext cx="7941945" cy="4048544"/>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Variable types are determined at runtime</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No need to declare types explicitly, and variables can change types during program execution</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Type Flexibility</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Variables can dynamically change their type, allowing for more flexible and concise code</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This flexibility supports rapid development and adaptability</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Examples: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Languages like Python, JavaScript, Ruby, and PHP are dynamically typed.</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You can assign a value to a variable without explicitly stating its type, such as x = 10 or name = "John".</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lang="en-GB" sz="2800" dirty="0">
                <a:solidFill>
                  <a:srgbClr val="FFFFFF"/>
                </a:solidFill>
              </a:rPr>
              <a:t>Dynamic Type Checking</a:t>
            </a:r>
            <a:endParaRPr sz="2800" dirty="0"/>
          </a:p>
        </p:txBody>
      </p:sp>
    </p:spTree>
    <p:extLst>
      <p:ext uri="{BB962C8B-B14F-4D97-AF65-F5344CB8AC3E}">
        <p14:creationId xmlns:p14="http://schemas.microsoft.com/office/powerpoint/2010/main" val="2653087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857525"/>
            <a:ext cx="7941945" cy="3212418"/>
          </a:xfrm>
          <a:prstGeom prst="rect">
            <a:avLst/>
          </a:prstGeom>
        </p:spPr>
        <p:txBody>
          <a:bodyPr vert="horz" wrap="square" lIns="0" tIns="13970" rIns="0" bIns="0" rtlCol="0">
            <a:spAutoFit/>
          </a:bodyPr>
          <a:lstStyle/>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Advantages: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Code is often more concise and expressive due to the absence of type declarations.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Promotes flexibility and rapid development, making it suitable for scripting and prototyping.</a:t>
            </a:r>
          </a:p>
          <a:p>
            <a:pPr marL="393065" marR="5080" lvl="5" indent="-380365">
              <a:spcBef>
                <a:spcPts val="110"/>
              </a:spcBef>
              <a:spcAft>
                <a:spcPts val="1000"/>
              </a:spcAft>
              <a:buClr>
                <a:srgbClr val="94609C"/>
              </a:buClr>
              <a:buSzPct val="120000"/>
              <a:buFont typeface="Arial"/>
              <a:buChar char="■"/>
              <a:tabLst>
                <a:tab pos="393065" algn="l"/>
                <a:tab pos="393700" algn="l"/>
              </a:tabLst>
            </a:pPr>
            <a:r>
              <a:rPr lang="en-US" dirty="0">
                <a:solidFill>
                  <a:srgbClr val="091208"/>
                </a:solidFill>
                <a:latin typeface="Calibri"/>
                <a:cs typeface="Calibri"/>
              </a:rPr>
              <a:t>Disadvantages: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May lead to runtime errors related to type mismatches.</a:t>
            </a:r>
          </a:p>
          <a:p>
            <a:pPr marL="392113" marR="5080" lvl="5" indent="323850">
              <a:spcBef>
                <a:spcPts val="110"/>
              </a:spcBef>
              <a:spcAft>
                <a:spcPts val="1000"/>
              </a:spcAft>
              <a:buClr>
                <a:srgbClr val="94609C"/>
              </a:buClr>
              <a:buSzPct val="120000"/>
              <a:buFont typeface="Wingdings" panose="05000000000000000000" pitchFamily="2" charset="2"/>
              <a:buChar char="Ø"/>
              <a:tabLst>
                <a:tab pos="393065" algn="l"/>
                <a:tab pos="393700" algn="l"/>
              </a:tabLst>
            </a:pPr>
            <a:r>
              <a:rPr lang="en-US" dirty="0">
                <a:solidFill>
                  <a:srgbClr val="091208"/>
                </a:solidFill>
                <a:latin typeface="Calibri"/>
                <a:cs typeface="Calibri"/>
              </a:rPr>
              <a:t>Debugging can be more challenging because type-related errors only become apparent during execution.</a:t>
            </a: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lang="en-GB" sz="2800" dirty="0">
                <a:solidFill>
                  <a:srgbClr val="FFFFFF"/>
                </a:solidFill>
              </a:rPr>
              <a:t>Dynamic Type Checking</a:t>
            </a:r>
            <a:endParaRPr sz="2800" dirty="0"/>
          </a:p>
        </p:txBody>
      </p:sp>
    </p:spTree>
    <p:extLst>
      <p:ext uri="{BB962C8B-B14F-4D97-AF65-F5344CB8AC3E}">
        <p14:creationId xmlns:p14="http://schemas.microsoft.com/office/powerpoint/2010/main" val="1522450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66291"/>
            <a:ext cx="8218170" cy="2008820"/>
          </a:xfrm>
          <a:prstGeom prst="rect">
            <a:avLst/>
          </a:prstGeom>
        </p:spPr>
        <p:txBody>
          <a:bodyPr vert="horz" wrap="square" lIns="0" tIns="9525" rIns="0" bIns="0" rtlCol="0">
            <a:spAutoFit/>
          </a:bodyPr>
          <a:lstStyle/>
          <a:p>
            <a:pPr marL="12700" marR="239395">
              <a:lnSpc>
                <a:spcPct val="100800"/>
              </a:lnSpc>
              <a:spcBef>
                <a:spcPts val="75"/>
              </a:spcBef>
            </a:pPr>
            <a:r>
              <a:rPr lang="en-GB" sz="3200" dirty="0">
                <a:solidFill>
                  <a:srgbClr val="091208"/>
                </a:solidFill>
                <a:latin typeface="Calibri"/>
                <a:cs typeface="Calibri"/>
              </a:rPr>
              <a:t>What is the difference between weak and strong type checking?</a:t>
            </a:r>
          </a:p>
          <a:p>
            <a:pPr marL="12700" marR="239395">
              <a:lnSpc>
                <a:spcPct val="100800"/>
              </a:lnSpc>
              <a:spcBef>
                <a:spcPts val="75"/>
              </a:spcBef>
            </a:pPr>
            <a:endParaRPr lang="en-GB" sz="3200" dirty="0">
              <a:solidFill>
                <a:srgbClr val="091208"/>
              </a:solidFill>
              <a:latin typeface="Calibri"/>
              <a:cs typeface="Calibri"/>
            </a:endParaRPr>
          </a:p>
          <a:p>
            <a:pPr marL="12700" marR="239395">
              <a:lnSpc>
                <a:spcPct val="100800"/>
              </a:lnSpc>
              <a:spcBef>
                <a:spcPts val="75"/>
              </a:spcBef>
            </a:pPr>
            <a:r>
              <a:rPr lang="en-GB" sz="3200" dirty="0">
                <a:latin typeface="Calibri"/>
                <a:cs typeface="Calibri"/>
              </a:rPr>
              <a:t>Discuss on </a:t>
            </a:r>
            <a:r>
              <a:rPr lang="en-GB" sz="3200" dirty="0" err="1">
                <a:latin typeface="Calibri"/>
                <a:cs typeface="Calibri"/>
              </a:rPr>
              <a:t>Mentimeter</a:t>
            </a:r>
            <a:endParaRPr sz="32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ctrTitle"/>
          </p:nvPr>
        </p:nvSpPr>
        <p:spPr>
          <a:xfrm>
            <a:off x="1455102" y="24891"/>
            <a:ext cx="6233794" cy="597599"/>
          </a:xfrm>
          <a:prstGeom prst="rect">
            <a:avLst/>
          </a:prstGeom>
        </p:spPr>
        <p:txBody>
          <a:bodyPr vert="horz" wrap="square" lIns="0" tIns="165100" rIns="0" bIns="0" rtlCol="0">
            <a:spAutoFit/>
          </a:bodyPr>
          <a:lstStyle/>
          <a:p>
            <a:pPr marL="556895">
              <a:lnSpc>
                <a:spcPct val="100000"/>
              </a:lnSpc>
              <a:spcBef>
                <a:spcPts val="100"/>
              </a:spcBef>
            </a:pPr>
            <a:r>
              <a:rPr lang="en-GB" sz="2800" dirty="0"/>
              <a:t>Weak vs Strong Typing</a:t>
            </a:r>
            <a:endParaRPr sz="2800" dirty="0"/>
          </a:p>
        </p:txBody>
      </p:sp>
    </p:spTree>
    <p:extLst>
      <p:ext uri="{BB962C8B-B14F-4D97-AF65-F5344CB8AC3E}">
        <p14:creationId xmlns:p14="http://schemas.microsoft.com/office/powerpoint/2010/main" val="131367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lang="en-GB" sz="2800" dirty="0">
                <a:solidFill>
                  <a:srgbClr val="FFFFFF"/>
                </a:solidFill>
              </a:rPr>
              <a:t>Weak and Strong Typing</a:t>
            </a:r>
            <a:endParaRPr sz="2800" dirty="0"/>
          </a:p>
        </p:txBody>
      </p:sp>
      <p:sp>
        <p:nvSpPr>
          <p:cNvPr id="6" name="TextBox 5">
            <a:extLst>
              <a:ext uri="{FF2B5EF4-FFF2-40B4-BE49-F238E27FC236}">
                <a16:creationId xmlns:a16="http://schemas.microsoft.com/office/drawing/2014/main" id="{3495733A-297F-CF7C-AF4D-D486B1918C9E}"/>
              </a:ext>
            </a:extLst>
          </p:cNvPr>
          <p:cNvSpPr txBox="1"/>
          <p:nvPr/>
        </p:nvSpPr>
        <p:spPr>
          <a:xfrm>
            <a:off x="6324600" y="1352550"/>
            <a:ext cx="2667000" cy="1754326"/>
          </a:xfrm>
          <a:prstGeom prst="rect">
            <a:avLst/>
          </a:prstGeom>
          <a:noFill/>
          <a:ln w="38100">
            <a:solidFill>
              <a:schemeClr val="accent1"/>
            </a:solidFill>
          </a:ln>
        </p:spPr>
        <p:txBody>
          <a:bodyPr wrap="square">
            <a:spAutoFit/>
          </a:bodyPr>
          <a:lstStyle/>
          <a:p>
            <a:r>
              <a:rPr lang="en-GB" sz="1800" b="1" dirty="0">
                <a:solidFill>
                  <a:srgbClr val="0000FF"/>
                </a:solidFill>
                <a:highlight>
                  <a:srgbClr val="FFFFFF"/>
                </a:highlight>
              </a:rPr>
              <a:t>let</a:t>
            </a:r>
            <a:r>
              <a:rPr lang="en-GB" sz="1800" b="0" dirty="0">
                <a:solidFill>
                  <a:srgbClr val="000000"/>
                </a:solidFill>
                <a:highlight>
                  <a:srgbClr val="FFFFFF"/>
                </a:highlight>
              </a:rPr>
              <a:t> var1 </a:t>
            </a:r>
            <a:r>
              <a:rPr lang="en-GB" sz="1800" b="1" dirty="0">
                <a:solidFill>
                  <a:srgbClr val="000080"/>
                </a:solidFill>
                <a:highlight>
                  <a:srgbClr val="FFFFFF"/>
                </a:highlight>
              </a:rPr>
              <a:t>=</a:t>
            </a:r>
            <a:r>
              <a:rPr lang="en-GB" sz="1800" b="0" dirty="0">
                <a:solidFill>
                  <a:srgbClr val="000000"/>
                </a:solidFill>
                <a:highlight>
                  <a:srgbClr val="FFFFFF"/>
                </a:highlight>
              </a:rPr>
              <a:t> </a:t>
            </a:r>
            <a:r>
              <a:rPr lang="en-GB" sz="1800" b="0" dirty="0">
                <a:solidFill>
                  <a:srgbClr val="808080"/>
                </a:solidFill>
                <a:highlight>
                  <a:srgbClr val="FFFFFF"/>
                </a:highlight>
              </a:rPr>
              <a:t>"42"</a:t>
            </a:r>
            <a:r>
              <a:rPr lang="en-GB" sz="1800" b="1" dirty="0">
                <a:solidFill>
                  <a:srgbClr val="000080"/>
                </a:solidFill>
                <a:highlight>
                  <a:srgbClr val="FFFFFF"/>
                </a:highlight>
              </a:rPr>
              <a:t>;</a:t>
            </a:r>
            <a:endParaRPr lang="en-GB" sz="1800" b="0" dirty="0">
              <a:solidFill>
                <a:srgbClr val="000000"/>
              </a:solidFill>
              <a:highlight>
                <a:srgbClr val="FFFFFF"/>
              </a:highlight>
            </a:endParaRPr>
          </a:p>
          <a:p>
            <a:r>
              <a:rPr lang="en-GB" sz="1800" b="1" dirty="0">
                <a:solidFill>
                  <a:srgbClr val="0000FF"/>
                </a:solidFill>
                <a:highlight>
                  <a:srgbClr val="FFFFFF"/>
                </a:highlight>
              </a:rPr>
              <a:t>let</a:t>
            </a:r>
            <a:r>
              <a:rPr lang="en-GB" sz="1800" b="0" dirty="0">
                <a:solidFill>
                  <a:srgbClr val="000000"/>
                </a:solidFill>
                <a:highlight>
                  <a:srgbClr val="FFFFFF"/>
                </a:highlight>
              </a:rPr>
              <a:t> var2 </a:t>
            </a:r>
            <a:r>
              <a:rPr lang="en-GB" sz="1800" b="1" dirty="0">
                <a:solidFill>
                  <a:srgbClr val="000080"/>
                </a:solidFill>
                <a:highlight>
                  <a:srgbClr val="FFFFFF"/>
                </a:highlight>
              </a:rPr>
              <a:t>=</a:t>
            </a:r>
            <a:r>
              <a:rPr lang="en-GB" sz="1800" b="0" dirty="0">
                <a:solidFill>
                  <a:srgbClr val="000000"/>
                </a:solidFill>
                <a:highlight>
                  <a:srgbClr val="FFFFFF"/>
                </a:highlight>
              </a:rPr>
              <a:t> </a:t>
            </a:r>
            <a:r>
              <a:rPr lang="en-GB" sz="1800" b="0" dirty="0">
                <a:solidFill>
                  <a:srgbClr val="FF8000"/>
                </a:solidFill>
                <a:highlight>
                  <a:srgbClr val="FFFFFF"/>
                </a:highlight>
              </a:rPr>
              <a:t>10</a:t>
            </a:r>
            <a:r>
              <a:rPr lang="en-GB" sz="1800" b="1" dirty="0">
                <a:solidFill>
                  <a:srgbClr val="000080"/>
                </a:solidFill>
                <a:highlight>
                  <a:srgbClr val="FFFFFF"/>
                </a:highlight>
              </a:rPr>
              <a:t>;</a:t>
            </a:r>
            <a:endParaRPr lang="en-GB" sz="1800" b="0" dirty="0">
              <a:solidFill>
                <a:srgbClr val="000000"/>
              </a:solidFill>
              <a:highlight>
                <a:srgbClr val="FFFFFF"/>
              </a:highlight>
            </a:endParaRPr>
          </a:p>
          <a:p>
            <a:endParaRPr lang="en-GB" sz="1800" b="0" dirty="0">
              <a:solidFill>
                <a:srgbClr val="000000"/>
              </a:solidFill>
              <a:highlight>
                <a:srgbClr val="FFFFFF"/>
              </a:highlight>
            </a:endParaRPr>
          </a:p>
          <a:p>
            <a:r>
              <a:rPr lang="en-GB" sz="1800" b="1" dirty="0">
                <a:solidFill>
                  <a:srgbClr val="0000FF"/>
                </a:solidFill>
                <a:highlight>
                  <a:srgbClr val="FFFFFF"/>
                </a:highlight>
              </a:rPr>
              <a:t>let</a:t>
            </a:r>
            <a:r>
              <a:rPr lang="en-GB" sz="1800" b="0" dirty="0">
                <a:solidFill>
                  <a:srgbClr val="000000"/>
                </a:solidFill>
                <a:highlight>
                  <a:srgbClr val="FFFFFF"/>
                </a:highlight>
              </a:rPr>
              <a:t> result </a:t>
            </a:r>
            <a:r>
              <a:rPr lang="en-GB" sz="1800" b="1" dirty="0">
                <a:solidFill>
                  <a:srgbClr val="000080"/>
                </a:solidFill>
                <a:highlight>
                  <a:srgbClr val="FFFFFF"/>
                </a:highlight>
              </a:rPr>
              <a:t>=</a:t>
            </a:r>
            <a:r>
              <a:rPr lang="en-GB" sz="1800" b="0" dirty="0">
                <a:solidFill>
                  <a:srgbClr val="000000"/>
                </a:solidFill>
                <a:highlight>
                  <a:srgbClr val="FFFFFF"/>
                </a:highlight>
              </a:rPr>
              <a:t> var1 </a:t>
            </a:r>
            <a:r>
              <a:rPr lang="en-GB" sz="1800" b="1" dirty="0">
                <a:solidFill>
                  <a:srgbClr val="000080"/>
                </a:solidFill>
                <a:highlight>
                  <a:srgbClr val="FFFFFF"/>
                </a:highlight>
              </a:rPr>
              <a:t>+</a:t>
            </a:r>
            <a:r>
              <a:rPr lang="en-GB" sz="1800" b="0" dirty="0">
                <a:solidFill>
                  <a:srgbClr val="000000"/>
                </a:solidFill>
                <a:highlight>
                  <a:srgbClr val="FFFFFF"/>
                </a:highlight>
              </a:rPr>
              <a:t> var2</a:t>
            </a:r>
            <a:r>
              <a:rPr lang="en-GB" sz="1800" b="1" dirty="0">
                <a:solidFill>
                  <a:srgbClr val="000080"/>
                </a:solidFill>
                <a:highlight>
                  <a:srgbClr val="FFFFFF"/>
                </a:highlight>
              </a:rPr>
              <a:t>;</a:t>
            </a:r>
            <a:endParaRPr lang="en-GB" sz="1800" b="0" dirty="0">
              <a:solidFill>
                <a:srgbClr val="000000"/>
              </a:solidFill>
              <a:highlight>
                <a:srgbClr val="FFFFFF"/>
              </a:highlight>
            </a:endParaRPr>
          </a:p>
          <a:p>
            <a:endParaRPr lang="en-GB" sz="1800" b="0" dirty="0">
              <a:solidFill>
                <a:srgbClr val="000000"/>
              </a:solidFill>
              <a:highlight>
                <a:srgbClr val="FFFFFF"/>
              </a:highlight>
            </a:endParaRPr>
          </a:p>
          <a:p>
            <a:r>
              <a:rPr lang="en-GB" sz="1800" b="0" dirty="0">
                <a:solidFill>
                  <a:srgbClr val="000000"/>
                </a:solidFill>
                <a:highlight>
                  <a:srgbClr val="FFFFFF"/>
                </a:highlight>
              </a:rPr>
              <a:t>console</a:t>
            </a:r>
            <a:r>
              <a:rPr lang="en-GB" sz="1800" b="1" dirty="0">
                <a:solidFill>
                  <a:srgbClr val="000080"/>
                </a:solidFill>
                <a:highlight>
                  <a:srgbClr val="FFFFFF"/>
                </a:highlight>
              </a:rPr>
              <a:t>.</a:t>
            </a:r>
            <a:r>
              <a:rPr lang="en-GB" sz="1800" b="0" dirty="0">
                <a:solidFill>
                  <a:srgbClr val="000000"/>
                </a:solidFill>
                <a:highlight>
                  <a:srgbClr val="FFFFFF"/>
                </a:highlight>
              </a:rPr>
              <a:t>log</a:t>
            </a:r>
            <a:r>
              <a:rPr lang="en-GB" sz="1800" b="1" dirty="0">
                <a:solidFill>
                  <a:srgbClr val="000080"/>
                </a:solidFill>
                <a:highlight>
                  <a:srgbClr val="FFFFFF"/>
                </a:highlight>
              </a:rPr>
              <a:t>(</a:t>
            </a:r>
            <a:r>
              <a:rPr lang="en-GB" sz="1800" b="0" dirty="0">
                <a:solidFill>
                  <a:srgbClr val="000000"/>
                </a:solidFill>
                <a:highlight>
                  <a:srgbClr val="FFFFFF"/>
                </a:highlight>
              </a:rPr>
              <a:t>result</a:t>
            </a:r>
            <a:r>
              <a:rPr lang="en-GB" sz="1800" b="1" dirty="0">
                <a:solidFill>
                  <a:srgbClr val="000080"/>
                </a:solidFill>
                <a:highlight>
                  <a:srgbClr val="FFFFFF"/>
                </a:highlight>
              </a:rPr>
              <a:t>);</a:t>
            </a:r>
            <a:r>
              <a:rPr lang="en-GB" sz="1800" b="0" dirty="0">
                <a:solidFill>
                  <a:srgbClr val="000000"/>
                </a:solidFill>
                <a:highlight>
                  <a:srgbClr val="FFFFFF"/>
                </a:highlight>
              </a:rPr>
              <a:t> </a:t>
            </a:r>
          </a:p>
        </p:txBody>
      </p:sp>
      <p:sp>
        <p:nvSpPr>
          <p:cNvPr id="8" name="TextBox 7">
            <a:extLst>
              <a:ext uri="{FF2B5EF4-FFF2-40B4-BE49-F238E27FC236}">
                <a16:creationId xmlns:a16="http://schemas.microsoft.com/office/drawing/2014/main" id="{08949CCF-CE8C-674F-551B-8D7A21C2B368}"/>
              </a:ext>
            </a:extLst>
          </p:cNvPr>
          <p:cNvSpPr txBox="1"/>
          <p:nvPr/>
        </p:nvSpPr>
        <p:spPr>
          <a:xfrm>
            <a:off x="152400" y="895350"/>
            <a:ext cx="6096000" cy="3334246"/>
          </a:xfrm>
          <a:prstGeom prst="rect">
            <a:avLst/>
          </a:prstGeom>
          <a:noFill/>
        </p:spPr>
        <p:txBody>
          <a:bodyPr wrap="square">
            <a:spAutoFit/>
          </a:bodyPr>
          <a:lstStyle/>
          <a:p>
            <a:pPr algn="l">
              <a:spcAft>
                <a:spcPts val="1000"/>
              </a:spcAft>
            </a:pPr>
            <a:r>
              <a:rPr lang="en-US" sz="1600" b="1" i="0" dirty="0">
                <a:solidFill>
                  <a:srgbClr val="374151"/>
                </a:solidFill>
                <a:effectLst/>
                <a:latin typeface="Söhne"/>
              </a:rPr>
              <a:t>Weak Typing</a:t>
            </a:r>
            <a:r>
              <a:rPr lang="en-US" sz="1600" b="0" i="0" dirty="0">
                <a:solidFill>
                  <a:srgbClr val="374151"/>
                </a:solidFill>
                <a:effectLst/>
                <a:latin typeface="Söhne"/>
              </a:rPr>
              <a:t>:</a:t>
            </a:r>
          </a:p>
          <a:p>
            <a:pPr algn="l">
              <a:spcAft>
                <a:spcPts val="1000"/>
              </a:spcAft>
              <a:buFont typeface="Arial" panose="020B0604020202020204" pitchFamily="34" charset="0"/>
              <a:buChar char="•"/>
            </a:pPr>
            <a:r>
              <a:rPr lang="en-US" sz="1600" b="0" i="0" dirty="0">
                <a:solidFill>
                  <a:srgbClr val="374151"/>
                </a:solidFill>
                <a:effectLst/>
                <a:latin typeface="Söhne"/>
              </a:rPr>
              <a:t> Allows for flexible data type handling.</a:t>
            </a:r>
          </a:p>
          <a:p>
            <a:pPr algn="l">
              <a:spcAft>
                <a:spcPts val="1000"/>
              </a:spcAft>
              <a:buFont typeface="Arial" panose="020B0604020202020204" pitchFamily="34" charset="0"/>
              <a:buChar char="•"/>
            </a:pPr>
            <a:r>
              <a:rPr lang="en-US" sz="1600" b="0" i="0" dirty="0">
                <a:solidFill>
                  <a:srgbClr val="374151"/>
                </a:solidFill>
                <a:effectLst/>
                <a:latin typeface="Söhne"/>
              </a:rPr>
              <a:t> Permits implicit type conversions and type coercion.</a:t>
            </a:r>
          </a:p>
          <a:p>
            <a:pPr algn="l">
              <a:spcAft>
                <a:spcPts val="1000"/>
              </a:spcAft>
              <a:buFont typeface="Arial" panose="020B0604020202020204" pitchFamily="34" charset="0"/>
              <a:buChar char="•"/>
            </a:pPr>
            <a:r>
              <a:rPr lang="en-US" sz="1600" b="0" i="0" dirty="0">
                <a:solidFill>
                  <a:srgbClr val="374151"/>
                </a:solidFill>
                <a:effectLst/>
                <a:latin typeface="Söhne"/>
              </a:rPr>
              <a:t> Operations may automatically convert data between types.</a:t>
            </a:r>
          </a:p>
          <a:p>
            <a:pPr algn="l">
              <a:spcAft>
                <a:spcPts val="1000"/>
              </a:spcAft>
            </a:pPr>
            <a:r>
              <a:rPr lang="en-US" sz="1600" b="1" i="0" dirty="0">
                <a:solidFill>
                  <a:srgbClr val="374151"/>
                </a:solidFill>
                <a:effectLst/>
                <a:latin typeface="Söhne"/>
              </a:rPr>
              <a:t>Strong Typing</a:t>
            </a:r>
            <a:r>
              <a:rPr lang="en-US" sz="1600" b="0" i="0" dirty="0">
                <a:solidFill>
                  <a:srgbClr val="374151"/>
                </a:solidFill>
                <a:effectLst/>
                <a:latin typeface="Söhne"/>
              </a:rPr>
              <a:t>:</a:t>
            </a:r>
          </a:p>
          <a:p>
            <a:pPr algn="l">
              <a:spcAft>
                <a:spcPts val="1000"/>
              </a:spcAft>
              <a:buFont typeface="Arial" panose="020B0604020202020204" pitchFamily="34" charset="0"/>
              <a:buChar char="•"/>
            </a:pPr>
            <a:r>
              <a:rPr lang="en-US" sz="1600" b="0" i="0" dirty="0">
                <a:solidFill>
                  <a:srgbClr val="374151"/>
                </a:solidFill>
                <a:effectLst/>
                <a:latin typeface="Söhne"/>
              </a:rPr>
              <a:t>Enforces strict type rules and consistency.</a:t>
            </a:r>
          </a:p>
          <a:p>
            <a:pPr algn="l">
              <a:spcAft>
                <a:spcPts val="1000"/>
              </a:spcAft>
              <a:buFont typeface="Arial" panose="020B0604020202020204" pitchFamily="34" charset="0"/>
              <a:buChar char="•"/>
            </a:pPr>
            <a:r>
              <a:rPr lang="en-US" sz="1600" b="0" i="0" dirty="0">
                <a:solidFill>
                  <a:srgbClr val="374151"/>
                </a:solidFill>
                <a:effectLst/>
                <a:latin typeface="Söhne"/>
              </a:rPr>
              <a:t>Requires explicit type conversions or casting when types differ.</a:t>
            </a:r>
          </a:p>
          <a:p>
            <a:pPr algn="l">
              <a:spcAft>
                <a:spcPts val="1000"/>
              </a:spcAft>
              <a:buFont typeface="Arial" panose="020B0604020202020204" pitchFamily="34" charset="0"/>
              <a:buChar char="•"/>
            </a:pPr>
            <a:r>
              <a:rPr lang="en-US" sz="1600" b="0" i="0" dirty="0">
                <a:solidFill>
                  <a:srgbClr val="374151"/>
                </a:solidFill>
                <a:effectLst/>
                <a:latin typeface="Söhne"/>
              </a:rPr>
              <a:t>Does not perform implicit type coercion, which promotes type safety.</a:t>
            </a:r>
          </a:p>
          <a:p>
            <a:pPr algn="l">
              <a:spcAft>
                <a:spcPts val="1000"/>
              </a:spcAft>
              <a:buFont typeface="Arial" panose="020B0604020202020204" pitchFamily="34" charset="0"/>
              <a:buChar char="•"/>
            </a:pPr>
            <a:r>
              <a:rPr lang="en-US" sz="1600" b="0" i="0" dirty="0">
                <a:solidFill>
                  <a:srgbClr val="374151"/>
                </a:solidFill>
                <a:effectLst/>
                <a:latin typeface="Söhne"/>
              </a:rPr>
              <a:t>Prioritizes type consistency and correctness over flexibility.</a:t>
            </a:r>
          </a:p>
        </p:txBody>
      </p:sp>
      <p:sp>
        <p:nvSpPr>
          <p:cNvPr id="9" name="Speech Bubble: Oval 8">
            <a:extLst>
              <a:ext uri="{FF2B5EF4-FFF2-40B4-BE49-F238E27FC236}">
                <a16:creationId xmlns:a16="http://schemas.microsoft.com/office/drawing/2014/main" id="{98CE9823-DC85-6524-E330-F5D3DAE7FAB7}"/>
              </a:ext>
            </a:extLst>
          </p:cNvPr>
          <p:cNvSpPr/>
          <p:nvPr/>
        </p:nvSpPr>
        <p:spPr>
          <a:xfrm>
            <a:off x="7200900" y="3923272"/>
            <a:ext cx="1638300" cy="858278"/>
          </a:xfrm>
          <a:prstGeom prst="wedgeEllipseCallout">
            <a:avLst>
              <a:gd name="adj1" fmla="val -32314"/>
              <a:gd name="adj2" fmla="val -1432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Guess the output</a:t>
            </a:r>
          </a:p>
        </p:txBody>
      </p:sp>
    </p:spTree>
    <p:extLst>
      <p:ext uri="{BB962C8B-B14F-4D97-AF65-F5344CB8AC3E}">
        <p14:creationId xmlns:p14="http://schemas.microsoft.com/office/powerpoint/2010/main" val="33513233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6CB8E7"/>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740439" y="1767332"/>
            <a:ext cx="5643245" cy="1083310"/>
          </a:xfrm>
          <a:prstGeom prst="rect">
            <a:avLst/>
          </a:prstGeom>
        </p:spPr>
        <p:txBody>
          <a:bodyPr vert="horz" wrap="square" lIns="0" tIns="12700" rIns="0" bIns="0" rtlCol="0">
            <a:spAutoFit/>
          </a:bodyPr>
          <a:lstStyle/>
          <a:p>
            <a:pPr algn="ctr">
              <a:lnSpc>
                <a:spcPts val="4165"/>
              </a:lnSpc>
              <a:spcBef>
                <a:spcPts val="100"/>
              </a:spcBef>
            </a:pPr>
            <a:r>
              <a:rPr sz="3600" b="0" spc="105" dirty="0">
                <a:solidFill>
                  <a:srgbClr val="FFFFFF"/>
                </a:solidFill>
                <a:latin typeface="Calibri"/>
                <a:cs typeface="Calibri"/>
              </a:rPr>
              <a:t>ADVANCED</a:t>
            </a:r>
            <a:r>
              <a:rPr sz="3600" b="0" spc="285" dirty="0">
                <a:solidFill>
                  <a:srgbClr val="FFFFFF"/>
                </a:solidFill>
                <a:latin typeface="Calibri"/>
                <a:cs typeface="Calibri"/>
              </a:rPr>
              <a:t> </a:t>
            </a:r>
            <a:r>
              <a:rPr sz="3600" b="0" spc="120" dirty="0">
                <a:solidFill>
                  <a:srgbClr val="FFFFFF"/>
                </a:solidFill>
                <a:latin typeface="Calibri"/>
                <a:cs typeface="Calibri"/>
              </a:rPr>
              <a:t>PROGRAMMING</a:t>
            </a:r>
            <a:endParaRPr sz="3600">
              <a:latin typeface="Calibri"/>
              <a:cs typeface="Calibri"/>
            </a:endParaRPr>
          </a:p>
          <a:p>
            <a:pPr marL="2540" algn="ctr">
              <a:lnSpc>
                <a:spcPts val="4165"/>
              </a:lnSpc>
            </a:pPr>
            <a:r>
              <a:rPr sz="3600" b="0" spc="110" dirty="0">
                <a:solidFill>
                  <a:srgbClr val="FFFFFF"/>
                </a:solidFill>
                <a:latin typeface="Impact"/>
                <a:cs typeface="Impact"/>
              </a:rPr>
              <a:t>STANDARD</a:t>
            </a:r>
            <a:r>
              <a:rPr sz="3600" b="0" spc="300" dirty="0">
                <a:solidFill>
                  <a:srgbClr val="FFFFFF"/>
                </a:solidFill>
                <a:latin typeface="Impact"/>
                <a:cs typeface="Impact"/>
              </a:rPr>
              <a:t> </a:t>
            </a:r>
            <a:r>
              <a:rPr sz="3600" b="0" spc="114" dirty="0">
                <a:solidFill>
                  <a:srgbClr val="FFFFFF"/>
                </a:solidFill>
                <a:latin typeface="Impact"/>
                <a:cs typeface="Impact"/>
              </a:rPr>
              <a:t>LIBRARY</a:t>
            </a:r>
            <a:endParaRPr sz="3600">
              <a:latin typeface="Impact"/>
              <a:cs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7467"/>
            <a:ext cx="8276590" cy="928459"/>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91208"/>
                </a:solidFill>
                <a:latin typeface="Calibri"/>
                <a:cs typeface="Calibri"/>
              </a:rPr>
              <a:t>This</a:t>
            </a:r>
            <a:r>
              <a:rPr sz="2000" spc="-10" dirty="0">
                <a:solidFill>
                  <a:srgbClr val="091208"/>
                </a:solidFill>
                <a:latin typeface="Calibri"/>
                <a:cs typeface="Calibri"/>
              </a:rPr>
              <a:t> </a:t>
            </a:r>
            <a:r>
              <a:rPr sz="2000" dirty="0">
                <a:solidFill>
                  <a:srgbClr val="091208"/>
                </a:solidFill>
                <a:latin typeface="Calibri"/>
                <a:cs typeface="Calibri"/>
              </a:rPr>
              <a:t>week</a:t>
            </a:r>
            <a:r>
              <a:rPr sz="2000" spc="-10" dirty="0">
                <a:solidFill>
                  <a:srgbClr val="091208"/>
                </a:solidFill>
                <a:latin typeface="Calibri"/>
                <a:cs typeface="Calibri"/>
              </a:rPr>
              <a:t> </a:t>
            </a:r>
            <a:r>
              <a:rPr sz="2000" dirty="0">
                <a:solidFill>
                  <a:srgbClr val="091208"/>
                </a:solidFill>
                <a:latin typeface="Calibri"/>
                <a:cs typeface="Calibri"/>
              </a:rPr>
              <a:t>explores</a:t>
            </a:r>
            <a:r>
              <a:rPr sz="2000" spc="-10" dirty="0">
                <a:solidFill>
                  <a:srgbClr val="091208"/>
                </a:solidFill>
                <a:latin typeface="Calibri"/>
                <a:cs typeface="Calibri"/>
              </a:rPr>
              <a:t> </a:t>
            </a:r>
            <a:r>
              <a:rPr sz="2000" dirty="0">
                <a:solidFill>
                  <a:srgbClr val="091208"/>
                </a:solidFill>
                <a:latin typeface="Calibri"/>
                <a:cs typeface="Calibri"/>
              </a:rPr>
              <a:t>and</a:t>
            </a:r>
            <a:r>
              <a:rPr sz="2000" spc="-15" dirty="0">
                <a:solidFill>
                  <a:srgbClr val="091208"/>
                </a:solidFill>
                <a:latin typeface="Calibri"/>
                <a:cs typeface="Calibri"/>
              </a:rPr>
              <a:t> </a:t>
            </a:r>
            <a:r>
              <a:rPr sz="2000" dirty="0">
                <a:solidFill>
                  <a:srgbClr val="091208"/>
                </a:solidFill>
                <a:latin typeface="Calibri"/>
                <a:cs typeface="Calibri"/>
              </a:rPr>
              <a:t>provides</a:t>
            </a:r>
            <a:r>
              <a:rPr sz="2000" spc="-10" dirty="0">
                <a:solidFill>
                  <a:srgbClr val="091208"/>
                </a:solidFill>
                <a:latin typeface="Calibri"/>
                <a:cs typeface="Calibri"/>
              </a:rPr>
              <a:t> </a:t>
            </a:r>
            <a:r>
              <a:rPr sz="2000" dirty="0">
                <a:solidFill>
                  <a:srgbClr val="091208"/>
                </a:solidFill>
                <a:latin typeface="Calibri"/>
                <a:cs typeface="Calibri"/>
              </a:rPr>
              <a:t>opportunities</a:t>
            </a:r>
            <a:r>
              <a:rPr sz="2000" spc="-5" dirty="0">
                <a:solidFill>
                  <a:srgbClr val="091208"/>
                </a:solidFill>
                <a:latin typeface="Calibri"/>
                <a:cs typeface="Calibri"/>
              </a:rPr>
              <a:t> </a:t>
            </a:r>
            <a:r>
              <a:rPr sz="2000" dirty="0">
                <a:solidFill>
                  <a:srgbClr val="091208"/>
                </a:solidFill>
                <a:latin typeface="Calibri"/>
                <a:cs typeface="Calibri"/>
              </a:rPr>
              <a:t>to</a:t>
            </a:r>
            <a:r>
              <a:rPr sz="2000" spc="-20" dirty="0">
                <a:solidFill>
                  <a:srgbClr val="091208"/>
                </a:solidFill>
                <a:latin typeface="Calibri"/>
                <a:cs typeface="Calibri"/>
              </a:rPr>
              <a:t> </a:t>
            </a:r>
            <a:r>
              <a:rPr sz="2000" dirty="0">
                <a:solidFill>
                  <a:srgbClr val="091208"/>
                </a:solidFill>
                <a:latin typeface="Calibri"/>
                <a:cs typeface="Calibri"/>
              </a:rPr>
              <a:t>practice</a:t>
            </a:r>
            <a:r>
              <a:rPr sz="2000" spc="-10" dirty="0">
                <a:solidFill>
                  <a:srgbClr val="091208"/>
                </a:solidFill>
                <a:latin typeface="Calibri"/>
                <a:cs typeface="Calibri"/>
              </a:rPr>
              <a:t> </a:t>
            </a:r>
            <a:r>
              <a:rPr sz="2000" dirty="0">
                <a:solidFill>
                  <a:srgbClr val="091208"/>
                </a:solidFill>
                <a:latin typeface="Calibri"/>
                <a:cs typeface="Calibri"/>
              </a:rPr>
              <a:t>using</a:t>
            </a:r>
            <a:r>
              <a:rPr sz="2000" spc="-20" dirty="0">
                <a:solidFill>
                  <a:srgbClr val="091208"/>
                </a:solidFill>
                <a:latin typeface="Calibri"/>
                <a:cs typeface="Calibri"/>
              </a:rPr>
              <a:t> </a:t>
            </a:r>
            <a:r>
              <a:rPr sz="2000" dirty="0">
                <a:solidFill>
                  <a:srgbClr val="091208"/>
                </a:solidFill>
                <a:latin typeface="Calibri"/>
                <a:cs typeface="Calibri"/>
              </a:rPr>
              <a:t>the</a:t>
            </a:r>
            <a:r>
              <a:rPr sz="2000" spc="-10" dirty="0">
                <a:solidFill>
                  <a:srgbClr val="091208"/>
                </a:solidFill>
                <a:latin typeface="Calibri"/>
                <a:cs typeface="Calibri"/>
              </a:rPr>
              <a:t> </a:t>
            </a:r>
            <a:r>
              <a:rPr sz="2000" dirty="0">
                <a:solidFill>
                  <a:srgbClr val="091208"/>
                </a:solidFill>
                <a:latin typeface="Calibri"/>
                <a:cs typeface="Calibri"/>
              </a:rPr>
              <a:t>language</a:t>
            </a:r>
            <a:r>
              <a:rPr sz="2000" spc="-5" dirty="0">
                <a:solidFill>
                  <a:srgbClr val="091208"/>
                </a:solidFill>
                <a:latin typeface="Calibri"/>
                <a:cs typeface="Calibri"/>
              </a:rPr>
              <a:t> </a:t>
            </a:r>
            <a:r>
              <a:rPr sz="2000" spc="-25" dirty="0">
                <a:solidFill>
                  <a:srgbClr val="091208"/>
                </a:solidFill>
                <a:latin typeface="Calibri"/>
                <a:cs typeface="Calibri"/>
              </a:rPr>
              <a:t>to </a:t>
            </a:r>
            <a:r>
              <a:rPr sz="2000" dirty="0">
                <a:solidFill>
                  <a:srgbClr val="091208"/>
                </a:solidFill>
                <a:latin typeface="Calibri"/>
                <a:cs typeface="Calibri"/>
              </a:rPr>
              <a:t>solve,</a:t>
            </a:r>
            <a:r>
              <a:rPr sz="2000" spc="-25" dirty="0">
                <a:solidFill>
                  <a:srgbClr val="091208"/>
                </a:solidFill>
                <a:latin typeface="Calibri"/>
                <a:cs typeface="Calibri"/>
              </a:rPr>
              <a:t> </a:t>
            </a:r>
            <a:r>
              <a:rPr sz="2000" dirty="0">
                <a:solidFill>
                  <a:srgbClr val="091208"/>
                </a:solidFill>
                <a:latin typeface="Calibri"/>
                <a:cs typeface="Calibri"/>
              </a:rPr>
              <a:t>implement</a:t>
            </a:r>
            <a:r>
              <a:rPr sz="2000" spc="-10" dirty="0">
                <a:solidFill>
                  <a:srgbClr val="091208"/>
                </a:solidFill>
                <a:latin typeface="Calibri"/>
                <a:cs typeface="Calibri"/>
              </a:rPr>
              <a:t> </a:t>
            </a:r>
            <a:r>
              <a:rPr sz="2000" dirty="0">
                <a:solidFill>
                  <a:srgbClr val="091208"/>
                </a:solidFill>
                <a:latin typeface="Calibri"/>
                <a:cs typeface="Calibri"/>
              </a:rPr>
              <a:t>and</a:t>
            </a:r>
            <a:r>
              <a:rPr sz="2000" spc="-15" dirty="0">
                <a:solidFill>
                  <a:srgbClr val="091208"/>
                </a:solidFill>
                <a:latin typeface="Calibri"/>
                <a:cs typeface="Calibri"/>
              </a:rPr>
              <a:t> </a:t>
            </a:r>
            <a:r>
              <a:rPr sz="2000" dirty="0">
                <a:solidFill>
                  <a:srgbClr val="091208"/>
                </a:solidFill>
                <a:latin typeface="Calibri"/>
                <a:cs typeface="Calibri"/>
              </a:rPr>
              <a:t>document</a:t>
            </a:r>
            <a:r>
              <a:rPr sz="2000" spc="-10" dirty="0">
                <a:solidFill>
                  <a:srgbClr val="091208"/>
                </a:solidFill>
                <a:latin typeface="Calibri"/>
                <a:cs typeface="Calibri"/>
              </a:rPr>
              <a:t> </a:t>
            </a:r>
            <a:r>
              <a:rPr sz="2000" dirty="0">
                <a:solidFill>
                  <a:srgbClr val="091208"/>
                </a:solidFill>
                <a:latin typeface="Calibri"/>
                <a:cs typeface="Calibri"/>
              </a:rPr>
              <a:t>a</a:t>
            </a:r>
            <a:r>
              <a:rPr sz="2000" spc="-10" dirty="0">
                <a:solidFill>
                  <a:srgbClr val="091208"/>
                </a:solidFill>
                <a:latin typeface="Calibri"/>
                <a:cs typeface="Calibri"/>
              </a:rPr>
              <a:t> </a:t>
            </a:r>
            <a:r>
              <a:rPr sz="2000" dirty="0">
                <a:solidFill>
                  <a:srgbClr val="091208"/>
                </a:solidFill>
                <a:latin typeface="Calibri"/>
                <a:cs typeface="Calibri"/>
              </a:rPr>
              <a:t>range</a:t>
            </a:r>
            <a:r>
              <a:rPr sz="2000" spc="-10" dirty="0">
                <a:solidFill>
                  <a:srgbClr val="091208"/>
                </a:solidFill>
                <a:latin typeface="Calibri"/>
                <a:cs typeface="Calibri"/>
              </a:rPr>
              <a:t> </a:t>
            </a:r>
            <a:r>
              <a:rPr sz="2000" dirty="0">
                <a:solidFill>
                  <a:srgbClr val="091208"/>
                </a:solidFill>
                <a:latin typeface="Calibri"/>
                <a:cs typeface="Calibri"/>
              </a:rPr>
              <a:t>of</a:t>
            </a:r>
            <a:r>
              <a:rPr sz="2000" spc="-10" dirty="0">
                <a:solidFill>
                  <a:srgbClr val="091208"/>
                </a:solidFill>
                <a:latin typeface="Calibri"/>
                <a:cs typeface="Calibri"/>
              </a:rPr>
              <a:t> </a:t>
            </a:r>
            <a:r>
              <a:rPr sz="2000" dirty="0">
                <a:solidFill>
                  <a:srgbClr val="091208"/>
                </a:solidFill>
                <a:latin typeface="Calibri"/>
                <a:cs typeface="Calibri"/>
              </a:rPr>
              <a:t>problems</a:t>
            </a:r>
            <a:r>
              <a:rPr sz="2000" spc="-10" dirty="0">
                <a:solidFill>
                  <a:srgbClr val="091208"/>
                </a:solidFill>
                <a:latin typeface="Calibri"/>
                <a:cs typeface="Calibri"/>
              </a:rPr>
              <a:t> </a:t>
            </a:r>
            <a:r>
              <a:rPr sz="2000" dirty="0">
                <a:solidFill>
                  <a:srgbClr val="091208"/>
                </a:solidFill>
                <a:latin typeface="Calibri"/>
                <a:cs typeface="Calibri"/>
              </a:rPr>
              <a:t>using</a:t>
            </a:r>
            <a:r>
              <a:rPr sz="2000" spc="-15" dirty="0">
                <a:solidFill>
                  <a:srgbClr val="091208"/>
                </a:solidFill>
                <a:latin typeface="Calibri"/>
                <a:cs typeface="Calibri"/>
              </a:rPr>
              <a:t> </a:t>
            </a:r>
            <a:r>
              <a:rPr sz="2000" spc="-20" dirty="0">
                <a:solidFill>
                  <a:srgbClr val="091208"/>
                </a:solidFill>
                <a:latin typeface="Calibri"/>
                <a:cs typeface="Calibri"/>
              </a:rPr>
              <a:t>C++.</a:t>
            </a:r>
            <a:endParaRPr sz="2000" dirty="0">
              <a:latin typeface="Calibri"/>
              <a:cs typeface="Calibri"/>
            </a:endParaRPr>
          </a:p>
          <a:p>
            <a:pPr>
              <a:lnSpc>
                <a:spcPct val="100000"/>
              </a:lnSpc>
              <a:spcBef>
                <a:spcPts val="15"/>
              </a:spcBef>
            </a:pPr>
            <a:endParaRPr sz="195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280920">
              <a:lnSpc>
                <a:spcPct val="100000"/>
              </a:lnSpc>
              <a:spcBef>
                <a:spcPts val="100"/>
              </a:spcBef>
            </a:pPr>
            <a:r>
              <a:rPr sz="2800" dirty="0">
                <a:solidFill>
                  <a:srgbClr val="FFFFFF"/>
                </a:solidFill>
              </a:rPr>
              <a:t>Week</a:t>
            </a:r>
            <a:r>
              <a:rPr sz="2800" spc="-5" dirty="0">
                <a:solidFill>
                  <a:srgbClr val="FFFFFF"/>
                </a:solidFill>
              </a:rPr>
              <a:t> </a:t>
            </a:r>
            <a:r>
              <a:rPr sz="2800" dirty="0">
                <a:solidFill>
                  <a:srgbClr val="FFFFFF"/>
                </a:solidFill>
              </a:rPr>
              <a:t>1 –</a:t>
            </a:r>
            <a:r>
              <a:rPr sz="2800" spc="-5" dirty="0">
                <a:solidFill>
                  <a:srgbClr val="FFFFFF"/>
                </a:solidFill>
              </a:rPr>
              <a:t> </a:t>
            </a:r>
            <a:r>
              <a:rPr sz="2800" dirty="0">
                <a:solidFill>
                  <a:srgbClr val="FFFFFF"/>
                </a:solidFill>
              </a:rPr>
              <a:t>Assignment </a:t>
            </a:r>
            <a:r>
              <a:rPr sz="2800" spc="-60" dirty="0">
                <a:solidFill>
                  <a:srgbClr val="FFFFFF"/>
                </a:solidFill>
              </a:rPr>
              <a:t>1</a:t>
            </a: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76900" cy="5143500"/>
          </a:xfrm>
          <a:custGeom>
            <a:avLst/>
            <a:gdLst/>
            <a:ahLst/>
            <a:cxnLst/>
            <a:rect l="l" t="t" r="r" b="b"/>
            <a:pathLst>
              <a:path w="5676900" h="5143500">
                <a:moveTo>
                  <a:pt x="5542358" y="0"/>
                </a:moveTo>
                <a:lnTo>
                  <a:pt x="0" y="0"/>
                </a:lnTo>
                <a:lnTo>
                  <a:pt x="0" y="5143499"/>
                </a:lnTo>
                <a:lnTo>
                  <a:pt x="5542358" y="5143499"/>
                </a:lnTo>
                <a:lnTo>
                  <a:pt x="5545931" y="5093493"/>
                </a:lnTo>
                <a:lnTo>
                  <a:pt x="5551883" y="5051821"/>
                </a:lnTo>
                <a:lnTo>
                  <a:pt x="5559027" y="5012530"/>
                </a:lnTo>
                <a:lnTo>
                  <a:pt x="5582839" y="4948237"/>
                </a:lnTo>
                <a:lnTo>
                  <a:pt x="5597127" y="4920852"/>
                </a:lnTo>
                <a:lnTo>
                  <a:pt x="5624512" y="4866083"/>
                </a:lnTo>
                <a:lnTo>
                  <a:pt x="5649514" y="4805362"/>
                </a:lnTo>
                <a:lnTo>
                  <a:pt x="5668564" y="4733924"/>
                </a:lnTo>
                <a:lnTo>
                  <a:pt x="5674518" y="4688680"/>
                </a:lnTo>
                <a:lnTo>
                  <a:pt x="5676900" y="4637483"/>
                </a:lnTo>
                <a:lnTo>
                  <a:pt x="5674518" y="4585096"/>
                </a:lnTo>
                <a:lnTo>
                  <a:pt x="5668564" y="4542233"/>
                </a:lnTo>
                <a:lnTo>
                  <a:pt x="5660231" y="4502943"/>
                </a:lnTo>
                <a:lnTo>
                  <a:pt x="5637608" y="4436268"/>
                </a:lnTo>
                <a:lnTo>
                  <a:pt x="5609033" y="4380308"/>
                </a:lnTo>
                <a:lnTo>
                  <a:pt x="5594746" y="4351733"/>
                </a:lnTo>
                <a:lnTo>
                  <a:pt x="5568552" y="4291012"/>
                </a:lnTo>
                <a:lnTo>
                  <a:pt x="5550693" y="4217193"/>
                </a:lnTo>
                <a:lnTo>
                  <a:pt x="5543550" y="4171949"/>
                </a:lnTo>
                <a:lnTo>
                  <a:pt x="5542358" y="4120752"/>
                </a:lnTo>
                <a:lnTo>
                  <a:pt x="5543550" y="4069556"/>
                </a:lnTo>
                <a:lnTo>
                  <a:pt x="5550693" y="4024312"/>
                </a:lnTo>
                <a:lnTo>
                  <a:pt x="5557837" y="3985021"/>
                </a:lnTo>
                <a:lnTo>
                  <a:pt x="5581650" y="3919537"/>
                </a:lnTo>
                <a:lnTo>
                  <a:pt x="5609033" y="3862387"/>
                </a:lnTo>
                <a:lnTo>
                  <a:pt x="5623321" y="3836193"/>
                </a:lnTo>
                <a:lnTo>
                  <a:pt x="5637608" y="3806427"/>
                </a:lnTo>
                <a:lnTo>
                  <a:pt x="5660231" y="3740943"/>
                </a:lnTo>
                <a:lnTo>
                  <a:pt x="5668564" y="3701652"/>
                </a:lnTo>
                <a:lnTo>
                  <a:pt x="5674518" y="3656408"/>
                </a:lnTo>
                <a:lnTo>
                  <a:pt x="5676900" y="3605212"/>
                </a:lnTo>
                <a:lnTo>
                  <a:pt x="5674518" y="3554014"/>
                </a:lnTo>
                <a:lnTo>
                  <a:pt x="5668564" y="3508771"/>
                </a:lnTo>
                <a:lnTo>
                  <a:pt x="5660231" y="3469481"/>
                </a:lnTo>
                <a:lnTo>
                  <a:pt x="5637608" y="3402806"/>
                </a:lnTo>
                <a:lnTo>
                  <a:pt x="5594746" y="3318271"/>
                </a:lnTo>
                <a:lnTo>
                  <a:pt x="5581650" y="3289696"/>
                </a:lnTo>
                <a:lnTo>
                  <a:pt x="5557837" y="3223021"/>
                </a:lnTo>
                <a:lnTo>
                  <a:pt x="5550693" y="3183731"/>
                </a:lnTo>
                <a:lnTo>
                  <a:pt x="5543550" y="3139677"/>
                </a:lnTo>
                <a:lnTo>
                  <a:pt x="5542358" y="3087289"/>
                </a:lnTo>
                <a:lnTo>
                  <a:pt x="5543550" y="3036093"/>
                </a:lnTo>
                <a:lnTo>
                  <a:pt x="5550693" y="2990850"/>
                </a:lnTo>
                <a:lnTo>
                  <a:pt x="5557837" y="2951558"/>
                </a:lnTo>
                <a:lnTo>
                  <a:pt x="5581650" y="2886075"/>
                </a:lnTo>
                <a:lnTo>
                  <a:pt x="5623321" y="2802731"/>
                </a:lnTo>
                <a:lnTo>
                  <a:pt x="5637608" y="2772964"/>
                </a:lnTo>
                <a:lnTo>
                  <a:pt x="5660231" y="2707481"/>
                </a:lnTo>
                <a:lnTo>
                  <a:pt x="5668564" y="2668189"/>
                </a:lnTo>
                <a:lnTo>
                  <a:pt x="5674518" y="2622946"/>
                </a:lnTo>
                <a:lnTo>
                  <a:pt x="5676900" y="2570558"/>
                </a:lnTo>
                <a:lnTo>
                  <a:pt x="5674518" y="2520552"/>
                </a:lnTo>
                <a:lnTo>
                  <a:pt x="5668564" y="2475308"/>
                </a:lnTo>
                <a:lnTo>
                  <a:pt x="5660231" y="2436018"/>
                </a:lnTo>
                <a:lnTo>
                  <a:pt x="5637608" y="2370533"/>
                </a:lnTo>
                <a:lnTo>
                  <a:pt x="5609033" y="2313383"/>
                </a:lnTo>
                <a:lnTo>
                  <a:pt x="5594746" y="2284808"/>
                </a:lnTo>
                <a:lnTo>
                  <a:pt x="5568552" y="2225277"/>
                </a:lnTo>
                <a:lnTo>
                  <a:pt x="5550693" y="2151458"/>
                </a:lnTo>
                <a:lnTo>
                  <a:pt x="5543550" y="2107406"/>
                </a:lnTo>
                <a:lnTo>
                  <a:pt x="5542358" y="2056208"/>
                </a:lnTo>
                <a:lnTo>
                  <a:pt x="5543550" y="2003821"/>
                </a:lnTo>
                <a:lnTo>
                  <a:pt x="5550693" y="1959768"/>
                </a:lnTo>
                <a:lnTo>
                  <a:pt x="5557837" y="1920477"/>
                </a:lnTo>
                <a:lnTo>
                  <a:pt x="5581650" y="1853802"/>
                </a:lnTo>
                <a:lnTo>
                  <a:pt x="5609033" y="1796652"/>
                </a:lnTo>
                <a:lnTo>
                  <a:pt x="5623321" y="1769268"/>
                </a:lnTo>
                <a:lnTo>
                  <a:pt x="5637608" y="1739502"/>
                </a:lnTo>
                <a:lnTo>
                  <a:pt x="5660231" y="1674018"/>
                </a:lnTo>
                <a:lnTo>
                  <a:pt x="5668564" y="1634727"/>
                </a:lnTo>
                <a:lnTo>
                  <a:pt x="5674518" y="1589483"/>
                </a:lnTo>
                <a:lnTo>
                  <a:pt x="5676900" y="1538287"/>
                </a:lnTo>
                <a:lnTo>
                  <a:pt x="5674518" y="1487089"/>
                </a:lnTo>
                <a:lnTo>
                  <a:pt x="5668564" y="1441846"/>
                </a:lnTo>
                <a:lnTo>
                  <a:pt x="5660231" y="1402556"/>
                </a:lnTo>
                <a:lnTo>
                  <a:pt x="5637608" y="1337071"/>
                </a:lnTo>
                <a:lnTo>
                  <a:pt x="5609033" y="1281112"/>
                </a:lnTo>
                <a:lnTo>
                  <a:pt x="5594746" y="1253727"/>
                </a:lnTo>
                <a:lnTo>
                  <a:pt x="5568552" y="1191814"/>
                </a:lnTo>
                <a:lnTo>
                  <a:pt x="5550693" y="1119187"/>
                </a:lnTo>
                <a:lnTo>
                  <a:pt x="5543550" y="1073943"/>
                </a:lnTo>
                <a:lnTo>
                  <a:pt x="5542358" y="1022746"/>
                </a:lnTo>
                <a:lnTo>
                  <a:pt x="5543550" y="971550"/>
                </a:lnTo>
                <a:lnTo>
                  <a:pt x="5550693" y="926306"/>
                </a:lnTo>
                <a:lnTo>
                  <a:pt x="5557837" y="887014"/>
                </a:lnTo>
                <a:lnTo>
                  <a:pt x="5581650" y="821531"/>
                </a:lnTo>
                <a:lnTo>
                  <a:pt x="5609033" y="763189"/>
                </a:lnTo>
                <a:lnTo>
                  <a:pt x="5623321" y="735806"/>
                </a:lnTo>
                <a:lnTo>
                  <a:pt x="5637608" y="707231"/>
                </a:lnTo>
                <a:lnTo>
                  <a:pt x="5660231" y="640556"/>
                </a:lnTo>
                <a:lnTo>
                  <a:pt x="5668564" y="601264"/>
                </a:lnTo>
                <a:lnTo>
                  <a:pt x="5674518" y="558402"/>
                </a:lnTo>
                <a:lnTo>
                  <a:pt x="5676900" y="504825"/>
                </a:lnTo>
                <a:lnTo>
                  <a:pt x="5674518" y="454818"/>
                </a:lnTo>
                <a:lnTo>
                  <a:pt x="5668564" y="409575"/>
                </a:lnTo>
                <a:lnTo>
                  <a:pt x="5649514" y="338137"/>
                </a:lnTo>
                <a:lnTo>
                  <a:pt x="5624512" y="277414"/>
                </a:lnTo>
                <a:lnTo>
                  <a:pt x="5597127" y="222646"/>
                </a:lnTo>
                <a:lnTo>
                  <a:pt x="5582839" y="195262"/>
                </a:lnTo>
                <a:lnTo>
                  <a:pt x="5559027" y="130968"/>
                </a:lnTo>
                <a:lnTo>
                  <a:pt x="5551883" y="91677"/>
                </a:lnTo>
                <a:lnTo>
                  <a:pt x="5545931" y="50006"/>
                </a:lnTo>
                <a:lnTo>
                  <a:pt x="5542358" y="0"/>
                </a:lnTo>
                <a:close/>
              </a:path>
            </a:pathLst>
          </a:custGeom>
          <a:solidFill>
            <a:srgbClr val="DCDCD9"/>
          </a:solidFill>
        </p:spPr>
        <p:txBody>
          <a:bodyPr wrap="square" lIns="0" tIns="0" rIns="0" bIns="0" rtlCol="0"/>
          <a:lstStyle/>
          <a:p>
            <a:endParaRPr/>
          </a:p>
        </p:txBody>
      </p:sp>
      <p:sp>
        <p:nvSpPr>
          <p:cNvPr id="3" name="object 3"/>
          <p:cNvSpPr txBox="1">
            <a:spLocks noGrp="1"/>
          </p:cNvSpPr>
          <p:nvPr>
            <p:ph type="title"/>
          </p:nvPr>
        </p:nvSpPr>
        <p:spPr>
          <a:xfrm>
            <a:off x="644348" y="333756"/>
            <a:ext cx="2908935" cy="604520"/>
          </a:xfrm>
          <a:prstGeom prst="rect">
            <a:avLst/>
          </a:prstGeom>
        </p:spPr>
        <p:txBody>
          <a:bodyPr vert="horz" wrap="square" lIns="0" tIns="12700" rIns="0" bIns="0" rtlCol="0">
            <a:spAutoFit/>
          </a:bodyPr>
          <a:lstStyle/>
          <a:p>
            <a:pPr marL="12700">
              <a:lnSpc>
                <a:spcPct val="100000"/>
              </a:lnSpc>
              <a:spcBef>
                <a:spcPts val="100"/>
              </a:spcBef>
            </a:pPr>
            <a:r>
              <a:rPr sz="3800" b="0" spc="114" dirty="0">
                <a:solidFill>
                  <a:srgbClr val="2A1A00"/>
                </a:solidFill>
                <a:latin typeface="Impact"/>
                <a:cs typeface="Impact"/>
              </a:rPr>
              <a:t>CORE</a:t>
            </a:r>
            <a:r>
              <a:rPr sz="3800" b="0" spc="330" dirty="0">
                <a:solidFill>
                  <a:srgbClr val="2A1A00"/>
                </a:solidFill>
                <a:latin typeface="Impact"/>
                <a:cs typeface="Impact"/>
              </a:rPr>
              <a:t> </a:t>
            </a:r>
            <a:r>
              <a:rPr sz="3800" b="0" spc="125" dirty="0">
                <a:solidFill>
                  <a:srgbClr val="2A1A00"/>
                </a:solidFill>
                <a:latin typeface="Impact"/>
                <a:cs typeface="Impact"/>
              </a:rPr>
              <a:t>LIBRARY</a:t>
            </a:r>
            <a:endParaRPr sz="3800">
              <a:latin typeface="Impact"/>
              <a:cs typeface="Impact"/>
            </a:endParaRPr>
          </a:p>
        </p:txBody>
      </p:sp>
      <p:sp>
        <p:nvSpPr>
          <p:cNvPr id="4" name="object 4"/>
          <p:cNvSpPr/>
          <p:nvPr/>
        </p:nvSpPr>
        <p:spPr>
          <a:xfrm>
            <a:off x="0" y="0"/>
            <a:ext cx="212725" cy="5143500"/>
          </a:xfrm>
          <a:custGeom>
            <a:avLst/>
            <a:gdLst/>
            <a:ahLst/>
            <a:cxnLst/>
            <a:rect l="l" t="t" r="r" b="b"/>
            <a:pathLst>
              <a:path w="212725" h="5143500">
                <a:moveTo>
                  <a:pt x="212597" y="0"/>
                </a:moveTo>
                <a:lnTo>
                  <a:pt x="0" y="0"/>
                </a:lnTo>
                <a:lnTo>
                  <a:pt x="0" y="5143499"/>
                </a:lnTo>
                <a:lnTo>
                  <a:pt x="212597" y="5143499"/>
                </a:lnTo>
                <a:lnTo>
                  <a:pt x="212597" y="0"/>
                </a:lnTo>
                <a:close/>
              </a:path>
            </a:pathLst>
          </a:custGeom>
          <a:solidFill>
            <a:srgbClr val="F8B323"/>
          </a:solidFill>
        </p:spPr>
        <p:txBody>
          <a:bodyPr wrap="square" lIns="0" tIns="0" rIns="0" bIns="0" rtlCol="0"/>
          <a:lstStyle/>
          <a:p>
            <a:endParaRPr/>
          </a:p>
        </p:txBody>
      </p:sp>
      <p:sp>
        <p:nvSpPr>
          <p:cNvPr id="5" name="object 5"/>
          <p:cNvSpPr txBox="1"/>
          <p:nvPr/>
        </p:nvSpPr>
        <p:spPr>
          <a:xfrm>
            <a:off x="728913" y="1083564"/>
            <a:ext cx="4532630" cy="3311525"/>
          </a:xfrm>
          <a:prstGeom prst="rect">
            <a:avLst/>
          </a:prstGeom>
        </p:spPr>
        <p:txBody>
          <a:bodyPr vert="horz" wrap="square" lIns="0" tIns="9525" rIns="0" bIns="0" rtlCol="0">
            <a:spAutoFit/>
          </a:bodyPr>
          <a:lstStyle/>
          <a:p>
            <a:pPr marL="12700" marR="67945">
              <a:lnSpc>
                <a:spcPct val="101400"/>
              </a:lnSpc>
              <a:spcBef>
                <a:spcPts val="75"/>
              </a:spcBef>
            </a:pPr>
            <a:r>
              <a:rPr sz="1400" dirty="0">
                <a:latin typeface="Gill Sans MT"/>
                <a:cs typeface="Gill Sans MT"/>
              </a:rPr>
              <a:t>Most</a:t>
            </a:r>
            <a:r>
              <a:rPr sz="1400" spc="50" dirty="0">
                <a:latin typeface="Gill Sans MT"/>
                <a:cs typeface="Gill Sans MT"/>
              </a:rPr>
              <a:t> </a:t>
            </a:r>
            <a:r>
              <a:rPr sz="1400" dirty="0">
                <a:latin typeface="Gill Sans MT"/>
                <a:cs typeface="Gill Sans MT"/>
              </a:rPr>
              <a:t>programming</a:t>
            </a:r>
            <a:r>
              <a:rPr sz="1400" spc="65" dirty="0">
                <a:latin typeface="Gill Sans MT"/>
                <a:cs typeface="Gill Sans MT"/>
              </a:rPr>
              <a:t> </a:t>
            </a:r>
            <a:r>
              <a:rPr sz="1400" dirty="0">
                <a:latin typeface="Gill Sans MT"/>
                <a:cs typeface="Gill Sans MT"/>
              </a:rPr>
              <a:t>languages</a:t>
            </a:r>
            <a:r>
              <a:rPr sz="1400" spc="60" dirty="0">
                <a:latin typeface="Gill Sans MT"/>
                <a:cs typeface="Gill Sans MT"/>
              </a:rPr>
              <a:t> </a:t>
            </a:r>
            <a:r>
              <a:rPr sz="1400" dirty="0">
                <a:latin typeface="Gill Sans MT"/>
                <a:cs typeface="Gill Sans MT"/>
              </a:rPr>
              <a:t>have</a:t>
            </a:r>
            <a:r>
              <a:rPr sz="1400" spc="65" dirty="0">
                <a:latin typeface="Gill Sans MT"/>
                <a:cs typeface="Gill Sans MT"/>
              </a:rPr>
              <a:t> </a:t>
            </a:r>
            <a:r>
              <a:rPr sz="1400" dirty="0">
                <a:latin typeface="Gill Sans MT"/>
                <a:cs typeface="Gill Sans MT"/>
              </a:rPr>
              <a:t>an</a:t>
            </a:r>
            <a:r>
              <a:rPr sz="1400" spc="60" dirty="0">
                <a:latin typeface="Gill Sans MT"/>
                <a:cs typeface="Gill Sans MT"/>
              </a:rPr>
              <a:t> </a:t>
            </a:r>
            <a:r>
              <a:rPr sz="1400" dirty="0">
                <a:latin typeface="Gill Sans MT"/>
                <a:cs typeface="Gill Sans MT"/>
              </a:rPr>
              <a:t>associated</a:t>
            </a:r>
            <a:r>
              <a:rPr sz="1400" spc="65" dirty="0">
                <a:latin typeface="Gill Sans MT"/>
                <a:cs typeface="Gill Sans MT"/>
              </a:rPr>
              <a:t> </a:t>
            </a:r>
            <a:r>
              <a:rPr sz="1400" dirty="0">
                <a:latin typeface="Gill Sans MT"/>
                <a:cs typeface="Gill Sans MT"/>
              </a:rPr>
              <a:t>core</a:t>
            </a:r>
            <a:r>
              <a:rPr sz="1400" spc="70" dirty="0">
                <a:latin typeface="Gill Sans MT"/>
                <a:cs typeface="Gill Sans MT"/>
              </a:rPr>
              <a:t> </a:t>
            </a:r>
            <a:r>
              <a:rPr sz="1400" spc="-10" dirty="0">
                <a:latin typeface="Gill Sans MT"/>
                <a:cs typeface="Gill Sans MT"/>
              </a:rPr>
              <a:t>library </a:t>
            </a:r>
            <a:r>
              <a:rPr sz="1400" dirty="0">
                <a:latin typeface="Gill Sans MT"/>
                <a:cs typeface="Gill Sans MT"/>
              </a:rPr>
              <a:t>(sometimes</a:t>
            </a:r>
            <a:r>
              <a:rPr sz="1400" spc="70" dirty="0">
                <a:latin typeface="Gill Sans MT"/>
                <a:cs typeface="Gill Sans MT"/>
              </a:rPr>
              <a:t> </a:t>
            </a:r>
            <a:r>
              <a:rPr sz="1400" dirty="0">
                <a:latin typeface="Gill Sans MT"/>
                <a:cs typeface="Gill Sans MT"/>
              </a:rPr>
              <a:t>known</a:t>
            </a:r>
            <a:r>
              <a:rPr sz="1400" spc="70" dirty="0">
                <a:latin typeface="Gill Sans MT"/>
                <a:cs typeface="Gill Sans MT"/>
              </a:rPr>
              <a:t> </a:t>
            </a:r>
            <a:r>
              <a:rPr sz="1400" dirty="0">
                <a:latin typeface="Gill Sans MT"/>
                <a:cs typeface="Gill Sans MT"/>
              </a:rPr>
              <a:t>as</a:t>
            </a:r>
            <a:r>
              <a:rPr sz="1400" spc="75" dirty="0">
                <a:latin typeface="Gill Sans MT"/>
                <a:cs typeface="Gill Sans MT"/>
              </a:rPr>
              <a:t> </a:t>
            </a:r>
            <a:r>
              <a:rPr sz="1400" dirty="0">
                <a:latin typeface="Gill Sans MT"/>
                <a:cs typeface="Gill Sans MT"/>
              </a:rPr>
              <a:t>the</a:t>
            </a:r>
            <a:r>
              <a:rPr sz="1400" spc="-80" dirty="0">
                <a:latin typeface="Gill Sans MT"/>
                <a:cs typeface="Gill Sans MT"/>
              </a:rPr>
              <a:t> </a:t>
            </a:r>
            <a:r>
              <a:rPr sz="1400" dirty="0">
                <a:latin typeface="Gill Sans MT"/>
                <a:cs typeface="Gill Sans MT"/>
              </a:rPr>
              <a:t>“Standard</a:t>
            </a:r>
            <a:r>
              <a:rPr sz="1400" spc="70" dirty="0">
                <a:latin typeface="Gill Sans MT"/>
                <a:cs typeface="Gill Sans MT"/>
              </a:rPr>
              <a:t> </a:t>
            </a:r>
            <a:r>
              <a:rPr sz="1400" dirty="0">
                <a:latin typeface="Gill Sans MT"/>
                <a:cs typeface="Gill Sans MT"/>
              </a:rPr>
              <a:t>library”).</a:t>
            </a:r>
            <a:r>
              <a:rPr sz="1400" spc="160" dirty="0">
                <a:latin typeface="Gill Sans MT"/>
                <a:cs typeface="Gill Sans MT"/>
              </a:rPr>
              <a:t> </a:t>
            </a:r>
            <a:r>
              <a:rPr sz="1400" dirty="0">
                <a:latin typeface="Gill Sans MT"/>
                <a:cs typeface="Gill Sans MT"/>
              </a:rPr>
              <a:t>The</a:t>
            </a:r>
            <a:r>
              <a:rPr sz="1400" spc="80" dirty="0">
                <a:latin typeface="Gill Sans MT"/>
                <a:cs typeface="Gill Sans MT"/>
              </a:rPr>
              <a:t> </a:t>
            </a:r>
            <a:r>
              <a:rPr sz="1400" spc="-20" dirty="0">
                <a:latin typeface="Gill Sans MT"/>
                <a:cs typeface="Gill Sans MT"/>
              </a:rPr>
              <a:t>core </a:t>
            </a:r>
            <a:r>
              <a:rPr sz="1400" dirty="0">
                <a:latin typeface="Gill Sans MT"/>
                <a:cs typeface="Gill Sans MT"/>
              </a:rPr>
              <a:t>library</a:t>
            </a:r>
            <a:r>
              <a:rPr sz="1400" spc="55" dirty="0">
                <a:latin typeface="Gill Sans MT"/>
                <a:cs typeface="Gill Sans MT"/>
              </a:rPr>
              <a:t> </a:t>
            </a:r>
            <a:r>
              <a:rPr sz="1400" dirty="0">
                <a:latin typeface="Gill Sans MT"/>
                <a:cs typeface="Gill Sans MT"/>
              </a:rPr>
              <a:t>is</a:t>
            </a:r>
            <a:r>
              <a:rPr sz="1400" spc="65" dirty="0">
                <a:latin typeface="Gill Sans MT"/>
                <a:cs typeface="Gill Sans MT"/>
              </a:rPr>
              <a:t> </a:t>
            </a:r>
            <a:r>
              <a:rPr sz="1400" dirty="0">
                <a:latin typeface="Gill Sans MT"/>
                <a:cs typeface="Gill Sans MT"/>
              </a:rPr>
              <a:t>generally</a:t>
            </a:r>
            <a:r>
              <a:rPr sz="1400" spc="65" dirty="0">
                <a:latin typeface="Gill Sans MT"/>
                <a:cs typeface="Gill Sans MT"/>
              </a:rPr>
              <a:t> </a:t>
            </a:r>
            <a:r>
              <a:rPr sz="1400" dirty="0">
                <a:latin typeface="Gill Sans MT"/>
                <a:cs typeface="Gill Sans MT"/>
              </a:rPr>
              <a:t>available</a:t>
            </a:r>
            <a:r>
              <a:rPr sz="1400" spc="75" dirty="0">
                <a:latin typeface="Gill Sans MT"/>
                <a:cs typeface="Gill Sans MT"/>
              </a:rPr>
              <a:t> </a:t>
            </a:r>
            <a:r>
              <a:rPr sz="1400" dirty="0">
                <a:latin typeface="Gill Sans MT"/>
                <a:cs typeface="Gill Sans MT"/>
              </a:rPr>
              <a:t>by</a:t>
            </a:r>
            <a:r>
              <a:rPr sz="1400" spc="65" dirty="0">
                <a:latin typeface="Gill Sans MT"/>
                <a:cs typeface="Gill Sans MT"/>
              </a:rPr>
              <a:t> </a:t>
            </a:r>
            <a:r>
              <a:rPr sz="1400" dirty="0">
                <a:latin typeface="Gill Sans MT"/>
                <a:cs typeface="Gill Sans MT"/>
              </a:rPr>
              <a:t>all</a:t>
            </a:r>
            <a:r>
              <a:rPr sz="1400" spc="60" dirty="0">
                <a:latin typeface="Gill Sans MT"/>
                <a:cs typeface="Gill Sans MT"/>
              </a:rPr>
              <a:t> </a:t>
            </a:r>
            <a:r>
              <a:rPr sz="1400" dirty="0">
                <a:latin typeface="Gill Sans MT"/>
                <a:cs typeface="Gill Sans MT"/>
              </a:rPr>
              <a:t>implementations</a:t>
            </a:r>
            <a:r>
              <a:rPr sz="1400" spc="70" dirty="0">
                <a:latin typeface="Gill Sans MT"/>
                <a:cs typeface="Gill Sans MT"/>
              </a:rPr>
              <a:t> </a:t>
            </a:r>
            <a:r>
              <a:rPr sz="1400" spc="-10" dirty="0">
                <a:latin typeface="Gill Sans MT"/>
                <a:cs typeface="Gill Sans MT"/>
              </a:rPr>
              <a:t>(versions, </a:t>
            </a:r>
            <a:r>
              <a:rPr sz="1400" dirty="0">
                <a:latin typeface="Gill Sans MT"/>
                <a:cs typeface="Gill Sans MT"/>
              </a:rPr>
              <a:t>releases,</a:t>
            </a:r>
            <a:r>
              <a:rPr sz="1400" spc="-110" dirty="0">
                <a:latin typeface="Gill Sans MT"/>
                <a:cs typeface="Gill Sans MT"/>
              </a:rPr>
              <a:t> </a:t>
            </a:r>
            <a:r>
              <a:rPr sz="1400" dirty="0">
                <a:latin typeface="Gill Sans MT"/>
                <a:cs typeface="Gill Sans MT"/>
              </a:rPr>
              <a:t>etc.)</a:t>
            </a:r>
            <a:r>
              <a:rPr sz="1400" spc="60" dirty="0">
                <a:latin typeface="Gill Sans MT"/>
                <a:cs typeface="Gill Sans MT"/>
              </a:rPr>
              <a:t> </a:t>
            </a:r>
            <a:r>
              <a:rPr sz="1400" dirty="0">
                <a:latin typeface="Gill Sans MT"/>
                <a:cs typeface="Gill Sans MT"/>
              </a:rPr>
              <a:t>of</a:t>
            </a:r>
            <a:r>
              <a:rPr sz="1400" spc="60" dirty="0">
                <a:latin typeface="Gill Sans MT"/>
                <a:cs typeface="Gill Sans MT"/>
              </a:rPr>
              <a:t> </a:t>
            </a:r>
            <a:r>
              <a:rPr sz="1400" dirty="0">
                <a:latin typeface="Gill Sans MT"/>
                <a:cs typeface="Gill Sans MT"/>
              </a:rPr>
              <a:t>the</a:t>
            </a:r>
            <a:r>
              <a:rPr sz="1400" spc="65" dirty="0">
                <a:latin typeface="Gill Sans MT"/>
                <a:cs typeface="Gill Sans MT"/>
              </a:rPr>
              <a:t> </a:t>
            </a:r>
            <a:r>
              <a:rPr sz="1400" spc="-10" dirty="0">
                <a:latin typeface="Gill Sans MT"/>
                <a:cs typeface="Gill Sans MT"/>
              </a:rPr>
              <a:t>language.</a:t>
            </a:r>
            <a:endParaRPr sz="1400">
              <a:latin typeface="Gill Sans MT"/>
              <a:cs typeface="Gill Sans MT"/>
            </a:endParaRPr>
          </a:p>
          <a:p>
            <a:pPr>
              <a:lnSpc>
                <a:spcPct val="100000"/>
              </a:lnSpc>
              <a:spcBef>
                <a:spcPts val="20"/>
              </a:spcBef>
            </a:pPr>
            <a:endParaRPr sz="2300">
              <a:latin typeface="Gill Sans MT"/>
              <a:cs typeface="Gill Sans MT"/>
            </a:endParaRPr>
          </a:p>
          <a:p>
            <a:pPr marL="12700" marR="5080">
              <a:lnSpc>
                <a:spcPct val="101400"/>
              </a:lnSpc>
            </a:pPr>
            <a:r>
              <a:rPr sz="1400" dirty="0">
                <a:latin typeface="Gill Sans MT"/>
                <a:cs typeface="Gill Sans MT"/>
              </a:rPr>
              <a:t>Core</a:t>
            </a:r>
            <a:r>
              <a:rPr sz="1400" spc="65" dirty="0">
                <a:latin typeface="Gill Sans MT"/>
                <a:cs typeface="Gill Sans MT"/>
              </a:rPr>
              <a:t> </a:t>
            </a:r>
            <a:r>
              <a:rPr sz="1400" dirty="0">
                <a:latin typeface="Gill Sans MT"/>
                <a:cs typeface="Gill Sans MT"/>
              </a:rPr>
              <a:t>libraries</a:t>
            </a:r>
            <a:r>
              <a:rPr sz="1400" spc="65" dirty="0">
                <a:latin typeface="Gill Sans MT"/>
                <a:cs typeface="Gill Sans MT"/>
              </a:rPr>
              <a:t> </a:t>
            </a:r>
            <a:r>
              <a:rPr sz="1400" dirty="0">
                <a:latin typeface="Gill Sans MT"/>
                <a:cs typeface="Gill Sans MT"/>
              </a:rPr>
              <a:t>typically</a:t>
            </a:r>
            <a:r>
              <a:rPr sz="1400" spc="65" dirty="0">
                <a:latin typeface="Gill Sans MT"/>
                <a:cs typeface="Gill Sans MT"/>
              </a:rPr>
              <a:t> </a:t>
            </a:r>
            <a:r>
              <a:rPr sz="1400" dirty="0">
                <a:latin typeface="Gill Sans MT"/>
                <a:cs typeface="Gill Sans MT"/>
              </a:rPr>
              <a:t>include</a:t>
            </a:r>
            <a:r>
              <a:rPr sz="1400" spc="70" dirty="0">
                <a:latin typeface="Gill Sans MT"/>
                <a:cs typeface="Gill Sans MT"/>
              </a:rPr>
              <a:t> </a:t>
            </a:r>
            <a:r>
              <a:rPr sz="1400" dirty="0">
                <a:latin typeface="Gill Sans MT"/>
                <a:cs typeface="Gill Sans MT"/>
              </a:rPr>
              <a:t>definitions</a:t>
            </a:r>
            <a:r>
              <a:rPr sz="1400" spc="65" dirty="0">
                <a:latin typeface="Gill Sans MT"/>
                <a:cs typeface="Gill Sans MT"/>
              </a:rPr>
              <a:t> </a:t>
            </a:r>
            <a:r>
              <a:rPr sz="1400" dirty="0">
                <a:latin typeface="Gill Sans MT"/>
                <a:cs typeface="Gill Sans MT"/>
              </a:rPr>
              <a:t>for</a:t>
            </a:r>
            <a:r>
              <a:rPr sz="1400" spc="65" dirty="0">
                <a:latin typeface="Gill Sans MT"/>
                <a:cs typeface="Gill Sans MT"/>
              </a:rPr>
              <a:t> </a:t>
            </a:r>
            <a:r>
              <a:rPr sz="1400" dirty="0">
                <a:latin typeface="Gill Sans MT"/>
                <a:cs typeface="Gill Sans MT"/>
              </a:rPr>
              <a:t>commonly</a:t>
            </a:r>
            <a:r>
              <a:rPr sz="1400" spc="65" dirty="0">
                <a:latin typeface="Gill Sans MT"/>
                <a:cs typeface="Gill Sans MT"/>
              </a:rPr>
              <a:t> </a:t>
            </a:r>
            <a:r>
              <a:rPr sz="1400" spc="-20" dirty="0">
                <a:latin typeface="Gill Sans MT"/>
                <a:cs typeface="Gill Sans MT"/>
              </a:rPr>
              <a:t>used </a:t>
            </a:r>
            <a:r>
              <a:rPr sz="1400" dirty="0">
                <a:latin typeface="Gill Sans MT"/>
                <a:cs typeface="Gill Sans MT"/>
              </a:rPr>
              <a:t>algorithms,</a:t>
            </a:r>
            <a:r>
              <a:rPr sz="1400" spc="-105" dirty="0">
                <a:latin typeface="Gill Sans MT"/>
                <a:cs typeface="Gill Sans MT"/>
              </a:rPr>
              <a:t> </a:t>
            </a:r>
            <a:r>
              <a:rPr sz="1400" dirty="0">
                <a:latin typeface="Gill Sans MT"/>
                <a:cs typeface="Gill Sans MT"/>
              </a:rPr>
              <a:t>data</a:t>
            </a:r>
            <a:r>
              <a:rPr sz="1400" spc="80" dirty="0">
                <a:latin typeface="Gill Sans MT"/>
                <a:cs typeface="Gill Sans MT"/>
              </a:rPr>
              <a:t> </a:t>
            </a:r>
            <a:r>
              <a:rPr sz="1400" dirty="0">
                <a:latin typeface="Gill Sans MT"/>
                <a:cs typeface="Gill Sans MT"/>
              </a:rPr>
              <a:t>structures,</a:t>
            </a:r>
            <a:r>
              <a:rPr sz="1400" spc="-90" dirty="0">
                <a:latin typeface="Gill Sans MT"/>
                <a:cs typeface="Gill Sans MT"/>
              </a:rPr>
              <a:t> </a:t>
            </a:r>
            <a:r>
              <a:rPr sz="1400" dirty="0">
                <a:latin typeface="Gill Sans MT"/>
                <a:cs typeface="Gill Sans MT"/>
              </a:rPr>
              <a:t>and</a:t>
            </a:r>
            <a:r>
              <a:rPr sz="1400" spc="75" dirty="0">
                <a:latin typeface="Gill Sans MT"/>
                <a:cs typeface="Gill Sans MT"/>
              </a:rPr>
              <a:t> </a:t>
            </a:r>
            <a:r>
              <a:rPr sz="1400" dirty="0">
                <a:latin typeface="Gill Sans MT"/>
                <a:cs typeface="Gill Sans MT"/>
              </a:rPr>
              <a:t>mechanisms</a:t>
            </a:r>
            <a:r>
              <a:rPr sz="1400" spc="80" dirty="0">
                <a:latin typeface="Gill Sans MT"/>
                <a:cs typeface="Gill Sans MT"/>
              </a:rPr>
              <a:t> </a:t>
            </a:r>
            <a:r>
              <a:rPr sz="1400" dirty="0">
                <a:latin typeface="Gill Sans MT"/>
                <a:cs typeface="Gill Sans MT"/>
              </a:rPr>
              <a:t>for</a:t>
            </a:r>
            <a:r>
              <a:rPr sz="1400" spc="70" dirty="0">
                <a:latin typeface="Gill Sans MT"/>
                <a:cs typeface="Gill Sans MT"/>
              </a:rPr>
              <a:t> </a:t>
            </a:r>
            <a:r>
              <a:rPr sz="1400" dirty="0">
                <a:latin typeface="Gill Sans MT"/>
                <a:cs typeface="Gill Sans MT"/>
              </a:rPr>
              <a:t>input</a:t>
            </a:r>
            <a:r>
              <a:rPr sz="1400" spc="75" dirty="0">
                <a:latin typeface="Gill Sans MT"/>
                <a:cs typeface="Gill Sans MT"/>
              </a:rPr>
              <a:t> </a:t>
            </a:r>
            <a:r>
              <a:rPr sz="1400" spc="-25" dirty="0">
                <a:latin typeface="Gill Sans MT"/>
                <a:cs typeface="Gill Sans MT"/>
              </a:rPr>
              <a:t>and </a:t>
            </a:r>
            <a:r>
              <a:rPr sz="1400" spc="-10" dirty="0">
                <a:latin typeface="Gill Sans MT"/>
                <a:cs typeface="Gill Sans MT"/>
              </a:rPr>
              <a:t>output.</a:t>
            </a:r>
            <a:endParaRPr sz="1400">
              <a:latin typeface="Gill Sans MT"/>
              <a:cs typeface="Gill Sans MT"/>
            </a:endParaRPr>
          </a:p>
          <a:p>
            <a:pPr>
              <a:lnSpc>
                <a:spcPct val="100000"/>
              </a:lnSpc>
            </a:pPr>
            <a:endParaRPr sz="1600">
              <a:latin typeface="Gill Sans MT"/>
              <a:cs typeface="Gill Sans MT"/>
            </a:endParaRPr>
          </a:p>
          <a:p>
            <a:pPr marL="12700" marR="16510">
              <a:lnSpc>
                <a:spcPct val="101099"/>
              </a:lnSpc>
              <a:spcBef>
                <a:spcPts val="935"/>
              </a:spcBef>
              <a:tabLst>
                <a:tab pos="2511425" algn="l"/>
              </a:tabLst>
            </a:pPr>
            <a:r>
              <a:rPr sz="1400" dirty="0">
                <a:latin typeface="Gill Sans MT"/>
                <a:cs typeface="Gill Sans MT"/>
              </a:rPr>
              <a:t>The</a:t>
            </a:r>
            <a:r>
              <a:rPr sz="1400" spc="55" dirty="0">
                <a:latin typeface="Gill Sans MT"/>
                <a:cs typeface="Gill Sans MT"/>
              </a:rPr>
              <a:t> </a:t>
            </a:r>
            <a:r>
              <a:rPr sz="1400" dirty="0">
                <a:latin typeface="Gill Sans MT"/>
                <a:cs typeface="Gill Sans MT"/>
              </a:rPr>
              <a:t>line</a:t>
            </a:r>
            <a:r>
              <a:rPr sz="1400" spc="55" dirty="0">
                <a:latin typeface="Gill Sans MT"/>
                <a:cs typeface="Gill Sans MT"/>
              </a:rPr>
              <a:t> </a:t>
            </a:r>
            <a:r>
              <a:rPr sz="1400" dirty="0">
                <a:latin typeface="Gill Sans MT"/>
                <a:cs typeface="Gill Sans MT"/>
              </a:rPr>
              <a:t>between</a:t>
            </a:r>
            <a:r>
              <a:rPr sz="1400" spc="50" dirty="0">
                <a:latin typeface="Gill Sans MT"/>
                <a:cs typeface="Gill Sans MT"/>
              </a:rPr>
              <a:t> </a:t>
            </a:r>
            <a:r>
              <a:rPr sz="1400" dirty="0">
                <a:latin typeface="Gill Sans MT"/>
                <a:cs typeface="Gill Sans MT"/>
              </a:rPr>
              <a:t>a</a:t>
            </a:r>
            <a:r>
              <a:rPr sz="1400" spc="55" dirty="0">
                <a:latin typeface="Gill Sans MT"/>
                <a:cs typeface="Gill Sans MT"/>
              </a:rPr>
              <a:t> </a:t>
            </a:r>
            <a:r>
              <a:rPr sz="1400" dirty="0">
                <a:latin typeface="Gill Sans MT"/>
                <a:cs typeface="Gill Sans MT"/>
              </a:rPr>
              <a:t>language</a:t>
            </a:r>
            <a:r>
              <a:rPr sz="1400" spc="60" dirty="0">
                <a:latin typeface="Gill Sans MT"/>
                <a:cs typeface="Gill Sans MT"/>
              </a:rPr>
              <a:t> </a:t>
            </a:r>
            <a:r>
              <a:rPr sz="1400" dirty="0">
                <a:latin typeface="Gill Sans MT"/>
                <a:cs typeface="Gill Sans MT"/>
              </a:rPr>
              <a:t>and</a:t>
            </a:r>
            <a:r>
              <a:rPr sz="1400" spc="50" dirty="0">
                <a:latin typeface="Gill Sans MT"/>
                <a:cs typeface="Gill Sans MT"/>
              </a:rPr>
              <a:t> </a:t>
            </a:r>
            <a:r>
              <a:rPr sz="1400" dirty="0">
                <a:latin typeface="Gill Sans MT"/>
                <a:cs typeface="Gill Sans MT"/>
              </a:rPr>
              <a:t>its</a:t>
            </a:r>
            <a:r>
              <a:rPr sz="1400" spc="50" dirty="0">
                <a:latin typeface="Gill Sans MT"/>
                <a:cs typeface="Gill Sans MT"/>
              </a:rPr>
              <a:t> </a:t>
            </a:r>
            <a:r>
              <a:rPr sz="1400" dirty="0">
                <a:latin typeface="Gill Sans MT"/>
                <a:cs typeface="Gill Sans MT"/>
              </a:rPr>
              <a:t>core</a:t>
            </a:r>
            <a:r>
              <a:rPr sz="1400" spc="55" dirty="0">
                <a:latin typeface="Gill Sans MT"/>
                <a:cs typeface="Gill Sans MT"/>
              </a:rPr>
              <a:t> </a:t>
            </a:r>
            <a:r>
              <a:rPr sz="1400" dirty="0">
                <a:latin typeface="Gill Sans MT"/>
                <a:cs typeface="Gill Sans MT"/>
              </a:rPr>
              <a:t>library</a:t>
            </a:r>
            <a:r>
              <a:rPr sz="1400" spc="50" dirty="0">
                <a:latin typeface="Gill Sans MT"/>
                <a:cs typeface="Gill Sans MT"/>
              </a:rPr>
              <a:t> </a:t>
            </a:r>
            <a:r>
              <a:rPr sz="1400" dirty="0">
                <a:latin typeface="Gill Sans MT"/>
                <a:cs typeface="Gill Sans MT"/>
              </a:rPr>
              <a:t>differs</a:t>
            </a:r>
            <a:r>
              <a:rPr sz="1400" spc="55" dirty="0">
                <a:latin typeface="Gill Sans MT"/>
                <a:cs typeface="Gill Sans MT"/>
              </a:rPr>
              <a:t> </a:t>
            </a:r>
            <a:r>
              <a:rPr sz="1400" spc="-20" dirty="0">
                <a:latin typeface="Gill Sans MT"/>
                <a:cs typeface="Gill Sans MT"/>
              </a:rPr>
              <a:t>from </a:t>
            </a:r>
            <a:r>
              <a:rPr sz="1400" dirty="0">
                <a:latin typeface="Gill Sans MT"/>
                <a:cs typeface="Gill Sans MT"/>
              </a:rPr>
              <a:t>language</a:t>
            </a:r>
            <a:r>
              <a:rPr sz="1400" spc="50" dirty="0">
                <a:latin typeface="Gill Sans MT"/>
                <a:cs typeface="Gill Sans MT"/>
              </a:rPr>
              <a:t> </a:t>
            </a:r>
            <a:r>
              <a:rPr sz="1400" dirty="0">
                <a:latin typeface="Gill Sans MT"/>
                <a:cs typeface="Gill Sans MT"/>
              </a:rPr>
              <a:t>to</a:t>
            </a:r>
            <a:r>
              <a:rPr sz="1400" spc="65" dirty="0">
                <a:latin typeface="Gill Sans MT"/>
                <a:cs typeface="Gill Sans MT"/>
              </a:rPr>
              <a:t> </a:t>
            </a:r>
            <a:r>
              <a:rPr sz="1400" dirty="0">
                <a:latin typeface="Gill Sans MT"/>
                <a:cs typeface="Gill Sans MT"/>
              </a:rPr>
              <a:t>language</a:t>
            </a:r>
            <a:r>
              <a:rPr sz="1400" spc="65" dirty="0">
                <a:latin typeface="Gill Sans MT"/>
                <a:cs typeface="Gill Sans MT"/>
              </a:rPr>
              <a:t> </a:t>
            </a:r>
            <a:r>
              <a:rPr sz="1400" dirty="0">
                <a:latin typeface="Gill Sans MT"/>
                <a:cs typeface="Gill Sans MT"/>
              </a:rPr>
              <a:t>and</a:t>
            </a:r>
            <a:r>
              <a:rPr sz="1400" spc="60" dirty="0">
                <a:latin typeface="Gill Sans MT"/>
                <a:cs typeface="Gill Sans MT"/>
              </a:rPr>
              <a:t> </a:t>
            </a:r>
            <a:r>
              <a:rPr sz="1400" dirty="0">
                <a:latin typeface="Gill Sans MT"/>
                <a:cs typeface="Gill Sans MT"/>
              </a:rPr>
              <a:t>some</a:t>
            </a:r>
            <a:r>
              <a:rPr sz="1400" spc="65" dirty="0">
                <a:latin typeface="Gill Sans MT"/>
                <a:cs typeface="Gill Sans MT"/>
              </a:rPr>
              <a:t> </a:t>
            </a:r>
            <a:r>
              <a:rPr sz="1400" dirty="0">
                <a:latin typeface="Gill Sans MT"/>
                <a:cs typeface="Gill Sans MT"/>
              </a:rPr>
              <a:t>programmers</a:t>
            </a:r>
            <a:r>
              <a:rPr sz="1400" spc="60" dirty="0">
                <a:latin typeface="Gill Sans MT"/>
                <a:cs typeface="Gill Sans MT"/>
              </a:rPr>
              <a:t> </a:t>
            </a:r>
            <a:r>
              <a:rPr sz="1400" dirty="0">
                <a:latin typeface="Gill Sans MT"/>
                <a:cs typeface="Gill Sans MT"/>
              </a:rPr>
              <a:t>often</a:t>
            </a:r>
            <a:r>
              <a:rPr sz="1400" spc="60" dirty="0">
                <a:latin typeface="Gill Sans MT"/>
                <a:cs typeface="Gill Sans MT"/>
              </a:rPr>
              <a:t> </a:t>
            </a:r>
            <a:r>
              <a:rPr sz="1400" dirty="0">
                <a:latin typeface="Gill Sans MT"/>
                <a:cs typeface="Gill Sans MT"/>
              </a:rPr>
              <a:t>treat</a:t>
            </a:r>
            <a:r>
              <a:rPr sz="1400" spc="60" dirty="0">
                <a:latin typeface="Gill Sans MT"/>
                <a:cs typeface="Gill Sans MT"/>
              </a:rPr>
              <a:t> </a:t>
            </a:r>
            <a:r>
              <a:rPr sz="1400" spc="-25" dirty="0">
                <a:latin typeface="Gill Sans MT"/>
                <a:cs typeface="Gill Sans MT"/>
              </a:rPr>
              <a:t>the </a:t>
            </a:r>
            <a:r>
              <a:rPr sz="1400" dirty="0">
                <a:latin typeface="Gill Sans MT"/>
                <a:cs typeface="Gill Sans MT"/>
              </a:rPr>
              <a:t>library</a:t>
            </a:r>
            <a:r>
              <a:rPr sz="1400" spc="60" dirty="0">
                <a:latin typeface="Gill Sans MT"/>
                <a:cs typeface="Gill Sans MT"/>
              </a:rPr>
              <a:t> </a:t>
            </a:r>
            <a:r>
              <a:rPr sz="1400" dirty="0">
                <a:latin typeface="Gill Sans MT"/>
                <a:cs typeface="Gill Sans MT"/>
              </a:rPr>
              <a:t>as</a:t>
            </a:r>
            <a:r>
              <a:rPr sz="1400" spc="-95" dirty="0">
                <a:latin typeface="Gill Sans MT"/>
                <a:cs typeface="Gill Sans MT"/>
              </a:rPr>
              <a:t> </a:t>
            </a:r>
            <a:r>
              <a:rPr sz="1400" dirty="0">
                <a:latin typeface="Gill Sans MT"/>
                <a:cs typeface="Gill Sans MT"/>
              </a:rPr>
              <a:t>“part”</a:t>
            </a:r>
            <a:r>
              <a:rPr sz="1400" spc="65" dirty="0">
                <a:latin typeface="Gill Sans MT"/>
                <a:cs typeface="Gill Sans MT"/>
              </a:rPr>
              <a:t> </a:t>
            </a:r>
            <a:r>
              <a:rPr sz="1400" dirty="0">
                <a:latin typeface="Gill Sans MT"/>
                <a:cs typeface="Gill Sans MT"/>
              </a:rPr>
              <a:t>of</a:t>
            </a:r>
            <a:r>
              <a:rPr sz="1400" spc="60" dirty="0">
                <a:latin typeface="Gill Sans MT"/>
                <a:cs typeface="Gill Sans MT"/>
              </a:rPr>
              <a:t> </a:t>
            </a:r>
            <a:r>
              <a:rPr sz="1400" dirty="0">
                <a:latin typeface="Gill Sans MT"/>
                <a:cs typeface="Gill Sans MT"/>
              </a:rPr>
              <a:t>the</a:t>
            </a:r>
            <a:r>
              <a:rPr sz="1400" spc="70" dirty="0">
                <a:latin typeface="Gill Sans MT"/>
                <a:cs typeface="Gill Sans MT"/>
              </a:rPr>
              <a:t> </a:t>
            </a:r>
            <a:r>
              <a:rPr sz="1400" spc="-10" dirty="0">
                <a:latin typeface="Gill Sans MT"/>
                <a:cs typeface="Gill Sans MT"/>
              </a:rPr>
              <a:t>language.</a:t>
            </a:r>
            <a:r>
              <a:rPr sz="1400" dirty="0">
                <a:latin typeface="Gill Sans MT"/>
                <a:cs typeface="Gill Sans MT"/>
              </a:rPr>
              <a:t>	C++</a:t>
            </a:r>
            <a:r>
              <a:rPr sz="1400" spc="60" dirty="0">
                <a:latin typeface="Gill Sans MT"/>
                <a:cs typeface="Gill Sans MT"/>
              </a:rPr>
              <a:t> </a:t>
            </a:r>
            <a:r>
              <a:rPr sz="1400" dirty="0">
                <a:latin typeface="Gill Sans MT"/>
                <a:cs typeface="Gill Sans MT"/>
              </a:rPr>
              <a:t>is</a:t>
            </a:r>
            <a:r>
              <a:rPr sz="1400" spc="50" dirty="0">
                <a:latin typeface="Gill Sans MT"/>
                <a:cs typeface="Gill Sans MT"/>
              </a:rPr>
              <a:t> </a:t>
            </a:r>
            <a:r>
              <a:rPr sz="1400" dirty="0">
                <a:latin typeface="Gill Sans MT"/>
                <a:cs typeface="Gill Sans MT"/>
              </a:rPr>
              <a:t>designed</a:t>
            </a:r>
            <a:r>
              <a:rPr sz="1400" spc="50" dirty="0">
                <a:latin typeface="Gill Sans MT"/>
                <a:cs typeface="Gill Sans MT"/>
              </a:rPr>
              <a:t> </a:t>
            </a:r>
            <a:r>
              <a:rPr sz="1400" dirty="0">
                <a:latin typeface="Gill Sans MT"/>
                <a:cs typeface="Gill Sans MT"/>
              </a:rPr>
              <a:t>so</a:t>
            </a:r>
            <a:r>
              <a:rPr sz="1400" spc="60" dirty="0">
                <a:latin typeface="Gill Sans MT"/>
                <a:cs typeface="Gill Sans MT"/>
              </a:rPr>
              <a:t> </a:t>
            </a:r>
            <a:r>
              <a:rPr sz="1400" spc="-20" dirty="0">
                <a:latin typeface="Gill Sans MT"/>
                <a:cs typeface="Gill Sans MT"/>
              </a:rPr>
              <a:t>that </a:t>
            </a:r>
            <a:r>
              <a:rPr sz="1400" dirty="0">
                <a:latin typeface="Gill Sans MT"/>
                <a:cs typeface="Gill Sans MT"/>
              </a:rPr>
              <a:t>certain</a:t>
            </a:r>
            <a:r>
              <a:rPr sz="1400" spc="60" dirty="0">
                <a:latin typeface="Gill Sans MT"/>
                <a:cs typeface="Gill Sans MT"/>
              </a:rPr>
              <a:t> </a:t>
            </a:r>
            <a:r>
              <a:rPr sz="1400" dirty="0">
                <a:latin typeface="Gill Sans MT"/>
                <a:cs typeface="Gill Sans MT"/>
              </a:rPr>
              <a:t>syntactic</a:t>
            </a:r>
            <a:r>
              <a:rPr sz="1400" spc="75" dirty="0">
                <a:latin typeface="Gill Sans MT"/>
                <a:cs typeface="Gill Sans MT"/>
              </a:rPr>
              <a:t> </a:t>
            </a:r>
            <a:r>
              <a:rPr sz="1400" dirty="0">
                <a:latin typeface="Gill Sans MT"/>
                <a:cs typeface="Gill Sans MT"/>
              </a:rPr>
              <a:t>constructs</a:t>
            </a:r>
            <a:r>
              <a:rPr sz="1400" spc="70" dirty="0">
                <a:latin typeface="Gill Sans MT"/>
                <a:cs typeface="Gill Sans MT"/>
              </a:rPr>
              <a:t> </a:t>
            </a:r>
            <a:r>
              <a:rPr sz="1400" dirty="0">
                <a:latin typeface="Gill Sans MT"/>
                <a:cs typeface="Gill Sans MT"/>
              </a:rPr>
              <a:t>cannot</a:t>
            </a:r>
            <a:r>
              <a:rPr sz="1400" spc="70" dirty="0">
                <a:latin typeface="Gill Sans MT"/>
                <a:cs typeface="Gill Sans MT"/>
              </a:rPr>
              <a:t> </a:t>
            </a:r>
            <a:r>
              <a:rPr sz="1400" dirty="0">
                <a:latin typeface="Gill Sans MT"/>
                <a:cs typeface="Gill Sans MT"/>
              </a:rPr>
              <a:t>be</a:t>
            </a:r>
            <a:r>
              <a:rPr sz="1400" spc="75" dirty="0">
                <a:latin typeface="Gill Sans MT"/>
                <a:cs typeface="Gill Sans MT"/>
              </a:rPr>
              <a:t> </a:t>
            </a:r>
            <a:r>
              <a:rPr sz="1400" dirty="0">
                <a:latin typeface="Gill Sans MT"/>
                <a:cs typeface="Gill Sans MT"/>
              </a:rPr>
              <a:t>used</a:t>
            </a:r>
            <a:r>
              <a:rPr sz="1400" spc="75" dirty="0">
                <a:latin typeface="Gill Sans MT"/>
                <a:cs typeface="Gill Sans MT"/>
              </a:rPr>
              <a:t> </a:t>
            </a:r>
            <a:r>
              <a:rPr sz="1400" dirty="0">
                <a:latin typeface="Gill Sans MT"/>
                <a:cs typeface="Gill Sans MT"/>
              </a:rPr>
              <a:t>without</a:t>
            </a:r>
            <a:r>
              <a:rPr sz="1400" spc="70" dirty="0">
                <a:latin typeface="Gill Sans MT"/>
                <a:cs typeface="Gill Sans MT"/>
              </a:rPr>
              <a:t> </a:t>
            </a:r>
            <a:r>
              <a:rPr sz="1400" spc="-10" dirty="0">
                <a:latin typeface="Gill Sans MT"/>
                <a:cs typeface="Gill Sans MT"/>
              </a:rPr>
              <a:t>referring </a:t>
            </a:r>
            <a:r>
              <a:rPr sz="1400" dirty="0">
                <a:latin typeface="Gill Sans MT"/>
                <a:cs typeface="Gill Sans MT"/>
              </a:rPr>
              <a:t>to</a:t>
            </a:r>
            <a:r>
              <a:rPr sz="1400" spc="25" dirty="0">
                <a:latin typeface="Gill Sans MT"/>
                <a:cs typeface="Gill Sans MT"/>
              </a:rPr>
              <a:t> </a:t>
            </a:r>
            <a:r>
              <a:rPr sz="1400" dirty="0">
                <a:latin typeface="Gill Sans MT"/>
                <a:cs typeface="Gill Sans MT"/>
              </a:rPr>
              <a:t>the</a:t>
            </a:r>
            <a:r>
              <a:rPr sz="1400" spc="30" dirty="0">
                <a:latin typeface="Gill Sans MT"/>
                <a:cs typeface="Gill Sans MT"/>
              </a:rPr>
              <a:t> </a:t>
            </a:r>
            <a:r>
              <a:rPr sz="1400" dirty="0">
                <a:latin typeface="Gill Sans MT"/>
                <a:cs typeface="Gill Sans MT"/>
              </a:rPr>
              <a:t>core</a:t>
            </a:r>
            <a:r>
              <a:rPr sz="1400" spc="30" dirty="0">
                <a:latin typeface="Gill Sans MT"/>
                <a:cs typeface="Gill Sans MT"/>
              </a:rPr>
              <a:t> </a:t>
            </a:r>
            <a:r>
              <a:rPr sz="1400" spc="-10" dirty="0">
                <a:latin typeface="Gill Sans MT"/>
                <a:cs typeface="Gill Sans MT"/>
              </a:rPr>
              <a:t>library.</a:t>
            </a:r>
            <a:endParaRPr sz="1400">
              <a:latin typeface="Gill Sans MT"/>
              <a:cs typeface="Gill Sans MT"/>
            </a:endParaRPr>
          </a:p>
        </p:txBody>
      </p:sp>
      <p:pic>
        <p:nvPicPr>
          <p:cNvPr id="6" name="object 6"/>
          <p:cNvPicPr/>
          <p:nvPr/>
        </p:nvPicPr>
        <p:blipFill>
          <a:blip r:embed="rId2" cstate="print"/>
          <a:stretch>
            <a:fillRect/>
          </a:stretch>
        </p:blipFill>
        <p:spPr>
          <a:xfrm>
            <a:off x="6038090" y="963930"/>
            <a:ext cx="2742435" cy="321563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txBox="1"/>
          <p:nvPr/>
        </p:nvSpPr>
        <p:spPr>
          <a:xfrm>
            <a:off x="982697" y="2276856"/>
            <a:ext cx="3487420" cy="650240"/>
          </a:xfrm>
          <a:prstGeom prst="rect">
            <a:avLst/>
          </a:prstGeom>
        </p:spPr>
        <p:txBody>
          <a:bodyPr vert="horz" wrap="square" lIns="0" tIns="12700" rIns="0" bIns="0" rtlCol="0">
            <a:spAutoFit/>
          </a:bodyPr>
          <a:lstStyle/>
          <a:p>
            <a:pPr marL="12700">
              <a:lnSpc>
                <a:spcPct val="100000"/>
              </a:lnSpc>
              <a:spcBef>
                <a:spcPts val="100"/>
              </a:spcBef>
              <a:tabLst>
                <a:tab pos="1241425" algn="l"/>
              </a:tabLst>
            </a:pPr>
            <a:r>
              <a:rPr sz="4100" dirty="0">
                <a:solidFill>
                  <a:srgbClr val="2A1A00"/>
                </a:solidFill>
                <a:latin typeface="Impact"/>
                <a:cs typeface="Impact"/>
              </a:rPr>
              <a:t>C</a:t>
            </a:r>
            <a:r>
              <a:rPr sz="4100" spc="-160" dirty="0">
                <a:solidFill>
                  <a:srgbClr val="2A1A00"/>
                </a:solidFill>
                <a:latin typeface="Impact"/>
                <a:cs typeface="Impact"/>
              </a:rPr>
              <a:t> </a:t>
            </a:r>
            <a:r>
              <a:rPr sz="4100" dirty="0">
                <a:solidFill>
                  <a:srgbClr val="2A1A00"/>
                </a:solidFill>
                <a:latin typeface="Impact"/>
                <a:cs typeface="Impact"/>
              </a:rPr>
              <a:t>+</a:t>
            </a:r>
            <a:r>
              <a:rPr sz="4100" spc="-145" dirty="0">
                <a:solidFill>
                  <a:srgbClr val="2A1A00"/>
                </a:solidFill>
                <a:latin typeface="Impact"/>
                <a:cs typeface="Impact"/>
              </a:rPr>
              <a:t> </a:t>
            </a:r>
            <a:r>
              <a:rPr sz="4100" spc="-60" dirty="0">
                <a:solidFill>
                  <a:srgbClr val="2A1A00"/>
                </a:solidFill>
                <a:latin typeface="Impact"/>
                <a:cs typeface="Impact"/>
              </a:rPr>
              <a:t>+</a:t>
            </a:r>
            <a:r>
              <a:rPr sz="4100" dirty="0">
                <a:solidFill>
                  <a:srgbClr val="2A1A00"/>
                </a:solidFill>
                <a:latin typeface="Impact"/>
                <a:cs typeface="Impact"/>
              </a:rPr>
              <a:t>	E</a:t>
            </a:r>
            <a:r>
              <a:rPr sz="4100" spc="-140" dirty="0">
                <a:solidFill>
                  <a:srgbClr val="2A1A00"/>
                </a:solidFill>
                <a:latin typeface="Impact"/>
                <a:cs typeface="Impact"/>
              </a:rPr>
              <a:t> </a:t>
            </a:r>
            <a:r>
              <a:rPr sz="4100" dirty="0">
                <a:solidFill>
                  <a:srgbClr val="2A1A00"/>
                </a:solidFill>
                <a:latin typeface="Impact"/>
                <a:cs typeface="Impact"/>
              </a:rPr>
              <a:t>X</a:t>
            </a:r>
            <a:r>
              <a:rPr sz="4100" spc="-50" dirty="0">
                <a:solidFill>
                  <a:srgbClr val="2A1A00"/>
                </a:solidFill>
                <a:latin typeface="Impact"/>
                <a:cs typeface="Impact"/>
              </a:rPr>
              <a:t> </a:t>
            </a:r>
            <a:r>
              <a:rPr sz="4100" dirty="0">
                <a:solidFill>
                  <a:srgbClr val="2A1A00"/>
                </a:solidFill>
                <a:latin typeface="Impact"/>
                <a:cs typeface="Impact"/>
              </a:rPr>
              <a:t>A</a:t>
            </a:r>
            <a:r>
              <a:rPr sz="4100" spc="-145" dirty="0">
                <a:solidFill>
                  <a:srgbClr val="2A1A00"/>
                </a:solidFill>
                <a:latin typeface="Impact"/>
                <a:cs typeface="Impact"/>
              </a:rPr>
              <a:t> </a:t>
            </a:r>
            <a:r>
              <a:rPr sz="4100" dirty="0">
                <a:solidFill>
                  <a:srgbClr val="2A1A00"/>
                </a:solidFill>
                <a:latin typeface="Impact"/>
                <a:cs typeface="Impact"/>
              </a:rPr>
              <a:t>M</a:t>
            </a:r>
            <a:r>
              <a:rPr sz="4100" spc="-160" dirty="0">
                <a:solidFill>
                  <a:srgbClr val="2A1A00"/>
                </a:solidFill>
                <a:latin typeface="Impact"/>
                <a:cs typeface="Impact"/>
              </a:rPr>
              <a:t> </a:t>
            </a:r>
            <a:r>
              <a:rPr sz="4100" dirty="0">
                <a:solidFill>
                  <a:srgbClr val="2A1A00"/>
                </a:solidFill>
                <a:latin typeface="Impact"/>
                <a:cs typeface="Impact"/>
              </a:rPr>
              <a:t>P</a:t>
            </a:r>
            <a:r>
              <a:rPr sz="4100" spc="-145" dirty="0">
                <a:solidFill>
                  <a:srgbClr val="2A1A00"/>
                </a:solidFill>
                <a:latin typeface="Impact"/>
                <a:cs typeface="Impact"/>
              </a:rPr>
              <a:t> </a:t>
            </a:r>
            <a:r>
              <a:rPr sz="4100" dirty="0">
                <a:solidFill>
                  <a:srgbClr val="2A1A00"/>
                </a:solidFill>
                <a:latin typeface="Impact"/>
                <a:cs typeface="Impact"/>
              </a:rPr>
              <a:t>L</a:t>
            </a:r>
            <a:r>
              <a:rPr sz="4100" spc="-150" dirty="0">
                <a:solidFill>
                  <a:srgbClr val="2A1A00"/>
                </a:solidFill>
                <a:latin typeface="Impact"/>
                <a:cs typeface="Impact"/>
              </a:rPr>
              <a:t> </a:t>
            </a:r>
            <a:r>
              <a:rPr sz="4100" spc="-50" dirty="0">
                <a:solidFill>
                  <a:srgbClr val="2A1A00"/>
                </a:solidFill>
                <a:latin typeface="Impact"/>
                <a:cs typeface="Impact"/>
              </a:rPr>
              <a:t>E</a:t>
            </a:r>
            <a:endParaRPr sz="4100">
              <a:latin typeface="Impact"/>
              <a:cs typeface="Impact"/>
            </a:endParaRPr>
          </a:p>
        </p:txBody>
      </p:sp>
      <p:pic>
        <p:nvPicPr>
          <p:cNvPr id="5" name="object 5"/>
          <p:cNvPicPr/>
          <p:nvPr/>
        </p:nvPicPr>
        <p:blipFill>
          <a:blip r:embed="rId2" cstate="print"/>
          <a:stretch>
            <a:fillRect/>
          </a:stretch>
        </p:blipFill>
        <p:spPr>
          <a:xfrm>
            <a:off x="5182109" y="0"/>
            <a:ext cx="3961890" cy="514349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2473325" cy="2437334"/>
          </a:xfrm>
          <a:prstGeom prst="rect">
            <a:avLst/>
          </a:prstGeom>
        </p:spPr>
        <p:txBody>
          <a:bodyPr vert="horz" wrap="square" lIns="0" tIns="12700" rIns="0" bIns="0" rtlCol="0">
            <a:spAutoFit/>
          </a:bodyPr>
          <a:lstStyle/>
          <a:p>
            <a:pPr marL="130175" marR="1438275" indent="-117475">
              <a:lnSpc>
                <a:spcPct val="131800"/>
              </a:lnSpc>
              <a:spcBef>
                <a:spcPts val="100"/>
              </a:spcBef>
            </a:pPr>
            <a:r>
              <a:rPr sz="1700" dirty="0">
                <a:solidFill>
                  <a:srgbClr val="595959"/>
                </a:solidFill>
                <a:latin typeface="Gill Sans MT"/>
                <a:cs typeface="Gill Sans MT"/>
              </a:rPr>
              <a:t>int</a:t>
            </a:r>
            <a:r>
              <a:rPr sz="1700" spc="-85"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70" dirty="0">
                <a:solidFill>
                  <a:srgbClr val="595959"/>
                </a:solidFill>
                <a:latin typeface="Gill Sans MT"/>
                <a:cs typeface="Gill Sans MT"/>
              </a:rPr>
              <a:t>{</a:t>
            </a:r>
            <a:r>
              <a:rPr sz="1700" spc="-15" dirty="0">
                <a:solidFill>
                  <a:srgbClr val="595959"/>
                </a:solidFill>
                <a:latin typeface="Gill Sans MT"/>
                <a:cs typeface="Gill Sans MT"/>
              </a:rPr>
              <a:t> 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dirty="0">
                <a:solidFill>
                  <a:srgbClr val="595959"/>
                </a:solidFill>
                <a:latin typeface="Gill Sans MT"/>
                <a:cs typeface="Gill Sans MT"/>
              </a:rPr>
              <a:t>=</a:t>
            </a:r>
            <a:r>
              <a:rPr sz="1700" spc="-45" dirty="0">
                <a:solidFill>
                  <a:srgbClr val="595959"/>
                </a:solidFill>
                <a:latin typeface="Gill Sans MT"/>
                <a:cs typeface="Gill Sans MT"/>
              </a:rPr>
              <a:t> </a:t>
            </a:r>
            <a:r>
              <a:rPr sz="1700" dirty="0">
                <a:solidFill>
                  <a:srgbClr val="595959"/>
                </a:solidFill>
                <a:latin typeface="Gill Sans MT"/>
              </a:rPr>
              <a:t>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r>
              <a:rPr sz="1700" spc="-20" dirty="0">
                <a:solidFill>
                  <a:srgbClr val="595959"/>
                </a:solidFill>
                <a:latin typeface="Gill Sans MT"/>
                <a:cs typeface="Gill Sans MT"/>
              </a:rPr>
              <a:t>A++;</a:t>
            </a:r>
            <a:endParaRPr sz="1700" dirty="0">
              <a:latin typeface="Gill Sans MT"/>
              <a:cs typeface="Gill Sans MT"/>
            </a:endParaRPr>
          </a:p>
          <a:p>
            <a:pPr marL="130175">
              <a:lnSpc>
                <a:spcPct val="100000"/>
              </a:lnSpc>
              <a:spcBef>
                <a:spcPts val="450"/>
              </a:spcBef>
            </a:pP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8" name="object 8"/>
          <p:cNvGrpSpPr/>
          <p:nvPr/>
        </p:nvGrpSpPr>
        <p:grpSpPr>
          <a:xfrm>
            <a:off x="803776" y="1745067"/>
            <a:ext cx="275590" cy="255270"/>
            <a:chOff x="803776" y="1745067"/>
            <a:chExt cx="275590" cy="255270"/>
          </a:xfrm>
        </p:grpSpPr>
        <p:sp>
          <p:nvSpPr>
            <p:cNvPr id="9" name="object 9"/>
            <p:cNvSpPr/>
            <p:nvPr/>
          </p:nvSpPr>
          <p:spPr>
            <a:xfrm>
              <a:off x="806824" y="1748115"/>
              <a:ext cx="269240" cy="248920"/>
            </a:xfrm>
            <a:custGeom>
              <a:avLst/>
              <a:gdLst/>
              <a:ahLst/>
              <a:cxnLst/>
              <a:rect l="l" t="t" r="r" b="b"/>
              <a:pathLst>
                <a:path w="269240" h="248919">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0" name="object 10"/>
            <p:cNvSpPr/>
            <p:nvPr/>
          </p:nvSpPr>
          <p:spPr>
            <a:xfrm>
              <a:off x="810126" y="1751417"/>
              <a:ext cx="262890" cy="242570"/>
            </a:xfrm>
            <a:custGeom>
              <a:avLst/>
              <a:gdLst/>
              <a:ahLst/>
              <a:cxnLst/>
              <a:rect l="l" t="t" r="r" b="b"/>
              <a:pathLst>
                <a:path w="262890" h="242569">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1" name="object 11"/>
          <p:cNvSpPr txBox="1"/>
          <p:nvPr/>
        </p:nvSpPr>
        <p:spPr>
          <a:xfrm>
            <a:off x="895257" y="1767839"/>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1</a:t>
            </a:r>
          </a:p>
        </p:txBody>
      </p:sp>
      <p:grpSp>
        <p:nvGrpSpPr>
          <p:cNvPr id="12" name="object 12"/>
          <p:cNvGrpSpPr/>
          <p:nvPr/>
        </p:nvGrpSpPr>
        <p:grpSpPr>
          <a:xfrm>
            <a:off x="4609293" y="1523193"/>
            <a:ext cx="4161790" cy="3368040"/>
            <a:chOff x="4609293" y="1523193"/>
            <a:chExt cx="4161790" cy="3368040"/>
          </a:xfrm>
        </p:grpSpPr>
        <p:pic>
          <p:nvPicPr>
            <p:cNvPr id="13" name="object 13"/>
            <p:cNvPicPr/>
            <p:nvPr/>
          </p:nvPicPr>
          <p:blipFill>
            <a:blip r:embed="rId2" cstate="print"/>
            <a:stretch>
              <a:fillRect/>
            </a:stretch>
          </p:blipFill>
          <p:spPr>
            <a:xfrm>
              <a:off x="4612341" y="1526241"/>
              <a:ext cx="4155140" cy="3361764"/>
            </a:xfrm>
            <a:prstGeom prst="rect">
              <a:avLst/>
            </a:prstGeom>
          </p:spPr>
        </p:pic>
        <p:sp>
          <p:nvSpPr>
            <p:cNvPr id="14" name="object 14"/>
            <p:cNvSpPr/>
            <p:nvPr/>
          </p:nvSpPr>
          <p:spPr>
            <a:xfrm>
              <a:off x="4615643" y="1529543"/>
              <a:ext cx="4149090" cy="3355340"/>
            </a:xfrm>
            <a:custGeom>
              <a:avLst/>
              <a:gdLst/>
              <a:ahLst/>
              <a:cxnLst/>
              <a:rect l="l" t="t" r="r" b="b"/>
              <a:pathLst>
                <a:path w="4149090" h="3355340">
                  <a:moveTo>
                    <a:pt x="0" y="559202"/>
                  </a:moveTo>
                  <a:lnTo>
                    <a:pt x="2053" y="510952"/>
                  </a:lnTo>
                  <a:lnTo>
                    <a:pt x="8101" y="463842"/>
                  </a:lnTo>
                  <a:lnTo>
                    <a:pt x="17976" y="418039"/>
                  </a:lnTo>
                  <a:lnTo>
                    <a:pt x="31510" y="373711"/>
                  </a:lnTo>
                  <a:lnTo>
                    <a:pt x="48535" y="331027"/>
                  </a:lnTo>
                  <a:lnTo>
                    <a:pt x="68884" y="290155"/>
                  </a:lnTo>
                  <a:lnTo>
                    <a:pt x="92387" y="251261"/>
                  </a:lnTo>
                  <a:lnTo>
                    <a:pt x="118878" y="214514"/>
                  </a:lnTo>
                  <a:lnTo>
                    <a:pt x="148188" y="180082"/>
                  </a:lnTo>
                  <a:lnTo>
                    <a:pt x="180149" y="148132"/>
                  </a:lnTo>
                  <a:lnTo>
                    <a:pt x="214595" y="118833"/>
                  </a:lnTo>
                  <a:lnTo>
                    <a:pt x="251355" y="92352"/>
                  </a:lnTo>
                  <a:lnTo>
                    <a:pt x="290264" y="68858"/>
                  </a:lnTo>
                  <a:lnTo>
                    <a:pt x="331152" y="48517"/>
                  </a:lnTo>
                  <a:lnTo>
                    <a:pt x="373852" y="31498"/>
                  </a:lnTo>
                  <a:lnTo>
                    <a:pt x="418196" y="17969"/>
                  </a:lnTo>
                  <a:lnTo>
                    <a:pt x="464016" y="8098"/>
                  </a:lnTo>
                  <a:lnTo>
                    <a:pt x="511144" y="2052"/>
                  </a:lnTo>
                  <a:lnTo>
                    <a:pt x="559412" y="0"/>
                  </a:lnTo>
                  <a:lnTo>
                    <a:pt x="3589123" y="0"/>
                  </a:lnTo>
                  <a:lnTo>
                    <a:pt x="3637391" y="2052"/>
                  </a:lnTo>
                  <a:lnTo>
                    <a:pt x="3684519" y="8098"/>
                  </a:lnTo>
                  <a:lnTo>
                    <a:pt x="3730339" y="17969"/>
                  </a:lnTo>
                  <a:lnTo>
                    <a:pt x="3774683" y="31498"/>
                  </a:lnTo>
                  <a:lnTo>
                    <a:pt x="3817383" y="48517"/>
                  </a:lnTo>
                  <a:lnTo>
                    <a:pt x="3858272" y="68858"/>
                  </a:lnTo>
                  <a:lnTo>
                    <a:pt x="3897180" y="92352"/>
                  </a:lnTo>
                  <a:lnTo>
                    <a:pt x="3933941" y="118833"/>
                  </a:lnTo>
                  <a:lnTo>
                    <a:pt x="3968386" y="148132"/>
                  </a:lnTo>
                  <a:lnTo>
                    <a:pt x="4000347" y="180082"/>
                  </a:lnTo>
                  <a:lnTo>
                    <a:pt x="4029657" y="214514"/>
                  </a:lnTo>
                  <a:lnTo>
                    <a:pt x="4056148" y="251261"/>
                  </a:lnTo>
                  <a:lnTo>
                    <a:pt x="4079652" y="290155"/>
                  </a:lnTo>
                  <a:lnTo>
                    <a:pt x="4100000" y="331027"/>
                  </a:lnTo>
                  <a:lnTo>
                    <a:pt x="4117025" y="373711"/>
                  </a:lnTo>
                  <a:lnTo>
                    <a:pt x="4130559" y="418039"/>
                  </a:lnTo>
                  <a:lnTo>
                    <a:pt x="4140434" y="463842"/>
                  </a:lnTo>
                  <a:lnTo>
                    <a:pt x="4146482" y="510952"/>
                  </a:lnTo>
                  <a:lnTo>
                    <a:pt x="4148536" y="559202"/>
                  </a:lnTo>
                  <a:lnTo>
                    <a:pt x="4148536" y="2795958"/>
                  </a:lnTo>
                  <a:lnTo>
                    <a:pt x="4146482" y="2844208"/>
                  </a:lnTo>
                  <a:lnTo>
                    <a:pt x="4140434" y="2891318"/>
                  </a:lnTo>
                  <a:lnTo>
                    <a:pt x="4130559" y="2937121"/>
                  </a:lnTo>
                  <a:lnTo>
                    <a:pt x="4117025" y="2981449"/>
                  </a:lnTo>
                  <a:lnTo>
                    <a:pt x="4100000" y="3024133"/>
                  </a:lnTo>
                  <a:lnTo>
                    <a:pt x="4079652" y="3065006"/>
                  </a:lnTo>
                  <a:lnTo>
                    <a:pt x="4056148" y="3103899"/>
                  </a:lnTo>
                  <a:lnTo>
                    <a:pt x="4029657" y="3140646"/>
                  </a:lnTo>
                  <a:lnTo>
                    <a:pt x="4000347" y="3175078"/>
                  </a:lnTo>
                  <a:lnTo>
                    <a:pt x="3968386" y="3207028"/>
                  </a:lnTo>
                  <a:lnTo>
                    <a:pt x="3933941" y="3236327"/>
                  </a:lnTo>
                  <a:lnTo>
                    <a:pt x="3897180" y="3262808"/>
                  </a:lnTo>
                  <a:lnTo>
                    <a:pt x="3858272" y="3286302"/>
                  </a:lnTo>
                  <a:lnTo>
                    <a:pt x="3817383" y="3306643"/>
                  </a:lnTo>
                  <a:lnTo>
                    <a:pt x="3774683" y="3323662"/>
                  </a:lnTo>
                  <a:lnTo>
                    <a:pt x="3730339" y="3337191"/>
                  </a:lnTo>
                  <a:lnTo>
                    <a:pt x="3684519" y="3347062"/>
                  </a:lnTo>
                  <a:lnTo>
                    <a:pt x="3637391" y="3353108"/>
                  </a:lnTo>
                  <a:lnTo>
                    <a:pt x="3589123" y="3355161"/>
                  </a:lnTo>
                  <a:lnTo>
                    <a:pt x="559412" y="3355161"/>
                  </a:lnTo>
                  <a:lnTo>
                    <a:pt x="511144" y="3353108"/>
                  </a:lnTo>
                  <a:lnTo>
                    <a:pt x="464016" y="3347062"/>
                  </a:lnTo>
                  <a:lnTo>
                    <a:pt x="418196" y="3337191"/>
                  </a:lnTo>
                  <a:lnTo>
                    <a:pt x="373852" y="3323662"/>
                  </a:lnTo>
                  <a:lnTo>
                    <a:pt x="331152" y="3306643"/>
                  </a:lnTo>
                  <a:lnTo>
                    <a:pt x="290264" y="3286302"/>
                  </a:lnTo>
                  <a:lnTo>
                    <a:pt x="251355" y="3262808"/>
                  </a:lnTo>
                  <a:lnTo>
                    <a:pt x="214595" y="3236327"/>
                  </a:lnTo>
                  <a:lnTo>
                    <a:pt x="180149" y="3207028"/>
                  </a:lnTo>
                  <a:lnTo>
                    <a:pt x="148188" y="3175078"/>
                  </a:lnTo>
                  <a:lnTo>
                    <a:pt x="118878" y="3140646"/>
                  </a:lnTo>
                  <a:lnTo>
                    <a:pt x="92387" y="3103899"/>
                  </a:lnTo>
                  <a:lnTo>
                    <a:pt x="68884" y="3065006"/>
                  </a:lnTo>
                  <a:lnTo>
                    <a:pt x="48535" y="3024133"/>
                  </a:lnTo>
                  <a:lnTo>
                    <a:pt x="31510" y="2981449"/>
                  </a:lnTo>
                  <a:lnTo>
                    <a:pt x="17976" y="2937121"/>
                  </a:lnTo>
                  <a:lnTo>
                    <a:pt x="8101" y="2891318"/>
                  </a:lnTo>
                  <a:lnTo>
                    <a:pt x="2053" y="2844208"/>
                  </a:lnTo>
                  <a:lnTo>
                    <a:pt x="0" y="2795958"/>
                  </a:lnTo>
                  <a:lnTo>
                    <a:pt x="0" y="559202"/>
                  </a:lnTo>
                  <a:close/>
                </a:path>
              </a:pathLst>
            </a:custGeom>
            <a:ln w="12700">
              <a:solidFill>
                <a:srgbClr val="B68317"/>
              </a:solidFill>
            </a:ln>
          </p:spPr>
          <p:txBody>
            <a:bodyPr wrap="square" lIns="0" tIns="0" rIns="0" bIns="0" rtlCol="0"/>
            <a:lstStyle/>
            <a:p>
              <a:endParaRPr/>
            </a:p>
          </p:txBody>
        </p:sp>
      </p:grpSp>
      <p:sp>
        <p:nvSpPr>
          <p:cNvPr id="15" name="object 15"/>
          <p:cNvSpPr txBox="1"/>
          <p:nvPr/>
        </p:nvSpPr>
        <p:spPr>
          <a:xfrm>
            <a:off x="4912127" y="1716023"/>
            <a:ext cx="3347720" cy="510540"/>
          </a:xfrm>
          <a:prstGeom prst="rect">
            <a:avLst/>
          </a:prstGeom>
        </p:spPr>
        <p:txBody>
          <a:bodyPr vert="horz" wrap="square" lIns="0" tIns="12700" rIns="0" bIns="0" rtlCol="0">
            <a:spAutoFit/>
          </a:bodyPr>
          <a:lstStyle/>
          <a:p>
            <a:pPr marL="12700">
              <a:lnSpc>
                <a:spcPts val="1310"/>
              </a:lnSpc>
              <a:spcBef>
                <a:spcPts val="100"/>
              </a:spcBef>
            </a:pPr>
            <a:r>
              <a:rPr sz="1100" b="1" spc="-20" dirty="0">
                <a:latin typeface="Arial"/>
                <a:cs typeface="Arial"/>
              </a:rPr>
              <a:t>Line</a:t>
            </a:r>
            <a:r>
              <a:rPr sz="1100" b="1" spc="-55" dirty="0">
                <a:latin typeface="Arial"/>
                <a:cs typeface="Arial"/>
              </a:rPr>
              <a:t> </a:t>
            </a:r>
            <a:r>
              <a:rPr sz="1100" b="1" spc="-50" dirty="0">
                <a:latin typeface="Arial"/>
                <a:cs typeface="Arial"/>
              </a:rPr>
              <a:t>1</a:t>
            </a:r>
            <a:endParaRPr sz="1100" dirty="0">
              <a:latin typeface="Arial"/>
              <a:cs typeface="Arial"/>
            </a:endParaRPr>
          </a:p>
          <a:p>
            <a:pPr marL="12700" marR="5080">
              <a:lnSpc>
                <a:spcPts val="1200"/>
              </a:lnSpc>
              <a:spcBef>
                <a:spcPts val="125"/>
              </a:spcBef>
            </a:pPr>
            <a:r>
              <a:rPr sz="1100" spc="-25" dirty="0">
                <a:latin typeface="Arial"/>
                <a:cs typeface="Arial"/>
              </a:rPr>
              <a:t>Declares</a:t>
            </a:r>
            <a:r>
              <a:rPr sz="1100" spc="-45" dirty="0">
                <a:latin typeface="Arial"/>
                <a:cs typeface="Arial"/>
              </a:rPr>
              <a:t> </a:t>
            </a:r>
            <a:r>
              <a:rPr sz="1100" dirty="0">
                <a:latin typeface="Arial"/>
                <a:cs typeface="Arial"/>
              </a:rPr>
              <a:t>a</a:t>
            </a:r>
            <a:r>
              <a:rPr sz="1100" spc="-45" dirty="0">
                <a:latin typeface="Arial"/>
                <a:cs typeface="Arial"/>
              </a:rPr>
              <a:t> </a:t>
            </a:r>
            <a:r>
              <a:rPr sz="1100" spc="-20" dirty="0">
                <a:latin typeface="Arial"/>
                <a:cs typeface="Arial"/>
              </a:rPr>
              <a:t>‘function’</a:t>
            </a:r>
            <a:r>
              <a:rPr sz="1100" spc="-25" dirty="0">
                <a:latin typeface="Arial"/>
                <a:cs typeface="Arial"/>
              </a:rPr>
              <a:t> </a:t>
            </a:r>
            <a:r>
              <a:rPr lang="en-GB" sz="1100" spc="-25" dirty="0">
                <a:latin typeface="Arial"/>
                <a:cs typeface="Arial"/>
              </a:rPr>
              <a:t>with return type </a:t>
            </a:r>
            <a:r>
              <a:rPr sz="1100" dirty="0">
                <a:latin typeface="Arial"/>
                <a:cs typeface="Arial"/>
              </a:rPr>
              <a:t>as</a:t>
            </a:r>
            <a:r>
              <a:rPr sz="1100" spc="-45" dirty="0">
                <a:latin typeface="Arial"/>
                <a:cs typeface="Arial"/>
              </a:rPr>
              <a:t> </a:t>
            </a:r>
            <a:r>
              <a:rPr sz="1100" spc="-20" dirty="0">
                <a:latin typeface="Arial"/>
                <a:cs typeface="Arial"/>
              </a:rPr>
              <a:t>type</a:t>
            </a:r>
            <a:r>
              <a:rPr sz="1100" spc="-40" dirty="0">
                <a:latin typeface="Arial"/>
                <a:cs typeface="Arial"/>
              </a:rPr>
              <a:t> </a:t>
            </a:r>
            <a:r>
              <a:rPr sz="1100" spc="-10" dirty="0">
                <a:latin typeface="Arial"/>
                <a:cs typeface="Arial"/>
              </a:rPr>
              <a:t>‘int’</a:t>
            </a:r>
            <a:r>
              <a:rPr sz="1100" spc="-30" dirty="0">
                <a:latin typeface="Arial"/>
                <a:cs typeface="Arial"/>
              </a:rPr>
              <a:t> </a:t>
            </a:r>
            <a:r>
              <a:rPr sz="1100" spc="-20" dirty="0">
                <a:latin typeface="Arial"/>
                <a:cs typeface="Arial"/>
              </a:rPr>
              <a:t>(</a:t>
            </a:r>
            <a:r>
              <a:rPr lang="en-GB" sz="1100" spc="-20" dirty="0" err="1">
                <a:latin typeface="Arial"/>
                <a:cs typeface="Arial"/>
              </a:rPr>
              <a:t>i.e</a:t>
            </a:r>
            <a:r>
              <a:rPr sz="1100" spc="-20" dirty="0">
                <a:latin typeface="Arial"/>
                <a:cs typeface="Arial"/>
              </a:rPr>
              <a:t>.</a:t>
            </a:r>
            <a:r>
              <a:rPr sz="1100" spc="-40" dirty="0">
                <a:latin typeface="Arial"/>
                <a:cs typeface="Arial"/>
              </a:rPr>
              <a:t> </a:t>
            </a:r>
            <a:r>
              <a:rPr sz="1100" spc="-10" dirty="0">
                <a:latin typeface="Arial"/>
                <a:cs typeface="Arial"/>
              </a:rPr>
              <a:t>will</a:t>
            </a:r>
            <a:r>
              <a:rPr sz="1100" spc="-30" dirty="0">
                <a:latin typeface="Arial"/>
                <a:cs typeface="Arial"/>
              </a:rPr>
              <a:t> </a:t>
            </a:r>
            <a:r>
              <a:rPr sz="1100" spc="-20" dirty="0">
                <a:latin typeface="Arial"/>
                <a:cs typeface="Arial"/>
              </a:rPr>
              <a:t>return</a:t>
            </a:r>
            <a:r>
              <a:rPr sz="1100" spc="-45" dirty="0">
                <a:latin typeface="Arial"/>
                <a:cs typeface="Arial"/>
              </a:rPr>
              <a:t> </a:t>
            </a:r>
            <a:r>
              <a:rPr sz="1100" dirty="0">
                <a:latin typeface="Arial"/>
                <a:cs typeface="Arial"/>
              </a:rPr>
              <a:t>a</a:t>
            </a:r>
            <a:r>
              <a:rPr sz="1100" spc="-40" dirty="0">
                <a:latin typeface="Arial"/>
                <a:cs typeface="Arial"/>
              </a:rPr>
              <a:t> </a:t>
            </a:r>
            <a:r>
              <a:rPr sz="1100" spc="-10" dirty="0">
                <a:latin typeface="Arial"/>
                <a:cs typeface="Arial"/>
              </a:rPr>
              <a:t>whole number).</a:t>
            </a:r>
            <a:endParaRPr sz="1100" dirty="0">
              <a:latin typeface="Arial"/>
              <a:cs typeface="Arial"/>
            </a:endParaRPr>
          </a:p>
        </p:txBody>
      </p:sp>
      <p:sp>
        <p:nvSpPr>
          <p:cNvPr id="16" name="object 16"/>
          <p:cNvSpPr txBox="1"/>
          <p:nvPr/>
        </p:nvSpPr>
        <p:spPr>
          <a:xfrm>
            <a:off x="4912127" y="2362200"/>
            <a:ext cx="3579495" cy="662940"/>
          </a:xfrm>
          <a:prstGeom prst="rect">
            <a:avLst/>
          </a:prstGeom>
        </p:spPr>
        <p:txBody>
          <a:bodyPr vert="horz" wrap="square" lIns="0" tIns="23495" rIns="0" bIns="0" rtlCol="0">
            <a:spAutoFit/>
          </a:bodyPr>
          <a:lstStyle/>
          <a:p>
            <a:pPr marL="12700" marR="5080">
              <a:lnSpc>
                <a:spcPct val="93300"/>
              </a:lnSpc>
              <a:spcBef>
                <a:spcPts val="185"/>
              </a:spcBef>
            </a:pPr>
            <a:r>
              <a:rPr sz="1100" spc="-30" dirty="0">
                <a:latin typeface="Arial"/>
                <a:cs typeface="Arial"/>
              </a:rPr>
              <a:t>We</a:t>
            </a:r>
            <a:r>
              <a:rPr sz="1100" spc="-50" dirty="0">
                <a:latin typeface="Arial"/>
                <a:cs typeface="Arial"/>
              </a:rPr>
              <a:t> </a:t>
            </a:r>
            <a:r>
              <a:rPr sz="1100" spc="-10" dirty="0">
                <a:latin typeface="Arial"/>
                <a:cs typeface="Arial"/>
              </a:rPr>
              <a:t>can</a:t>
            </a:r>
            <a:r>
              <a:rPr sz="1100" spc="-45" dirty="0">
                <a:latin typeface="Arial"/>
                <a:cs typeface="Arial"/>
              </a:rPr>
              <a:t> </a:t>
            </a:r>
            <a:r>
              <a:rPr sz="1100" spc="-10" dirty="0">
                <a:latin typeface="Arial"/>
                <a:cs typeface="Arial"/>
              </a:rPr>
              <a:t>see</a:t>
            </a:r>
            <a:r>
              <a:rPr sz="1100" spc="-45" dirty="0">
                <a:latin typeface="Arial"/>
                <a:cs typeface="Arial"/>
              </a:rPr>
              <a:t> </a:t>
            </a:r>
            <a:r>
              <a:rPr sz="1100" spc="-20" dirty="0">
                <a:latin typeface="Arial"/>
                <a:cs typeface="Arial"/>
              </a:rPr>
              <a:t>that</a:t>
            </a:r>
            <a:r>
              <a:rPr sz="1100" spc="-40"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‘function’</a:t>
            </a:r>
            <a:r>
              <a:rPr sz="1100" spc="-30" dirty="0">
                <a:latin typeface="Arial"/>
                <a:cs typeface="Arial"/>
              </a:rPr>
              <a:t> </a:t>
            </a:r>
            <a:r>
              <a:rPr sz="1100" spc="-20" dirty="0">
                <a:latin typeface="Arial"/>
                <a:cs typeface="Arial"/>
              </a:rPr>
              <a:t>called</a:t>
            </a:r>
            <a:r>
              <a:rPr sz="1100" spc="-45" dirty="0">
                <a:latin typeface="Arial"/>
                <a:cs typeface="Arial"/>
              </a:rPr>
              <a:t> </a:t>
            </a:r>
            <a:r>
              <a:rPr sz="1100" spc="-20" dirty="0">
                <a:latin typeface="Arial"/>
                <a:cs typeface="Arial"/>
              </a:rPr>
              <a:t>‘main’</a:t>
            </a:r>
            <a:r>
              <a:rPr sz="1100" spc="-25" dirty="0">
                <a:latin typeface="Arial"/>
                <a:cs typeface="Arial"/>
              </a:rPr>
              <a:t> </a:t>
            </a:r>
            <a:r>
              <a:rPr sz="1100" spc="-20" dirty="0">
                <a:latin typeface="Arial"/>
                <a:cs typeface="Arial"/>
              </a:rPr>
              <a:t>does</a:t>
            </a:r>
            <a:r>
              <a:rPr sz="1100" spc="-45" dirty="0">
                <a:latin typeface="Arial"/>
                <a:cs typeface="Arial"/>
              </a:rPr>
              <a:t> </a:t>
            </a:r>
            <a:r>
              <a:rPr sz="1100" spc="-10" dirty="0">
                <a:latin typeface="Arial"/>
                <a:cs typeface="Arial"/>
              </a:rPr>
              <a:t>not</a:t>
            </a:r>
            <a:r>
              <a:rPr sz="1100" spc="-40" dirty="0">
                <a:latin typeface="Arial"/>
                <a:cs typeface="Arial"/>
              </a:rPr>
              <a:t> </a:t>
            </a:r>
            <a:r>
              <a:rPr sz="1100" spc="-20" dirty="0">
                <a:latin typeface="Arial"/>
                <a:cs typeface="Arial"/>
              </a:rPr>
              <a:t>declare </a:t>
            </a:r>
            <a:r>
              <a:rPr sz="1100" spc="-10" dirty="0">
                <a:latin typeface="Arial"/>
                <a:cs typeface="Arial"/>
              </a:rPr>
              <a:t>any</a:t>
            </a:r>
            <a:r>
              <a:rPr sz="1100" spc="-45" dirty="0">
                <a:latin typeface="Arial"/>
                <a:cs typeface="Arial"/>
              </a:rPr>
              <a:t> </a:t>
            </a:r>
            <a:r>
              <a:rPr lang="en-GB" sz="1100" spc="-25" dirty="0">
                <a:latin typeface="Arial"/>
                <a:cs typeface="Arial"/>
              </a:rPr>
              <a:t>parameters</a:t>
            </a:r>
            <a:r>
              <a:rPr sz="1100" spc="-40" dirty="0">
                <a:latin typeface="Arial"/>
                <a:cs typeface="Arial"/>
              </a:rPr>
              <a:t> </a:t>
            </a:r>
            <a:r>
              <a:rPr sz="1100" spc="-20" dirty="0">
                <a:latin typeface="Arial"/>
                <a:cs typeface="Arial"/>
              </a:rPr>
              <a:t>(variable</a:t>
            </a:r>
            <a:r>
              <a:rPr sz="1100" spc="-45" dirty="0">
                <a:latin typeface="Arial"/>
                <a:cs typeface="Arial"/>
              </a:rPr>
              <a:t> </a:t>
            </a:r>
            <a:r>
              <a:rPr sz="1100" spc="-25" dirty="0">
                <a:latin typeface="Arial"/>
                <a:cs typeface="Arial"/>
              </a:rPr>
              <a:t>names</a:t>
            </a:r>
            <a:r>
              <a:rPr sz="1100" spc="-40" dirty="0">
                <a:latin typeface="Arial"/>
                <a:cs typeface="Arial"/>
              </a:rPr>
              <a:t> </a:t>
            </a:r>
            <a:r>
              <a:rPr sz="1100" spc="-20" dirty="0">
                <a:latin typeface="Arial"/>
                <a:cs typeface="Arial"/>
              </a:rPr>
              <a:t>listed</a:t>
            </a:r>
            <a:r>
              <a:rPr sz="1100" spc="-45" dirty="0">
                <a:latin typeface="Arial"/>
                <a:cs typeface="Arial"/>
              </a:rPr>
              <a:t> </a:t>
            </a:r>
            <a:r>
              <a:rPr sz="1100" dirty="0">
                <a:latin typeface="Arial"/>
                <a:cs typeface="Arial"/>
              </a:rPr>
              <a:t>in</a:t>
            </a:r>
            <a:r>
              <a:rPr sz="1100" spc="-40"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round</a:t>
            </a:r>
            <a:r>
              <a:rPr sz="1100" spc="-40" dirty="0">
                <a:latin typeface="Arial"/>
                <a:cs typeface="Arial"/>
              </a:rPr>
              <a:t> </a:t>
            </a:r>
            <a:r>
              <a:rPr sz="1100" spc="-20" dirty="0">
                <a:latin typeface="Arial"/>
                <a:cs typeface="Arial"/>
              </a:rPr>
              <a:t>brackets) </a:t>
            </a:r>
            <a:r>
              <a:rPr sz="1100" spc="-25" dirty="0">
                <a:latin typeface="Arial"/>
                <a:cs typeface="Arial"/>
              </a:rPr>
              <a:t>therefore</a:t>
            </a:r>
            <a:r>
              <a:rPr sz="1100" spc="-50"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function</a:t>
            </a:r>
            <a:r>
              <a:rPr sz="1100" spc="-50" dirty="0">
                <a:latin typeface="Arial"/>
                <a:cs typeface="Arial"/>
              </a:rPr>
              <a:t> </a:t>
            </a:r>
            <a:r>
              <a:rPr sz="1100" spc="-10" dirty="0">
                <a:latin typeface="Arial"/>
                <a:cs typeface="Arial"/>
              </a:rPr>
              <a:t>will</a:t>
            </a:r>
            <a:r>
              <a:rPr sz="1100" spc="-25" dirty="0">
                <a:latin typeface="Arial"/>
                <a:cs typeface="Arial"/>
              </a:rPr>
              <a:t> </a:t>
            </a:r>
            <a:r>
              <a:rPr sz="1100" spc="-10" dirty="0">
                <a:latin typeface="Arial"/>
                <a:cs typeface="Arial"/>
              </a:rPr>
              <a:t>not</a:t>
            </a:r>
            <a:r>
              <a:rPr sz="1100" spc="-45" dirty="0">
                <a:latin typeface="Arial"/>
                <a:cs typeface="Arial"/>
              </a:rPr>
              <a:t> </a:t>
            </a:r>
            <a:r>
              <a:rPr sz="1100" spc="-20" dirty="0">
                <a:latin typeface="Arial"/>
                <a:cs typeface="Arial"/>
              </a:rPr>
              <a:t>expect</a:t>
            </a:r>
            <a:r>
              <a:rPr sz="1100" spc="-40" dirty="0">
                <a:latin typeface="Arial"/>
                <a:cs typeface="Arial"/>
              </a:rPr>
              <a:t> </a:t>
            </a:r>
            <a:r>
              <a:rPr sz="1100" spc="-10" dirty="0">
                <a:latin typeface="Arial"/>
                <a:cs typeface="Arial"/>
              </a:rPr>
              <a:t>any</a:t>
            </a:r>
            <a:r>
              <a:rPr sz="1100" spc="-50" dirty="0">
                <a:latin typeface="Arial"/>
                <a:cs typeface="Arial"/>
              </a:rPr>
              <a:t> </a:t>
            </a:r>
            <a:r>
              <a:rPr sz="1100" spc="-25" dirty="0">
                <a:latin typeface="Arial"/>
                <a:cs typeface="Arial"/>
              </a:rPr>
              <a:t>parameters</a:t>
            </a:r>
            <a:r>
              <a:rPr sz="1100" spc="-45" dirty="0">
                <a:latin typeface="Arial"/>
                <a:cs typeface="Arial"/>
              </a:rPr>
              <a:t> </a:t>
            </a:r>
            <a:r>
              <a:rPr sz="1100" dirty="0">
                <a:latin typeface="Arial"/>
                <a:cs typeface="Arial"/>
              </a:rPr>
              <a:t>to</a:t>
            </a:r>
            <a:r>
              <a:rPr sz="1100" spc="-45" dirty="0">
                <a:latin typeface="Arial"/>
                <a:cs typeface="Arial"/>
              </a:rPr>
              <a:t> </a:t>
            </a:r>
            <a:r>
              <a:rPr sz="1100" spc="-25" dirty="0">
                <a:latin typeface="Arial"/>
                <a:cs typeface="Arial"/>
              </a:rPr>
              <a:t>be passed</a:t>
            </a:r>
            <a:r>
              <a:rPr sz="1100" spc="-45" dirty="0">
                <a:latin typeface="Arial"/>
                <a:cs typeface="Arial"/>
              </a:rPr>
              <a:t> </a:t>
            </a:r>
            <a:r>
              <a:rPr sz="1100" spc="-20" dirty="0">
                <a:latin typeface="Arial"/>
                <a:cs typeface="Arial"/>
              </a:rPr>
              <a:t>when</a:t>
            </a:r>
            <a:r>
              <a:rPr sz="1100" spc="-45" dirty="0">
                <a:latin typeface="Arial"/>
                <a:cs typeface="Arial"/>
              </a:rPr>
              <a:t> </a:t>
            </a:r>
            <a:r>
              <a:rPr sz="1100" dirty="0">
                <a:latin typeface="Arial"/>
                <a:cs typeface="Arial"/>
              </a:rPr>
              <a:t>it</a:t>
            </a:r>
            <a:r>
              <a:rPr sz="1100" spc="-35" dirty="0">
                <a:latin typeface="Arial"/>
                <a:cs typeface="Arial"/>
              </a:rPr>
              <a:t> </a:t>
            </a:r>
            <a:r>
              <a:rPr sz="1100" dirty="0">
                <a:latin typeface="Arial"/>
                <a:cs typeface="Arial"/>
              </a:rPr>
              <a:t>is</a:t>
            </a:r>
            <a:r>
              <a:rPr sz="1100" spc="-45" dirty="0">
                <a:latin typeface="Arial"/>
                <a:cs typeface="Arial"/>
              </a:rPr>
              <a:t> </a:t>
            </a:r>
            <a:r>
              <a:rPr sz="1100" spc="-20" dirty="0">
                <a:latin typeface="Arial"/>
                <a:cs typeface="Arial"/>
              </a:rPr>
              <a:t>called</a:t>
            </a:r>
            <a:r>
              <a:rPr sz="1100" spc="-40" dirty="0">
                <a:latin typeface="Arial"/>
                <a:cs typeface="Arial"/>
              </a:rPr>
              <a:t> </a:t>
            </a:r>
            <a:r>
              <a:rPr sz="1100" spc="-10" dirty="0">
                <a:latin typeface="Arial"/>
                <a:cs typeface="Arial"/>
              </a:rPr>
              <a:t>(executed).</a:t>
            </a:r>
            <a:endParaRPr sz="1100" dirty="0">
              <a:latin typeface="Arial"/>
              <a:cs typeface="Arial"/>
            </a:endParaRPr>
          </a:p>
        </p:txBody>
      </p:sp>
      <p:sp>
        <p:nvSpPr>
          <p:cNvPr id="17" name="object 17"/>
          <p:cNvSpPr txBox="1"/>
          <p:nvPr/>
        </p:nvSpPr>
        <p:spPr>
          <a:xfrm>
            <a:off x="4912127" y="3163823"/>
            <a:ext cx="3602354" cy="662940"/>
          </a:xfrm>
          <a:prstGeom prst="rect">
            <a:avLst/>
          </a:prstGeom>
        </p:spPr>
        <p:txBody>
          <a:bodyPr vert="horz" wrap="square" lIns="0" tIns="23495" rIns="0" bIns="0" rtlCol="0">
            <a:spAutoFit/>
          </a:bodyPr>
          <a:lstStyle/>
          <a:p>
            <a:pPr marL="12700" marR="5080">
              <a:lnSpc>
                <a:spcPct val="93300"/>
              </a:lnSpc>
              <a:spcBef>
                <a:spcPts val="185"/>
              </a:spcBef>
            </a:pPr>
            <a:r>
              <a:rPr sz="1100" spc="-20" dirty="0">
                <a:latin typeface="Arial"/>
                <a:cs typeface="Arial"/>
              </a:rPr>
              <a:t>The</a:t>
            </a:r>
            <a:r>
              <a:rPr sz="1100" spc="-50" dirty="0">
                <a:latin typeface="Arial"/>
                <a:cs typeface="Arial"/>
              </a:rPr>
              <a:t> </a:t>
            </a:r>
            <a:r>
              <a:rPr sz="1100" spc="-20" dirty="0">
                <a:latin typeface="Arial"/>
                <a:cs typeface="Arial"/>
              </a:rPr>
              <a:t>curly</a:t>
            </a:r>
            <a:r>
              <a:rPr sz="1100" spc="-50" dirty="0">
                <a:latin typeface="Arial"/>
                <a:cs typeface="Arial"/>
              </a:rPr>
              <a:t> </a:t>
            </a:r>
            <a:r>
              <a:rPr sz="1100" spc="-20" dirty="0">
                <a:latin typeface="Arial"/>
                <a:cs typeface="Arial"/>
              </a:rPr>
              <a:t>braces</a:t>
            </a:r>
            <a:r>
              <a:rPr sz="1100" spc="-50" dirty="0">
                <a:latin typeface="Arial"/>
                <a:cs typeface="Arial"/>
              </a:rPr>
              <a:t> </a:t>
            </a:r>
            <a:r>
              <a:rPr sz="1100" spc="-25" dirty="0">
                <a:latin typeface="Arial"/>
                <a:cs typeface="Arial"/>
              </a:rPr>
              <a:t>(shown</a:t>
            </a:r>
            <a:r>
              <a:rPr sz="1100" spc="-50" dirty="0">
                <a:latin typeface="Arial"/>
                <a:cs typeface="Arial"/>
              </a:rPr>
              <a:t> </a:t>
            </a:r>
            <a:r>
              <a:rPr sz="1100" dirty="0">
                <a:latin typeface="Arial"/>
                <a:cs typeface="Arial"/>
              </a:rPr>
              <a:t>on</a:t>
            </a:r>
            <a:r>
              <a:rPr sz="1100" spc="-50" dirty="0">
                <a:latin typeface="Arial"/>
                <a:cs typeface="Arial"/>
              </a:rPr>
              <a:t> </a:t>
            </a:r>
            <a:r>
              <a:rPr sz="1100" spc="-10" dirty="0">
                <a:latin typeface="Arial"/>
                <a:cs typeface="Arial"/>
              </a:rPr>
              <a:t>line</a:t>
            </a:r>
            <a:r>
              <a:rPr sz="1100" spc="-45" dirty="0">
                <a:latin typeface="Arial"/>
                <a:cs typeface="Arial"/>
              </a:rPr>
              <a:t> </a:t>
            </a:r>
            <a:r>
              <a:rPr sz="1100" dirty="0">
                <a:latin typeface="Arial"/>
                <a:cs typeface="Arial"/>
              </a:rPr>
              <a:t>1</a:t>
            </a:r>
            <a:r>
              <a:rPr sz="1100" spc="-50" dirty="0">
                <a:latin typeface="Arial"/>
                <a:cs typeface="Arial"/>
              </a:rPr>
              <a:t> </a:t>
            </a:r>
            <a:r>
              <a:rPr sz="1100" spc="-10" dirty="0">
                <a:latin typeface="Arial"/>
                <a:cs typeface="Arial"/>
              </a:rPr>
              <a:t>and</a:t>
            </a:r>
            <a:r>
              <a:rPr sz="1100" spc="-50" dirty="0">
                <a:latin typeface="Arial"/>
                <a:cs typeface="Arial"/>
              </a:rPr>
              <a:t> </a:t>
            </a:r>
            <a:r>
              <a:rPr sz="1100" dirty="0">
                <a:latin typeface="Arial"/>
                <a:cs typeface="Arial"/>
              </a:rPr>
              <a:t>7)</a:t>
            </a:r>
            <a:r>
              <a:rPr sz="1100" spc="-40" dirty="0">
                <a:latin typeface="Arial"/>
                <a:cs typeface="Arial"/>
              </a:rPr>
              <a:t> </a:t>
            </a:r>
            <a:r>
              <a:rPr sz="1100" spc="-10" dirty="0">
                <a:latin typeface="Arial"/>
                <a:cs typeface="Arial"/>
              </a:rPr>
              <a:t>are</a:t>
            </a:r>
            <a:r>
              <a:rPr sz="1100" spc="-50" dirty="0">
                <a:latin typeface="Arial"/>
                <a:cs typeface="Arial"/>
              </a:rPr>
              <a:t> </a:t>
            </a:r>
            <a:r>
              <a:rPr sz="1100" spc="-20" dirty="0">
                <a:latin typeface="Arial"/>
                <a:cs typeface="Arial"/>
              </a:rPr>
              <a:t>used</a:t>
            </a:r>
            <a:r>
              <a:rPr sz="1100" spc="-45" dirty="0">
                <a:latin typeface="Arial"/>
                <a:cs typeface="Arial"/>
              </a:rPr>
              <a:t> </a:t>
            </a:r>
            <a:r>
              <a:rPr sz="1100" spc="-25" dirty="0">
                <a:latin typeface="Arial"/>
                <a:cs typeface="Arial"/>
              </a:rPr>
              <a:t>to </a:t>
            </a:r>
            <a:r>
              <a:rPr sz="1100" spc="-20" dirty="0">
                <a:latin typeface="Arial"/>
                <a:cs typeface="Arial"/>
              </a:rPr>
              <a:t>indicate</a:t>
            </a:r>
            <a:r>
              <a:rPr sz="1100" spc="-50"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start</a:t>
            </a:r>
            <a:r>
              <a:rPr sz="1100" spc="-40" dirty="0">
                <a:latin typeface="Arial"/>
                <a:cs typeface="Arial"/>
              </a:rPr>
              <a:t> </a:t>
            </a:r>
            <a:r>
              <a:rPr sz="1100" spc="-10" dirty="0">
                <a:latin typeface="Arial"/>
                <a:cs typeface="Arial"/>
              </a:rPr>
              <a:t>and</a:t>
            </a:r>
            <a:r>
              <a:rPr sz="1100" spc="-45" dirty="0">
                <a:latin typeface="Arial"/>
                <a:cs typeface="Arial"/>
              </a:rPr>
              <a:t> </a:t>
            </a:r>
            <a:r>
              <a:rPr sz="1100" spc="-10" dirty="0">
                <a:latin typeface="Arial"/>
                <a:cs typeface="Arial"/>
              </a:rPr>
              <a:t>end</a:t>
            </a:r>
            <a:r>
              <a:rPr sz="1100" spc="-45" dirty="0">
                <a:latin typeface="Arial"/>
                <a:cs typeface="Arial"/>
              </a:rPr>
              <a:t> </a:t>
            </a:r>
            <a:r>
              <a:rPr sz="1100" spc="-25" dirty="0">
                <a:latin typeface="Arial"/>
                <a:cs typeface="Arial"/>
              </a:rPr>
              <a:t>(scope)</a:t>
            </a:r>
            <a:r>
              <a:rPr sz="1100" spc="-45" dirty="0">
                <a:latin typeface="Arial"/>
                <a:cs typeface="Arial"/>
              </a:rPr>
              <a:t> </a:t>
            </a:r>
            <a:r>
              <a:rPr sz="1100" dirty="0">
                <a:latin typeface="Arial"/>
                <a:cs typeface="Arial"/>
              </a:rPr>
              <a:t>of</a:t>
            </a:r>
            <a:r>
              <a:rPr sz="1100" spc="-40" dirty="0">
                <a:latin typeface="Arial"/>
                <a:cs typeface="Arial"/>
              </a:rPr>
              <a:t> </a:t>
            </a:r>
            <a:r>
              <a:rPr sz="1100" spc="-10" dirty="0">
                <a:latin typeface="Arial"/>
                <a:cs typeface="Arial"/>
              </a:rPr>
              <a:t>the</a:t>
            </a:r>
            <a:r>
              <a:rPr sz="1100" spc="-45" dirty="0">
                <a:latin typeface="Arial"/>
                <a:cs typeface="Arial"/>
              </a:rPr>
              <a:t> </a:t>
            </a:r>
            <a:r>
              <a:rPr sz="1100" spc="-25" dirty="0">
                <a:latin typeface="Arial"/>
                <a:cs typeface="Arial"/>
              </a:rPr>
              <a:t>function;</a:t>
            </a:r>
            <a:r>
              <a:rPr sz="1100" spc="-40" dirty="0">
                <a:latin typeface="Arial"/>
                <a:cs typeface="Arial"/>
              </a:rPr>
              <a:t> </a:t>
            </a:r>
            <a:r>
              <a:rPr sz="1100" spc="-20" dirty="0">
                <a:latin typeface="Arial"/>
                <a:cs typeface="Arial"/>
              </a:rPr>
              <a:t>once</a:t>
            </a:r>
            <a:r>
              <a:rPr sz="1100" spc="-45" dirty="0">
                <a:latin typeface="Arial"/>
                <a:cs typeface="Arial"/>
              </a:rPr>
              <a:t> </a:t>
            </a:r>
            <a:r>
              <a:rPr sz="1100" spc="-25" dirty="0">
                <a:latin typeface="Arial"/>
                <a:cs typeface="Arial"/>
              </a:rPr>
              <a:t>the </a:t>
            </a:r>
            <a:r>
              <a:rPr lang="en-GB" sz="1100" spc="-25" dirty="0">
                <a:latin typeface="Arial"/>
                <a:cs typeface="Arial"/>
              </a:rPr>
              <a:t>function </a:t>
            </a:r>
            <a:r>
              <a:rPr sz="1100" spc="-10" dirty="0">
                <a:latin typeface="Arial"/>
                <a:cs typeface="Arial"/>
              </a:rPr>
              <a:t>has</a:t>
            </a:r>
            <a:r>
              <a:rPr sz="1100" spc="-30" dirty="0">
                <a:latin typeface="Arial"/>
                <a:cs typeface="Arial"/>
              </a:rPr>
              <a:t> </a:t>
            </a:r>
            <a:r>
              <a:rPr sz="1100" spc="-25" dirty="0">
                <a:latin typeface="Arial"/>
                <a:cs typeface="Arial"/>
              </a:rPr>
              <a:t>completed</a:t>
            </a:r>
            <a:r>
              <a:rPr sz="1100" spc="-30" dirty="0">
                <a:latin typeface="Arial"/>
                <a:cs typeface="Arial"/>
              </a:rPr>
              <a:t> </a:t>
            </a:r>
            <a:r>
              <a:rPr sz="1100" spc="-10" dirty="0">
                <a:latin typeface="Arial"/>
                <a:cs typeface="Arial"/>
              </a:rPr>
              <a:t>any</a:t>
            </a:r>
            <a:r>
              <a:rPr sz="1100" spc="-30" dirty="0">
                <a:latin typeface="Arial"/>
                <a:cs typeface="Arial"/>
              </a:rPr>
              <a:t> </a:t>
            </a:r>
            <a:r>
              <a:rPr sz="1100" spc="-25" dirty="0">
                <a:latin typeface="Arial"/>
                <a:cs typeface="Arial"/>
              </a:rPr>
              <a:t>variables</a:t>
            </a:r>
            <a:r>
              <a:rPr sz="1100" spc="-30" dirty="0">
                <a:latin typeface="Arial"/>
                <a:cs typeface="Arial"/>
              </a:rPr>
              <a:t> </a:t>
            </a:r>
            <a:r>
              <a:rPr sz="1100" spc="-25" dirty="0">
                <a:latin typeface="Arial"/>
                <a:cs typeface="Arial"/>
              </a:rPr>
              <a:t>declared</a:t>
            </a:r>
            <a:r>
              <a:rPr sz="1100" spc="-30" dirty="0">
                <a:latin typeface="Arial"/>
                <a:cs typeface="Arial"/>
              </a:rPr>
              <a:t> </a:t>
            </a:r>
            <a:r>
              <a:rPr sz="1100" spc="-20" dirty="0">
                <a:latin typeface="Arial"/>
                <a:cs typeface="Arial"/>
              </a:rPr>
              <a:t>within</a:t>
            </a:r>
            <a:r>
              <a:rPr sz="1100" spc="-25" dirty="0">
                <a:latin typeface="Arial"/>
                <a:cs typeface="Arial"/>
              </a:rPr>
              <a:t> </a:t>
            </a:r>
            <a:r>
              <a:rPr sz="1100" spc="-20" dirty="0">
                <a:latin typeface="Arial"/>
                <a:cs typeface="Arial"/>
              </a:rPr>
              <a:t>will </a:t>
            </a:r>
            <a:r>
              <a:rPr sz="1100" dirty="0">
                <a:latin typeface="Arial"/>
                <a:cs typeface="Arial"/>
              </a:rPr>
              <a:t>be</a:t>
            </a:r>
            <a:r>
              <a:rPr sz="1100" spc="-40" dirty="0">
                <a:latin typeface="Arial"/>
                <a:cs typeface="Arial"/>
              </a:rPr>
              <a:t> </a:t>
            </a:r>
            <a:r>
              <a:rPr sz="1100" spc="-25" dirty="0">
                <a:latin typeface="Arial"/>
                <a:cs typeface="Arial"/>
              </a:rPr>
              <a:t>completely</a:t>
            </a:r>
            <a:r>
              <a:rPr sz="1100" spc="-40" dirty="0">
                <a:latin typeface="Arial"/>
                <a:cs typeface="Arial"/>
              </a:rPr>
              <a:t> </a:t>
            </a:r>
            <a:r>
              <a:rPr sz="1100" spc="-10" dirty="0">
                <a:latin typeface="Arial"/>
                <a:cs typeface="Arial"/>
              </a:rPr>
              <a:t>destroyed.</a:t>
            </a:r>
            <a:endParaRPr sz="1100" dirty="0">
              <a:latin typeface="Arial"/>
              <a:cs typeface="Arial"/>
            </a:endParaRPr>
          </a:p>
        </p:txBody>
      </p:sp>
      <p:grpSp>
        <p:nvGrpSpPr>
          <p:cNvPr id="18" name="object 18"/>
          <p:cNvGrpSpPr/>
          <p:nvPr/>
        </p:nvGrpSpPr>
        <p:grpSpPr>
          <a:xfrm>
            <a:off x="810491" y="3836097"/>
            <a:ext cx="275590" cy="255270"/>
            <a:chOff x="810491" y="3836097"/>
            <a:chExt cx="275590" cy="255270"/>
          </a:xfrm>
        </p:grpSpPr>
        <p:sp>
          <p:nvSpPr>
            <p:cNvPr id="19" name="object 19"/>
            <p:cNvSpPr/>
            <p:nvPr/>
          </p:nvSpPr>
          <p:spPr>
            <a:xfrm>
              <a:off x="813539" y="3839145"/>
              <a:ext cx="269240" cy="248920"/>
            </a:xfrm>
            <a:custGeom>
              <a:avLst/>
              <a:gdLst/>
              <a:ahLst/>
              <a:cxnLst/>
              <a:rect l="l" t="t" r="r" b="b"/>
              <a:pathLst>
                <a:path w="269240" h="248920">
                  <a:moveTo>
                    <a:pt x="227478" y="0"/>
                  </a:moveTo>
                  <a:lnTo>
                    <a:pt x="41462" y="0"/>
                  </a:lnTo>
                  <a:lnTo>
                    <a:pt x="25323" y="3258"/>
                  </a:lnTo>
                  <a:lnTo>
                    <a:pt x="12144" y="12144"/>
                  </a:lnTo>
                  <a:lnTo>
                    <a:pt x="3258" y="25323"/>
                  </a:lnTo>
                  <a:lnTo>
                    <a:pt x="0" y="41462"/>
                  </a:lnTo>
                  <a:lnTo>
                    <a:pt x="0" y="207308"/>
                  </a:lnTo>
                  <a:lnTo>
                    <a:pt x="3258" y="223447"/>
                  </a:lnTo>
                  <a:lnTo>
                    <a:pt x="12144" y="236626"/>
                  </a:lnTo>
                  <a:lnTo>
                    <a:pt x="25323" y="245512"/>
                  </a:lnTo>
                  <a:lnTo>
                    <a:pt x="41462" y="248770"/>
                  </a:lnTo>
                  <a:lnTo>
                    <a:pt x="227478" y="248770"/>
                  </a:lnTo>
                  <a:lnTo>
                    <a:pt x="243617" y="245512"/>
                  </a:lnTo>
                  <a:lnTo>
                    <a:pt x="256796" y="236626"/>
                  </a:lnTo>
                  <a:lnTo>
                    <a:pt x="265682" y="223447"/>
                  </a:lnTo>
                  <a:lnTo>
                    <a:pt x="268940" y="207308"/>
                  </a:lnTo>
                  <a:lnTo>
                    <a:pt x="268940"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20" name="object 20"/>
            <p:cNvSpPr/>
            <p:nvPr/>
          </p:nvSpPr>
          <p:spPr>
            <a:xfrm>
              <a:off x="816841" y="3842447"/>
              <a:ext cx="262890" cy="242570"/>
            </a:xfrm>
            <a:custGeom>
              <a:avLst/>
              <a:gdLst/>
              <a:ahLst/>
              <a:cxnLst/>
              <a:rect l="l" t="t" r="r" b="b"/>
              <a:pathLst>
                <a:path w="262890" h="242570">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21" name="object 21"/>
          <p:cNvSpPr txBox="1"/>
          <p:nvPr/>
        </p:nvSpPr>
        <p:spPr>
          <a:xfrm>
            <a:off x="901971" y="3858767"/>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7</a:t>
            </a:r>
            <a:endParaRPr sz="1100">
              <a:latin typeface="Gill Sans MT"/>
              <a:cs typeface="Gill Sans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grpSp>
        <p:nvGrpSpPr>
          <p:cNvPr id="6" name="object 6"/>
          <p:cNvGrpSpPr/>
          <p:nvPr/>
        </p:nvGrpSpPr>
        <p:grpSpPr>
          <a:xfrm>
            <a:off x="803775" y="2108140"/>
            <a:ext cx="275590" cy="255270"/>
            <a:chOff x="803775" y="2108140"/>
            <a:chExt cx="275590" cy="255270"/>
          </a:xfrm>
        </p:grpSpPr>
        <p:sp>
          <p:nvSpPr>
            <p:cNvPr id="7" name="object 7"/>
            <p:cNvSpPr/>
            <p:nvPr/>
          </p:nvSpPr>
          <p:spPr>
            <a:xfrm>
              <a:off x="806823" y="2111188"/>
              <a:ext cx="269240" cy="248920"/>
            </a:xfrm>
            <a:custGeom>
              <a:avLst/>
              <a:gdLst/>
              <a:ahLst/>
              <a:cxnLst/>
              <a:rect l="l" t="t" r="r" b="b"/>
              <a:pathLst>
                <a:path w="269240" h="248919">
                  <a:moveTo>
                    <a:pt x="227478" y="0"/>
                  </a:moveTo>
                  <a:lnTo>
                    <a:pt x="41462" y="0"/>
                  </a:lnTo>
                  <a:lnTo>
                    <a:pt x="25323" y="3258"/>
                  </a:lnTo>
                  <a:lnTo>
                    <a:pt x="12144" y="12144"/>
                  </a:lnTo>
                  <a:lnTo>
                    <a:pt x="3258" y="25323"/>
                  </a:lnTo>
                  <a:lnTo>
                    <a:pt x="0" y="41461"/>
                  </a:lnTo>
                  <a:lnTo>
                    <a:pt x="0" y="207308"/>
                  </a:lnTo>
                  <a:lnTo>
                    <a:pt x="3258" y="223446"/>
                  </a:lnTo>
                  <a:lnTo>
                    <a:pt x="12144" y="236626"/>
                  </a:lnTo>
                  <a:lnTo>
                    <a:pt x="25323" y="245511"/>
                  </a:lnTo>
                  <a:lnTo>
                    <a:pt x="41462" y="248770"/>
                  </a:lnTo>
                  <a:lnTo>
                    <a:pt x="227478" y="248770"/>
                  </a:lnTo>
                  <a:lnTo>
                    <a:pt x="243617" y="245511"/>
                  </a:lnTo>
                  <a:lnTo>
                    <a:pt x="256796" y="236626"/>
                  </a:lnTo>
                  <a:lnTo>
                    <a:pt x="265682" y="223446"/>
                  </a:lnTo>
                  <a:lnTo>
                    <a:pt x="268941" y="207308"/>
                  </a:lnTo>
                  <a:lnTo>
                    <a:pt x="268941" y="41461"/>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8" name="object 8"/>
            <p:cNvSpPr/>
            <p:nvPr/>
          </p:nvSpPr>
          <p:spPr>
            <a:xfrm>
              <a:off x="810125" y="2114490"/>
              <a:ext cx="262890" cy="242570"/>
            </a:xfrm>
            <a:custGeom>
              <a:avLst/>
              <a:gdLst/>
              <a:ahLst/>
              <a:cxnLst/>
              <a:rect l="l" t="t" r="r" b="b"/>
              <a:pathLst>
                <a:path w="262890" h="242569">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9" name="object 9"/>
          <p:cNvSpPr txBox="1"/>
          <p:nvPr/>
        </p:nvSpPr>
        <p:spPr>
          <a:xfrm>
            <a:off x="895257" y="2130551"/>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2</a:t>
            </a:r>
            <a:endParaRPr sz="1100">
              <a:latin typeface="Gill Sans MT"/>
              <a:cs typeface="Gill Sans MT"/>
            </a:endParaRPr>
          </a:p>
        </p:txBody>
      </p:sp>
      <p:grpSp>
        <p:nvGrpSpPr>
          <p:cNvPr id="10" name="object 10"/>
          <p:cNvGrpSpPr/>
          <p:nvPr/>
        </p:nvGrpSpPr>
        <p:grpSpPr>
          <a:xfrm>
            <a:off x="4609293" y="1523193"/>
            <a:ext cx="4161790" cy="3368040"/>
            <a:chOff x="4609293" y="1523193"/>
            <a:chExt cx="4161790" cy="3368040"/>
          </a:xfrm>
        </p:grpSpPr>
        <p:pic>
          <p:nvPicPr>
            <p:cNvPr id="11" name="object 11"/>
            <p:cNvPicPr/>
            <p:nvPr/>
          </p:nvPicPr>
          <p:blipFill>
            <a:blip r:embed="rId2" cstate="print"/>
            <a:stretch>
              <a:fillRect/>
            </a:stretch>
          </p:blipFill>
          <p:spPr>
            <a:xfrm>
              <a:off x="4612341" y="1526241"/>
              <a:ext cx="4155140" cy="3361764"/>
            </a:xfrm>
            <a:prstGeom prst="rect">
              <a:avLst/>
            </a:prstGeom>
          </p:spPr>
        </p:pic>
        <p:sp>
          <p:nvSpPr>
            <p:cNvPr id="12" name="object 12"/>
            <p:cNvSpPr/>
            <p:nvPr/>
          </p:nvSpPr>
          <p:spPr>
            <a:xfrm>
              <a:off x="4615643" y="1529543"/>
              <a:ext cx="4149090" cy="3355340"/>
            </a:xfrm>
            <a:custGeom>
              <a:avLst/>
              <a:gdLst/>
              <a:ahLst/>
              <a:cxnLst/>
              <a:rect l="l" t="t" r="r" b="b"/>
              <a:pathLst>
                <a:path w="4149090" h="3355340">
                  <a:moveTo>
                    <a:pt x="0" y="559202"/>
                  </a:moveTo>
                  <a:lnTo>
                    <a:pt x="2053" y="510952"/>
                  </a:lnTo>
                  <a:lnTo>
                    <a:pt x="8101" y="463842"/>
                  </a:lnTo>
                  <a:lnTo>
                    <a:pt x="17976" y="418039"/>
                  </a:lnTo>
                  <a:lnTo>
                    <a:pt x="31510" y="373711"/>
                  </a:lnTo>
                  <a:lnTo>
                    <a:pt x="48535" y="331027"/>
                  </a:lnTo>
                  <a:lnTo>
                    <a:pt x="68884" y="290155"/>
                  </a:lnTo>
                  <a:lnTo>
                    <a:pt x="92387" y="251261"/>
                  </a:lnTo>
                  <a:lnTo>
                    <a:pt x="118878" y="214514"/>
                  </a:lnTo>
                  <a:lnTo>
                    <a:pt x="148188" y="180082"/>
                  </a:lnTo>
                  <a:lnTo>
                    <a:pt x="180149" y="148132"/>
                  </a:lnTo>
                  <a:lnTo>
                    <a:pt x="214595" y="118833"/>
                  </a:lnTo>
                  <a:lnTo>
                    <a:pt x="251355" y="92352"/>
                  </a:lnTo>
                  <a:lnTo>
                    <a:pt x="290264" y="68858"/>
                  </a:lnTo>
                  <a:lnTo>
                    <a:pt x="331152" y="48517"/>
                  </a:lnTo>
                  <a:lnTo>
                    <a:pt x="373852" y="31498"/>
                  </a:lnTo>
                  <a:lnTo>
                    <a:pt x="418196" y="17969"/>
                  </a:lnTo>
                  <a:lnTo>
                    <a:pt x="464016" y="8098"/>
                  </a:lnTo>
                  <a:lnTo>
                    <a:pt x="511144" y="2052"/>
                  </a:lnTo>
                  <a:lnTo>
                    <a:pt x="559412" y="0"/>
                  </a:lnTo>
                  <a:lnTo>
                    <a:pt x="3589123" y="0"/>
                  </a:lnTo>
                  <a:lnTo>
                    <a:pt x="3637391" y="2052"/>
                  </a:lnTo>
                  <a:lnTo>
                    <a:pt x="3684519" y="8098"/>
                  </a:lnTo>
                  <a:lnTo>
                    <a:pt x="3730339" y="17969"/>
                  </a:lnTo>
                  <a:lnTo>
                    <a:pt x="3774683" y="31498"/>
                  </a:lnTo>
                  <a:lnTo>
                    <a:pt x="3817383" y="48517"/>
                  </a:lnTo>
                  <a:lnTo>
                    <a:pt x="3858272" y="68858"/>
                  </a:lnTo>
                  <a:lnTo>
                    <a:pt x="3897180" y="92352"/>
                  </a:lnTo>
                  <a:lnTo>
                    <a:pt x="3933941" y="118833"/>
                  </a:lnTo>
                  <a:lnTo>
                    <a:pt x="3968386" y="148132"/>
                  </a:lnTo>
                  <a:lnTo>
                    <a:pt x="4000347" y="180082"/>
                  </a:lnTo>
                  <a:lnTo>
                    <a:pt x="4029657" y="214514"/>
                  </a:lnTo>
                  <a:lnTo>
                    <a:pt x="4056148" y="251261"/>
                  </a:lnTo>
                  <a:lnTo>
                    <a:pt x="4079652" y="290155"/>
                  </a:lnTo>
                  <a:lnTo>
                    <a:pt x="4100000" y="331027"/>
                  </a:lnTo>
                  <a:lnTo>
                    <a:pt x="4117025" y="373711"/>
                  </a:lnTo>
                  <a:lnTo>
                    <a:pt x="4130559" y="418039"/>
                  </a:lnTo>
                  <a:lnTo>
                    <a:pt x="4140434" y="463842"/>
                  </a:lnTo>
                  <a:lnTo>
                    <a:pt x="4146482" y="510952"/>
                  </a:lnTo>
                  <a:lnTo>
                    <a:pt x="4148536" y="559202"/>
                  </a:lnTo>
                  <a:lnTo>
                    <a:pt x="4148536" y="2795958"/>
                  </a:lnTo>
                  <a:lnTo>
                    <a:pt x="4146482" y="2844208"/>
                  </a:lnTo>
                  <a:lnTo>
                    <a:pt x="4140434" y="2891318"/>
                  </a:lnTo>
                  <a:lnTo>
                    <a:pt x="4130559" y="2937121"/>
                  </a:lnTo>
                  <a:lnTo>
                    <a:pt x="4117025" y="2981449"/>
                  </a:lnTo>
                  <a:lnTo>
                    <a:pt x="4100000" y="3024133"/>
                  </a:lnTo>
                  <a:lnTo>
                    <a:pt x="4079652" y="3065006"/>
                  </a:lnTo>
                  <a:lnTo>
                    <a:pt x="4056148" y="3103899"/>
                  </a:lnTo>
                  <a:lnTo>
                    <a:pt x="4029657" y="3140646"/>
                  </a:lnTo>
                  <a:lnTo>
                    <a:pt x="4000347" y="3175078"/>
                  </a:lnTo>
                  <a:lnTo>
                    <a:pt x="3968386" y="3207028"/>
                  </a:lnTo>
                  <a:lnTo>
                    <a:pt x="3933941" y="3236327"/>
                  </a:lnTo>
                  <a:lnTo>
                    <a:pt x="3897180" y="3262808"/>
                  </a:lnTo>
                  <a:lnTo>
                    <a:pt x="3858272" y="3286302"/>
                  </a:lnTo>
                  <a:lnTo>
                    <a:pt x="3817383" y="3306643"/>
                  </a:lnTo>
                  <a:lnTo>
                    <a:pt x="3774683" y="3323662"/>
                  </a:lnTo>
                  <a:lnTo>
                    <a:pt x="3730339" y="3337191"/>
                  </a:lnTo>
                  <a:lnTo>
                    <a:pt x="3684519" y="3347062"/>
                  </a:lnTo>
                  <a:lnTo>
                    <a:pt x="3637391" y="3353108"/>
                  </a:lnTo>
                  <a:lnTo>
                    <a:pt x="3589123" y="3355161"/>
                  </a:lnTo>
                  <a:lnTo>
                    <a:pt x="559412" y="3355161"/>
                  </a:lnTo>
                  <a:lnTo>
                    <a:pt x="511144" y="3353108"/>
                  </a:lnTo>
                  <a:lnTo>
                    <a:pt x="464016" y="3347062"/>
                  </a:lnTo>
                  <a:lnTo>
                    <a:pt x="418196" y="3337191"/>
                  </a:lnTo>
                  <a:lnTo>
                    <a:pt x="373852" y="3323662"/>
                  </a:lnTo>
                  <a:lnTo>
                    <a:pt x="331152" y="3306643"/>
                  </a:lnTo>
                  <a:lnTo>
                    <a:pt x="290264" y="3286302"/>
                  </a:lnTo>
                  <a:lnTo>
                    <a:pt x="251355" y="3262808"/>
                  </a:lnTo>
                  <a:lnTo>
                    <a:pt x="214595" y="3236327"/>
                  </a:lnTo>
                  <a:lnTo>
                    <a:pt x="180149" y="3207028"/>
                  </a:lnTo>
                  <a:lnTo>
                    <a:pt x="148188" y="3175078"/>
                  </a:lnTo>
                  <a:lnTo>
                    <a:pt x="118878" y="3140646"/>
                  </a:lnTo>
                  <a:lnTo>
                    <a:pt x="92387" y="3103899"/>
                  </a:lnTo>
                  <a:lnTo>
                    <a:pt x="68884" y="3065006"/>
                  </a:lnTo>
                  <a:lnTo>
                    <a:pt x="48535" y="3024133"/>
                  </a:lnTo>
                  <a:lnTo>
                    <a:pt x="31510" y="2981449"/>
                  </a:lnTo>
                  <a:lnTo>
                    <a:pt x="17976" y="2937121"/>
                  </a:lnTo>
                  <a:lnTo>
                    <a:pt x="8101" y="2891318"/>
                  </a:lnTo>
                  <a:lnTo>
                    <a:pt x="2053" y="2844208"/>
                  </a:lnTo>
                  <a:lnTo>
                    <a:pt x="0" y="2795958"/>
                  </a:lnTo>
                  <a:lnTo>
                    <a:pt x="0" y="559202"/>
                  </a:lnTo>
                  <a:close/>
                </a:path>
              </a:pathLst>
            </a:custGeom>
            <a:ln w="12700">
              <a:solidFill>
                <a:srgbClr val="B68317"/>
              </a:solidFill>
            </a:ln>
          </p:spPr>
          <p:txBody>
            <a:bodyPr wrap="square" lIns="0" tIns="0" rIns="0" bIns="0" rtlCol="0"/>
            <a:lstStyle/>
            <a:p>
              <a:endParaRPr/>
            </a:p>
          </p:txBody>
        </p:sp>
      </p:grpSp>
      <p:sp>
        <p:nvSpPr>
          <p:cNvPr id="13" name="object 13"/>
          <p:cNvSpPr txBox="1"/>
          <p:nvPr/>
        </p:nvSpPr>
        <p:spPr>
          <a:xfrm>
            <a:off x="4912127" y="1716023"/>
            <a:ext cx="3254375" cy="510540"/>
          </a:xfrm>
          <a:prstGeom prst="rect">
            <a:avLst/>
          </a:prstGeom>
        </p:spPr>
        <p:txBody>
          <a:bodyPr vert="horz" wrap="square" lIns="0" tIns="12700" rIns="0" bIns="0" rtlCol="0">
            <a:spAutoFit/>
          </a:bodyPr>
          <a:lstStyle/>
          <a:p>
            <a:pPr marL="12700">
              <a:lnSpc>
                <a:spcPts val="1310"/>
              </a:lnSpc>
              <a:spcBef>
                <a:spcPts val="100"/>
              </a:spcBef>
            </a:pPr>
            <a:r>
              <a:rPr sz="1100" b="1" spc="-20" dirty="0">
                <a:latin typeface="Arial"/>
                <a:cs typeface="Arial"/>
              </a:rPr>
              <a:t>Line</a:t>
            </a:r>
            <a:r>
              <a:rPr sz="1100" b="1" spc="-55" dirty="0">
                <a:latin typeface="Arial"/>
                <a:cs typeface="Arial"/>
              </a:rPr>
              <a:t> </a:t>
            </a:r>
            <a:r>
              <a:rPr sz="1100" b="1" spc="-50" dirty="0">
                <a:latin typeface="Arial"/>
                <a:cs typeface="Arial"/>
              </a:rPr>
              <a:t>2</a:t>
            </a:r>
            <a:endParaRPr sz="1100">
              <a:latin typeface="Arial"/>
              <a:cs typeface="Arial"/>
            </a:endParaRPr>
          </a:p>
          <a:p>
            <a:pPr marL="12700" marR="5080">
              <a:lnSpc>
                <a:spcPts val="1200"/>
              </a:lnSpc>
              <a:spcBef>
                <a:spcPts val="125"/>
              </a:spcBef>
            </a:pPr>
            <a:r>
              <a:rPr sz="1100" spc="-25" dirty="0">
                <a:latin typeface="Arial"/>
                <a:cs typeface="Arial"/>
              </a:rPr>
              <a:t>Declares</a:t>
            </a:r>
            <a:r>
              <a:rPr sz="1100" spc="-50" dirty="0">
                <a:latin typeface="Arial"/>
                <a:cs typeface="Arial"/>
              </a:rPr>
              <a:t> </a:t>
            </a:r>
            <a:r>
              <a:rPr sz="1100" dirty="0">
                <a:latin typeface="Arial"/>
                <a:cs typeface="Arial"/>
              </a:rPr>
              <a:t>a</a:t>
            </a:r>
            <a:r>
              <a:rPr sz="1100" spc="-45" dirty="0">
                <a:latin typeface="Arial"/>
                <a:cs typeface="Arial"/>
              </a:rPr>
              <a:t> </a:t>
            </a:r>
            <a:r>
              <a:rPr sz="1100" spc="-20" dirty="0">
                <a:latin typeface="Arial"/>
                <a:cs typeface="Arial"/>
              </a:rPr>
              <a:t>‘variable’</a:t>
            </a:r>
            <a:r>
              <a:rPr sz="1100" spc="-25" dirty="0">
                <a:latin typeface="Arial"/>
                <a:cs typeface="Arial"/>
              </a:rPr>
              <a:t> </a:t>
            </a:r>
            <a:r>
              <a:rPr sz="1100" dirty="0">
                <a:latin typeface="Arial"/>
                <a:cs typeface="Arial"/>
              </a:rPr>
              <a:t>as</a:t>
            </a:r>
            <a:r>
              <a:rPr sz="1100" spc="-45" dirty="0">
                <a:latin typeface="Arial"/>
                <a:cs typeface="Arial"/>
              </a:rPr>
              <a:t> </a:t>
            </a:r>
            <a:r>
              <a:rPr sz="1100" spc="-20" dirty="0">
                <a:latin typeface="Arial"/>
                <a:cs typeface="Arial"/>
              </a:rPr>
              <a:t>type</a:t>
            </a:r>
            <a:r>
              <a:rPr sz="1100" spc="-45" dirty="0">
                <a:latin typeface="Arial"/>
                <a:cs typeface="Arial"/>
              </a:rPr>
              <a:t> </a:t>
            </a:r>
            <a:r>
              <a:rPr sz="1100" spc="-10" dirty="0">
                <a:latin typeface="Arial"/>
                <a:cs typeface="Arial"/>
              </a:rPr>
              <a:t>‘int’</a:t>
            </a:r>
            <a:r>
              <a:rPr sz="1100" spc="-35" dirty="0">
                <a:latin typeface="Arial"/>
                <a:cs typeface="Arial"/>
              </a:rPr>
              <a:t> </a:t>
            </a:r>
            <a:r>
              <a:rPr sz="1100" spc="-20" dirty="0">
                <a:latin typeface="Arial"/>
                <a:cs typeface="Arial"/>
              </a:rPr>
              <a:t>(e.g.</a:t>
            </a:r>
            <a:r>
              <a:rPr sz="1100" spc="-40" dirty="0">
                <a:latin typeface="Arial"/>
                <a:cs typeface="Arial"/>
              </a:rPr>
              <a:t> </a:t>
            </a:r>
            <a:r>
              <a:rPr sz="1100" spc="-10" dirty="0">
                <a:latin typeface="Arial"/>
                <a:cs typeface="Arial"/>
              </a:rPr>
              <a:t>will</a:t>
            </a:r>
            <a:r>
              <a:rPr sz="1100" spc="-30" dirty="0">
                <a:latin typeface="Arial"/>
                <a:cs typeface="Arial"/>
              </a:rPr>
              <a:t> </a:t>
            </a:r>
            <a:r>
              <a:rPr sz="1100" spc="-10" dirty="0">
                <a:latin typeface="Arial"/>
                <a:cs typeface="Arial"/>
              </a:rPr>
              <a:t>hold</a:t>
            </a:r>
            <a:r>
              <a:rPr sz="1100" spc="-45" dirty="0">
                <a:latin typeface="Arial"/>
                <a:cs typeface="Arial"/>
              </a:rPr>
              <a:t> </a:t>
            </a:r>
            <a:r>
              <a:rPr sz="1100" dirty="0">
                <a:latin typeface="Arial"/>
                <a:cs typeface="Arial"/>
              </a:rPr>
              <a:t>a</a:t>
            </a:r>
            <a:r>
              <a:rPr sz="1100" spc="-45" dirty="0">
                <a:latin typeface="Arial"/>
                <a:cs typeface="Arial"/>
              </a:rPr>
              <a:t> </a:t>
            </a:r>
            <a:r>
              <a:rPr sz="1100" spc="-10" dirty="0">
                <a:latin typeface="Arial"/>
                <a:cs typeface="Arial"/>
              </a:rPr>
              <a:t>whole number).</a:t>
            </a:r>
            <a:endParaRPr sz="1100">
              <a:latin typeface="Arial"/>
              <a:cs typeface="Arial"/>
            </a:endParaRPr>
          </a:p>
        </p:txBody>
      </p:sp>
      <p:sp>
        <p:nvSpPr>
          <p:cNvPr id="14" name="object 14"/>
          <p:cNvSpPr txBox="1"/>
          <p:nvPr/>
        </p:nvSpPr>
        <p:spPr>
          <a:xfrm>
            <a:off x="4912127" y="2362200"/>
            <a:ext cx="3580765" cy="495970"/>
          </a:xfrm>
          <a:prstGeom prst="rect">
            <a:avLst/>
          </a:prstGeom>
        </p:spPr>
        <p:txBody>
          <a:bodyPr vert="horz" wrap="square" lIns="0" tIns="23495" rIns="0" bIns="0" rtlCol="0">
            <a:spAutoFit/>
          </a:bodyPr>
          <a:lstStyle/>
          <a:p>
            <a:pPr marL="12700" marR="5080">
              <a:lnSpc>
                <a:spcPct val="93300"/>
              </a:lnSpc>
              <a:spcBef>
                <a:spcPts val="185"/>
              </a:spcBef>
            </a:pPr>
            <a:r>
              <a:rPr sz="1100" spc="-25" dirty="0">
                <a:latin typeface="Arial"/>
                <a:cs typeface="Arial"/>
              </a:rPr>
              <a:t>Variables</a:t>
            </a:r>
            <a:r>
              <a:rPr sz="1100" spc="-45" dirty="0">
                <a:latin typeface="Arial"/>
                <a:cs typeface="Arial"/>
              </a:rPr>
              <a:t> </a:t>
            </a:r>
            <a:r>
              <a:rPr sz="1100" spc="-25" dirty="0">
                <a:latin typeface="Arial"/>
                <a:cs typeface="Arial"/>
              </a:rPr>
              <a:t>names</a:t>
            </a:r>
            <a:r>
              <a:rPr sz="1100" spc="-40" dirty="0">
                <a:latin typeface="Arial"/>
                <a:cs typeface="Arial"/>
              </a:rPr>
              <a:t> </a:t>
            </a:r>
            <a:r>
              <a:rPr sz="1100" spc="-20" dirty="0">
                <a:latin typeface="Arial"/>
                <a:cs typeface="Arial"/>
              </a:rPr>
              <a:t>must</a:t>
            </a:r>
            <a:r>
              <a:rPr sz="1100" spc="-40" dirty="0">
                <a:latin typeface="Arial"/>
                <a:cs typeface="Arial"/>
              </a:rPr>
              <a:t> </a:t>
            </a:r>
            <a:r>
              <a:rPr sz="1100" spc="-20" dirty="0">
                <a:latin typeface="Arial"/>
                <a:cs typeface="Arial"/>
              </a:rPr>
              <a:t>start</a:t>
            </a:r>
            <a:r>
              <a:rPr sz="1100" spc="-35" dirty="0">
                <a:latin typeface="Arial"/>
                <a:cs typeface="Arial"/>
              </a:rPr>
              <a:t> </a:t>
            </a:r>
            <a:r>
              <a:rPr sz="1100" spc="-20" dirty="0">
                <a:latin typeface="Arial"/>
                <a:cs typeface="Arial"/>
              </a:rPr>
              <a:t>with</a:t>
            </a:r>
            <a:r>
              <a:rPr sz="1100" spc="-45" dirty="0">
                <a:latin typeface="Arial"/>
                <a:cs typeface="Arial"/>
              </a:rPr>
              <a:t> </a:t>
            </a:r>
            <a:r>
              <a:rPr sz="1100" dirty="0">
                <a:latin typeface="Arial"/>
                <a:cs typeface="Arial"/>
              </a:rPr>
              <a:t>a</a:t>
            </a:r>
            <a:r>
              <a:rPr sz="1100" spc="-40" dirty="0">
                <a:latin typeface="Arial"/>
                <a:cs typeface="Arial"/>
              </a:rPr>
              <a:t> </a:t>
            </a:r>
            <a:r>
              <a:rPr sz="1100" spc="-20" dirty="0">
                <a:latin typeface="Arial"/>
                <a:cs typeface="Arial"/>
              </a:rPr>
              <a:t>letter</a:t>
            </a:r>
            <a:r>
              <a:rPr sz="1100" spc="-25" dirty="0">
                <a:latin typeface="Arial"/>
                <a:cs typeface="Arial"/>
              </a:rPr>
              <a:t> </a:t>
            </a:r>
            <a:r>
              <a:rPr lang="en-GB" sz="1100" spc="-25" dirty="0">
                <a:latin typeface="Arial"/>
                <a:cs typeface="Arial"/>
              </a:rPr>
              <a:t>or an underscore </a:t>
            </a:r>
            <a:r>
              <a:rPr sz="1100" spc="-10" dirty="0">
                <a:latin typeface="Arial"/>
                <a:cs typeface="Arial"/>
              </a:rPr>
              <a:t>and</a:t>
            </a:r>
            <a:r>
              <a:rPr sz="1100" spc="-40" dirty="0">
                <a:latin typeface="Arial"/>
                <a:cs typeface="Arial"/>
              </a:rPr>
              <a:t> </a:t>
            </a:r>
            <a:r>
              <a:rPr sz="1100" dirty="0">
                <a:latin typeface="Arial"/>
                <a:cs typeface="Arial"/>
              </a:rPr>
              <a:t>be</a:t>
            </a:r>
            <a:r>
              <a:rPr sz="1100" spc="-45" dirty="0">
                <a:latin typeface="Arial"/>
                <a:cs typeface="Arial"/>
              </a:rPr>
              <a:t> </a:t>
            </a:r>
            <a:r>
              <a:rPr sz="1100" spc="-25" dirty="0">
                <a:latin typeface="Arial"/>
                <a:cs typeface="Arial"/>
              </a:rPr>
              <a:t>made</a:t>
            </a:r>
            <a:r>
              <a:rPr sz="1100" spc="-40" dirty="0">
                <a:latin typeface="Arial"/>
                <a:cs typeface="Arial"/>
              </a:rPr>
              <a:t> </a:t>
            </a:r>
            <a:r>
              <a:rPr sz="1100" dirty="0">
                <a:latin typeface="Arial"/>
                <a:cs typeface="Arial"/>
              </a:rPr>
              <a:t>up</a:t>
            </a:r>
            <a:r>
              <a:rPr sz="1100" spc="-40" dirty="0">
                <a:latin typeface="Arial"/>
                <a:cs typeface="Arial"/>
              </a:rPr>
              <a:t> </a:t>
            </a:r>
            <a:r>
              <a:rPr sz="1100" spc="-25" dirty="0">
                <a:latin typeface="Arial"/>
                <a:cs typeface="Arial"/>
              </a:rPr>
              <a:t>of </a:t>
            </a:r>
            <a:r>
              <a:rPr sz="1100" spc="-20" dirty="0">
                <a:latin typeface="Arial"/>
                <a:cs typeface="Arial"/>
              </a:rPr>
              <a:t>letters</a:t>
            </a:r>
            <a:r>
              <a:rPr sz="1100" spc="-45" dirty="0">
                <a:latin typeface="Arial"/>
                <a:cs typeface="Arial"/>
              </a:rPr>
              <a:t> </a:t>
            </a:r>
            <a:r>
              <a:rPr sz="1100" spc="-25" dirty="0">
                <a:latin typeface="Arial"/>
                <a:cs typeface="Arial"/>
              </a:rPr>
              <a:t>(Aa-</a:t>
            </a:r>
            <a:r>
              <a:rPr sz="1100" spc="-20" dirty="0">
                <a:latin typeface="Arial"/>
                <a:cs typeface="Arial"/>
              </a:rPr>
              <a:t>Zz),</a:t>
            </a:r>
            <a:r>
              <a:rPr sz="1100" spc="-40" dirty="0">
                <a:latin typeface="Arial"/>
                <a:cs typeface="Arial"/>
              </a:rPr>
              <a:t> </a:t>
            </a:r>
            <a:r>
              <a:rPr sz="1100" spc="-25" dirty="0">
                <a:latin typeface="Arial"/>
                <a:cs typeface="Arial"/>
              </a:rPr>
              <a:t>numbers</a:t>
            </a:r>
            <a:r>
              <a:rPr sz="1100" spc="-45" dirty="0">
                <a:latin typeface="Arial"/>
                <a:cs typeface="Arial"/>
              </a:rPr>
              <a:t> </a:t>
            </a:r>
            <a:r>
              <a:rPr sz="1100" spc="-30" dirty="0">
                <a:latin typeface="Arial"/>
                <a:cs typeface="Arial"/>
              </a:rPr>
              <a:t>(0-</a:t>
            </a:r>
            <a:r>
              <a:rPr sz="1100" dirty="0">
                <a:latin typeface="Arial"/>
                <a:cs typeface="Arial"/>
              </a:rPr>
              <a:t>9)</a:t>
            </a:r>
            <a:r>
              <a:rPr sz="1100" spc="-30" dirty="0">
                <a:latin typeface="Arial"/>
                <a:cs typeface="Arial"/>
              </a:rPr>
              <a:t> </a:t>
            </a:r>
            <a:r>
              <a:rPr sz="1100" spc="-10" dirty="0">
                <a:latin typeface="Arial"/>
                <a:cs typeface="Arial"/>
              </a:rPr>
              <a:t>and</a:t>
            </a:r>
            <a:r>
              <a:rPr sz="1100" spc="-45" dirty="0">
                <a:latin typeface="Arial"/>
                <a:cs typeface="Arial"/>
              </a:rPr>
              <a:t> </a:t>
            </a:r>
            <a:r>
              <a:rPr sz="1100" spc="-25" dirty="0">
                <a:latin typeface="Arial"/>
                <a:cs typeface="Arial"/>
              </a:rPr>
              <a:t>underscores</a:t>
            </a:r>
            <a:r>
              <a:rPr lang="en-GB" sz="1100" spc="-25" dirty="0">
                <a:latin typeface="Arial"/>
                <a:cs typeface="Arial"/>
              </a:rPr>
              <a:t>.</a:t>
            </a:r>
            <a:r>
              <a:rPr sz="1100" spc="-35" dirty="0">
                <a:latin typeface="Arial"/>
                <a:cs typeface="Arial"/>
              </a:rPr>
              <a:t> </a:t>
            </a:r>
            <a:r>
              <a:rPr lang="en-GB" sz="1100" spc="-20" dirty="0">
                <a:latin typeface="Arial"/>
                <a:cs typeface="Arial"/>
              </a:rPr>
              <a:t>Note that C++ is case sensitive.</a:t>
            </a:r>
            <a:endParaRPr sz="1100" dirty="0">
              <a:latin typeface="Arial"/>
              <a:cs typeface="Arial"/>
            </a:endParaRPr>
          </a:p>
        </p:txBody>
      </p:sp>
      <p:sp>
        <p:nvSpPr>
          <p:cNvPr id="15" name="object 15"/>
          <p:cNvSpPr txBox="1"/>
          <p:nvPr/>
        </p:nvSpPr>
        <p:spPr>
          <a:xfrm>
            <a:off x="4912127" y="3163823"/>
            <a:ext cx="3517265" cy="510540"/>
          </a:xfrm>
          <a:prstGeom prst="rect">
            <a:avLst/>
          </a:prstGeom>
        </p:spPr>
        <p:txBody>
          <a:bodyPr vert="horz" wrap="square" lIns="0" tIns="21590" rIns="0" bIns="0" rtlCol="0">
            <a:spAutoFit/>
          </a:bodyPr>
          <a:lstStyle/>
          <a:p>
            <a:pPr marL="12700" marR="5080">
              <a:lnSpc>
                <a:spcPct val="94500"/>
              </a:lnSpc>
              <a:spcBef>
                <a:spcPts val="170"/>
              </a:spcBef>
            </a:pPr>
            <a:r>
              <a:rPr sz="1100" spc="-20" dirty="0">
                <a:latin typeface="Arial"/>
                <a:cs typeface="Arial"/>
              </a:rPr>
              <a:t>Try</a:t>
            </a:r>
            <a:r>
              <a:rPr sz="1100" spc="-40" dirty="0">
                <a:latin typeface="Arial"/>
                <a:cs typeface="Arial"/>
              </a:rPr>
              <a:t> </a:t>
            </a:r>
            <a:r>
              <a:rPr sz="1100" dirty="0">
                <a:latin typeface="Arial"/>
                <a:cs typeface="Arial"/>
              </a:rPr>
              <a:t>to</a:t>
            </a:r>
            <a:r>
              <a:rPr sz="1100" spc="-40" dirty="0">
                <a:latin typeface="Arial"/>
                <a:cs typeface="Arial"/>
              </a:rPr>
              <a:t> </a:t>
            </a:r>
            <a:r>
              <a:rPr sz="1100" spc="-25" dirty="0">
                <a:latin typeface="Arial"/>
                <a:cs typeface="Arial"/>
              </a:rPr>
              <a:t>make</a:t>
            </a:r>
            <a:r>
              <a:rPr sz="1100" spc="-40" dirty="0">
                <a:latin typeface="Arial"/>
                <a:cs typeface="Arial"/>
              </a:rPr>
              <a:t> </a:t>
            </a:r>
            <a:r>
              <a:rPr sz="1100" spc="-20" dirty="0">
                <a:latin typeface="Arial"/>
                <a:cs typeface="Arial"/>
              </a:rPr>
              <a:t>sure</a:t>
            </a:r>
            <a:r>
              <a:rPr sz="1100" spc="-40" dirty="0">
                <a:latin typeface="Arial"/>
                <a:cs typeface="Arial"/>
              </a:rPr>
              <a:t> </a:t>
            </a:r>
            <a:r>
              <a:rPr sz="1100" spc="-20" dirty="0">
                <a:latin typeface="Arial"/>
                <a:cs typeface="Arial"/>
              </a:rPr>
              <a:t>your</a:t>
            </a:r>
            <a:r>
              <a:rPr sz="1100" spc="-25" dirty="0">
                <a:latin typeface="Arial"/>
                <a:cs typeface="Arial"/>
              </a:rPr>
              <a:t> </a:t>
            </a:r>
            <a:r>
              <a:rPr sz="1100" spc="-20" dirty="0">
                <a:latin typeface="Arial"/>
                <a:cs typeface="Arial"/>
              </a:rPr>
              <a:t>variable’s</a:t>
            </a:r>
            <a:r>
              <a:rPr sz="1100" spc="-40" dirty="0">
                <a:latin typeface="Arial"/>
                <a:cs typeface="Arial"/>
              </a:rPr>
              <a:t> </a:t>
            </a:r>
            <a:r>
              <a:rPr sz="1100" spc="-25" dirty="0">
                <a:latin typeface="Arial"/>
                <a:cs typeface="Arial"/>
              </a:rPr>
              <a:t>name</a:t>
            </a:r>
            <a:r>
              <a:rPr sz="1100" spc="-40" dirty="0">
                <a:latin typeface="Arial"/>
                <a:cs typeface="Arial"/>
              </a:rPr>
              <a:t> </a:t>
            </a:r>
            <a:r>
              <a:rPr sz="1100" spc="-20" dirty="0">
                <a:latin typeface="Arial"/>
                <a:cs typeface="Arial"/>
              </a:rPr>
              <a:t>helps</a:t>
            </a:r>
            <a:r>
              <a:rPr sz="1100" spc="-35" dirty="0">
                <a:latin typeface="Arial"/>
                <a:cs typeface="Arial"/>
              </a:rPr>
              <a:t> </a:t>
            </a:r>
            <a:r>
              <a:rPr sz="1100" spc="-25" dirty="0">
                <a:latin typeface="Arial"/>
                <a:cs typeface="Arial"/>
              </a:rPr>
              <a:t>the </a:t>
            </a:r>
            <a:r>
              <a:rPr sz="1100" spc="-30" dirty="0">
                <a:latin typeface="Arial"/>
                <a:cs typeface="Arial"/>
              </a:rPr>
              <a:t>programmer</a:t>
            </a:r>
            <a:r>
              <a:rPr sz="1100" spc="-50" dirty="0">
                <a:latin typeface="Arial"/>
                <a:cs typeface="Arial"/>
              </a:rPr>
              <a:t> </a:t>
            </a:r>
            <a:r>
              <a:rPr sz="1100" spc="-30" dirty="0">
                <a:latin typeface="Arial"/>
                <a:cs typeface="Arial"/>
              </a:rPr>
              <a:t>document</a:t>
            </a:r>
            <a:r>
              <a:rPr sz="1100" spc="-45" dirty="0">
                <a:latin typeface="Arial"/>
                <a:cs typeface="Arial"/>
              </a:rPr>
              <a:t> </a:t>
            </a:r>
            <a:r>
              <a:rPr sz="1100" dirty="0">
                <a:latin typeface="Arial"/>
                <a:cs typeface="Arial"/>
              </a:rPr>
              <a:t>its</a:t>
            </a:r>
            <a:r>
              <a:rPr sz="1100" spc="-75" dirty="0">
                <a:latin typeface="Arial"/>
                <a:cs typeface="Arial"/>
              </a:rPr>
              <a:t> </a:t>
            </a:r>
            <a:r>
              <a:rPr sz="1100" dirty="0">
                <a:latin typeface="Arial"/>
                <a:cs typeface="Arial"/>
              </a:rPr>
              <a:t>purpose.</a:t>
            </a:r>
            <a:r>
              <a:rPr sz="1100" spc="195" dirty="0">
                <a:latin typeface="Arial"/>
                <a:cs typeface="Arial"/>
              </a:rPr>
              <a:t> </a:t>
            </a:r>
            <a:r>
              <a:rPr sz="1100" dirty="0">
                <a:latin typeface="Arial"/>
                <a:cs typeface="Arial"/>
              </a:rPr>
              <a:t>In</a:t>
            </a:r>
            <a:r>
              <a:rPr sz="1100" spc="-60" dirty="0">
                <a:latin typeface="Arial"/>
                <a:cs typeface="Arial"/>
              </a:rPr>
              <a:t> </a:t>
            </a:r>
            <a:r>
              <a:rPr sz="1100" spc="-10" dirty="0">
                <a:latin typeface="Arial"/>
                <a:cs typeface="Arial"/>
              </a:rPr>
              <a:t>this</a:t>
            </a:r>
            <a:r>
              <a:rPr sz="1100" spc="-65" dirty="0">
                <a:latin typeface="Arial"/>
                <a:cs typeface="Arial"/>
              </a:rPr>
              <a:t> </a:t>
            </a:r>
            <a:r>
              <a:rPr sz="1100" spc="-25" dirty="0">
                <a:latin typeface="Arial"/>
                <a:cs typeface="Arial"/>
              </a:rPr>
              <a:t>example</a:t>
            </a:r>
            <a:r>
              <a:rPr sz="1100" spc="-50" dirty="0">
                <a:latin typeface="Arial"/>
                <a:cs typeface="Arial"/>
              </a:rPr>
              <a:t> </a:t>
            </a:r>
            <a:r>
              <a:rPr sz="1100" spc="-10" dirty="0">
                <a:latin typeface="Arial"/>
                <a:cs typeface="Arial"/>
              </a:rPr>
              <a:t>we</a:t>
            </a:r>
            <a:r>
              <a:rPr sz="1100" spc="-60" dirty="0">
                <a:latin typeface="Arial"/>
                <a:cs typeface="Arial"/>
              </a:rPr>
              <a:t> </a:t>
            </a:r>
            <a:r>
              <a:rPr sz="1100" spc="-25" dirty="0">
                <a:latin typeface="Arial"/>
                <a:cs typeface="Arial"/>
              </a:rPr>
              <a:t>are </a:t>
            </a:r>
            <a:r>
              <a:rPr sz="1100" spc="-20" dirty="0">
                <a:latin typeface="Arial"/>
                <a:cs typeface="Arial"/>
              </a:rPr>
              <a:t>also</a:t>
            </a:r>
            <a:r>
              <a:rPr sz="1100" spc="-40" dirty="0">
                <a:latin typeface="Arial"/>
                <a:cs typeface="Arial"/>
              </a:rPr>
              <a:t> </a:t>
            </a:r>
            <a:r>
              <a:rPr sz="1100" spc="-20" dirty="0">
                <a:latin typeface="Arial"/>
                <a:cs typeface="Arial"/>
              </a:rPr>
              <a:t>initialise</a:t>
            </a:r>
            <a:r>
              <a:rPr sz="1100" spc="-40" dirty="0">
                <a:latin typeface="Arial"/>
                <a:cs typeface="Arial"/>
              </a:rPr>
              <a:t> </a:t>
            </a:r>
            <a:r>
              <a:rPr sz="1100" dirty="0">
                <a:latin typeface="Arial"/>
                <a:cs typeface="Arial"/>
              </a:rPr>
              <a:t>its</a:t>
            </a:r>
            <a:r>
              <a:rPr sz="1100" spc="-40" dirty="0">
                <a:latin typeface="Arial"/>
                <a:cs typeface="Arial"/>
              </a:rPr>
              <a:t> </a:t>
            </a:r>
            <a:r>
              <a:rPr sz="1100" spc="-20" dirty="0">
                <a:latin typeface="Arial"/>
                <a:cs typeface="Arial"/>
              </a:rPr>
              <a:t>value</a:t>
            </a:r>
            <a:r>
              <a:rPr sz="1100" spc="-40" dirty="0">
                <a:latin typeface="Arial"/>
                <a:cs typeface="Arial"/>
              </a:rPr>
              <a:t> </a:t>
            </a:r>
            <a:r>
              <a:rPr sz="1100" dirty="0">
                <a:latin typeface="Arial"/>
                <a:cs typeface="Arial"/>
              </a:rPr>
              <a:t>to</a:t>
            </a:r>
            <a:r>
              <a:rPr sz="1100" spc="-40" dirty="0">
                <a:latin typeface="Arial"/>
                <a:cs typeface="Arial"/>
              </a:rPr>
              <a:t> </a:t>
            </a:r>
            <a:r>
              <a:rPr sz="1100" spc="-25" dirty="0">
                <a:latin typeface="Arial"/>
                <a:cs typeface="Arial"/>
              </a:rPr>
              <a:t>10;</a:t>
            </a:r>
            <a:endParaRPr sz="1100">
              <a:latin typeface="Arial"/>
              <a:cs typeface="Arial"/>
            </a:endParaRPr>
          </a:p>
        </p:txBody>
      </p:sp>
      <p:sp>
        <p:nvSpPr>
          <p:cNvPr id="16" name="object 1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17" name="object 17"/>
          <p:cNvSpPr txBox="1"/>
          <p:nvPr/>
        </p:nvSpPr>
        <p:spPr>
          <a:xfrm>
            <a:off x="1360397" y="1636775"/>
            <a:ext cx="2473325" cy="2437334"/>
          </a:xfrm>
          <a:prstGeom prst="rect">
            <a:avLst/>
          </a:prstGeom>
        </p:spPr>
        <p:txBody>
          <a:bodyPr vert="horz" wrap="square" lIns="0" tIns="12700" rIns="0" bIns="0" rtlCol="0">
            <a:spAutoFit/>
          </a:bodyPr>
          <a:lstStyle/>
          <a:p>
            <a:pPr marL="130175" marR="1438275" indent="-117475">
              <a:lnSpc>
                <a:spcPct val="131800"/>
              </a:lnSpc>
              <a:spcBef>
                <a:spcPts val="100"/>
              </a:spcBef>
            </a:pPr>
            <a:r>
              <a:rPr sz="1700" dirty="0">
                <a:solidFill>
                  <a:srgbClr val="595959"/>
                </a:solidFill>
                <a:latin typeface="Gill Sans MT"/>
                <a:cs typeface="Gill Sans MT"/>
              </a:rPr>
              <a:t>int</a:t>
            </a:r>
            <a:r>
              <a:rPr sz="1700" spc="-85"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70" dirty="0">
                <a:solidFill>
                  <a:srgbClr val="595959"/>
                </a:solidFill>
                <a:latin typeface="Gill Sans MT"/>
                <a:cs typeface="Gill Sans MT"/>
              </a:rPr>
              <a:t>{</a:t>
            </a:r>
            <a:r>
              <a:rPr sz="1700" spc="-15" dirty="0">
                <a:solidFill>
                  <a:srgbClr val="595959"/>
                </a:solidFill>
                <a:latin typeface="Gill Sans MT"/>
                <a:cs typeface="Gill Sans MT"/>
              </a:rPr>
              <a:t> 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dirty="0">
                <a:solidFill>
                  <a:srgbClr val="595959"/>
                </a:solidFill>
                <a:latin typeface="Gill Sans MT"/>
                <a:cs typeface="Gill Sans MT"/>
              </a:rPr>
              <a:t>=</a:t>
            </a:r>
            <a:r>
              <a:rPr sz="1700" spc="-45" dirty="0">
                <a:solidFill>
                  <a:srgbClr val="595959"/>
                </a:solidFill>
                <a:latin typeface="Gill Sans MT"/>
                <a:cs typeface="Gill Sans MT"/>
              </a:rPr>
              <a:t> </a:t>
            </a:r>
            <a:r>
              <a:rPr sz="1700" spc="-20" dirty="0">
                <a:solidFill>
                  <a:srgbClr val="595959"/>
                </a:solidFill>
                <a:latin typeface="Gill Sans MT"/>
              </a:rPr>
              <a:t>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r>
              <a:rPr sz="1700" spc="-20" dirty="0">
                <a:solidFill>
                  <a:srgbClr val="595959"/>
                </a:solidFill>
                <a:latin typeface="Gill Sans MT"/>
                <a:cs typeface="Gill Sans MT"/>
              </a:rPr>
              <a:t>A++;</a:t>
            </a:r>
            <a:endParaRPr sz="1700" dirty="0">
              <a:latin typeface="Gill Sans MT"/>
              <a:cs typeface="Gill Sans MT"/>
            </a:endParaRPr>
          </a:p>
          <a:p>
            <a:pPr marL="130175">
              <a:lnSpc>
                <a:spcPct val="100000"/>
              </a:lnSpc>
              <a:spcBef>
                <a:spcPts val="450"/>
              </a:spcBef>
            </a:pP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99" y="-345187"/>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2473325" cy="2269852"/>
          </a:xfrm>
          <a:prstGeom prst="rect">
            <a:avLst/>
          </a:prstGeom>
        </p:spPr>
        <p:txBody>
          <a:bodyPr vert="horz" wrap="square" lIns="0" tIns="12700" rIns="0" bIns="0" rtlCol="0">
            <a:spAutoFit/>
          </a:bodyPr>
          <a:lstStyle/>
          <a:p>
            <a:pPr marL="130175" marR="1438275" indent="-117475">
              <a:spcBef>
                <a:spcPts val="450"/>
              </a:spcBef>
            </a:pPr>
            <a:r>
              <a:rPr sz="1700" dirty="0">
                <a:solidFill>
                  <a:srgbClr val="595959"/>
                </a:solidFill>
                <a:latin typeface="Gill Sans MT"/>
                <a:cs typeface="Gill Sans MT"/>
              </a:rPr>
              <a:t>int</a:t>
            </a:r>
            <a:r>
              <a:rPr sz="1700" spc="-100"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65" dirty="0">
                <a:solidFill>
                  <a:srgbClr val="595959"/>
                </a:solidFill>
                <a:latin typeface="Gill Sans MT"/>
                <a:cs typeface="Gill Sans MT"/>
              </a:rPr>
              <a:t>{</a:t>
            </a:r>
            <a:r>
              <a:rPr sz="1700" spc="-15" dirty="0">
                <a:solidFill>
                  <a:srgbClr val="595959"/>
                </a:solidFill>
                <a:latin typeface="Gill Sans MT"/>
                <a:cs typeface="Gill Sans MT"/>
              </a:rPr>
              <a:t> int</a:t>
            </a:r>
            <a:r>
              <a:rPr sz="1700" spc="-195" dirty="0">
                <a:solidFill>
                  <a:srgbClr val="595959"/>
                </a:solidFill>
                <a:latin typeface="Gill Sans MT"/>
                <a:cs typeface="Gill Sans MT"/>
              </a:rPr>
              <a:t> </a:t>
            </a:r>
            <a:r>
              <a:rPr sz="1700" spc="-20" dirty="0">
                <a:solidFill>
                  <a:srgbClr val="595959"/>
                </a:solidFill>
                <a:latin typeface="Gill Sans MT"/>
              </a:rPr>
              <a:t>A = 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r>
              <a:rPr sz="1700" spc="-20" dirty="0">
                <a:solidFill>
                  <a:srgbClr val="595959"/>
                </a:solidFill>
                <a:latin typeface="Gill Sans MT"/>
                <a:cs typeface="Gill Sans MT"/>
              </a:rPr>
              <a:t>A++;</a:t>
            </a:r>
            <a:endParaRPr sz="1700" dirty="0">
              <a:latin typeface="Gill Sans MT"/>
              <a:cs typeface="Gill Sans MT"/>
            </a:endParaRPr>
          </a:p>
          <a:p>
            <a:pPr marL="130175">
              <a:lnSpc>
                <a:spcPct val="100000"/>
              </a:lnSpc>
              <a:spcBef>
                <a:spcPts val="450"/>
              </a:spcBef>
            </a:pP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spc="-20" dirty="0">
                <a:solidFill>
                  <a:srgbClr val="595959"/>
                </a:solidFill>
                <a:latin typeface="Gill Sans MT"/>
              </a:rPr>
              <a:t>&lt;&lt; 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8" name="object 8"/>
          <p:cNvGrpSpPr/>
          <p:nvPr/>
        </p:nvGrpSpPr>
        <p:grpSpPr>
          <a:xfrm>
            <a:off x="803775" y="2444316"/>
            <a:ext cx="275590" cy="255270"/>
            <a:chOff x="803775" y="2444316"/>
            <a:chExt cx="275590" cy="255270"/>
          </a:xfrm>
        </p:grpSpPr>
        <p:sp>
          <p:nvSpPr>
            <p:cNvPr id="9" name="object 9"/>
            <p:cNvSpPr/>
            <p:nvPr/>
          </p:nvSpPr>
          <p:spPr>
            <a:xfrm>
              <a:off x="806823" y="2447364"/>
              <a:ext cx="269240" cy="248920"/>
            </a:xfrm>
            <a:custGeom>
              <a:avLst/>
              <a:gdLst/>
              <a:ahLst/>
              <a:cxnLst/>
              <a:rect l="l" t="t" r="r" b="b"/>
              <a:pathLst>
                <a:path w="269240" h="248919">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0" name="object 10"/>
            <p:cNvSpPr/>
            <p:nvPr/>
          </p:nvSpPr>
          <p:spPr>
            <a:xfrm>
              <a:off x="810125" y="2450666"/>
              <a:ext cx="262890" cy="242570"/>
            </a:xfrm>
            <a:custGeom>
              <a:avLst/>
              <a:gdLst/>
              <a:ahLst/>
              <a:cxnLst/>
              <a:rect l="l" t="t" r="r" b="b"/>
              <a:pathLst>
                <a:path w="262890" h="242569">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1" name="object 11"/>
          <p:cNvSpPr txBox="1"/>
          <p:nvPr/>
        </p:nvSpPr>
        <p:spPr>
          <a:xfrm>
            <a:off x="895257" y="2465832"/>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3</a:t>
            </a:r>
          </a:p>
        </p:txBody>
      </p:sp>
      <p:grpSp>
        <p:nvGrpSpPr>
          <p:cNvPr id="12" name="object 12"/>
          <p:cNvGrpSpPr/>
          <p:nvPr/>
        </p:nvGrpSpPr>
        <p:grpSpPr>
          <a:xfrm>
            <a:off x="803772" y="3123399"/>
            <a:ext cx="275590" cy="255270"/>
            <a:chOff x="803772" y="3123399"/>
            <a:chExt cx="275590" cy="255270"/>
          </a:xfrm>
        </p:grpSpPr>
        <p:sp>
          <p:nvSpPr>
            <p:cNvPr id="13" name="object 13"/>
            <p:cNvSpPr/>
            <p:nvPr/>
          </p:nvSpPr>
          <p:spPr>
            <a:xfrm>
              <a:off x="806820" y="3126447"/>
              <a:ext cx="269240" cy="248920"/>
            </a:xfrm>
            <a:custGeom>
              <a:avLst/>
              <a:gdLst/>
              <a:ahLst/>
              <a:cxnLst/>
              <a:rect l="l" t="t" r="r" b="b"/>
              <a:pathLst>
                <a:path w="269240" h="248920">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4" name="object 14"/>
            <p:cNvSpPr/>
            <p:nvPr/>
          </p:nvSpPr>
          <p:spPr>
            <a:xfrm>
              <a:off x="810122" y="3129749"/>
              <a:ext cx="262890" cy="242570"/>
            </a:xfrm>
            <a:custGeom>
              <a:avLst/>
              <a:gdLst/>
              <a:ahLst/>
              <a:cxnLst/>
              <a:rect l="l" t="t" r="r" b="b"/>
              <a:pathLst>
                <a:path w="262890" h="242570">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5" name="object 15"/>
          <p:cNvSpPr txBox="1"/>
          <p:nvPr/>
        </p:nvSpPr>
        <p:spPr>
          <a:xfrm>
            <a:off x="895253" y="3145535"/>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5</a:t>
            </a:r>
            <a:endParaRPr sz="1100">
              <a:latin typeface="Gill Sans MT"/>
              <a:cs typeface="Gill Sans MT"/>
            </a:endParaRPr>
          </a:p>
        </p:txBody>
      </p:sp>
      <p:grpSp>
        <p:nvGrpSpPr>
          <p:cNvPr id="16" name="object 16"/>
          <p:cNvGrpSpPr/>
          <p:nvPr/>
        </p:nvGrpSpPr>
        <p:grpSpPr>
          <a:xfrm>
            <a:off x="4609293" y="1523192"/>
            <a:ext cx="4161790" cy="3521710"/>
            <a:chOff x="4609293" y="1523192"/>
            <a:chExt cx="4161790" cy="3521710"/>
          </a:xfrm>
        </p:grpSpPr>
        <p:pic>
          <p:nvPicPr>
            <p:cNvPr id="17" name="object 17"/>
            <p:cNvPicPr/>
            <p:nvPr/>
          </p:nvPicPr>
          <p:blipFill>
            <a:blip r:embed="rId3" cstate="print"/>
            <a:stretch>
              <a:fillRect/>
            </a:stretch>
          </p:blipFill>
          <p:spPr>
            <a:xfrm>
              <a:off x="4612341" y="1526240"/>
              <a:ext cx="4155140" cy="3515158"/>
            </a:xfrm>
            <a:prstGeom prst="rect">
              <a:avLst/>
            </a:prstGeom>
          </p:spPr>
        </p:pic>
        <p:sp>
          <p:nvSpPr>
            <p:cNvPr id="18" name="object 18"/>
            <p:cNvSpPr/>
            <p:nvPr/>
          </p:nvSpPr>
          <p:spPr>
            <a:xfrm>
              <a:off x="4615643" y="1529542"/>
              <a:ext cx="4149090" cy="3509010"/>
            </a:xfrm>
            <a:custGeom>
              <a:avLst/>
              <a:gdLst/>
              <a:ahLst/>
              <a:cxnLst/>
              <a:rect l="l" t="t" r="r" b="b"/>
              <a:pathLst>
                <a:path w="4149090" h="3509010">
                  <a:moveTo>
                    <a:pt x="0" y="584772"/>
                  </a:moveTo>
                  <a:lnTo>
                    <a:pt x="1939" y="536812"/>
                  </a:lnTo>
                  <a:lnTo>
                    <a:pt x="7655" y="489919"/>
                  </a:lnTo>
                  <a:lnTo>
                    <a:pt x="16999" y="444245"/>
                  </a:lnTo>
                  <a:lnTo>
                    <a:pt x="29820" y="399939"/>
                  </a:lnTo>
                  <a:lnTo>
                    <a:pt x="45967" y="357152"/>
                  </a:lnTo>
                  <a:lnTo>
                    <a:pt x="65290" y="316036"/>
                  </a:lnTo>
                  <a:lnTo>
                    <a:pt x="87637" y="276739"/>
                  </a:lnTo>
                  <a:lnTo>
                    <a:pt x="112859" y="239413"/>
                  </a:lnTo>
                  <a:lnTo>
                    <a:pt x="140805" y="204208"/>
                  </a:lnTo>
                  <a:lnTo>
                    <a:pt x="171325" y="171275"/>
                  </a:lnTo>
                  <a:lnTo>
                    <a:pt x="204267" y="140765"/>
                  </a:lnTo>
                  <a:lnTo>
                    <a:pt x="239482" y="112827"/>
                  </a:lnTo>
                  <a:lnTo>
                    <a:pt x="276819" y="87612"/>
                  </a:lnTo>
                  <a:lnTo>
                    <a:pt x="316127" y="65271"/>
                  </a:lnTo>
                  <a:lnTo>
                    <a:pt x="357256" y="45954"/>
                  </a:lnTo>
                  <a:lnTo>
                    <a:pt x="400054" y="29812"/>
                  </a:lnTo>
                  <a:lnTo>
                    <a:pt x="444373" y="16995"/>
                  </a:lnTo>
                  <a:lnTo>
                    <a:pt x="490061" y="7653"/>
                  </a:lnTo>
                  <a:lnTo>
                    <a:pt x="536967" y="1938"/>
                  </a:lnTo>
                  <a:lnTo>
                    <a:pt x="584941" y="0"/>
                  </a:lnTo>
                  <a:lnTo>
                    <a:pt x="3563594" y="0"/>
                  </a:lnTo>
                  <a:lnTo>
                    <a:pt x="3611568" y="1938"/>
                  </a:lnTo>
                  <a:lnTo>
                    <a:pt x="3658474" y="7653"/>
                  </a:lnTo>
                  <a:lnTo>
                    <a:pt x="3704162" y="16995"/>
                  </a:lnTo>
                  <a:lnTo>
                    <a:pt x="3748481" y="29812"/>
                  </a:lnTo>
                  <a:lnTo>
                    <a:pt x="3791280" y="45954"/>
                  </a:lnTo>
                  <a:lnTo>
                    <a:pt x="3832408" y="65271"/>
                  </a:lnTo>
                  <a:lnTo>
                    <a:pt x="3871716" y="87612"/>
                  </a:lnTo>
                  <a:lnTo>
                    <a:pt x="3909053" y="112827"/>
                  </a:lnTo>
                  <a:lnTo>
                    <a:pt x="3944268" y="140765"/>
                  </a:lnTo>
                  <a:lnTo>
                    <a:pt x="3977210" y="171275"/>
                  </a:lnTo>
                  <a:lnTo>
                    <a:pt x="4007730" y="204208"/>
                  </a:lnTo>
                  <a:lnTo>
                    <a:pt x="4035676" y="239413"/>
                  </a:lnTo>
                  <a:lnTo>
                    <a:pt x="4060898" y="276739"/>
                  </a:lnTo>
                  <a:lnTo>
                    <a:pt x="4083245" y="316036"/>
                  </a:lnTo>
                  <a:lnTo>
                    <a:pt x="4102568" y="357152"/>
                  </a:lnTo>
                  <a:lnTo>
                    <a:pt x="4118715" y="399939"/>
                  </a:lnTo>
                  <a:lnTo>
                    <a:pt x="4131536" y="444245"/>
                  </a:lnTo>
                  <a:lnTo>
                    <a:pt x="4140880" y="489919"/>
                  </a:lnTo>
                  <a:lnTo>
                    <a:pt x="4146596" y="536812"/>
                  </a:lnTo>
                  <a:lnTo>
                    <a:pt x="4148536" y="584772"/>
                  </a:lnTo>
                  <a:lnTo>
                    <a:pt x="4148536" y="2923782"/>
                  </a:lnTo>
                  <a:lnTo>
                    <a:pt x="4146596" y="2971742"/>
                  </a:lnTo>
                  <a:lnTo>
                    <a:pt x="4140880" y="3018635"/>
                  </a:lnTo>
                  <a:lnTo>
                    <a:pt x="4131536" y="3064309"/>
                  </a:lnTo>
                  <a:lnTo>
                    <a:pt x="4118715" y="3108615"/>
                  </a:lnTo>
                  <a:lnTo>
                    <a:pt x="4102568" y="3151401"/>
                  </a:lnTo>
                  <a:lnTo>
                    <a:pt x="4083245" y="3192518"/>
                  </a:lnTo>
                  <a:lnTo>
                    <a:pt x="4060898" y="3231815"/>
                  </a:lnTo>
                  <a:lnTo>
                    <a:pt x="4035676" y="3269141"/>
                  </a:lnTo>
                  <a:lnTo>
                    <a:pt x="4007730" y="3304345"/>
                  </a:lnTo>
                  <a:lnTo>
                    <a:pt x="3977210" y="3337278"/>
                  </a:lnTo>
                  <a:lnTo>
                    <a:pt x="3944268" y="3367789"/>
                  </a:lnTo>
                  <a:lnTo>
                    <a:pt x="3909053" y="3395727"/>
                  </a:lnTo>
                  <a:lnTo>
                    <a:pt x="3871716" y="3420942"/>
                  </a:lnTo>
                  <a:lnTo>
                    <a:pt x="3832408" y="3443283"/>
                  </a:lnTo>
                  <a:lnTo>
                    <a:pt x="3791280" y="3462600"/>
                  </a:lnTo>
                  <a:lnTo>
                    <a:pt x="3748481" y="3478742"/>
                  </a:lnTo>
                  <a:lnTo>
                    <a:pt x="3704162" y="3491559"/>
                  </a:lnTo>
                  <a:lnTo>
                    <a:pt x="3658474" y="3500901"/>
                  </a:lnTo>
                  <a:lnTo>
                    <a:pt x="3611568" y="3506616"/>
                  </a:lnTo>
                  <a:lnTo>
                    <a:pt x="3563594" y="3508555"/>
                  </a:lnTo>
                  <a:lnTo>
                    <a:pt x="584941" y="3508555"/>
                  </a:lnTo>
                  <a:lnTo>
                    <a:pt x="536967" y="3506616"/>
                  </a:lnTo>
                  <a:lnTo>
                    <a:pt x="490061" y="3500901"/>
                  </a:lnTo>
                  <a:lnTo>
                    <a:pt x="444373" y="3491559"/>
                  </a:lnTo>
                  <a:lnTo>
                    <a:pt x="400054" y="3478742"/>
                  </a:lnTo>
                  <a:lnTo>
                    <a:pt x="357256" y="3462600"/>
                  </a:lnTo>
                  <a:lnTo>
                    <a:pt x="316127" y="3443283"/>
                  </a:lnTo>
                  <a:lnTo>
                    <a:pt x="276819" y="3420942"/>
                  </a:lnTo>
                  <a:lnTo>
                    <a:pt x="239482" y="3395727"/>
                  </a:lnTo>
                  <a:lnTo>
                    <a:pt x="204267" y="3367789"/>
                  </a:lnTo>
                  <a:lnTo>
                    <a:pt x="171325" y="3337278"/>
                  </a:lnTo>
                  <a:lnTo>
                    <a:pt x="140805" y="3304345"/>
                  </a:lnTo>
                  <a:lnTo>
                    <a:pt x="112859" y="3269141"/>
                  </a:lnTo>
                  <a:lnTo>
                    <a:pt x="87637" y="3231815"/>
                  </a:lnTo>
                  <a:lnTo>
                    <a:pt x="65290" y="3192518"/>
                  </a:lnTo>
                  <a:lnTo>
                    <a:pt x="45967" y="3151401"/>
                  </a:lnTo>
                  <a:lnTo>
                    <a:pt x="29820" y="3108615"/>
                  </a:lnTo>
                  <a:lnTo>
                    <a:pt x="16999" y="3064309"/>
                  </a:lnTo>
                  <a:lnTo>
                    <a:pt x="7655" y="3018635"/>
                  </a:lnTo>
                  <a:lnTo>
                    <a:pt x="1939" y="2971742"/>
                  </a:lnTo>
                  <a:lnTo>
                    <a:pt x="0" y="2923782"/>
                  </a:lnTo>
                  <a:lnTo>
                    <a:pt x="0" y="584772"/>
                  </a:lnTo>
                  <a:close/>
                </a:path>
              </a:pathLst>
            </a:custGeom>
            <a:ln w="12700">
              <a:solidFill>
                <a:srgbClr val="B68317"/>
              </a:solidFill>
            </a:ln>
          </p:spPr>
          <p:txBody>
            <a:bodyPr wrap="square" lIns="0" tIns="0" rIns="0" bIns="0" rtlCol="0"/>
            <a:lstStyle/>
            <a:p>
              <a:endParaRPr/>
            </a:p>
          </p:txBody>
        </p:sp>
      </p:grpSp>
      <p:sp>
        <p:nvSpPr>
          <p:cNvPr id="19" name="object 19"/>
          <p:cNvSpPr txBox="1"/>
          <p:nvPr/>
        </p:nvSpPr>
        <p:spPr>
          <a:xfrm>
            <a:off x="4912127" y="1716023"/>
            <a:ext cx="3500754" cy="510540"/>
          </a:xfrm>
          <a:prstGeom prst="rect">
            <a:avLst/>
          </a:prstGeom>
        </p:spPr>
        <p:txBody>
          <a:bodyPr vert="horz" wrap="square" lIns="0" tIns="12700" rIns="0" bIns="0" rtlCol="0">
            <a:spAutoFit/>
          </a:bodyPr>
          <a:lstStyle/>
          <a:p>
            <a:pPr marL="12700">
              <a:lnSpc>
                <a:spcPts val="1310"/>
              </a:lnSpc>
              <a:spcBef>
                <a:spcPts val="100"/>
              </a:spcBef>
            </a:pPr>
            <a:r>
              <a:rPr sz="1100" b="1" spc="-20" dirty="0">
                <a:latin typeface="Arial"/>
                <a:cs typeface="Arial"/>
              </a:rPr>
              <a:t>Line</a:t>
            </a:r>
            <a:r>
              <a:rPr sz="1100" b="1" spc="-55" dirty="0">
                <a:latin typeface="Arial"/>
                <a:cs typeface="Arial"/>
              </a:rPr>
              <a:t> </a:t>
            </a:r>
            <a:r>
              <a:rPr sz="1100" b="1" dirty="0">
                <a:latin typeface="Arial"/>
                <a:cs typeface="Arial"/>
              </a:rPr>
              <a:t>3</a:t>
            </a:r>
            <a:r>
              <a:rPr sz="1100" b="1" spc="-50" dirty="0">
                <a:latin typeface="Arial"/>
                <a:cs typeface="Arial"/>
              </a:rPr>
              <a:t> </a:t>
            </a:r>
            <a:r>
              <a:rPr sz="1100" b="1" spc="-20" dirty="0">
                <a:latin typeface="Arial"/>
                <a:cs typeface="Arial"/>
              </a:rPr>
              <a:t>and</a:t>
            </a:r>
            <a:r>
              <a:rPr sz="1100" b="1" spc="-55" dirty="0">
                <a:latin typeface="Arial"/>
                <a:cs typeface="Arial"/>
              </a:rPr>
              <a:t> </a:t>
            </a:r>
            <a:r>
              <a:rPr sz="1100" b="1" spc="-20" dirty="0">
                <a:latin typeface="Arial"/>
                <a:cs typeface="Arial"/>
              </a:rPr>
              <a:t>Line</a:t>
            </a:r>
            <a:r>
              <a:rPr sz="1100" b="1" spc="-50" dirty="0">
                <a:latin typeface="Arial"/>
                <a:cs typeface="Arial"/>
              </a:rPr>
              <a:t> 5</a:t>
            </a:r>
            <a:endParaRPr sz="1100">
              <a:latin typeface="Arial"/>
              <a:cs typeface="Arial"/>
            </a:endParaRPr>
          </a:p>
          <a:p>
            <a:pPr marL="12700" marR="5080">
              <a:lnSpc>
                <a:spcPts val="1200"/>
              </a:lnSpc>
              <a:spcBef>
                <a:spcPts val="125"/>
              </a:spcBef>
            </a:pPr>
            <a:r>
              <a:rPr sz="1100" spc="-25" dirty="0">
                <a:latin typeface="Arial"/>
                <a:cs typeface="Arial"/>
              </a:rPr>
              <a:t>Okay,</a:t>
            </a:r>
            <a:r>
              <a:rPr sz="1100" spc="-55" dirty="0">
                <a:latin typeface="Arial"/>
                <a:cs typeface="Arial"/>
              </a:rPr>
              <a:t> </a:t>
            </a:r>
            <a:r>
              <a:rPr sz="1100" spc="-10" dirty="0">
                <a:latin typeface="Arial"/>
                <a:cs typeface="Arial"/>
              </a:rPr>
              <a:t>this</a:t>
            </a:r>
            <a:r>
              <a:rPr sz="1100" spc="-50" dirty="0">
                <a:latin typeface="Arial"/>
                <a:cs typeface="Arial"/>
              </a:rPr>
              <a:t> </a:t>
            </a:r>
            <a:r>
              <a:rPr sz="1100" dirty="0">
                <a:latin typeface="Arial"/>
                <a:cs typeface="Arial"/>
              </a:rPr>
              <a:t>is</a:t>
            </a:r>
            <a:r>
              <a:rPr sz="1100" spc="-50" dirty="0">
                <a:latin typeface="Arial"/>
                <a:cs typeface="Arial"/>
              </a:rPr>
              <a:t> </a:t>
            </a:r>
            <a:r>
              <a:rPr sz="1100" dirty="0">
                <a:latin typeface="Arial"/>
                <a:cs typeface="Arial"/>
              </a:rPr>
              <a:t>a</a:t>
            </a:r>
            <a:r>
              <a:rPr sz="1100" spc="-50" dirty="0">
                <a:latin typeface="Arial"/>
                <a:cs typeface="Arial"/>
              </a:rPr>
              <a:t> </a:t>
            </a:r>
            <a:r>
              <a:rPr sz="1100" dirty="0">
                <a:latin typeface="Arial"/>
                <a:cs typeface="Arial"/>
              </a:rPr>
              <a:t>bit</a:t>
            </a:r>
            <a:r>
              <a:rPr sz="1100" spc="-45" dirty="0">
                <a:latin typeface="Arial"/>
                <a:cs typeface="Arial"/>
              </a:rPr>
              <a:t> </a:t>
            </a:r>
            <a:r>
              <a:rPr sz="1100" spc="-20" dirty="0">
                <a:latin typeface="Arial"/>
                <a:cs typeface="Arial"/>
              </a:rPr>
              <a:t>more</a:t>
            </a:r>
            <a:r>
              <a:rPr sz="1100" spc="-55" dirty="0">
                <a:latin typeface="Arial"/>
                <a:cs typeface="Arial"/>
              </a:rPr>
              <a:t> </a:t>
            </a:r>
            <a:r>
              <a:rPr sz="1100" spc="-25" dirty="0">
                <a:latin typeface="Arial"/>
                <a:cs typeface="Arial"/>
              </a:rPr>
              <a:t>complicated</a:t>
            </a:r>
            <a:r>
              <a:rPr sz="1100" spc="-55" dirty="0">
                <a:latin typeface="Arial"/>
                <a:cs typeface="Arial"/>
              </a:rPr>
              <a:t> </a:t>
            </a:r>
            <a:r>
              <a:rPr sz="1100" dirty="0">
                <a:latin typeface="Arial"/>
                <a:cs typeface="Arial"/>
              </a:rPr>
              <a:t>–</a:t>
            </a:r>
            <a:r>
              <a:rPr sz="1100" spc="-50" dirty="0">
                <a:latin typeface="Arial"/>
                <a:cs typeface="Arial"/>
              </a:rPr>
              <a:t> </a:t>
            </a:r>
            <a:r>
              <a:rPr sz="1100" dirty="0">
                <a:latin typeface="Arial"/>
                <a:cs typeface="Arial"/>
              </a:rPr>
              <a:t>so</a:t>
            </a:r>
            <a:r>
              <a:rPr sz="1100" spc="-50" dirty="0">
                <a:latin typeface="Arial"/>
                <a:cs typeface="Arial"/>
              </a:rPr>
              <a:t> </a:t>
            </a:r>
            <a:r>
              <a:rPr sz="1100" spc="-10" dirty="0">
                <a:latin typeface="Arial"/>
                <a:cs typeface="Arial"/>
              </a:rPr>
              <a:t>lets</a:t>
            </a:r>
            <a:r>
              <a:rPr sz="1100" spc="-50" dirty="0">
                <a:latin typeface="Arial"/>
                <a:cs typeface="Arial"/>
              </a:rPr>
              <a:t> </a:t>
            </a:r>
            <a:r>
              <a:rPr sz="1100" spc="-20" dirty="0">
                <a:latin typeface="Arial"/>
                <a:cs typeface="Arial"/>
              </a:rPr>
              <a:t>break</a:t>
            </a:r>
            <a:r>
              <a:rPr sz="1100" spc="-50" dirty="0">
                <a:latin typeface="Arial"/>
                <a:cs typeface="Arial"/>
              </a:rPr>
              <a:t> </a:t>
            </a:r>
            <a:r>
              <a:rPr sz="1100" dirty="0">
                <a:latin typeface="Arial"/>
                <a:cs typeface="Arial"/>
              </a:rPr>
              <a:t>it</a:t>
            </a:r>
            <a:r>
              <a:rPr sz="1100" spc="-45" dirty="0">
                <a:latin typeface="Arial"/>
                <a:cs typeface="Arial"/>
              </a:rPr>
              <a:t> </a:t>
            </a:r>
            <a:r>
              <a:rPr sz="1100" spc="-20" dirty="0">
                <a:latin typeface="Arial"/>
                <a:cs typeface="Arial"/>
              </a:rPr>
              <a:t>down </a:t>
            </a:r>
            <a:r>
              <a:rPr sz="1100" spc="-10" dirty="0">
                <a:latin typeface="Arial"/>
                <a:cs typeface="Arial"/>
              </a:rPr>
              <a:t>further.</a:t>
            </a:r>
            <a:endParaRPr sz="1100">
              <a:latin typeface="Arial"/>
              <a:cs typeface="Arial"/>
            </a:endParaRPr>
          </a:p>
        </p:txBody>
      </p:sp>
      <p:sp>
        <p:nvSpPr>
          <p:cNvPr id="20" name="object 20"/>
          <p:cNvSpPr txBox="1"/>
          <p:nvPr/>
        </p:nvSpPr>
        <p:spPr>
          <a:xfrm>
            <a:off x="4912127" y="2362200"/>
            <a:ext cx="3414395" cy="510540"/>
          </a:xfrm>
          <a:prstGeom prst="rect">
            <a:avLst/>
          </a:prstGeom>
        </p:spPr>
        <p:txBody>
          <a:bodyPr vert="horz" wrap="square" lIns="0" tIns="12700" rIns="0" bIns="0" rtlCol="0">
            <a:spAutoFit/>
          </a:bodyPr>
          <a:lstStyle/>
          <a:p>
            <a:pPr marL="12700">
              <a:lnSpc>
                <a:spcPts val="1260"/>
              </a:lnSpc>
              <a:spcBef>
                <a:spcPts val="100"/>
              </a:spcBef>
            </a:pPr>
            <a:r>
              <a:rPr sz="1100" b="1" spc="-10" dirty="0">
                <a:latin typeface="Arial"/>
                <a:cs typeface="Arial"/>
              </a:rPr>
              <a:t>std</a:t>
            </a:r>
            <a:r>
              <a:rPr sz="1100" spc="-10" dirty="0">
                <a:latin typeface="Arial"/>
                <a:cs typeface="Arial"/>
              </a:rPr>
              <a:t>::cout</a:t>
            </a:r>
            <a:endParaRPr sz="1100">
              <a:latin typeface="Arial"/>
              <a:cs typeface="Arial"/>
            </a:endParaRPr>
          </a:p>
          <a:p>
            <a:pPr marL="12700" marR="5080">
              <a:lnSpc>
                <a:spcPts val="1300"/>
              </a:lnSpc>
            </a:pPr>
            <a:r>
              <a:rPr sz="1100" spc="-10" dirty="0">
                <a:latin typeface="Arial"/>
                <a:cs typeface="Arial"/>
              </a:rPr>
              <a:t>‘std’</a:t>
            </a:r>
            <a:r>
              <a:rPr sz="1100" spc="-40" dirty="0">
                <a:latin typeface="Arial"/>
                <a:cs typeface="Arial"/>
              </a:rPr>
              <a:t> </a:t>
            </a:r>
            <a:r>
              <a:rPr sz="1100" spc="-10" dirty="0">
                <a:latin typeface="Arial"/>
                <a:cs typeface="Arial"/>
              </a:rPr>
              <a:t>tells</a:t>
            </a:r>
            <a:r>
              <a:rPr sz="1100" spc="-50" dirty="0">
                <a:latin typeface="Arial"/>
                <a:cs typeface="Arial"/>
              </a:rPr>
              <a:t> </a:t>
            </a:r>
            <a:r>
              <a:rPr sz="1100" spc="-10" dirty="0">
                <a:latin typeface="Arial"/>
                <a:cs typeface="Arial"/>
              </a:rPr>
              <a:t>the</a:t>
            </a:r>
            <a:r>
              <a:rPr sz="1100" spc="-50" dirty="0">
                <a:latin typeface="Arial"/>
                <a:cs typeface="Arial"/>
              </a:rPr>
              <a:t> </a:t>
            </a:r>
            <a:r>
              <a:rPr sz="1100" spc="-25" dirty="0">
                <a:latin typeface="Arial"/>
                <a:cs typeface="Arial"/>
              </a:rPr>
              <a:t>compiler</a:t>
            </a:r>
            <a:r>
              <a:rPr sz="1100" spc="-45" dirty="0">
                <a:latin typeface="Arial"/>
                <a:cs typeface="Arial"/>
              </a:rPr>
              <a:t> </a:t>
            </a:r>
            <a:r>
              <a:rPr sz="1100" dirty="0">
                <a:latin typeface="Arial"/>
                <a:cs typeface="Arial"/>
              </a:rPr>
              <a:t>to</a:t>
            </a:r>
            <a:r>
              <a:rPr sz="1100" spc="-55" dirty="0">
                <a:latin typeface="Arial"/>
                <a:cs typeface="Arial"/>
              </a:rPr>
              <a:t> </a:t>
            </a:r>
            <a:r>
              <a:rPr sz="1100" spc="-10" dirty="0">
                <a:latin typeface="Arial"/>
                <a:cs typeface="Arial"/>
              </a:rPr>
              <a:t>look</a:t>
            </a:r>
            <a:r>
              <a:rPr sz="1100" spc="-50" dirty="0">
                <a:latin typeface="Arial"/>
                <a:cs typeface="Arial"/>
              </a:rPr>
              <a:t> </a:t>
            </a:r>
            <a:r>
              <a:rPr sz="1100" dirty="0">
                <a:latin typeface="Arial"/>
                <a:cs typeface="Arial"/>
              </a:rPr>
              <a:t>in</a:t>
            </a:r>
            <a:r>
              <a:rPr sz="1100" spc="-50" dirty="0">
                <a:latin typeface="Arial"/>
                <a:cs typeface="Arial"/>
              </a:rPr>
              <a:t> </a:t>
            </a:r>
            <a:r>
              <a:rPr sz="1100" spc="-10" dirty="0">
                <a:latin typeface="Arial"/>
                <a:cs typeface="Arial"/>
              </a:rPr>
              <a:t>the</a:t>
            </a:r>
            <a:r>
              <a:rPr sz="1100" spc="-50" dirty="0">
                <a:latin typeface="Arial"/>
                <a:cs typeface="Arial"/>
              </a:rPr>
              <a:t> </a:t>
            </a:r>
            <a:r>
              <a:rPr sz="1100" spc="-25" dirty="0">
                <a:latin typeface="Arial"/>
                <a:cs typeface="Arial"/>
              </a:rPr>
              <a:t>languages</a:t>
            </a:r>
            <a:r>
              <a:rPr sz="1100" spc="-50" dirty="0">
                <a:latin typeface="Arial"/>
                <a:cs typeface="Arial"/>
              </a:rPr>
              <a:t> </a:t>
            </a:r>
            <a:r>
              <a:rPr sz="1100" spc="-25" dirty="0">
                <a:latin typeface="Arial"/>
                <a:cs typeface="Arial"/>
              </a:rPr>
              <a:t>‘</a:t>
            </a:r>
            <a:r>
              <a:rPr sz="1100" b="1" spc="-25" dirty="0">
                <a:latin typeface="Arial"/>
                <a:cs typeface="Arial"/>
              </a:rPr>
              <a:t>standard</a:t>
            </a:r>
            <a:r>
              <a:rPr sz="1100" spc="-25" dirty="0">
                <a:latin typeface="Arial"/>
                <a:cs typeface="Arial"/>
              </a:rPr>
              <a:t>’ </a:t>
            </a:r>
            <a:r>
              <a:rPr sz="1100" spc="-20" dirty="0">
                <a:latin typeface="Arial"/>
                <a:cs typeface="Arial"/>
              </a:rPr>
              <a:t>(a.k.a.</a:t>
            </a:r>
            <a:r>
              <a:rPr sz="1100" spc="-30" dirty="0">
                <a:latin typeface="Arial"/>
                <a:cs typeface="Arial"/>
              </a:rPr>
              <a:t> </a:t>
            </a:r>
            <a:r>
              <a:rPr sz="1100" spc="-20" dirty="0">
                <a:latin typeface="Arial"/>
                <a:cs typeface="Arial"/>
              </a:rPr>
              <a:t>core) library;</a:t>
            </a:r>
            <a:r>
              <a:rPr sz="1100" spc="-25" dirty="0">
                <a:latin typeface="Arial"/>
                <a:cs typeface="Arial"/>
              </a:rPr>
              <a:t> </a:t>
            </a:r>
            <a:r>
              <a:rPr sz="1100" i="1" spc="-20" dirty="0">
                <a:latin typeface="Arial"/>
                <a:cs typeface="Arial"/>
              </a:rPr>
              <a:t>review</a:t>
            </a:r>
            <a:r>
              <a:rPr sz="1100" i="1" spc="-40" dirty="0">
                <a:latin typeface="Arial"/>
                <a:cs typeface="Arial"/>
              </a:rPr>
              <a:t> </a:t>
            </a:r>
            <a:r>
              <a:rPr sz="1100" i="1" spc="-25" dirty="0">
                <a:latin typeface="Arial"/>
                <a:cs typeface="Arial"/>
              </a:rPr>
              <a:t>previous</a:t>
            </a:r>
            <a:r>
              <a:rPr sz="1100" i="1" spc="-30" dirty="0">
                <a:latin typeface="Arial"/>
                <a:cs typeface="Arial"/>
              </a:rPr>
              <a:t> </a:t>
            </a:r>
            <a:r>
              <a:rPr sz="1100" i="1" spc="-20" dirty="0">
                <a:latin typeface="Arial"/>
                <a:cs typeface="Arial"/>
              </a:rPr>
              <a:t>notes</a:t>
            </a:r>
            <a:endParaRPr sz="1100">
              <a:latin typeface="Arial"/>
              <a:cs typeface="Arial"/>
            </a:endParaRPr>
          </a:p>
        </p:txBody>
      </p:sp>
      <p:sp>
        <p:nvSpPr>
          <p:cNvPr id="21" name="object 21"/>
          <p:cNvSpPr txBox="1"/>
          <p:nvPr/>
        </p:nvSpPr>
        <p:spPr>
          <a:xfrm>
            <a:off x="4912127" y="2996183"/>
            <a:ext cx="3536950" cy="51308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std::</a:t>
            </a:r>
            <a:r>
              <a:rPr sz="1100" b="1" spc="-10" dirty="0">
                <a:latin typeface="Arial"/>
                <a:cs typeface="Arial"/>
              </a:rPr>
              <a:t>cout</a:t>
            </a:r>
            <a:endParaRPr sz="1100">
              <a:latin typeface="Arial"/>
              <a:cs typeface="Arial"/>
            </a:endParaRPr>
          </a:p>
          <a:p>
            <a:pPr marL="12700" marR="5080">
              <a:lnSpc>
                <a:spcPts val="1200"/>
              </a:lnSpc>
              <a:spcBef>
                <a:spcPts val="140"/>
              </a:spcBef>
            </a:pPr>
            <a:r>
              <a:rPr sz="1100" spc="-20" dirty="0">
                <a:latin typeface="Arial"/>
                <a:cs typeface="Arial"/>
              </a:rPr>
              <a:t>‘cout’</a:t>
            </a:r>
            <a:r>
              <a:rPr sz="1100" spc="-30" dirty="0">
                <a:latin typeface="Arial"/>
                <a:cs typeface="Arial"/>
              </a:rPr>
              <a:t> </a:t>
            </a:r>
            <a:r>
              <a:rPr sz="1100" spc="-10" dirty="0">
                <a:latin typeface="Arial"/>
                <a:cs typeface="Arial"/>
              </a:rPr>
              <a:t>tells</a:t>
            </a:r>
            <a:r>
              <a:rPr sz="1100" spc="-45" dirty="0">
                <a:latin typeface="Arial"/>
                <a:cs typeface="Arial"/>
              </a:rPr>
              <a:t> </a:t>
            </a:r>
            <a:r>
              <a:rPr sz="1100" spc="-10" dirty="0">
                <a:latin typeface="Arial"/>
                <a:cs typeface="Arial"/>
              </a:rPr>
              <a:t>the</a:t>
            </a:r>
            <a:r>
              <a:rPr sz="1100" spc="-45" dirty="0">
                <a:latin typeface="Arial"/>
                <a:cs typeface="Arial"/>
              </a:rPr>
              <a:t> </a:t>
            </a:r>
            <a:r>
              <a:rPr sz="1100" spc="-25" dirty="0">
                <a:latin typeface="Arial"/>
                <a:cs typeface="Arial"/>
              </a:rPr>
              <a:t>compiler</a:t>
            </a:r>
            <a:r>
              <a:rPr sz="1100" spc="-40" dirty="0">
                <a:latin typeface="Arial"/>
                <a:cs typeface="Arial"/>
              </a:rPr>
              <a:t> </a:t>
            </a:r>
            <a:r>
              <a:rPr sz="1100" dirty="0">
                <a:latin typeface="Arial"/>
                <a:cs typeface="Arial"/>
              </a:rPr>
              <a:t>to</a:t>
            </a:r>
            <a:r>
              <a:rPr sz="1100" spc="-40" dirty="0">
                <a:latin typeface="Arial"/>
                <a:cs typeface="Arial"/>
              </a:rPr>
              <a:t> </a:t>
            </a:r>
            <a:r>
              <a:rPr sz="1100" spc="-20" dirty="0">
                <a:latin typeface="Arial"/>
                <a:cs typeface="Arial"/>
              </a:rPr>
              <a:t>use</a:t>
            </a:r>
            <a:r>
              <a:rPr sz="1100" spc="-45" dirty="0">
                <a:latin typeface="Arial"/>
                <a:cs typeface="Arial"/>
              </a:rPr>
              <a:t> </a:t>
            </a:r>
            <a:r>
              <a:rPr sz="1100" spc="-10" dirty="0">
                <a:latin typeface="Arial"/>
                <a:cs typeface="Arial"/>
              </a:rPr>
              <a:t>the</a:t>
            </a:r>
            <a:r>
              <a:rPr sz="1100" spc="-45" dirty="0">
                <a:latin typeface="Arial"/>
                <a:cs typeface="Arial"/>
              </a:rPr>
              <a:t> </a:t>
            </a:r>
            <a:r>
              <a:rPr sz="1100" spc="-25" dirty="0">
                <a:latin typeface="Arial"/>
                <a:cs typeface="Arial"/>
              </a:rPr>
              <a:t>‘</a:t>
            </a:r>
            <a:r>
              <a:rPr sz="1100" b="1" spc="-25" dirty="0">
                <a:latin typeface="Arial"/>
                <a:cs typeface="Arial"/>
              </a:rPr>
              <a:t>console</a:t>
            </a:r>
            <a:r>
              <a:rPr sz="1100" spc="-25" dirty="0">
                <a:latin typeface="Arial"/>
                <a:cs typeface="Arial"/>
              </a:rPr>
              <a:t>’</a:t>
            </a:r>
            <a:r>
              <a:rPr sz="1100" spc="-30" dirty="0">
                <a:latin typeface="Arial"/>
                <a:cs typeface="Arial"/>
              </a:rPr>
              <a:t> </a:t>
            </a:r>
            <a:r>
              <a:rPr sz="1100" spc="-25" dirty="0">
                <a:latin typeface="Arial"/>
                <a:cs typeface="Arial"/>
              </a:rPr>
              <a:t>‘</a:t>
            </a:r>
            <a:r>
              <a:rPr sz="1100" b="1" spc="-25" dirty="0">
                <a:latin typeface="Arial"/>
                <a:cs typeface="Arial"/>
              </a:rPr>
              <a:t>output</a:t>
            </a:r>
            <a:r>
              <a:rPr sz="1100" spc="-25" dirty="0">
                <a:latin typeface="Arial"/>
                <a:cs typeface="Arial"/>
              </a:rPr>
              <a:t>’ </a:t>
            </a:r>
            <a:r>
              <a:rPr sz="1100" spc="-10" dirty="0">
                <a:latin typeface="Arial"/>
                <a:cs typeface="Arial"/>
              </a:rPr>
              <a:t>device </a:t>
            </a:r>
            <a:r>
              <a:rPr sz="1100" spc="-20" dirty="0">
                <a:latin typeface="Arial"/>
                <a:cs typeface="Arial"/>
              </a:rPr>
              <a:t>(this</a:t>
            </a:r>
            <a:r>
              <a:rPr sz="1100" spc="-45" dirty="0">
                <a:latin typeface="Arial"/>
                <a:cs typeface="Arial"/>
              </a:rPr>
              <a:t> </a:t>
            </a:r>
            <a:r>
              <a:rPr sz="1100" spc="-20" dirty="0">
                <a:latin typeface="Arial"/>
                <a:cs typeface="Arial"/>
              </a:rPr>
              <a:t>simply</a:t>
            </a:r>
            <a:r>
              <a:rPr sz="1100" spc="-40" dirty="0">
                <a:latin typeface="Arial"/>
                <a:cs typeface="Arial"/>
              </a:rPr>
              <a:t> </a:t>
            </a:r>
            <a:r>
              <a:rPr sz="1100" spc="-25" dirty="0">
                <a:latin typeface="Arial"/>
                <a:cs typeface="Arial"/>
              </a:rPr>
              <a:t>means</a:t>
            </a:r>
            <a:r>
              <a:rPr sz="1100" spc="-40" dirty="0">
                <a:latin typeface="Arial"/>
                <a:cs typeface="Arial"/>
              </a:rPr>
              <a:t> </a:t>
            </a:r>
            <a:r>
              <a:rPr sz="1100" spc="-10" dirty="0">
                <a:latin typeface="Arial"/>
                <a:cs typeface="Arial"/>
              </a:rPr>
              <a:t>the</a:t>
            </a:r>
            <a:r>
              <a:rPr sz="1100" spc="-40" dirty="0">
                <a:latin typeface="Arial"/>
                <a:cs typeface="Arial"/>
              </a:rPr>
              <a:t> </a:t>
            </a:r>
            <a:r>
              <a:rPr sz="1100" spc="-10" dirty="0">
                <a:latin typeface="Arial"/>
                <a:cs typeface="Arial"/>
              </a:rPr>
              <a:t>monitor).</a:t>
            </a:r>
            <a:endParaRPr sz="1100">
              <a:latin typeface="Arial"/>
              <a:cs typeface="Arial"/>
            </a:endParaRPr>
          </a:p>
        </p:txBody>
      </p:sp>
      <p:sp>
        <p:nvSpPr>
          <p:cNvPr id="22" name="object 22"/>
          <p:cNvSpPr txBox="1"/>
          <p:nvPr/>
        </p:nvSpPr>
        <p:spPr>
          <a:xfrm>
            <a:off x="4912127" y="3633216"/>
            <a:ext cx="3070225" cy="358140"/>
          </a:xfrm>
          <a:prstGeom prst="rect">
            <a:avLst/>
          </a:prstGeom>
        </p:spPr>
        <p:txBody>
          <a:bodyPr vert="horz" wrap="square" lIns="0" tIns="12700" rIns="0" bIns="0" rtlCol="0">
            <a:spAutoFit/>
          </a:bodyPr>
          <a:lstStyle/>
          <a:p>
            <a:pPr marL="12700">
              <a:lnSpc>
                <a:spcPts val="1310"/>
              </a:lnSpc>
              <a:spcBef>
                <a:spcPts val="100"/>
              </a:spcBef>
            </a:pPr>
            <a:r>
              <a:rPr sz="1100" spc="-10" dirty="0">
                <a:latin typeface="Arial"/>
                <a:cs typeface="Arial"/>
              </a:rPr>
              <a:t>std</a:t>
            </a:r>
            <a:r>
              <a:rPr sz="1100" b="1" spc="-10" dirty="0">
                <a:latin typeface="Arial"/>
                <a:cs typeface="Arial"/>
              </a:rPr>
              <a:t>::</a:t>
            </a:r>
            <a:r>
              <a:rPr sz="1100" spc="-10" dirty="0">
                <a:latin typeface="Arial"/>
                <a:cs typeface="Arial"/>
              </a:rPr>
              <a:t>cout</a:t>
            </a:r>
            <a:endParaRPr sz="1100">
              <a:latin typeface="Arial"/>
              <a:cs typeface="Arial"/>
            </a:endParaRPr>
          </a:p>
          <a:p>
            <a:pPr marL="12700">
              <a:lnSpc>
                <a:spcPts val="1310"/>
              </a:lnSpc>
            </a:pPr>
            <a:r>
              <a:rPr sz="1100" spc="-10" dirty="0">
                <a:latin typeface="Arial"/>
                <a:cs typeface="Arial"/>
              </a:rPr>
              <a:t>‘::’</a:t>
            </a:r>
            <a:r>
              <a:rPr sz="1100" spc="-30" dirty="0">
                <a:latin typeface="Arial"/>
                <a:cs typeface="Arial"/>
              </a:rPr>
              <a:t> </a:t>
            </a:r>
            <a:r>
              <a:rPr sz="1100" dirty="0">
                <a:latin typeface="Arial"/>
                <a:cs typeface="Arial"/>
              </a:rPr>
              <a:t>is</a:t>
            </a:r>
            <a:r>
              <a:rPr sz="1100" spc="-45" dirty="0">
                <a:latin typeface="Arial"/>
                <a:cs typeface="Arial"/>
              </a:rPr>
              <a:t> </a:t>
            </a:r>
            <a:r>
              <a:rPr sz="1100" spc="-20" dirty="0">
                <a:latin typeface="Arial"/>
                <a:cs typeface="Arial"/>
              </a:rPr>
              <a:t>used</a:t>
            </a:r>
            <a:r>
              <a:rPr sz="1100" spc="-45" dirty="0">
                <a:latin typeface="Arial"/>
                <a:cs typeface="Arial"/>
              </a:rPr>
              <a:t> </a:t>
            </a:r>
            <a:r>
              <a:rPr sz="1100" dirty="0">
                <a:latin typeface="Arial"/>
                <a:cs typeface="Arial"/>
              </a:rPr>
              <a:t>to</a:t>
            </a:r>
            <a:r>
              <a:rPr sz="1100" spc="-45" dirty="0">
                <a:latin typeface="Arial"/>
                <a:cs typeface="Arial"/>
              </a:rPr>
              <a:t> </a:t>
            </a:r>
            <a:r>
              <a:rPr sz="1100" spc="-25" dirty="0">
                <a:latin typeface="Arial"/>
                <a:cs typeface="Arial"/>
              </a:rPr>
              <a:t>separate</a:t>
            </a:r>
            <a:r>
              <a:rPr sz="1100" spc="-45"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library</a:t>
            </a:r>
            <a:r>
              <a:rPr sz="1100" spc="-45" dirty="0">
                <a:latin typeface="Arial"/>
                <a:cs typeface="Arial"/>
              </a:rPr>
              <a:t> </a:t>
            </a:r>
            <a:r>
              <a:rPr sz="1100" spc="-20" dirty="0">
                <a:latin typeface="Arial"/>
                <a:cs typeface="Arial"/>
              </a:rPr>
              <a:t>from</a:t>
            </a:r>
            <a:r>
              <a:rPr sz="1100" spc="-60" dirty="0">
                <a:latin typeface="Arial"/>
                <a:cs typeface="Arial"/>
              </a:rPr>
              <a:t> </a:t>
            </a:r>
            <a:r>
              <a:rPr sz="1100" spc="-10" dirty="0">
                <a:latin typeface="Arial"/>
                <a:cs typeface="Arial"/>
              </a:rPr>
              <a:t>the</a:t>
            </a:r>
            <a:r>
              <a:rPr sz="1100" spc="-40" dirty="0">
                <a:latin typeface="Arial"/>
                <a:cs typeface="Arial"/>
              </a:rPr>
              <a:t> </a:t>
            </a:r>
            <a:r>
              <a:rPr sz="1100" spc="-10" dirty="0">
                <a:latin typeface="Arial"/>
                <a:cs typeface="Arial"/>
              </a:rPr>
              <a:t>operation</a:t>
            </a:r>
            <a:endParaRPr sz="11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2473325" cy="2437334"/>
          </a:xfrm>
          <a:prstGeom prst="rect">
            <a:avLst/>
          </a:prstGeom>
        </p:spPr>
        <p:txBody>
          <a:bodyPr vert="horz" wrap="square" lIns="0" tIns="12700" rIns="0" bIns="0" rtlCol="0">
            <a:spAutoFit/>
          </a:bodyPr>
          <a:lstStyle/>
          <a:p>
            <a:pPr marL="130175" marR="1438275" indent="-117475">
              <a:lnSpc>
                <a:spcPct val="131800"/>
              </a:lnSpc>
              <a:spcBef>
                <a:spcPts val="100"/>
              </a:spcBef>
            </a:pPr>
            <a:r>
              <a:rPr sz="1700" dirty="0">
                <a:solidFill>
                  <a:srgbClr val="595959"/>
                </a:solidFill>
                <a:latin typeface="Gill Sans MT"/>
                <a:cs typeface="Gill Sans MT"/>
              </a:rPr>
              <a:t>int</a:t>
            </a:r>
            <a:r>
              <a:rPr sz="1700" spc="-100"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65" dirty="0">
                <a:solidFill>
                  <a:srgbClr val="595959"/>
                </a:solidFill>
                <a:latin typeface="Gill Sans MT"/>
                <a:cs typeface="Gill Sans MT"/>
              </a:rPr>
              <a:t>{</a:t>
            </a:r>
            <a:r>
              <a:rPr sz="1700" spc="-15" dirty="0">
                <a:solidFill>
                  <a:srgbClr val="595959"/>
                </a:solidFill>
                <a:latin typeface="Gill Sans MT"/>
                <a:cs typeface="Gill Sans MT"/>
              </a:rPr>
              <a:t> 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dirty="0">
                <a:solidFill>
                  <a:srgbClr val="595959"/>
                </a:solidFill>
                <a:latin typeface="Gill Sans MT"/>
                <a:cs typeface="Gill Sans MT"/>
              </a:rPr>
              <a:t>=</a:t>
            </a:r>
            <a:r>
              <a:rPr sz="1700" spc="-45" dirty="0">
                <a:solidFill>
                  <a:srgbClr val="595959"/>
                </a:solidFill>
                <a:latin typeface="Gill Sans MT"/>
                <a:cs typeface="Gill Sans MT"/>
              </a:rPr>
              <a:t> </a:t>
            </a:r>
            <a:r>
              <a:rPr sz="1700" spc="-10" dirty="0">
                <a:solidFill>
                  <a:srgbClr val="595959"/>
                </a:solidFill>
                <a:latin typeface="Gill Sans MT"/>
              </a:rPr>
              <a:t>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r>
              <a:rPr sz="1700" spc="-20" dirty="0">
                <a:solidFill>
                  <a:srgbClr val="595959"/>
                </a:solidFill>
                <a:latin typeface="Gill Sans MT"/>
                <a:cs typeface="Gill Sans MT"/>
              </a:rPr>
              <a:t>A++;</a:t>
            </a:r>
            <a:endParaRPr sz="1700" dirty="0">
              <a:latin typeface="Gill Sans MT"/>
              <a:cs typeface="Gill Sans MT"/>
            </a:endParaRPr>
          </a:p>
          <a:p>
            <a:pPr marL="130175">
              <a:lnSpc>
                <a:spcPct val="100000"/>
              </a:lnSpc>
              <a:spcBef>
                <a:spcPts val="450"/>
              </a:spcBef>
            </a:pP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8" name="object 8"/>
          <p:cNvGrpSpPr/>
          <p:nvPr/>
        </p:nvGrpSpPr>
        <p:grpSpPr>
          <a:xfrm>
            <a:off x="803775" y="2444316"/>
            <a:ext cx="275590" cy="255270"/>
            <a:chOff x="803775" y="2444316"/>
            <a:chExt cx="275590" cy="255270"/>
          </a:xfrm>
        </p:grpSpPr>
        <p:sp>
          <p:nvSpPr>
            <p:cNvPr id="9" name="object 9"/>
            <p:cNvSpPr/>
            <p:nvPr/>
          </p:nvSpPr>
          <p:spPr>
            <a:xfrm>
              <a:off x="806823" y="2447364"/>
              <a:ext cx="269240" cy="248920"/>
            </a:xfrm>
            <a:custGeom>
              <a:avLst/>
              <a:gdLst/>
              <a:ahLst/>
              <a:cxnLst/>
              <a:rect l="l" t="t" r="r" b="b"/>
              <a:pathLst>
                <a:path w="269240" h="248919">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0" name="object 10"/>
            <p:cNvSpPr/>
            <p:nvPr/>
          </p:nvSpPr>
          <p:spPr>
            <a:xfrm>
              <a:off x="810125" y="2450666"/>
              <a:ext cx="262890" cy="242570"/>
            </a:xfrm>
            <a:custGeom>
              <a:avLst/>
              <a:gdLst/>
              <a:ahLst/>
              <a:cxnLst/>
              <a:rect l="l" t="t" r="r" b="b"/>
              <a:pathLst>
                <a:path w="262890" h="242569">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1" name="object 11"/>
          <p:cNvSpPr txBox="1"/>
          <p:nvPr/>
        </p:nvSpPr>
        <p:spPr>
          <a:xfrm>
            <a:off x="895257" y="2465832"/>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3</a:t>
            </a:r>
            <a:endParaRPr sz="1100">
              <a:latin typeface="Gill Sans MT"/>
              <a:cs typeface="Gill Sans MT"/>
            </a:endParaRPr>
          </a:p>
        </p:txBody>
      </p:sp>
      <p:grpSp>
        <p:nvGrpSpPr>
          <p:cNvPr id="12" name="object 12"/>
          <p:cNvGrpSpPr/>
          <p:nvPr/>
        </p:nvGrpSpPr>
        <p:grpSpPr>
          <a:xfrm>
            <a:off x="803772" y="3123399"/>
            <a:ext cx="275590" cy="255270"/>
            <a:chOff x="803772" y="3123399"/>
            <a:chExt cx="275590" cy="255270"/>
          </a:xfrm>
        </p:grpSpPr>
        <p:sp>
          <p:nvSpPr>
            <p:cNvPr id="13" name="object 13"/>
            <p:cNvSpPr/>
            <p:nvPr/>
          </p:nvSpPr>
          <p:spPr>
            <a:xfrm>
              <a:off x="806820" y="3126447"/>
              <a:ext cx="269240" cy="248920"/>
            </a:xfrm>
            <a:custGeom>
              <a:avLst/>
              <a:gdLst/>
              <a:ahLst/>
              <a:cxnLst/>
              <a:rect l="l" t="t" r="r" b="b"/>
              <a:pathLst>
                <a:path w="269240" h="248920">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4" name="object 14"/>
            <p:cNvSpPr/>
            <p:nvPr/>
          </p:nvSpPr>
          <p:spPr>
            <a:xfrm>
              <a:off x="810122" y="3129749"/>
              <a:ext cx="262890" cy="242570"/>
            </a:xfrm>
            <a:custGeom>
              <a:avLst/>
              <a:gdLst/>
              <a:ahLst/>
              <a:cxnLst/>
              <a:rect l="l" t="t" r="r" b="b"/>
              <a:pathLst>
                <a:path w="262890" h="242570">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5" name="object 15"/>
          <p:cNvSpPr txBox="1"/>
          <p:nvPr/>
        </p:nvSpPr>
        <p:spPr>
          <a:xfrm>
            <a:off x="895253" y="3145535"/>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5</a:t>
            </a:r>
            <a:endParaRPr sz="1100">
              <a:latin typeface="Gill Sans MT"/>
              <a:cs typeface="Gill Sans MT"/>
            </a:endParaRPr>
          </a:p>
        </p:txBody>
      </p:sp>
      <p:grpSp>
        <p:nvGrpSpPr>
          <p:cNvPr id="16" name="object 16"/>
          <p:cNvGrpSpPr/>
          <p:nvPr/>
        </p:nvGrpSpPr>
        <p:grpSpPr>
          <a:xfrm>
            <a:off x="4609293" y="1523192"/>
            <a:ext cx="4161790" cy="3521710"/>
            <a:chOff x="4609293" y="1523192"/>
            <a:chExt cx="4161790" cy="3521710"/>
          </a:xfrm>
        </p:grpSpPr>
        <p:pic>
          <p:nvPicPr>
            <p:cNvPr id="17" name="object 17"/>
            <p:cNvPicPr/>
            <p:nvPr/>
          </p:nvPicPr>
          <p:blipFill>
            <a:blip r:embed="rId2" cstate="print"/>
            <a:stretch>
              <a:fillRect/>
            </a:stretch>
          </p:blipFill>
          <p:spPr>
            <a:xfrm>
              <a:off x="4612341" y="1526240"/>
              <a:ext cx="4155140" cy="3515158"/>
            </a:xfrm>
            <a:prstGeom prst="rect">
              <a:avLst/>
            </a:prstGeom>
          </p:spPr>
        </p:pic>
        <p:sp>
          <p:nvSpPr>
            <p:cNvPr id="18" name="object 18"/>
            <p:cNvSpPr/>
            <p:nvPr/>
          </p:nvSpPr>
          <p:spPr>
            <a:xfrm>
              <a:off x="4615643" y="1529542"/>
              <a:ext cx="4149090" cy="3509010"/>
            </a:xfrm>
            <a:custGeom>
              <a:avLst/>
              <a:gdLst/>
              <a:ahLst/>
              <a:cxnLst/>
              <a:rect l="l" t="t" r="r" b="b"/>
              <a:pathLst>
                <a:path w="4149090" h="3509010">
                  <a:moveTo>
                    <a:pt x="0" y="584772"/>
                  </a:moveTo>
                  <a:lnTo>
                    <a:pt x="1939" y="536812"/>
                  </a:lnTo>
                  <a:lnTo>
                    <a:pt x="7655" y="489919"/>
                  </a:lnTo>
                  <a:lnTo>
                    <a:pt x="16999" y="444245"/>
                  </a:lnTo>
                  <a:lnTo>
                    <a:pt x="29820" y="399939"/>
                  </a:lnTo>
                  <a:lnTo>
                    <a:pt x="45967" y="357152"/>
                  </a:lnTo>
                  <a:lnTo>
                    <a:pt x="65290" y="316036"/>
                  </a:lnTo>
                  <a:lnTo>
                    <a:pt x="87637" y="276739"/>
                  </a:lnTo>
                  <a:lnTo>
                    <a:pt x="112859" y="239413"/>
                  </a:lnTo>
                  <a:lnTo>
                    <a:pt x="140805" y="204208"/>
                  </a:lnTo>
                  <a:lnTo>
                    <a:pt x="171325" y="171275"/>
                  </a:lnTo>
                  <a:lnTo>
                    <a:pt x="204267" y="140765"/>
                  </a:lnTo>
                  <a:lnTo>
                    <a:pt x="239482" y="112827"/>
                  </a:lnTo>
                  <a:lnTo>
                    <a:pt x="276819" y="87612"/>
                  </a:lnTo>
                  <a:lnTo>
                    <a:pt x="316127" y="65271"/>
                  </a:lnTo>
                  <a:lnTo>
                    <a:pt x="357256" y="45954"/>
                  </a:lnTo>
                  <a:lnTo>
                    <a:pt x="400054" y="29812"/>
                  </a:lnTo>
                  <a:lnTo>
                    <a:pt x="444373" y="16995"/>
                  </a:lnTo>
                  <a:lnTo>
                    <a:pt x="490061" y="7653"/>
                  </a:lnTo>
                  <a:lnTo>
                    <a:pt x="536967" y="1938"/>
                  </a:lnTo>
                  <a:lnTo>
                    <a:pt x="584941" y="0"/>
                  </a:lnTo>
                  <a:lnTo>
                    <a:pt x="3563594" y="0"/>
                  </a:lnTo>
                  <a:lnTo>
                    <a:pt x="3611568" y="1938"/>
                  </a:lnTo>
                  <a:lnTo>
                    <a:pt x="3658474" y="7653"/>
                  </a:lnTo>
                  <a:lnTo>
                    <a:pt x="3704162" y="16995"/>
                  </a:lnTo>
                  <a:lnTo>
                    <a:pt x="3748481" y="29812"/>
                  </a:lnTo>
                  <a:lnTo>
                    <a:pt x="3791280" y="45954"/>
                  </a:lnTo>
                  <a:lnTo>
                    <a:pt x="3832408" y="65271"/>
                  </a:lnTo>
                  <a:lnTo>
                    <a:pt x="3871716" y="87612"/>
                  </a:lnTo>
                  <a:lnTo>
                    <a:pt x="3909053" y="112827"/>
                  </a:lnTo>
                  <a:lnTo>
                    <a:pt x="3944268" y="140765"/>
                  </a:lnTo>
                  <a:lnTo>
                    <a:pt x="3977210" y="171275"/>
                  </a:lnTo>
                  <a:lnTo>
                    <a:pt x="4007730" y="204208"/>
                  </a:lnTo>
                  <a:lnTo>
                    <a:pt x="4035676" y="239413"/>
                  </a:lnTo>
                  <a:lnTo>
                    <a:pt x="4060898" y="276739"/>
                  </a:lnTo>
                  <a:lnTo>
                    <a:pt x="4083245" y="316036"/>
                  </a:lnTo>
                  <a:lnTo>
                    <a:pt x="4102568" y="357152"/>
                  </a:lnTo>
                  <a:lnTo>
                    <a:pt x="4118715" y="399939"/>
                  </a:lnTo>
                  <a:lnTo>
                    <a:pt x="4131536" y="444245"/>
                  </a:lnTo>
                  <a:lnTo>
                    <a:pt x="4140880" y="489919"/>
                  </a:lnTo>
                  <a:lnTo>
                    <a:pt x="4146596" y="536812"/>
                  </a:lnTo>
                  <a:lnTo>
                    <a:pt x="4148536" y="584772"/>
                  </a:lnTo>
                  <a:lnTo>
                    <a:pt x="4148536" y="2923782"/>
                  </a:lnTo>
                  <a:lnTo>
                    <a:pt x="4146596" y="2971742"/>
                  </a:lnTo>
                  <a:lnTo>
                    <a:pt x="4140880" y="3018635"/>
                  </a:lnTo>
                  <a:lnTo>
                    <a:pt x="4131536" y="3064309"/>
                  </a:lnTo>
                  <a:lnTo>
                    <a:pt x="4118715" y="3108615"/>
                  </a:lnTo>
                  <a:lnTo>
                    <a:pt x="4102568" y="3151401"/>
                  </a:lnTo>
                  <a:lnTo>
                    <a:pt x="4083245" y="3192518"/>
                  </a:lnTo>
                  <a:lnTo>
                    <a:pt x="4060898" y="3231815"/>
                  </a:lnTo>
                  <a:lnTo>
                    <a:pt x="4035676" y="3269141"/>
                  </a:lnTo>
                  <a:lnTo>
                    <a:pt x="4007730" y="3304345"/>
                  </a:lnTo>
                  <a:lnTo>
                    <a:pt x="3977210" y="3337278"/>
                  </a:lnTo>
                  <a:lnTo>
                    <a:pt x="3944268" y="3367789"/>
                  </a:lnTo>
                  <a:lnTo>
                    <a:pt x="3909053" y="3395727"/>
                  </a:lnTo>
                  <a:lnTo>
                    <a:pt x="3871716" y="3420942"/>
                  </a:lnTo>
                  <a:lnTo>
                    <a:pt x="3832408" y="3443283"/>
                  </a:lnTo>
                  <a:lnTo>
                    <a:pt x="3791280" y="3462600"/>
                  </a:lnTo>
                  <a:lnTo>
                    <a:pt x="3748481" y="3478742"/>
                  </a:lnTo>
                  <a:lnTo>
                    <a:pt x="3704162" y="3491559"/>
                  </a:lnTo>
                  <a:lnTo>
                    <a:pt x="3658474" y="3500901"/>
                  </a:lnTo>
                  <a:lnTo>
                    <a:pt x="3611568" y="3506616"/>
                  </a:lnTo>
                  <a:lnTo>
                    <a:pt x="3563594" y="3508555"/>
                  </a:lnTo>
                  <a:lnTo>
                    <a:pt x="584941" y="3508555"/>
                  </a:lnTo>
                  <a:lnTo>
                    <a:pt x="536967" y="3506616"/>
                  </a:lnTo>
                  <a:lnTo>
                    <a:pt x="490061" y="3500901"/>
                  </a:lnTo>
                  <a:lnTo>
                    <a:pt x="444373" y="3491559"/>
                  </a:lnTo>
                  <a:lnTo>
                    <a:pt x="400054" y="3478742"/>
                  </a:lnTo>
                  <a:lnTo>
                    <a:pt x="357256" y="3462600"/>
                  </a:lnTo>
                  <a:lnTo>
                    <a:pt x="316127" y="3443283"/>
                  </a:lnTo>
                  <a:lnTo>
                    <a:pt x="276819" y="3420942"/>
                  </a:lnTo>
                  <a:lnTo>
                    <a:pt x="239482" y="3395727"/>
                  </a:lnTo>
                  <a:lnTo>
                    <a:pt x="204267" y="3367789"/>
                  </a:lnTo>
                  <a:lnTo>
                    <a:pt x="171325" y="3337278"/>
                  </a:lnTo>
                  <a:lnTo>
                    <a:pt x="140805" y="3304345"/>
                  </a:lnTo>
                  <a:lnTo>
                    <a:pt x="112859" y="3269141"/>
                  </a:lnTo>
                  <a:lnTo>
                    <a:pt x="87637" y="3231815"/>
                  </a:lnTo>
                  <a:lnTo>
                    <a:pt x="65290" y="3192518"/>
                  </a:lnTo>
                  <a:lnTo>
                    <a:pt x="45967" y="3151401"/>
                  </a:lnTo>
                  <a:lnTo>
                    <a:pt x="29820" y="3108615"/>
                  </a:lnTo>
                  <a:lnTo>
                    <a:pt x="16999" y="3064309"/>
                  </a:lnTo>
                  <a:lnTo>
                    <a:pt x="7655" y="3018635"/>
                  </a:lnTo>
                  <a:lnTo>
                    <a:pt x="1939" y="2971742"/>
                  </a:lnTo>
                  <a:lnTo>
                    <a:pt x="0" y="2923782"/>
                  </a:lnTo>
                  <a:lnTo>
                    <a:pt x="0" y="584772"/>
                  </a:lnTo>
                  <a:close/>
                </a:path>
              </a:pathLst>
            </a:custGeom>
            <a:ln w="12700">
              <a:solidFill>
                <a:srgbClr val="B68317"/>
              </a:solidFill>
            </a:ln>
          </p:spPr>
          <p:txBody>
            <a:bodyPr wrap="square" lIns="0" tIns="0" rIns="0" bIns="0" rtlCol="0"/>
            <a:lstStyle/>
            <a:p>
              <a:endParaRPr/>
            </a:p>
          </p:txBody>
        </p:sp>
      </p:grpSp>
      <p:sp>
        <p:nvSpPr>
          <p:cNvPr id="19" name="object 19"/>
          <p:cNvSpPr txBox="1"/>
          <p:nvPr/>
        </p:nvSpPr>
        <p:spPr>
          <a:xfrm>
            <a:off x="4912127" y="1727707"/>
            <a:ext cx="3500754" cy="523240"/>
          </a:xfrm>
          <a:prstGeom prst="rect">
            <a:avLst/>
          </a:prstGeom>
        </p:spPr>
        <p:txBody>
          <a:bodyPr vert="horz" wrap="square" lIns="0" tIns="12700" rIns="0" bIns="0" rtlCol="0">
            <a:spAutoFit/>
          </a:bodyPr>
          <a:lstStyle/>
          <a:p>
            <a:pPr marL="12700">
              <a:lnSpc>
                <a:spcPts val="1420"/>
              </a:lnSpc>
              <a:spcBef>
                <a:spcPts val="100"/>
              </a:spcBef>
            </a:pPr>
            <a:r>
              <a:rPr sz="1100" b="1" spc="-20" dirty="0">
                <a:latin typeface="Arial"/>
                <a:cs typeface="Arial"/>
              </a:rPr>
              <a:t>Line</a:t>
            </a:r>
            <a:r>
              <a:rPr sz="1100" b="1" spc="-55" dirty="0">
                <a:latin typeface="Arial"/>
                <a:cs typeface="Arial"/>
              </a:rPr>
              <a:t> </a:t>
            </a:r>
            <a:r>
              <a:rPr sz="1100" b="1" dirty="0">
                <a:latin typeface="Arial"/>
                <a:cs typeface="Arial"/>
              </a:rPr>
              <a:t>3</a:t>
            </a:r>
            <a:r>
              <a:rPr sz="1100" b="1" spc="-50" dirty="0">
                <a:latin typeface="Arial"/>
                <a:cs typeface="Arial"/>
              </a:rPr>
              <a:t> </a:t>
            </a:r>
            <a:r>
              <a:rPr sz="1100" b="1" spc="-20" dirty="0">
                <a:latin typeface="Arial"/>
                <a:cs typeface="Arial"/>
              </a:rPr>
              <a:t>and</a:t>
            </a:r>
            <a:r>
              <a:rPr sz="1100" b="1" spc="-55" dirty="0">
                <a:latin typeface="Arial"/>
                <a:cs typeface="Arial"/>
              </a:rPr>
              <a:t> </a:t>
            </a:r>
            <a:r>
              <a:rPr sz="1100" b="1" spc="-20" dirty="0">
                <a:latin typeface="Arial"/>
                <a:cs typeface="Arial"/>
              </a:rPr>
              <a:t>Line</a:t>
            </a:r>
            <a:r>
              <a:rPr sz="1100" b="1" spc="-50" dirty="0">
                <a:latin typeface="Arial"/>
                <a:cs typeface="Arial"/>
              </a:rPr>
              <a:t> </a:t>
            </a:r>
            <a:r>
              <a:rPr sz="1100" b="1" dirty="0">
                <a:latin typeface="Arial"/>
                <a:cs typeface="Arial"/>
              </a:rPr>
              <a:t>5 </a:t>
            </a:r>
            <a:r>
              <a:rPr sz="1200" i="1" spc="-10" dirty="0">
                <a:latin typeface="Arial"/>
                <a:cs typeface="Arial"/>
              </a:rPr>
              <a:t>(continued)</a:t>
            </a:r>
            <a:endParaRPr sz="1200">
              <a:latin typeface="Arial"/>
              <a:cs typeface="Arial"/>
            </a:endParaRPr>
          </a:p>
          <a:p>
            <a:pPr marL="12700" marR="5080">
              <a:lnSpc>
                <a:spcPts val="1200"/>
              </a:lnSpc>
              <a:spcBef>
                <a:spcPts val="114"/>
              </a:spcBef>
            </a:pPr>
            <a:r>
              <a:rPr sz="1100" spc="-25" dirty="0">
                <a:latin typeface="Arial"/>
                <a:cs typeface="Arial"/>
              </a:rPr>
              <a:t>Okay,</a:t>
            </a:r>
            <a:r>
              <a:rPr sz="1100" spc="-55" dirty="0">
                <a:latin typeface="Arial"/>
                <a:cs typeface="Arial"/>
              </a:rPr>
              <a:t> </a:t>
            </a:r>
            <a:r>
              <a:rPr sz="1100" spc="-10" dirty="0">
                <a:latin typeface="Arial"/>
                <a:cs typeface="Arial"/>
              </a:rPr>
              <a:t>this</a:t>
            </a:r>
            <a:r>
              <a:rPr sz="1100" spc="-50" dirty="0">
                <a:latin typeface="Arial"/>
                <a:cs typeface="Arial"/>
              </a:rPr>
              <a:t> </a:t>
            </a:r>
            <a:r>
              <a:rPr sz="1100" dirty="0">
                <a:latin typeface="Arial"/>
                <a:cs typeface="Arial"/>
              </a:rPr>
              <a:t>is</a:t>
            </a:r>
            <a:r>
              <a:rPr sz="1100" spc="-50" dirty="0">
                <a:latin typeface="Arial"/>
                <a:cs typeface="Arial"/>
              </a:rPr>
              <a:t> </a:t>
            </a:r>
            <a:r>
              <a:rPr sz="1100" dirty="0">
                <a:latin typeface="Arial"/>
                <a:cs typeface="Arial"/>
              </a:rPr>
              <a:t>a</a:t>
            </a:r>
            <a:r>
              <a:rPr sz="1100" spc="-50" dirty="0">
                <a:latin typeface="Arial"/>
                <a:cs typeface="Arial"/>
              </a:rPr>
              <a:t> </a:t>
            </a:r>
            <a:r>
              <a:rPr sz="1100" dirty="0">
                <a:latin typeface="Arial"/>
                <a:cs typeface="Arial"/>
              </a:rPr>
              <a:t>bit</a:t>
            </a:r>
            <a:r>
              <a:rPr sz="1100" spc="-45" dirty="0">
                <a:latin typeface="Arial"/>
                <a:cs typeface="Arial"/>
              </a:rPr>
              <a:t> </a:t>
            </a:r>
            <a:r>
              <a:rPr sz="1100" spc="-20" dirty="0">
                <a:latin typeface="Arial"/>
                <a:cs typeface="Arial"/>
              </a:rPr>
              <a:t>more</a:t>
            </a:r>
            <a:r>
              <a:rPr sz="1100" spc="-55" dirty="0">
                <a:latin typeface="Arial"/>
                <a:cs typeface="Arial"/>
              </a:rPr>
              <a:t> </a:t>
            </a:r>
            <a:r>
              <a:rPr sz="1100" spc="-25" dirty="0">
                <a:latin typeface="Arial"/>
                <a:cs typeface="Arial"/>
              </a:rPr>
              <a:t>complicated</a:t>
            </a:r>
            <a:r>
              <a:rPr sz="1100" spc="-55" dirty="0">
                <a:latin typeface="Arial"/>
                <a:cs typeface="Arial"/>
              </a:rPr>
              <a:t> </a:t>
            </a:r>
            <a:r>
              <a:rPr sz="1100" dirty="0">
                <a:latin typeface="Arial"/>
                <a:cs typeface="Arial"/>
              </a:rPr>
              <a:t>–</a:t>
            </a:r>
            <a:r>
              <a:rPr sz="1100" spc="-50" dirty="0">
                <a:latin typeface="Arial"/>
                <a:cs typeface="Arial"/>
              </a:rPr>
              <a:t> </a:t>
            </a:r>
            <a:r>
              <a:rPr sz="1100" dirty="0">
                <a:latin typeface="Arial"/>
                <a:cs typeface="Arial"/>
              </a:rPr>
              <a:t>so</a:t>
            </a:r>
            <a:r>
              <a:rPr sz="1100" spc="-50" dirty="0">
                <a:latin typeface="Arial"/>
                <a:cs typeface="Arial"/>
              </a:rPr>
              <a:t> </a:t>
            </a:r>
            <a:r>
              <a:rPr sz="1100" spc="-10" dirty="0">
                <a:latin typeface="Arial"/>
                <a:cs typeface="Arial"/>
              </a:rPr>
              <a:t>lets</a:t>
            </a:r>
            <a:r>
              <a:rPr sz="1100" spc="-50" dirty="0">
                <a:latin typeface="Arial"/>
                <a:cs typeface="Arial"/>
              </a:rPr>
              <a:t> </a:t>
            </a:r>
            <a:r>
              <a:rPr sz="1100" spc="-20" dirty="0">
                <a:latin typeface="Arial"/>
                <a:cs typeface="Arial"/>
              </a:rPr>
              <a:t>break</a:t>
            </a:r>
            <a:r>
              <a:rPr sz="1100" spc="-50" dirty="0">
                <a:latin typeface="Arial"/>
                <a:cs typeface="Arial"/>
              </a:rPr>
              <a:t> </a:t>
            </a:r>
            <a:r>
              <a:rPr sz="1100" dirty="0">
                <a:latin typeface="Arial"/>
                <a:cs typeface="Arial"/>
              </a:rPr>
              <a:t>it</a:t>
            </a:r>
            <a:r>
              <a:rPr sz="1100" spc="-45" dirty="0">
                <a:latin typeface="Arial"/>
                <a:cs typeface="Arial"/>
              </a:rPr>
              <a:t> </a:t>
            </a:r>
            <a:r>
              <a:rPr sz="1100" spc="-20" dirty="0">
                <a:latin typeface="Arial"/>
                <a:cs typeface="Arial"/>
              </a:rPr>
              <a:t>down </a:t>
            </a:r>
            <a:r>
              <a:rPr sz="1100" spc="-10" dirty="0">
                <a:latin typeface="Arial"/>
                <a:cs typeface="Arial"/>
              </a:rPr>
              <a:t>further.</a:t>
            </a:r>
            <a:endParaRPr sz="1100">
              <a:latin typeface="Arial"/>
              <a:cs typeface="Arial"/>
            </a:endParaRPr>
          </a:p>
        </p:txBody>
      </p:sp>
      <p:sp>
        <p:nvSpPr>
          <p:cNvPr id="20" name="object 20"/>
          <p:cNvSpPr txBox="1"/>
          <p:nvPr/>
        </p:nvSpPr>
        <p:spPr>
          <a:xfrm>
            <a:off x="4912127" y="2374392"/>
            <a:ext cx="3564890" cy="662746"/>
          </a:xfrm>
          <a:prstGeom prst="rect">
            <a:avLst/>
          </a:prstGeom>
        </p:spPr>
        <p:txBody>
          <a:bodyPr vert="horz" wrap="square" lIns="0" tIns="12700" rIns="0" bIns="0" rtlCol="0">
            <a:spAutoFit/>
          </a:bodyPr>
          <a:lstStyle/>
          <a:p>
            <a:pPr marL="12700" marR="5080">
              <a:lnSpc>
                <a:spcPct val="96400"/>
              </a:lnSpc>
              <a:spcBef>
                <a:spcPts val="35"/>
              </a:spcBef>
            </a:pPr>
            <a:r>
              <a:rPr sz="1100" spc="-20" dirty="0">
                <a:latin typeface="Arial"/>
                <a:cs typeface="Arial"/>
              </a:rPr>
              <a:t>Here</a:t>
            </a:r>
            <a:r>
              <a:rPr sz="1100" spc="-40" dirty="0">
                <a:latin typeface="Arial"/>
                <a:cs typeface="Arial"/>
              </a:rPr>
              <a:t> </a:t>
            </a:r>
            <a:r>
              <a:rPr sz="1100" spc="-10" dirty="0">
                <a:latin typeface="Arial"/>
                <a:cs typeface="Arial"/>
              </a:rPr>
              <a:t>the</a:t>
            </a:r>
            <a:r>
              <a:rPr sz="1100" spc="-40" dirty="0">
                <a:latin typeface="Arial"/>
                <a:cs typeface="Arial"/>
              </a:rPr>
              <a:t> </a:t>
            </a:r>
            <a:r>
              <a:rPr sz="1100" spc="-20" dirty="0">
                <a:latin typeface="Arial"/>
                <a:cs typeface="Arial"/>
              </a:rPr>
              <a:t>double</a:t>
            </a:r>
            <a:r>
              <a:rPr sz="1100" spc="-40" dirty="0">
                <a:latin typeface="Arial"/>
                <a:cs typeface="Arial"/>
              </a:rPr>
              <a:t> </a:t>
            </a:r>
            <a:r>
              <a:rPr sz="1100" spc="-20" dirty="0">
                <a:latin typeface="Arial"/>
                <a:cs typeface="Arial"/>
              </a:rPr>
              <a:t>angled</a:t>
            </a:r>
            <a:r>
              <a:rPr sz="1100" spc="-40" dirty="0">
                <a:latin typeface="Arial"/>
                <a:cs typeface="Arial"/>
              </a:rPr>
              <a:t> </a:t>
            </a:r>
            <a:r>
              <a:rPr sz="1100" spc="-25" dirty="0">
                <a:latin typeface="Arial"/>
                <a:cs typeface="Arial"/>
              </a:rPr>
              <a:t>brackets</a:t>
            </a:r>
            <a:r>
              <a:rPr sz="1100" spc="-40" dirty="0">
                <a:latin typeface="Arial"/>
                <a:cs typeface="Arial"/>
              </a:rPr>
              <a:t> </a:t>
            </a:r>
            <a:r>
              <a:rPr sz="1100" spc="-20" dirty="0">
                <a:latin typeface="Arial"/>
                <a:cs typeface="Arial"/>
              </a:rPr>
              <a:t>(&lt;&lt;)</a:t>
            </a:r>
            <a:r>
              <a:rPr sz="1100" spc="-30" dirty="0">
                <a:latin typeface="Arial"/>
                <a:cs typeface="Arial"/>
              </a:rPr>
              <a:t> </a:t>
            </a:r>
            <a:r>
              <a:rPr sz="1100" spc="-25" dirty="0">
                <a:latin typeface="Arial"/>
                <a:cs typeface="Arial"/>
              </a:rPr>
              <a:t>means</a:t>
            </a:r>
            <a:r>
              <a:rPr sz="1100" spc="-40" dirty="0">
                <a:latin typeface="Arial"/>
                <a:cs typeface="Arial"/>
              </a:rPr>
              <a:t> </a:t>
            </a:r>
            <a:r>
              <a:rPr sz="1100" spc="-20" dirty="0">
                <a:latin typeface="Arial"/>
                <a:cs typeface="Arial"/>
              </a:rPr>
              <a:t>“direct</a:t>
            </a:r>
            <a:r>
              <a:rPr sz="1100" spc="-30" dirty="0">
                <a:latin typeface="Arial"/>
                <a:cs typeface="Arial"/>
              </a:rPr>
              <a:t> </a:t>
            </a:r>
            <a:r>
              <a:rPr sz="1100" spc="-25" dirty="0">
                <a:latin typeface="Arial"/>
                <a:cs typeface="Arial"/>
              </a:rPr>
              <a:t>the </a:t>
            </a:r>
            <a:r>
              <a:rPr sz="1100" spc="-20" dirty="0">
                <a:latin typeface="Arial"/>
                <a:cs typeface="Arial"/>
              </a:rPr>
              <a:t>‘output’</a:t>
            </a:r>
            <a:r>
              <a:rPr sz="1100" spc="-60" dirty="0">
                <a:latin typeface="Arial"/>
                <a:cs typeface="Arial"/>
              </a:rPr>
              <a:t> </a:t>
            </a:r>
            <a:r>
              <a:rPr sz="1100" spc="-20" dirty="0">
                <a:latin typeface="Arial"/>
                <a:cs typeface="Arial"/>
              </a:rPr>
              <a:t>from</a:t>
            </a:r>
            <a:r>
              <a:rPr sz="1100" spc="-60" dirty="0">
                <a:latin typeface="Arial"/>
                <a:cs typeface="Arial"/>
              </a:rPr>
              <a:t> </a:t>
            </a:r>
            <a:r>
              <a:rPr sz="1100" spc="-20" dirty="0">
                <a:latin typeface="Arial"/>
                <a:cs typeface="Arial"/>
              </a:rPr>
              <a:t>side</a:t>
            </a:r>
            <a:r>
              <a:rPr sz="1100" spc="-55" dirty="0">
                <a:latin typeface="Arial"/>
                <a:cs typeface="Arial"/>
              </a:rPr>
              <a:t> </a:t>
            </a:r>
            <a:r>
              <a:rPr sz="1100" dirty="0">
                <a:latin typeface="Arial"/>
                <a:cs typeface="Arial"/>
              </a:rPr>
              <a:t>(e.g.</a:t>
            </a:r>
            <a:r>
              <a:rPr sz="1100" spc="220" dirty="0">
                <a:latin typeface="Arial"/>
                <a:cs typeface="Arial"/>
              </a:rPr>
              <a:t> </a:t>
            </a:r>
            <a:r>
              <a:rPr sz="1100" spc="-10" dirty="0">
                <a:latin typeface="Arial"/>
                <a:cs typeface="Arial"/>
              </a:rPr>
              <a:t>the</a:t>
            </a:r>
            <a:r>
              <a:rPr sz="1100" spc="-60" dirty="0">
                <a:latin typeface="Arial"/>
                <a:cs typeface="Arial"/>
              </a:rPr>
              <a:t> </a:t>
            </a:r>
            <a:r>
              <a:rPr sz="1100" spc="-20" dirty="0">
                <a:latin typeface="Arial"/>
                <a:cs typeface="Arial"/>
              </a:rPr>
              <a:t>value</a:t>
            </a:r>
            <a:r>
              <a:rPr sz="1100" spc="-55" dirty="0">
                <a:latin typeface="Arial"/>
                <a:cs typeface="Arial"/>
              </a:rPr>
              <a:t> </a:t>
            </a:r>
            <a:r>
              <a:rPr sz="1100" dirty="0">
                <a:latin typeface="Arial"/>
                <a:cs typeface="Arial"/>
              </a:rPr>
              <a:t>of</a:t>
            </a:r>
            <a:r>
              <a:rPr sz="1100" spc="-50" dirty="0">
                <a:latin typeface="Arial"/>
                <a:cs typeface="Arial"/>
              </a:rPr>
              <a:t> </a:t>
            </a:r>
            <a:r>
              <a:rPr sz="1100" spc="-10" dirty="0">
                <a:latin typeface="Arial"/>
                <a:cs typeface="Arial"/>
              </a:rPr>
              <a:t>the</a:t>
            </a:r>
            <a:r>
              <a:rPr sz="1100" spc="-60" dirty="0">
                <a:latin typeface="Arial"/>
                <a:cs typeface="Arial"/>
              </a:rPr>
              <a:t> </a:t>
            </a:r>
            <a:r>
              <a:rPr sz="1100" spc="-20" dirty="0">
                <a:latin typeface="Arial"/>
                <a:cs typeface="Arial"/>
              </a:rPr>
              <a:t>variable</a:t>
            </a:r>
            <a:r>
              <a:rPr sz="1100" spc="-55" dirty="0">
                <a:latin typeface="Arial"/>
                <a:cs typeface="Arial"/>
              </a:rPr>
              <a:t> </a:t>
            </a:r>
            <a:r>
              <a:rPr sz="1100" dirty="0">
                <a:latin typeface="Arial"/>
                <a:cs typeface="Arial"/>
              </a:rPr>
              <a:t>A)</a:t>
            </a:r>
            <a:r>
              <a:rPr sz="1100" spc="-55" dirty="0">
                <a:latin typeface="Arial"/>
                <a:cs typeface="Arial"/>
              </a:rPr>
              <a:t> </a:t>
            </a:r>
            <a:r>
              <a:rPr sz="1100" dirty="0">
                <a:latin typeface="Arial"/>
                <a:cs typeface="Arial"/>
              </a:rPr>
              <a:t>to</a:t>
            </a:r>
            <a:r>
              <a:rPr sz="1100" spc="-55" dirty="0">
                <a:latin typeface="Arial"/>
                <a:cs typeface="Arial"/>
              </a:rPr>
              <a:t> </a:t>
            </a:r>
            <a:r>
              <a:rPr sz="1100" dirty="0">
                <a:latin typeface="Arial"/>
                <a:cs typeface="Arial"/>
              </a:rPr>
              <a:t>be</a:t>
            </a:r>
            <a:r>
              <a:rPr sz="1100" spc="-55" dirty="0">
                <a:latin typeface="Arial"/>
                <a:cs typeface="Arial"/>
              </a:rPr>
              <a:t> </a:t>
            </a:r>
            <a:r>
              <a:rPr sz="1100" spc="-25" dirty="0">
                <a:latin typeface="Arial"/>
                <a:cs typeface="Arial"/>
              </a:rPr>
              <a:t>the </a:t>
            </a:r>
            <a:r>
              <a:rPr sz="1100" spc="-20" dirty="0">
                <a:latin typeface="Arial"/>
                <a:cs typeface="Arial"/>
              </a:rPr>
              <a:t>‘input’</a:t>
            </a:r>
            <a:r>
              <a:rPr sz="1100" spc="-30" dirty="0">
                <a:latin typeface="Arial"/>
                <a:cs typeface="Arial"/>
              </a:rPr>
              <a:t> </a:t>
            </a:r>
            <a:r>
              <a:rPr sz="1100" dirty="0">
                <a:latin typeface="Arial"/>
                <a:cs typeface="Arial"/>
              </a:rPr>
              <a:t>of</a:t>
            </a:r>
            <a:r>
              <a:rPr sz="1100" spc="-40" dirty="0">
                <a:latin typeface="Arial"/>
                <a:cs typeface="Arial"/>
              </a:rPr>
              <a:t> </a:t>
            </a:r>
            <a:r>
              <a:rPr sz="1100" spc="-10" dirty="0">
                <a:latin typeface="Arial"/>
                <a:cs typeface="Arial"/>
              </a:rPr>
              <a:t>the</a:t>
            </a:r>
            <a:r>
              <a:rPr sz="1100" spc="-40" dirty="0">
                <a:latin typeface="Arial"/>
                <a:cs typeface="Arial"/>
              </a:rPr>
              <a:t> </a:t>
            </a:r>
            <a:r>
              <a:rPr sz="1100" spc="-20" dirty="0">
                <a:latin typeface="Arial"/>
                <a:cs typeface="Arial"/>
              </a:rPr>
              <a:t>other</a:t>
            </a:r>
            <a:r>
              <a:rPr sz="1100" spc="-40" dirty="0">
                <a:latin typeface="Arial"/>
                <a:cs typeface="Arial"/>
              </a:rPr>
              <a:t> </a:t>
            </a:r>
            <a:r>
              <a:rPr sz="1100" spc="-20" dirty="0">
                <a:latin typeface="Arial"/>
                <a:cs typeface="Arial"/>
              </a:rPr>
              <a:t>(e.g.</a:t>
            </a:r>
            <a:r>
              <a:rPr sz="1100" spc="-35" dirty="0">
                <a:latin typeface="Arial"/>
                <a:cs typeface="Arial"/>
              </a:rPr>
              <a:t> </a:t>
            </a:r>
            <a:r>
              <a:rPr sz="1100" spc="-10" dirty="0">
                <a:latin typeface="Arial"/>
                <a:cs typeface="Arial"/>
              </a:rPr>
              <a:t>the</a:t>
            </a:r>
            <a:r>
              <a:rPr sz="1100" spc="-45" dirty="0">
                <a:latin typeface="Arial"/>
                <a:cs typeface="Arial"/>
              </a:rPr>
              <a:t> </a:t>
            </a:r>
            <a:r>
              <a:rPr sz="1100" spc="-25" dirty="0">
                <a:latin typeface="Arial"/>
                <a:cs typeface="Arial"/>
              </a:rPr>
              <a:t>standard</a:t>
            </a:r>
            <a:r>
              <a:rPr sz="1100" spc="-40" dirty="0">
                <a:latin typeface="Arial"/>
                <a:cs typeface="Arial"/>
              </a:rPr>
              <a:t> </a:t>
            </a:r>
            <a:r>
              <a:rPr sz="1100" spc="-10" dirty="0">
                <a:latin typeface="Arial"/>
                <a:cs typeface="Arial"/>
              </a:rPr>
              <a:t>output device(std::cout)).</a:t>
            </a:r>
            <a:endParaRPr sz="1100" dirty="0">
              <a:latin typeface="Arial"/>
              <a:cs typeface="Arial"/>
            </a:endParaRPr>
          </a:p>
        </p:txBody>
      </p:sp>
      <p:sp>
        <p:nvSpPr>
          <p:cNvPr id="21" name="object 21"/>
          <p:cNvSpPr txBox="1"/>
          <p:nvPr/>
        </p:nvSpPr>
        <p:spPr>
          <a:xfrm>
            <a:off x="4912127" y="3340608"/>
            <a:ext cx="3479165" cy="510540"/>
          </a:xfrm>
          <a:prstGeom prst="rect">
            <a:avLst/>
          </a:prstGeom>
        </p:spPr>
        <p:txBody>
          <a:bodyPr vert="horz" wrap="square" lIns="0" tIns="21590" rIns="0" bIns="0" rtlCol="0">
            <a:spAutoFit/>
          </a:bodyPr>
          <a:lstStyle/>
          <a:p>
            <a:pPr marL="12700" marR="5080" algn="just">
              <a:lnSpc>
                <a:spcPct val="94500"/>
              </a:lnSpc>
              <a:spcBef>
                <a:spcPts val="170"/>
              </a:spcBef>
            </a:pPr>
            <a:r>
              <a:rPr sz="1100" spc="-25" dirty="0">
                <a:latin typeface="Arial"/>
                <a:cs typeface="Arial"/>
              </a:rPr>
              <a:t>Okay</a:t>
            </a:r>
            <a:r>
              <a:rPr sz="1100" spc="-55" dirty="0">
                <a:latin typeface="Arial"/>
                <a:cs typeface="Arial"/>
              </a:rPr>
              <a:t> </a:t>
            </a:r>
            <a:r>
              <a:rPr sz="1100" spc="-10" dirty="0">
                <a:latin typeface="Arial"/>
                <a:cs typeface="Arial"/>
              </a:rPr>
              <a:t>lets</a:t>
            </a:r>
            <a:r>
              <a:rPr sz="1100" spc="-50" dirty="0">
                <a:latin typeface="Arial"/>
                <a:cs typeface="Arial"/>
              </a:rPr>
              <a:t> </a:t>
            </a:r>
            <a:r>
              <a:rPr sz="1100" spc="-10" dirty="0">
                <a:latin typeface="Arial"/>
                <a:cs typeface="Arial"/>
              </a:rPr>
              <a:t>see</a:t>
            </a:r>
            <a:r>
              <a:rPr sz="1100" spc="-50" dirty="0">
                <a:latin typeface="Arial"/>
                <a:cs typeface="Arial"/>
              </a:rPr>
              <a:t> </a:t>
            </a:r>
            <a:r>
              <a:rPr sz="1100" dirty="0">
                <a:latin typeface="Arial"/>
                <a:cs typeface="Arial"/>
              </a:rPr>
              <a:t>if</a:t>
            </a:r>
            <a:r>
              <a:rPr sz="1100" spc="-45" dirty="0">
                <a:latin typeface="Arial"/>
                <a:cs typeface="Arial"/>
              </a:rPr>
              <a:t> </a:t>
            </a:r>
            <a:r>
              <a:rPr sz="1100" spc="-10" dirty="0">
                <a:latin typeface="Arial"/>
                <a:cs typeface="Arial"/>
              </a:rPr>
              <a:t>we</a:t>
            </a:r>
            <a:r>
              <a:rPr sz="1100" spc="-55" dirty="0">
                <a:latin typeface="Arial"/>
                <a:cs typeface="Arial"/>
              </a:rPr>
              <a:t> </a:t>
            </a:r>
            <a:r>
              <a:rPr sz="1100" spc="-10" dirty="0">
                <a:latin typeface="Arial"/>
                <a:cs typeface="Arial"/>
              </a:rPr>
              <a:t>can</a:t>
            </a:r>
            <a:r>
              <a:rPr sz="1100" spc="-50" dirty="0">
                <a:latin typeface="Arial"/>
                <a:cs typeface="Arial"/>
              </a:rPr>
              <a:t> </a:t>
            </a:r>
            <a:r>
              <a:rPr sz="1100" spc="-20" dirty="0">
                <a:latin typeface="Arial"/>
                <a:cs typeface="Arial"/>
              </a:rPr>
              <a:t>simplify</a:t>
            </a:r>
            <a:r>
              <a:rPr sz="1100" spc="-50" dirty="0">
                <a:latin typeface="Arial"/>
                <a:cs typeface="Arial"/>
              </a:rPr>
              <a:t> </a:t>
            </a:r>
            <a:r>
              <a:rPr sz="1100" spc="-20" dirty="0">
                <a:latin typeface="Arial"/>
                <a:cs typeface="Arial"/>
              </a:rPr>
              <a:t>that</a:t>
            </a:r>
            <a:r>
              <a:rPr sz="1100" spc="-45" dirty="0">
                <a:latin typeface="Arial"/>
                <a:cs typeface="Arial"/>
              </a:rPr>
              <a:t> </a:t>
            </a:r>
            <a:r>
              <a:rPr sz="1100" spc="-20" dirty="0">
                <a:latin typeface="Arial"/>
                <a:cs typeface="Arial"/>
              </a:rPr>
              <a:t>further</a:t>
            </a:r>
            <a:r>
              <a:rPr sz="1100" spc="-45" dirty="0">
                <a:latin typeface="Arial"/>
                <a:cs typeface="Arial"/>
              </a:rPr>
              <a:t> </a:t>
            </a:r>
            <a:r>
              <a:rPr sz="1100" dirty="0">
                <a:latin typeface="Arial"/>
                <a:cs typeface="Arial"/>
              </a:rPr>
              <a:t>to</a:t>
            </a:r>
            <a:r>
              <a:rPr sz="1100" spc="-50" dirty="0">
                <a:latin typeface="Arial"/>
                <a:cs typeface="Arial"/>
              </a:rPr>
              <a:t> </a:t>
            </a:r>
            <a:r>
              <a:rPr sz="1100" dirty="0">
                <a:latin typeface="Arial"/>
                <a:cs typeface="Arial"/>
              </a:rPr>
              <a:t>be</a:t>
            </a:r>
            <a:r>
              <a:rPr sz="1100" spc="-50" dirty="0">
                <a:latin typeface="Arial"/>
                <a:cs typeface="Arial"/>
              </a:rPr>
              <a:t> </a:t>
            </a:r>
            <a:r>
              <a:rPr sz="1100" spc="-20" dirty="0">
                <a:latin typeface="Arial"/>
                <a:cs typeface="Arial"/>
              </a:rPr>
              <a:t>‘send</a:t>
            </a:r>
            <a:r>
              <a:rPr sz="1100" spc="-50" dirty="0">
                <a:latin typeface="Arial"/>
                <a:cs typeface="Arial"/>
              </a:rPr>
              <a:t> </a:t>
            </a:r>
            <a:r>
              <a:rPr sz="1100" spc="-25" dirty="0">
                <a:latin typeface="Arial"/>
                <a:cs typeface="Arial"/>
              </a:rPr>
              <a:t>the </a:t>
            </a:r>
            <a:r>
              <a:rPr sz="1100" spc="-20" dirty="0">
                <a:latin typeface="Arial"/>
                <a:cs typeface="Arial"/>
              </a:rPr>
              <a:t>value</a:t>
            </a:r>
            <a:r>
              <a:rPr sz="1100" spc="-60" dirty="0">
                <a:latin typeface="Arial"/>
                <a:cs typeface="Arial"/>
              </a:rPr>
              <a:t> </a:t>
            </a:r>
            <a:r>
              <a:rPr sz="1100" dirty="0">
                <a:latin typeface="Arial"/>
                <a:cs typeface="Arial"/>
              </a:rPr>
              <a:t>of</a:t>
            </a:r>
            <a:r>
              <a:rPr sz="1100" spc="-50" dirty="0">
                <a:latin typeface="Arial"/>
                <a:cs typeface="Arial"/>
              </a:rPr>
              <a:t> </a:t>
            </a:r>
            <a:r>
              <a:rPr sz="1100" spc="-20" dirty="0">
                <a:latin typeface="Arial"/>
                <a:cs typeface="Arial"/>
              </a:rPr>
              <a:t>what's</a:t>
            </a:r>
            <a:r>
              <a:rPr sz="1100" spc="-55" dirty="0">
                <a:latin typeface="Arial"/>
                <a:cs typeface="Arial"/>
              </a:rPr>
              <a:t> </a:t>
            </a:r>
            <a:r>
              <a:rPr sz="1100" dirty="0">
                <a:latin typeface="Arial"/>
                <a:cs typeface="Arial"/>
              </a:rPr>
              <a:t>on</a:t>
            </a:r>
            <a:r>
              <a:rPr sz="1100" spc="-55" dirty="0">
                <a:latin typeface="Arial"/>
                <a:cs typeface="Arial"/>
              </a:rPr>
              <a:t> </a:t>
            </a:r>
            <a:r>
              <a:rPr sz="1100" spc="-10" dirty="0">
                <a:latin typeface="Arial"/>
                <a:cs typeface="Arial"/>
              </a:rPr>
              <a:t>the</a:t>
            </a:r>
            <a:r>
              <a:rPr sz="1100" spc="-55" dirty="0">
                <a:latin typeface="Arial"/>
                <a:cs typeface="Arial"/>
              </a:rPr>
              <a:t> </a:t>
            </a:r>
            <a:r>
              <a:rPr sz="1100" spc="-20" dirty="0">
                <a:latin typeface="Arial"/>
                <a:cs typeface="Arial"/>
              </a:rPr>
              <a:t>right</a:t>
            </a:r>
            <a:r>
              <a:rPr sz="1100" spc="-50" dirty="0">
                <a:latin typeface="Arial"/>
                <a:cs typeface="Arial"/>
              </a:rPr>
              <a:t> </a:t>
            </a:r>
            <a:r>
              <a:rPr sz="1100" dirty="0">
                <a:latin typeface="Arial"/>
                <a:cs typeface="Arial"/>
              </a:rPr>
              <a:t>of</a:t>
            </a:r>
            <a:r>
              <a:rPr sz="1100" spc="-50" dirty="0">
                <a:latin typeface="Arial"/>
                <a:cs typeface="Arial"/>
              </a:rPr>
              <a:t> </a:t>
            </a:r>
            <a:r>
              <a:rPr sz="1100" spc="-10" dirty="0">
                <a:latin typeface="Arial"/>
                <a:cs typeface="Arial"/>
              </a:rPr>
              <a:t>the</a:t>
            </a:r>
            <a:r>
              <a:rPr sz="1100" spc="-55" dirty="0">
                <a:latin typeface="Arial"/>
                <a:cs typeface="Arial"/>
              </a:rPr>
              <a:t> </a:t>
            </a:r>
            <a:r>
              <a:rPr sz="1100" spc="-10" dirty="0">
                <a:latin typeface="Arial"/>
                <a:cs typeface="Arial"/>
              </a:rPr>
              <a:t>&lt;&lt;</a:t>
            </a:r>
            <a:r>
              <a:rPr sz="1100" spc="-60" dirty="0">
                <a:latin typeface="Arial"/>
                <a:cs typeface="Arial"/>
              </a:rPr>
              <a:t> </a:t>
            </a:r>
            <a:r>
              <a:rPr sz="1100" dirty="0">
                <a:latin typeface="Arial"/>
                <a:cs typeface="Arial"/>
              </a:rPr>
              <a:t>to</a:t>
            </a:r>
            <a:r>
              <a:rPr sz="1100" spc="-55" dirty="0">
                <a:latin typeface="Arial"/>
                <a:cs typeface="Arial"/>
              </a:rPr>
              <a:t> </a:t>
            </a:r>
            <a:r>
              <a:rPr sz="1100" spc="-10" dirty="0">
                <a:latin typeface="Arial"/>
                <a:cs typeface="Arial"/>
              </a:rPr>
              <a:t>the</a:t>
            </a:r>
            <a:r>
              <a:rPr sz="1100" spc="-55" dirty="0">
                <a:latin typeface="Arial"/>
                <a:cs typeface="Arial"/>
              </a:rPr>
              <a:t> </a:t>
            </a:r>
            <a:r>
              <a:rPr sz="1100" spc="-20" dirty="0">
                <a:latin typeface="Arial"/>
                <a:cs typeface="Arial"/>
              </a:rPr>
              <a:t>receiver</a:t>
            </a:r>
            <a:r>
              <a:rPr sz="1100" spc="-45" dirty="0">
                <a:latin typeface="Arial"/>
                <a:cs typeface="Arial"/>
              </a:rPr>
              <a:t> </a:t>
            </a:r>
            <a:r>
              <a:rPr sz="1100" dirty="0">
                <a:latin typeface="Arial"/>
                <a:cs typeface="Arial"/>
              </a:rPr>
              <a:t>on</a:t>
            </a:r>
            <a:r>
              <a:rPr sz="1100" spc="-55" dirty="0">
                <a:latin typeface="Arial"/>
                <a:cs typeface="Arial"/>
              </a:rPr>
              <a:t> </a:t>
            </a:r>
            <a:r>
              <a:rPr sz="1100" spc="-25" dirty="0">
                <a:latin typeface="Arial"/>
                <a:cs typeface="Arial"/>
              </a:rPr>
              <a:t>the </a:t>
            </a:r>
            <a:r>
              <a:rPr sz="1100" spc="-10" dirty="0">
                <a:latin typeface="Arial"/>
                <a:cs typeface="Arial"/>
              </a:rPr>
              <a:t>left;</a:t>
            </a:r>
            <a:r>
              <a:rPr sz="1100" spc="-45" dirty="0">
                <a:latin typeface="Arial"/>
                <a:cs typeface="Arial"/>
              </a:rPr>
              <a:t> </a:t>
            </a:r>
            <a:r>
              <a:rPr sz="1100" spc="-20" dirty="0">
                <a:latin typeface="Arial"/>
                <a:cs typeface="Arial"/>
              </a:rPr>
              <a:t>basically</a:t>
            </a:r>
            <a:r>
              <a:rPr sz="1100" spc="-50" dirty="0">
                <a:latin typeface="Arial"/>
                <a:cs typeface="Arial"/>
              </a:rPr>
              <a:t> </a:t>
            </a:r>
            <a:r>
              <a:rPr sz="1100" spc="-20" dirty="0">
                <a:latin typeface="Arial"/>
                <a:cs typeface="Arial"/>
              </a:rPr>
              <a:t>print</a:t>
            </a:r>
            <a:r>
              <a:rPr sz="1100" spc="-40" dirty="0">
                <a:latin typeface="Arial"/>
                <a:cs typeface="Arial"/>
              </a:rPr>
              <a:t> </a:t>
            </a:r>
            <a:r>
              <a:rPr sz="1100" spc="-10" dirty="0">
                <a:latin typeface="Arial"/>
                <a:cs typeface="Arial"/>
              </a:rPr>
              <a:t>the</a:t>
            </a:r>
            <a:r>
              <a:rPr sz="1100" spc="-50" dirty="0">
                <a:latin typeface="Arial"/>
                <a:cs typeface="Arial"/>
              </a:rPr>
              <a:t> </a:t>
            </a:r>
            <a:r>
              <a:rPr sz="1100" spc="-20" dirty="0">
                <a:latin typeface="Arial"/>
                <a:cs typeface="Arial"/>
              </a:rPr>
              <a:t>value</a:t>
            </a:r>
            <a:r>
              <a:rPr sz="1100" spc="-50" dirty="0">
                <a:latin typeface="Arial"/>
                <a:cs typeface="Arial"/>
              </a:rPr>
              <a:t> </a:t>
            </a:r>
            <a:r>
              <a:rPr sz="1100" dirty="0">
                <a:latin typeface="Arial"/>
                <a:cs typeface="Arial"/>
              </a:rPr>
              <a:t>of</a:t>
            </a:r>
            <a:r>
              <a:rPr sz="1100" spc="-40" dirty="0">
                <a:latin typeface="Arial"/>
                <a:cs typeface="Arial"/>
              </a:rPr>
              <a:t> </a:t>
            </a:r>
            <a:r>
              <a:rPr sz="1100" spc="-25" dirty="0">
                <a:latin typeface="Arial"/>
                <a:cs typeface="Arial"/>
              </a:rPr>
              <a:t>A.</a:t>
            </a:r>
            <a:endParaRPr sz="1100">
              <a:latin typeface="Arial"/>
              <a:cs typeface="Arial"/>
            </a:endParaRPr>
          </a:p>
        </p:txBody>
      </p:sp>
      <p:sp>
        <p:nvSpPr>
          <p:cNvPr id="22" name="object 22"/>
          <p:cNvSpPr txBox="1"/>
          <p:nvPr/>
        </p:nvSpPr>
        <p:spPr>
          <a:xfrm>
            <a:off x="4912127" y="3974591"/>
            <a:ext cx="2687955" cy="193040"/>
          </a:xfrm>
          <a:prstGeom prst="rect">
            <a:avLst/>
          </a:prstGeom>
        </p:spPr>
        <p:txBody>
          <a:bodyPr vert="horz" wrap="square" lIns="0" tIns="12700" rIns="0" bIns="0" rtlCol="0">
            <a:spAutoFit/>
          </a:bodyPr>
          <a:lstStyle/>
          <a:p>
            <a:pPr marL="12700">
              <a:lnSpc>
                <a:spcPct val="100000"/>
              </a:lnSpc>
              <a:spcBef>
                <a:spcPts val="100"/>
              </a:spcBef>
            </a:pPr>
            <a:r>
              <a:rPr sz="1100" b="1" dirty="0">
                <a:latin typeface="Arial"/>
                <a:cs typeface="Arial"/>
              </a:rPr>
              <a:t>I</a:t>
            </a:r>
            <a:r>
              <a:rPr sz="1100" b="1" spc="-40" dirty="0">
                <a:latin typeface="Arial"/>
                <a:cs typeface="Arial"/>
              </a:rPr>
              <a:t> </a:t>
            </a:r>
            <a:r>
              <a:rPr sz="1100" b="1" spc="-20" dirty="0">
                <a:latin typeface="Arial"/>
                <a:cs typeface="Arial"/>
              </a:rPr>
              <a:t>see,</a:t>
            </a:r>
            <a:r>
              <a:rPr sz="1100" b="1" spc="-40" dirty="0">
                <a:latin typeface="Arial"/>
                <a:cs typeface="Arial"/>
              </a:rPr>
              <a:t> </a:t>
            </a:r>
            <a:r>
              <a:rPr sz="1100" b="1" spc="-20" dirty="0">
                <a:latin typeface="Arial"/>
                <a:cs typeface="Arial"/>
              </a:rPr>
              <a:t>but</a:t>
            </a:r>
            <a:r>
              <a:rPr sz="1100" b="1" spc="-35" dirty="0">
                <a:latin typeface="Arial"/>
                <a:cs typeface="Arial"/>
              </a:rPr>
              <a:t> </a:t>
            </a:r>
            <a:r>
              <a:rPr sz="1100" b="1" spc="-25" dirty="0">
                <a:latin typeface="Arial"/>
                <a:cs typeface="Arial"/>
              </a:rPr>
              <a:t>what’s</a:t>
            </a:r>
            <a:r>
              <a:rPr sz="1100" b="1" spc="-40" dirty="0">
                <a:latin typeface="Arial"/>
                <a:cs typeface="Arial"/>
              </a:rPr>
              <a:t> </a:t>
            </a:r>
            <a:r>
              <a:rPr sz="1100" b="1" dirty="0">
                <a:latin typeface="Arial"/>
                <a:cs typeface="Arial"/>
              </a:rPr>
              <a:t>is</a:t>
            </a:r>
            <a:r>
              <a:rPr sz="1100" b="1" spc="-45" dirty="0">
                <a:latin typeface="Arial"/>
                <a:cs typeface="Arial"/>
              </a:rPr>
              <a:t> </a:t>
            </a:r>
            <a:r>
              <a:rPr sz="1100" b="1" spc="-20" dirty="0">
                <a:latin typeface="Arial"/>
                <a:cs typeface="Arial"/>
              </a:rPr>
              <a:t>the</a:t>
            </a:r>
            <a:r>
              <a:rPr sz="1100" b="1" spc="-45" dirty="0">
                <a:latin typeface="Arial"/>
                <a:cs typeface="Arial"/>
              </a:rPr>
              <a:t> </a:t>
            </a:r>
            <a:r>
              <a:rPr sz="1100" b="1" spc="-30" dirty="0">
                <a:latin typeface="Arial"/>
                <a:cs typeface="Arial"/>
              </a:rPr>
              <a:t>second</a:t>
            </a:r>
            <a:r>
              <a:rPr sz="1100" b="1" spc="-55" dirty="0">
                <a:latin typeface="Arial"/>
                <a:cs typeface="Arial"/>
              </a:rPr>
              <a:t> </a:t>
            </a:r>
            <a:r>
              <a:rPr sz="1100" b="1" spc="-20" dirty="0">
                <a:latin typeface="Arial"/>
                <a:cs typeface="Arial"/>
              </a:rPr>
              <a:t>‘&lt;&lt;‘</a:t>
            </a:r>
            <a:r>
              <a:rPr sz="1100" b="1" spc="-35" dirty="0">
                <a:latin typeface="Arial"/>
                <a:cs typeface="Arial"/>
              </a:rPr>
              <a:t> </a:t>
            </a:r>
            <a:r>
              <a:rPr sz="1100" b="1" spc="-10" dirty="0">
                <a:latin typeface="Arial"/>
                <a:cs typeface="Arial"/>
              </a:rPr>
              <a:t>doing?</a:t>
            </a:r>
            <a:endParaRPr sz="11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4149091" cy="2495427"/>
          </a:xfrm>
          <a:prstGeom prst="rect">
            <a:avLst/>
          </a:prstGeom>
        </p:spPr>
        <p:txBody>
          <a:bodyPr vert="horz" wrap="square" lIns="0" tIns="12700" rIns="0" bIns="0" rtlCol="0">
            <a:spAutoFit/>
          </a:bodyPr>
          <a:lstStyle/>
          <a:p>
            <a:pPr marL="130175" marR="1438275" indent="-117475">
              <a:lnSpc>
                <a:spcPct val="131800"/>
              </a:lnSpc>
              <a:spcBef>
                <a:spcPts val="100"/>
              </a:spcBef>
            </a:pPr>
            <a:r>
              <a:rPr sz="1700" dirty="0">
                <a:solidFill>
                  <a:srgbClr val="595959"/>
                </a:solidFill>
                <a:latin typeface="Gill Sans MT"/>
                <a:cs typeface="Gill Sans MT"/>
              </a:rPr>
              <a:t>int</a:t>
            </a:r>
            <a:r>
              <a:rPr sz="1700" spc="-100"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65" dirty="0">
                <a:solidFill>
                  <a:srgbClr val="595959"/>
                </a:solidFill>
                <a:latin typeface="Gill Sans MT"/>
                <a:cs typeface="Gill Sans MT"/>
              </a:rPr>
              <a:t>{</a:t>
            </a:r>
            <a:r>
              <a:rPr sz="1700" spc="-15" dirty="0">
                <a:solidFill>
                  <a:srgbClr val="595959"/>
                </a:solidFill>
                <a:latin typeface="Gill Sans MT"/>
                <a:cs typeface="Gill Sans MT"/>
              </a:rPr>
              <a:t> </a:t>
            </a:r>
            <a:endParaRPr lang="en-GB" sz="1700" spc="-15" dirty="0">
              <a:solidFill>
                <a:srgbClr val="595959"/>
              </a:solidFill>
              <a:latin typeface="Gill Sans MT"/>
              <a:cs typeface="Gill Sans MT"/>
            </a:endParaRPr>
          </a:p>
          <a:p>
            <a:pPr marL="130175" marR="1438275" indent="-117475">
              <a:lnSpc>
                <a:spcPct val="131800"/>
              </a:lnSpc>
              <a:spcBef>
                <a:spcPts val="100"/>
              </a:spcBef>
            </a:pPr>
            <a:r>
              <a:rPr lang="en-GB" sz="1700" spc="-15" dirty="0">
                <a:solidFill>
                  <a:srgbClr val="595959"/>
                </a:solidFill>
                <a:latin typeface="Gill Sans MT"/>
                <a:cs typeface="Gill Sans MT"/>
              </a:rPr>
              <a:t>  </a:t>
            </a:r>
            <a:r>
              <a:rPr sz="1700" spc="-15" dirty="0">
                <a:solidFill>
                  <a:srgbClr val="595959"/>
                </a:solidFill>
                <a:latin typeface="Gill Sans MT"/>
                <a:cs typeface="Gill Sans MT"/>
              </a:rPr>
              <a:t>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spc="-20" dirty="0">
                <a:solidFill>
                  <a:srgbClr val="595959"/>
                </a:solidFill>
                <a:latin typeface="Gill Sans MT"/>
              </a:rPr>
              <a:t>= 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endParaRPr lang="en-GB" sz="1700" spc="-20" dirty="0">
              <a:solidFill>
                <a:srgbClr val="595959"/>
              </a:solidFill>
              <a:latin typeface="Gill Sans MT"/>
            </a:endParaRPr>
          </a:p>
          <a:p>
            <a:pPr marL="109220" marR="5080" indent="20955">
              <a:lnSpc>
                <a:spcPts val="2710"/>
              </a:lnSpc>
              <a:spcBef>
                <a:spcPts val="80"/>
              </a:spcBef>
            </a:pPr>
            <a:r>
              <a:rPr sz="1700" spc="-20" dirty="0">
                <a:solidFill>
                  <a:srgbClr val="595959"/>
                </a:solidFill>
                <a:latin typeface="Gill Sans MT"/>
                <a:cs typeface="Gill Sans MT"/>
              </a:rPr>
              <a:t>A++;</a:t>
            </a:r>
            <a:endParaRPr sz="1700" dirty="0">
              <a:latin typeface="Gill Sans MT"/>
              <a:cs typeface="Gill Sans MT"/>
            </a:endParaRPr>
          </a:p>
          <a:p>
            <a:pPr marL="130175" marR="1438275" indent="-117475">
              <a:lnSpc>
                <a:spcPct val="131800"/>
              </a:lnSpc>
              <a:spcBef>
                <a:spcPts val="100"/>
              </a:spcBef>
            </a:pPr>
            <a:r>
              <a:rPr lang="en-GB" sz="1700" spc="-20" dirty="0">
                <a:solidFill>
                  <a:srgbClr val="595959"/>
                </a:solidFill>
                <a:latin typeface="Gill Sans MT"/>
                <a:cs typeface="Gill Sans MT"/>
              </a:rPr>
              <a:t>  </a:t>
            </a: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spc="-20" dirty="0">
                <a:solidFill>
                  <a:srgbClr val="595959"/>
                </a:solidFill>
                <a:latin typeface="Gill Sans MT"/>
              </a:rPr>
              <a:t>&lt;&lt;</a:t>
            </a:r>
            <a:r>
              <a:rPr lang="en-GB" sz="1700" spc="-20" dirty="0">
                <a:solidFill>
                  <a:srgbClr val="595959"/>
                </a:solidFill>
                <a:latin typeface="Gill Sans MT"/>
              </a:rPr>
              <a:t> </a:t>
            </a:r>
            <a:r>
              <a:rPr sz="1700" spc="-20" dirty="0">
                <a:solidFill>
                  <a:srgbClr val="595959"/>
                </a:solidFill>
                <a:latin typeface="Gill Sans MT"/>
              </a:rPr>
              <a:t>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8" name="object 8"/>
          <p:cNvGrpSpPr/>
          <p:nvPr/>
        </p:nvGrpSpPr>
        <p:grpSpPr>
          <a:xfrm>
            <a:off x="810495" y="2773773"/>
            <a:ext cx="275590" cy="255270"/>
            <a:chOff x="810495" y="2773773"/>
            <a:chExt cx="275590" cy="255270"/>
          </a:xfrm>
        </p:grpSpPr>
        <p:sp>
          <p:nvSpPr>
            <p:cNvPr id="9" name="object 9"/>
            <p:cNvSpPr/>
            <p:nvPr/>
          </p:nvSpPr>
          <p:spPr>
            <a:xfrm>
              <a:off x="813543" y="2776821"/>
              <a:ext cx="269240" cy="248920"/>
            </a:xfrm>
            <a:custGeom>
              <a:avLst/>
              <a:gdLst/>
              <a:ahLst/>
              <a:cxnLst/>
              <a:rect l="l" t="t" r="r" b="b"/>
              <a:pathLst>
                <a:path w="269240" h="248919">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endParaRPr/>
            </a:p>
          </p:txBody>
        </p:sp>
        <p:sp>
          <p:nvSpPr>
            <p:cNvPr id="10" name="object 10"/>
            <p:cNvSpPr/>
            <p:nvPr/>
          </p:nvSpPr>
          <p:spPr>
            <a:xfrm>
              <a:off x="816845" y="2780123"/>
              <a:ext cx="262890" cy="242570"/>
            </a:xfrm>
            <a:custGeom>
              <a:avLst/>
              <a:gdLst/>
              <a:ahLst/>
              <a:cxnLst/>
              <a:rect l="l" t="t" r="r" b="b"/>
              <a:pathLst>
                <a:path w="262890" h="242569">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sp>
        <p:nvSpPr>
          <p:cNvPr id="11" name="object 11"/>
          <p:cNvSpPr txBox="1"/>
          <p:nvPr/>
        </p:nvSpPr>
        <p:spPr>
          <a:xfrm>
            <a:off x="901977" y="2795016"/>
            <a:ext cx="9525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Gill Sans MT"/>
                <a:cs typeface="Gill Sans MT"/>
              </a:rPr>
              <a:t>4</a:t>
            </a:r>
            <a:endParaRPr sz="1100">
              <a:latin typeface="Gill Sans MT"/>
              <a:cs typeface="Gill Sans MT"/>
            </a:endParaRPr>
          </a:p>
        </p:txBody>
      </p:sp>
      <p:grpSp>
        <p:nvGrpSpPr>
          <p:cNvPr id="12" name="object 12"/>
          <p:cNvGrpSpPr/>
          <p:nvPr/>
        </p:nvGrpSpPr>
        <p:grpSpPr>
          <a:xfrm>
            <a:off x="4609293" y="1523193"/>
            <a:ext cx="4161790" cy="3368040"/>
            <a:chOff x="4609293" y="1523193"/>
            <a:chExt cx="4161790" cy="3368040"/>
          </a:xfrm>
        </p:grpSpPr>
        <p:pic>
          <p:nvPicPr>
            <p:cNvPr id="13" name="object 13"/>
            <p:cNvPicPr/>
            <p:nvPr/>
          </p:nvPicPr>
          <p:blipFill>
            <a:blip r:embed="rId2" cstate="print"/>
            <a:stretch>
              <a:fillRect/>
            </a:stretch>
          </p:blipFill>
          <p:spPr>
            <a:xfrm>
              <a:off x="4612341" y="1526241"/>
              <a:ext cx="4155140" cy="3361764"/>
            </a:xfrm>
            <a:prstGeom prst="rect">
              <a:avLst/>
            </a:prstGeom>
          </p:spPr>
        </p:pic>
        <p:sp>
          <p:nvSpPr>
            <p:cNvPr id="14" name="object 14"/>
            <p:cNvSpPr/>
            <p:nvPr/>
          </p:nvSpPr>
          <p:spPr>
            <a:xfrm>
              <a:off x="4615643" y="1529543"/>
              <a:ext cx="4149090" cy="3355340"/>
            </a:xfrm>
            <a:custGeom>
              <a:avLst/>
              <a:gdLst/>
              <a:ahLst/>
              <a:cxnLst/>
              <a:rect l="l" t="t" r="r" b="b"/>
              <a:pathLst>
                <a:path w="4149090" h="3355340">
                  <a:moveTo>
                    <a:pt x="0" y="559202"/>
                  </a:moveTo>
                  <a:lnTo>
                    <a:pt x="2053" y="510952"/>
                  </a:lnTo>
                  <a:lnTo>
                    <a:pt x="8101" y="463842"/>
                  </a:lnTo>
                  <a:lnTo>
                    <a:pt x="17976" y="418039"/>
                  </a:lnTo>
                  <a:lnTo>
                    <a:pt x="31510" y="373711"/>
                  </a:lnTo>
                  <a:lnTo>
                    <a:pt x="48535" y="331027"/>
                  </a:lnTo>
                  <a:lnTo>
                    <a:pt x="68884" y="290155"/>
                  </a:lnTo>
                  <a:lnTo>
                    <a:pt x="92387" y="251261"/>
                  </a:lnTo>
                  <a:lnTo>
                    <a:pt x="118878" y="214514"/>
                  </a:lnTo>
                  <a:lnTo>
                    <a:pt x="148188" y="180082"/>
                  </a:lnTo>
                  <a:lnTo>
                    <a:pt x="180149" y="148132"/>
                  </a:lnTo>
                  <a:lnTo>
                    <a:pt x="214595" y="118833"/>
                  </a:lnTo>
                  <a:lnTo>
                    <a:pt x="251355" y="92352"/>
                  </a:lnTo>
                  <a:lnTo>
                    <a:pt x="290264" y="68858"/>
                  </a:lnTo>
                  <a:lnTo>
                    <a:pt x="331152" y="48517"/>
                  </a:lnTo>
                  <a:lnTo>
                    <a:pt x="373852" y="31498"/>
                  </a:lnTo>
                  <a:lnTo>
                    <a:pt x="418196" y="17969"/>
                  </a:lnTo>
                  <a:lnTo>
                    <a:pt x="464016" y="8098"/>
                  </a:lnTo>
                  <a:lnTo>
                    <a:pt x="511144" y="2052"/>
                  </a:lnTo>
                  <a:lnTo>
                    <a:pt x="559412" y="0"/>
                  </a:lnTo>
                  <a:lnTo>
                    <a:pt x="3589123" y="0"/>
                  </a:lnTo>
                  <a:lnTo>
                    <a:pt x="3637391" y="2052"/>
                  </a:lnTo>
                  <a:lnTo>
                    <a:pt x="3684519" y="8098"/>
                  </a:lnTo>
                  <a:lnTo>
                    <a:pt x="3730339" y="17969"/>
                  </a:lnTo>
                  <a:lnTo>
                    <a:pt x="3774683" y="31498"/>
                  </a:lnTo>
                  <a:lnTo>
                    <a:pt x="3817383" y="48517"/>
                  </a:lnTo>
                  <a:lnTo>
                    <a:pt x="3858272" y="68858"/>
                  </a:lnTo>
                  <a:lnTo>
                    <a:pt x="3897180" y="92352"/>
                  </a:lnTo>
                  <a:lnTo>
                    <a:pt x="3933941" y="118833"/>
                  </a:lnTo>
                  <a:lnTo>
                    <a:pt x="3968386" y="148132"/>
                  </a:lnTo>
                  <a:lnTo>
                    <a:pt x="4000347" y="180082"/>
                  </a:lnTo>
                  <a:lnTo>
                    <a:pt x="4029657" y="214514"/>
                  </a:lnTo>
                  <a:lnTo>
                    <a:pt x="4056148" y="251261"/>
                  </a:lnTo>
                  <a:lnTo>
                    <a:pt x="4079652" y="290155"/>
                  </a:lnTo>
                  <a:lnTo>
                    <a:pt x="4100000" y="331027"/>
                  </a:lnTo>
                  <a:lnTo>
                    <a:pt x="4117025" y="373711"/>
                  </a:lnTo>
                  <a:lnTo>
                    <a:pt x="4130559" y="418039"/>
                  </a:lnTo>
                  <a:lnTo>
                    <a:pt x="4140434" y="463842"/>
                  </a:lnTo>
                  <a:lnTo>
                    <a:pt x="4146482" y="510952"/>
                  </a:lnTo>
                  <a:lnTo>
                    <a:pt x="4148536" y="559202"/>
                  </a:lnTo>
                  <a:lnTo>
                    <a:pt x="4148536" y="2795958"/>
                  </a:lnTo>
                  <a:lnTo>
                    <a:pt x="4146482" y="2844208"/>
                  </a:lnTo>
                  <a:lnTo>
                    <a:pt x="4140434" y="2891318"/>
                  </a:lnTo>
                  <a:lnTo>
                    <a:pt x="4130559" y="2937121"/>
                  </a:lnTo>
                  <a:lnTo>
                    <a:pt x="4117025" y="2981449"/>
                  </a:lnTo>
                  <a:lnTo>
                    <a:pt x="4100000" y="3024133"/>
                  </a:lnTo>
                  <a:lnTo>
                    <a:pt x="4079652" y="3065006"/>
                  </a:lnTo>
                  <a:lnTo>
                    <a:pt x="4056148" y="3103899"/>
                  </a:lnTo>
                  <a:lnTo>
                    <a:pt x="4029657" y="3140646"/>
                  </a:lnTo>
                  <a:lnTo>
                    <a:pt x="4000347" y="3175078"/>
                  </a:lnTo>
                  <a:lnTo>
                    <a:pt x="3968386" y="3207028"/>
                  </a:lnTo>
                  <a:lnTo>
                    <a:pt x="3933941" y="3236327"/>
                  </a:lnTo>
                  <a:lnTo>
                    <a:pt x="3897180" y="3262808"/>
                  </a:lnTo>
                  <a:lnTo>
                    <a:pt x="3858272" y="3286302"/>
                  </a:lnTo>
                  <a:lnTo>
                    <a:pt x="3817383" y="3306643"/>
                  </a:lnTo>
                  <a:lnTo>
                    <a:pt x="3774683" y="3323662"/>
                  </a:lnTo>
                  <a:lnTo>
                    <a:pt x="3730339" y="3337191"/>
                  </a:lnTo>
                  <a:lnTo>
                    <a:pt x="3684519" y="3347062"/>
                  </a:lnTo>
                  <a:lnTo>
                    <a:pt x="3637391" y="3353108"/>
                  </a:lnTo>
                  <a:lnTo>
                    <a:pt x="3589123" y="3355161"/>
                  </a:lnTo>
                  <a:lnTo>
                    <a:pt x="559412" y="3355161"/>
                  </a:lnTo>
                  <a:lnTo>
                    <a:pt x="511144" y="3353108"/>
                  </a:lnTo>
                  <a:lnTo>
                    <a:pt x="464016" y="3347062"/>
                  </a:lnTo>
                  <a:lnTo>
                    <a:pt x="418196" y="3337191"/>
                  </a:lnTo>
                  <a:lnTo>
                    <a:pt x="373852" y="3323662"/>
                  </a:lnTo>
                  <a:lnTo>
                    <a:pt x="331152" y="3306643"/>
                  </a:lnTo>
                  <a:lnTo>
                    <a:pt x="290264" y="3286302"/>
                  </a:lnTo>
                  <a:lnTo>
                    <a:pt x="251355" y="3262808"/>
                  </a:lnTo>
                  <a:lnTo>
                    <a:pt x="214595" y="3236327"/>
                  </a:lnTo>
                  <a:lnTo>
                    <a:pt x="180149" y="3207028"/>
                  </a:lnTo>
                  <a:lnTo>
                    <a:pt x="148188" y="3175078"/>
                  </a:lnTo>
                  <a:lnTo>
                    <a:pt x="118878" y="3140646"/>
                  </a:lnTo>
                  <a:lnTo>
                    <a:pt x="92387" y="3103899"/>
                  </a:lnTo>
                  <a:lnTo>
                    <a:pt x="68884" y="3065006"/>
                  </a:lnTo>
                  <a:lnTo>
                    <a:pt x="48535" y="3024133"/>
                  </a:lnTo>
                  <a:lnTo>
                    <a:pt x="31510" y="2981449"/>
                  </a:lnTo>
                  <a:lnTo>
                    <a:pt x="17976" y="2937121"/>
                  </a:lnTo>
                  <a:lnTo>
                    <a:pt x="8101" y="2891318"/>
                  </a:lnTo>
                  <a:lnTo>
                    <a:pt x="2053" y="2844208"/>
                  </a:lnTo>
                  <a:lnTo>
                    <a:pt x="0" y="2795958"/>
                  </a:lnTo>
                  <a:lnTo>
                    <a:pt x="0" y="559202"/>
                  </a:lnTo>
                  <a:close/>
                </a:path>
              </a:pathLst>
            </a:custGeom>
            <a:ln w="12700">
              <a:solidFill>
                <a:srgbClr val="B68317"/>
              </a:solidFill>
            </a:ln>
          </p:spPr>
          <p:txBody>
            <a:bodyPr wrap="square" lIns="0" tIns="0" rIns="0" bIns="0" rtlCol="0"/>
            <a:lstStyle/>
            <a:p>
              <a:endParaRPr/>
            </a:p>
          </p:txBody>
        </p:sp>
      </p:grpSp>
      <p:sp>
        <p:nvSpPr>
          <p:cNvPr id="15" name="object 15"/>
          <p:cNvSpPr txBox="1"/>
          <p:nvPr/>
        </p:nvSpPr>
        <p:spPr>
          <a:xfrm>
            <a:off x="4912127" y="1716023"/>
            <a:ext cx="3603625" cy="510540"/>
          </a:xfrm>
          <a:prstGeom prst="rect">
            <a:avLst/>
          </a:prstGeom>
        </p:spPr>
        <p:txBody>
          <a:bodyPr vert="horz" wrap="square" lIns="0" tIns="12700" rIns="0" bIns="0" rtlCol="0">
            <a:spAutoFit/>
          </a:bodyPr>
          <a:lstStyle/>
          <a:p>
            <a:pPr marL="12700">
              <a:lnSpc>
                <a:spcPts val="1310"/>
              </a:lnSpc>
              <a:spcBef>
                <a:spcPts val="100"/>
              </a:spcBef>
            </a:pPr>
            <a:r>
              <a:rPr sz="1100" b="1" spc="-20" dirty="0">
                <a:latin typeface="Arial"/>
                <a:cs typeface="Arial"/>
              </a:rPr>
              <a:t>Line</a:t>
            </a:r>
            <a:r>
              <a:rPr sz="1100" b="1" spc="-55" dirty="0">
                <a:latin typeface="Arial"/>
                <a:cs typeface="Arial"/>
              </a:rPr>
              <a:t> </a:t>
            </a:r>
            <a:r>
              <a:rPr sz="1100" b="1" spc="-50" dirty="0">
                <a:latin typeface="Arial"/>
                <a:cs typeface="Arial"/>
              </a:rPr>
              <a:t>4</a:t>
            </a:r>
            <a:endParaRPr sz="1100">
              <a:latin typeface="Arial"/>
              <a:cs typeface="Arial"/>
            </a:endParaRPr>
          </a:p>
          <a:p>
            <a:pPr marL="12700" marR="5080">
              <a:lnSpc>
                <a:spcPts val="1200"/>
              </a:lnSpc>
              <a:spcBef>
                <a:spcPts val="125"/>
              </a:spcBef>
            </a:pPr>
            <a:r>
              <a:rPr sz="1100" spc="-10" dirty="0">
                <a:latin typeface="Arial"/>
                <a:cs typeface="Arial"/>
              </a:rPr>
              <a:t>As</a:t>
            </a:r>
            <a:r>
              <a:rPr sz="1100" spc="-40" dirty="0">
                <a:latin typeface="Arial"/>
                <a:cs typeface="Arial"/>
              </a:rPr>
              <a:t> </a:t>
            </a:r>
            <a:r>
              <a:rPr sz="1100" spc="-25" dirty="0">
                <a:latin typeface="Arial"/>
                <a:cs typeface="Arial"/>
              </a:rPr>
              <a:t>explained</a:t>
            </a:r>
            <a:r>
              <a:rPr sz="1100" spc="-35" dirty="0">
                <a:latin typeface="Arial"/>
                <a:cs typeface="Arial"/>
              </a:rPr>
              <a:t> </a:t>
            </a:r>
            <a:r>
              <a:rPr sz="1100" spc="-20" dirty="0">
                <a:latin typeface="Arial"/>
                <a:cs typeface="Arial"/>
              </a:rPr>
              <a:t>earlier</a:t>
            </a:r>
            <a:r>
              <a:rPr sz="1100" spc="-40" dirty="0">
                <a:latin typeface="Arial"/>
                <a:cs typeface="Arial"/>
              </a:rPr>
              <a:t> </a:t>
            </a:r>
            <a:r>
              <a:rPr sz="1100" dirty="0">
                <a:latin typeface="Arial"/>
                <a:cs typeface="Arial"/>
              </a:rPr>
              <a:t>–</a:t>
            </a:r>
            <a:r>
              <a:rPr sz="1100" spc="-35" dirty="0">
                <a:latin typeface="Arial"/>
                <a:cs typeface="Arial"/>
              </a:rPr>
              <a:t> </a:t>
            </a:r>
            <a:r>
              <a:rPr sz="1100" spc="-10" dirty="0">
                <a:latin typeface="Arial"/>
                <a:cs typeface="Arial"/>
              </a:rPr>
              <a:t>this</a:t>
            </a:r>
            <a:r>
              <a:rPr sz="1100" spc="-40" dirty="0">
                <a:latin typeface="Arial"/>
                <a:cs typeface="Arial"/>
              </a:rPr>
              <a:t> </a:t>
            </a:r>
            <a:r>
              <a:rPr sz="1100" spc="-25" dirty="0">
                <a:latin typeface="Arial"/>
                <a:cs typeface="Arial"/>
              </a:rPr>
              <a:t>increments</a:t>
            </a:r>
            <a:r>
              <a:rPr sz="1100" spc="-35" dirty="0">
                <a:latin typeface="Arial"/>
                <a:cs typeface="Arial"/>
              </a:rPr>
              <a:t> </a:t>
            </a:r>
            <a:r>
              <a:rPr sz="1100" spc="-10" dirty="0">
                <a:latin typeface="Arial"/>
                <a:cs typeface="Arial"/>
              </a:rPr>
              <a:t>the</a:t>
            </a:r>
            <a:r>
              <a:rPr sz="1100" spc="-40" dirty="0">
                <a:latin typeface="Arial"/>
                <a:cs typeface="Arial"/>
              </a:rPr>
              <a:t> </a:t>
            </a:r>
            <a:r>
              <a:rPr sz="1100" spc="-20" dirty="0">
                <a:latin typeface="Arial"/>
                <a:cs typeface="Arial"/>
              </a:rPr>
              <a:t>value</a:t>
            </a:r>
            <a:r>
              <a:rPr sz="1100" spc="-35" dirty="0">
                <a:latin typeface="Arial"/>
                <a:cs typeface="Arial"/>
              </a:rPr>
              <a:t> </a:t>
            </a:r>
            <a:r>
              <a:rPr sz="1100" spc="-20" dirty="0">
                <a:latin typeface="Arial"/>
                <a:cs typeface="Arial"/>
              </a:rPr>
              <a:t>stored</a:t>
            </a:r>
            <a:r>
              <a:rPr sz="1100" spc="-40" dirty="0">
                <a:latin typeface="Arial"/>
                <a:cs typeface="Arial"/>
              </a:rPr>
              <a:t> </a:t>
            </a:r>
            <a:r>
              <a:rPr sz="1100" dirty="0">
                <a:latin typeface="Arial"/>
                <a:cs typeface="Arial"/>
              </a:rPr>
              <a:t>in</a:t>
            </a:r>
            <a:r>
              <a:rPr sz="1100" spc="-35" dirty="0">
                <a:latin typeface="Arial"/>
                <a:cs typeface="Arial"/>
              </a:rPr>
              <a:t> </a:t>
            </a:r>
            <a:r>
              <a:rPr sz="1100" spc="-25" dirty="0">
                <a:latin typeface="Arial"/>
                <a:cs typeface="Arial"/>
              </a:rPr>
              <a:t>the </a:t>
            </a:r>
            <a:r>
              <a:rPr sz="1100" spc="-20" dirty="0">
                <a:latin typeface="Arial"/>
                <a:cs typeface="Arial"/>
              </a:rPr>
              <a:t>variable</a:t>
            </a:r>
            <a:r>
              <a:rPr sz="1100" spc="-70" dirty="0">
                <a:latin typeface="Arial"/>
                <a:cs typeface="Arial"/>
              </a:rPr>
              <a:t> </a:t>
            </a:r>
            <a:r>
              <a:rPr sz="1100" dirty="0">
                <a:latin typeface="Arial"/>
                <a:cs typeface="Arial"/>
              </a:rPr>
              <a:t>‘A’</a:t>
            </a:r>
            <a:r>
              <a:rPr sz="1100" spc="-45" dirty="0">
                <a:latin typeface="Arial"/>
                <a:cs typeface="Arial"/>
              </a:rPr>
              <a:t> </a:t>
            </a:r>
            <a:r>
              <a:rPr sz="1100" dirty="0">
                <a:latin typeface="Arial"/>
                <a:cs typeface="Arial"/>
              </a:rPr>
              <a:t>by</a:t>
            </a:r>
            <a:r>
              <a:rPr sz="1100" spc="-60" dirty="0">
                <a:latin typeface="Arial"/>
                <a:cs typeface="Arial"/>
              </a:rPr>
              <a:t> </a:t>
            </a:r>
            <a:r>
              <a:rPr sz="1100" spc="-25" dirty="0">
                <a:latin typeface="Arial"/>
                <a:cs typeface="Arial"/>
              </a:rPr>
              <a:t>1.</a:t>
            </a:r>
            <a:endParaRPr sz="1100">
              <a:latin typeface="Arial"/>
              <a:cs typeface="Arial"/>
            </a:endParaRPr>
          </a:p>
        </p:txBody>
      </p:sp>
      <p:sp>
        <p:nvSpPr>
          <p:cNvPr id="16" name="object 16"/>
          <p:cNvSpPr txBox="1"/>
          <p:nvPr/>
        </p:nvSpPr>
        <p:spPr>
          <a:xfrm>
            <a:off x="4912127" y="2362200"/>
            <a:ext cx="2064385" cy="345440"/>
          </a:xfrm>
          <a:prstGeom prst="rect">
            <a:avLst/>
          </a:prstGeom>
        </p:spPr>
        <p:txBody>
          <a:bodyPr vert="horz" wrap="square" lIns="0" tIns="30480" rIns="0" bIns="0" rtlCol="0">
            <a:spAutoFit/>
          </a:bodyPr>
          <a:lstStyle/>
          <a:p>
            <a:pPr marL="12700" marR="5080">
              <a:lnSpc>
                <a:spcPts val="1200"/>
              </a:lnSpc>
              <a:spcBef>
                <a:spcPts val="240"/>
              </a:spcBef>
            </a:pPr>
            <a:r>
              <a:rPr sz="1100" spc="-25" dirty="0">
                <a:latin typeface="Arial"/>
                <a:cs typeface="Arial"/>
              </a:rPr>
              <a:t>Another</a:t>
            </a:r>
            <a:r>
              <a:rPr sz="1100" spc="-35" dirty="0">
                <a:latin typeface="Arial"/>
                <a:cs typeface="Arial"/>
              </a:rPr>
              <a:t> </a:t>
            </a:r>
            <a:r>
              <a:rPr sz="1100" spc="-20" dirty="0">
                <a:latin typeface="Arial"/>
                <a:cs typeface="Arial"/>
              </a:rPr>
              <a:t>way</a:t>
            </a:r>
            <a:r>
              <a:rPr sz="1100" spc="-45" dirty="0">
                <a:latin typeface="Arial"/>
                <a:cs typeface="Arial"/>
              </a:rPr>
              <a:t> </a:t>
            </a:r>
            <a:r>
              <a:rPr sz="1100" spc="-10" dirty="0">
                <a:latin typeface="Arial"/>
                <a:cs typeface="Arial"/>
              </a:rPr>
              <a:t>this</a:t>
            </a:r>
            <a:r>
              <a:rPr sz="1100" spc="-45" dirty="0">
                <a:latin typeface="Arial"/>
                <a:cs typeface="Arial"/>
              </a:rPr>
              <a:t> </a:t>
            </a:r>
            <a:r>
              <a:rPr sz="1100" spc="-20" dirty="0">
                <a:latin typeface="Arial"/>
                <a:cs typeface="Arial"/>
              </a:rPr>
              <a:t>could</a:t>
            </a:r>
            <a:r>
              <a:rPr sz="1100" spc="-45" dirty="0">
                <a:latin typeface="Arial"/>
                <a:cs typeface="Arial"/>
              </a:rPr>
              <a:t> </a:t>
            </a:r>
            <a:r>
              <a:rPr sz="1100" dirty="0">
                <a:latin typeface="Arial"/>
                <a:cs typeface="Arial"/>
              </a:rPr>
              <a:t>be</a:t>
            </a:r>
            <a:r>
              <a:rPr sz="1100" spc="-45" dirty="0">
                <a:latin typeface="Arial"/>
                <a:cs typeface="Arial"/>
              </a:rPr>
              <a:t> </a:t>
            </a:r>
            <a:r>
              <a:rPr sz="1100" spc="-20" dirty="0">
                <a:latin typeface="Arial"/>
                <a:cs typeface="Arial"/>
              </a:rPr>
              <a:t>done</a:t>
            </a:r>
            <a:r>
              <a:rPr sz="1100" spc="-45" dirty="0">
                <a:latin typeface="Arial"/>
                <a:cs typeface="Arial"/>
              </a:rPr>
              <a:t> </a:t>
            </a:r>
            <a:r>
              <a:rPr sz="1100" spc="-25" dirty="0">
                <a:latin typeface="Arial"/>
                <a:cs typeface="Arial"/>
              </a:rPr>
              <a:t>is: </a:t>
            </a:r>
            <a:r>
              <a:rPr sz="1100" dirty="0">
                <a:latin typeface="Arial"/>
                <a:cs typeface="Arial"/>
              </a:rPr>
              <a:t>A</a:t>
            </a:r>
            <a:r>
              <a:rPr sz="1100" spc="-55" dirty="0">
                <a:latin typeface="Arial"/>
                <a:cs typeface="Arial"/>
              </a:rPr>
              <a:t> </a:t>
            </a:r>
            <a:r>
              <a:rPr sz="1100" dirty="0">
                <a:latin typeface="Arial"/>
                <a:cs typeface="Arial"/>
              </a:rPr>
              <a:t>=</a:t>
            </a:r>
            <a:r>
              <a:rPr sz="1100" spc="-50" dirty="0">
                <a:latin typeface="Arial"/>
                <a:cs typeface="Arial"/>
              </a:rPr>
              <a:t> </a:t>
            </a:r>
            <a:r>
              <a:rPr sz="1100" dirty="0">
                <a:latin typeface="Arial"/>
                <a:cs typeface="Arial"/>
              </a:rPr>
              <a:t>A</a:t>
            </a:r>
            <a:r>
              <a:rPr sz="1100" spc="-55" dirty="0">
                <a:latin typeface="Arial"/>
                <a:cs typeface="Arial"/>
              </a:rPr>
              <a:t> </a:t>
            </a:r>
            <a:r>
              <a:rPr sz="1100" dirty="0">
                <a:latin typeface="Arial"/>
                <a:cs typeface="Arial"/>
              </a:rPr>
              <a:t>+</a:t>
            </a:r>
            <a:r>
              <a:rPr sz="1100" spc="-50" dirty="0">
                <a:latin typeface="Arial"/>
                <a:cs typeface="Arial"/>
              </a:rPr>
              <a:t> </a:t>
            </a:r>
            <a:r>
              <a:rPr sz="1100" spc="-25" dirty="0">
                <a:latin typeface="Arial"/>
                <a:cs typeface="Arial"/>
              </a:rPr>
              <a:t>1;</a:t>
            </a:r>
            <a:endParaRPr sz="11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2473325" cy="2269852"/>
          </a:xfrm>
          <a:prstGeom prst="rect">
            <a:avLst/>
          </a:prstGeom>
        </p:spPr>
        <p:txBody>
          <a:bodyPr vert="horz" wrap="square" lIns="0" tIns="12700" rIns="0" bIns="0" rtlCol="0">
            <a:spAutoFit/>
          </a:bodyPr>
          <a:lstStyle/>
          <a:p>
            <a:pPr marL="130175" marR="1438275" indent="-117475">
              <a:spcBef>
                <a:spcPts val="450"/>
              </a:spcBef>
            </a:pPr>
            <a:r>
              <a:rPr sz="1700" dirty="0">
                <a:solidFill>
                  <a:srgbClr val="595959"/>
                </a:solidFill>
                <a:latin typeface="Gill Sans MT"/>
                <a:cs typeface="Gill Sans MT"/>
              </a:rPr>
              <a:t>int</a:t>
            </a:r>
            <a:r>
              <a:rPr sz="1700" spc="-100"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65" dirty="0">
                <a:solidFill>
                  <a:srgbClr val="595959"/>
                </a:solidFill>
                <a:latin typeface="Gill Sans MT"/>
                <a:cs typeface="Gill Sans MT"/>
              </a:rPr>
              <a:t>{</a:t>
            </a:r>
            <a:r>
              <a:rPr sz="1700" spc="-15" dirty="0">
                <a:solidFill>
                  <a:srgbClr val="595959"/>
                </a:solidFill>
                <a:latin typeface="Gill Sans MT"/>
                <a:cs typeface="Gill Sans MT"/>
              </a:rPr>
              <a:t> 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spc="-20" dirty="0">
                <a:solidFill>
                  <a:srgbClr val="595959"/>
                </a:solidFill>
                <a:latin typeface="Gill Sans MT"/>
              </a:rPr>
              <a:t>= 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spc="-20" dirty="0">
                <a:solidFill>
                  <a:srgbClr val="595959"/>
                </a:solidFill>
                <a:latin typeface="Gill Sans MT"/>
              </a:rPr>
              <a:t>&lt;&lt; std::endl; </a:t>
            </a:r>
            <a:r>
              <a:rPr sz="1700" spc="-20" dirty="0">
                <a:solidFill>
                  <a:srgbClr val="595959"/>
                </a:solidFill>
                <a:latin typeface="Gill Sans MT"/>
                <a:cs typeface="Gill Sans MT"/>
              </a:rPr>
              <a:t>A++;</a:t>
            </a:r>
            <a:endParaRPr sz="1700" dirty="0">
              <a:latin typeface="Gill Sans MT"/>
              <a:cs typeface="Gill Sans MT"/>
            </a:endParaRPr>
          </a:p>
          <a:p>
            <a:pPr marL="130175">
              <a:lnSpc>
                <a:spcPct val="100000"/>
              </a:lnSpc>
              <a:spcBef>
                <a:spcPts val="450"/>
              </a:spcBef>
            </a:pP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spc="-20" dirty="0">
                <a:solidFill>
                  <a:srgbClr val="595959"/>
                </a:solidFill>
                <a:latin typeface="Gill Sans MT"/>
              </a:rPr>
              <a:t>&lt;&lt; 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12" name="object 12"/>
          <p:cNvGrpSpPr/>
          <p:nvPr/>
        </p:nvGrpSpPr>
        <p:grpSpPr>
          <a:xfrm>
            <a:off x="1085107" y="2957944"/>
            <a:ext cx="269240" cy="248920"/>
            <a:chOff x="806820" y="3126447"/>
            <a:chExt cx="269240" cy="248920"/>
          </a:xfrm>
        </p:grpSpPr>
        <p:sp>
          <p:nvSpPr>
            <p:cNvPr id="13" name="object 13"/>
            <p:cNvSpPr/>
            <p:nvPr/>
          </p:nvSpPr>
          <p:spPr>
            <a:xfrm>
              <a:off x="806820" y="3126447"/>
              <a:ext cx="269240" cy="248920"/>
            </a:xfrm>
            <a:custGeom>
              <a:avLst/>
              <a:gdLst/>
              <a:ahLst/>
              <a:cxnLst/>
              <a:rect l="l" t="t" r="r" b="b"/>
              <a:pathLst>
                <a:path w="269240" h="248920">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r>
                <a:rPr lang="en-GB" dirty="0"/>
                <a:t> 5</a:t>
              </a:r>
              <a:endParaRPr dirty="0"/>
            </a:p>
          </p:txBody>
        </p:sp>
        <p:sp>
          <p:nvSpPr>
            <p:cNvPr id="14" name="object 14"/>
            <p:cNvSpPr/>
            <p:nvPr/>
          </p:nvSpPr>
          <p:spPr>
            <a:xfrm>
              <a:off x="810122" y="3129749"/>
              <a:ext cx="262890" cy="242570"/>
            </a:xfrm>
            <a:custGeom>
              <a:avLst/>
              <a:gdLst/>
              <a:ahLst/>
              <a:cxnLst/>
              <a:rect l="l" t="t" r="r" b="b"/>
              <a:pathLst>
                <a:path w="262890" h="242570">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grpSp>
        <p:nvGrpSpPr>
          <p:cNvPr id="16" name="object 16"/>
          <p:cNvGrpSpPr/>
          <p:nvPr/>
        </p:nvGrpSpPr>
        <p:grpSpPr>
          <a:xfrm>
            <a:off x="4609293" y="1523193"/>
            <a:ext cx="4161790" cy="3368040"/>
            <a:chOff x="4609293" y="1523193"/>
            <a:chExt cx="4161790" cy="3368040"/>
          </a:xfrm>
        </p:grpSpPr>
        <p:pic>
          <p:nvPicPr>
            <p:cNvPr id="17" name="object 17"/>
            <p:cNvPicPr/>
            <p:nvPr/>
          </p:nvPicPr>
          <p:blipFill>
            <a:blip r:embed="rId2" cstate="print"/>
            <a:stretch>
              <a:fillRect/>
            </a:stretch>
          </p:blipFill>
          <p:spPr>
            <a:xfrm>
              <a:off x="4612341" y="1526241"/>
              <a:ext cx="4155140" cy="3361764"/>
            </a:xfrm>
            <a:prstGeom prst="rect">
              <a:avLst/>
            </a:prstGeom>
          </p:spPr>
        </p:pic>
        <p:sp>
          <p:nvSpPr>
            <p:cNvPr id="18" name="object 18"/>
            <p:cNvSpPr/>
            <p:nvPr/>
          </p:nvSpPr>
          <p:spPr>
            <a:xfrm>
              <a:off x="4615643" y="1529543"/>
              <a:ext cx="4149090" cy="3355340"/>
            </a:xfrm>
            <a:custGeom>
              <a:avLst/>
              <a:gdLst/>
              <a:ahLst/>
              <a:cxnLst/>
              <a:rect l="l" t="t" r="r" b="b"/>
              <a:pathLst>
                <a:path w="4149090" h="3355340">
                  <a:moveTo>
                    <a:pt x="0" y="559202"/>
                  </a:moveTo>
                  <a:lnTo>
                    <a:pt x="2053" y="510952"/>
                  </a:lnTo>
                  <a:lnTo>
                    <a:pt x="8101" y="463842"/>
                  </a:lnTo>
                  <a:lnTo>
                    <a:pt x="17976" y="418039"/>
                  </a:lnTo>
                  <a:lnTo>
                    <a:pt x="31510" y="373711"/>
                  </a:lnTo>
                  <a:lnTo>
                    <a:pt x="48535" y="331027"/>
                  </a:lnTo>
                  <a:lnTo>
                    <a:pt x="68884" y="290155"/>
                  </a:lnTo>
                  <a:lnTo>
                    <a:pt x="92387" y="251261"/>
                  </a:lnTo>
                  <a:lnTo>
                    <a:pt x="118878" y="214514"/>
                  </a:lnTo>
                  <a:lnTo>
                    <a:pt x="148188" y="180082"/>
                  </a:lnTo>
                  <a:lnTo>
                    <a:pt x="180149" y="148132"/>
                  </a:lnTo>
                  <a:lnTo>
                    <a:pt x="214595" y="118833"/>
                  </a:lnTo>
                  <a:lnTo>
                    <a:pt x="251355" y="92352"/>
                  </a:lnTo>
                  <a:lnTo>
                    <a:pt x="290264" y="68858"/>
                  </a:lnTo>
                  <a:lnTo>
                    <a:pt x="331152" y="48517"/>
                  </a:lnTo>
                  <a:lnTo>
                    <a:pt x="373852" y="31498"/>
                  </a:lnTo>
                  <a:lnTo>
                    <a:pt x="418196" y="17969"/>
                  </a:lnTo>
                  <a:lnTo>
                    <a:pt x="464016" y="8098"/>
                  </a:lnTo>
                  <a:lnTo>
                    <a:pt x="511144" y="2052"/>
                  </a:lnTo>
                  <a:lnTo>
                    <a:pt x="559412" y="0"/>
                  </a:lnTo>
                  <a:lnTo>
                    <a:pt x="3589123" y="0"/>
                  </a:lnTo>
                  <a:lnTo>
                    <a:pt x="3637391" y="2052"/>
                  </a:lnTo>
                  <a:lnTo>
                    <a:pt x="3684519" y="8098"/>
                  </a:lnTo>
                  <a:lnTo>
                    <a:pt x="3730339" y="17969"/>
                  </a:lnTo>
                  <a:lnTo>
                    <a:pt x="3774683" y="31498"/>
                  </a:lnTo>
                  <a:lnTo>
                    <a:pt x="3817383" y="48517"/>
                  </a:lnTo>
                  <a:lnTo>
                    <a:pt x="3858272" y="68858"/>
                  </a:lnTo>
                  <a:lnTo>
                    <a:pt x="3897180" y="92352"/>
                  </a:lnTo>
                  <a:lnTo>
                    <a:pt x="3933941" y="118833"/>
                  </a:lnTo>
                  <a:lnTo>
                    <a:pt x="3968386" y="148132"/>
                  </a:lnTo>
                  <a:lnTo>
                    <a:pt x="4000347" y="180082"/>
                  </a:lnTo>
                  <a:lnTo>
                    <a:pt x="4029657" y="214514"/>
                  </a:lnTo>
                  <a:lnTo>
                    <a:pt x="4056148" y="251261"/>
                  </a:lnTo>
                  <a:lnTo>
                    <a:pt x="4079652" y="290155"/>
                  </a:lnTo>
                  <a:lnTo>
                    <a:pt x="4100000" y="331027"/>
                  </a:lnTo>
                  <a:lnTo>
                    <a:pt x="4117025" y="373711"/>
                  </a:lnTo>
                  <a:lnTo>
                    <a:pt x="4130559" y="418039"/>
                  </a:lnTo>
                  <a:lnTo>
                    <a:pt x="4140434" y="463842"/>
                  </a:lnTo>
                  <a:lnTo>
                    <a:pt x="4146482" y="510952"/>
                  </a:lnTo>
                  <a:lnTo>
                    <a:pt x="4148536" y="559202"/>
                  </a:lnTo>
                  <a:lnTo>
                    <a:pt x="4148536" y="2795958"/>
                  </a:lnTo>
                  <a:lnTo>
                    <a:pt x="4146482" y="2844208"/>
                  </a:lnTo>
                  <a:lnTo>
                    <a:pt x="4140434" y="2891318"/>
                  </a:lnTo>
                  <a:lnTo>
                    <a:pt x="4130559" y="2937121"/>
                  </a:lnTo>
                  <a:lnTo>
                    <a:pt x="4117025" y="2981449"/>
                  </a:lnTo>
                  <a:lnTo>
                    <a:pt x="4100000" y="3024133"/>
                  </a:lnTo>
                  <a:lnTo>
                    <a:pt x="4079652" y="3065006"/>
                  </a:lnTo>
                  <a:lnTo>
                    <a:pt x="4056148" y="3103899"/>
                  </a:lnTo>
                  <a:lnTo>
                    <a:pt x="4029657" y="3140646"/>
                  </a:lnTo>
                  <a:lnTo>
                    <a:pt x="4000347" y="3175078"/>
                  </a:lnTo>
                  <a:lnTo>
                    <a:pt x="3968386" y="3207028"/>
                  </a:lnTo>
                  <a:lnTo>
                    <a:pt x="3933941" y="3236327"/>
                  </a:lnTo>
                  <a:lnTo>
                    <a:pt x="3897180" y="3262808"/>
                  </a:lnTo>
                  <a:lnTo>
                    <a:pt x="3858272" y="3286302"/>
                  </a:lnTo>
                  <a:lnTo>
                    <a:pt x="3817383" y="3306643"/>
                  </a:lnTo>
                  <a:lnTo>
                    <a:pt x="3774683" y="3323662"/>
                  </a:lnTo>
                  <a:lnTo>
                    <a:pt x="3730339" y="3337191"/>
                  </a:lnTo>
                  <a:lnTo>
                    <a:pt x="3684519" y="3347062"/>
                  </a:lnTo>
                  <a:lnTo>
                    <a:pt x="3637391" y="3353108"/>
                  </a:lnTo>
                  <a:lnTo>
                    <a:pt x="3589123" y="3355161"/>
                  </a:lnTo>
                  <a:lnTo>
                    <a:pt x="559412" y="3355161"/>
                  </a:lnTo>
                  <a:lnTo>
                    <a:pt x="511144" y="3353108"/>
                  </a:lnTo>
                  <a:lnTo>
                    <a:pt x="464016" y="3347062"/>
                  </a:lnTo>
                  <a:lnTo>
                    <a:pt x="418196" y="3337191"/>
                  </a:lnTo>
                  <a:lnTo>
                    <a:pt x="373852" y="3323662"/>
                  </a:lnTo>
                  <a:lnTo>
                    <a:pt x="331152" y="3306643"/>
                  </a:lnTo>
                  <a:lnTo>
                    <a:pt x="290264" y="3286302"/>
                  </a:lnTo>
                  <a:lnTo>
                    <a:pt x="251355" y="3262808"/>
                  </a:lnTo>
                  <a:lnTo>
                    <a:pt x="214595" y="3236327"/>
                  </a:lnTo>
                  <a:lnTo>
                    <a:pt x="180149" y="3207028"/>
                  </a:lnTo>
                  <a:lnTo>
                    <a:pt x="148188" y="3175078"/>
                  </a:lnTo>
                  <a:lnTo>
                    <a:pt x="118878" y="3140646"/>
                  </a:lnTo>
                  <a:lnTo>
                    <a:pt x="92387" y="3103899"/>
                  </a:lnTo>
                  <a:lnTo>
                    <a:pt x="68884" y="3065006"/>
                  </a:lnTo>
                  <a:lnTo>
                    <a:pt x="48535" y="3024133"/>
                  </a:lnTo>
                  <a:lnTo>
                    <a:pt x="31510" y="2981449"/>
                  </a:lnTo>
                  <a:lnTo>
                    <a:pt x="17976" y="2937121"/>
                  </a:lnTo>
                  <a:lnTo>
                    <a:pt x="8101" y="2891318"/>
                  </a:lnTo>
                  <a:lnTo>
                    <a:pt x="2053" y="2844208"/>
                  </a:lnTo>
                  <a:lnTo>
                    <a:pt x="0" y="2795958"/>
                  </a:lnTo>
                  <a:lnTo>
                    <a:pt x="0" y="559202"/>
                  </a:lnTo>
                  <a:close/>
                </a:path>
              </a:pathLst>
            </a:custGeom>
            <a:ln w="12700">
              <a:solidFill>
                <a:srgbClr val="B68317"/>
              </a:solidFill>
            </a:ln>
          </p:spPr>
          <p:txBody>
            <a:bodyPr wrap="square" lIns="0" tIns="0" rIns="0" bIns="0" rtlCol="0"/>
            <a:lstStyle/>
            <a:p>
              <a:endParaRPr/>
            </a:p>
          </p:txBody>
        </p:sp>
      </p:grpSp>
      <p:sp>
        <p:nvSpPr>
          <p:cNvPr id="19" name="object 19"/>
          <p:cNvSpPr txBox="1"/>
          <p:nvPr/>
        </p:nvSpPr>
        <p:spPr>
          <a:xfrm>
            <a:off x="4912127" y="1716023"/>
            <a:ext cx="1195070" cy="193040"/>
          </a:xfrm>
          <a:prstGeom prst="rect">
            <a:avLst/>
          </a:prstGeom>
        </p:spPr>
        <p:txBody>
          <a:bodyPr vert="horz" wrap="square" lIns="0" tIns="12700" rIns="0" bIns="0" rtlCol="0">
            <a:spAutoFit/>
          </a:bodyPr>
          <a:lstStyle/>
          <a:p>
            <a:pPr marL="12700">
              <a:lnSpc>
                <a:spcPct val="100000"/>
              </a:lnSpc>
              <a:spcBef>
                <a:spcPts val="100"/>
              </a:spcBef>
            </a:pPr>
            <a:r>
              <a:rPr sz="1100" b="1" spc="-20" dirty="0">
                <a:latin typeface="Arial"/>
                <a:cs typeface="Arial"/>
              </a:rPr>
              <a:t>Line</a:t>
            </a:r>
            <a:r>
              <a:rPr sz="1100" b="1" spc="-55" dirty="0">
                <a:latin typeface="Arial"/>
                <a:cs typeface="Arial"/>
              </a:rPr>
              <a:t> </a:t>
            </a:r>
            <a:r>
              <a:rPr sz="1100" b="1" dirty="0">
                <a:latin typeface="Arial"/>
                <a:cs typeface="Arial"/>
              </a:rPr>
              <a:t>5</a:t>
            </a:r>
            <a:r>
              <a:rPr sz="1100" b="1" spc="-50" dirty="0">
                <a:latin typeface="Arial"/>
                <a:cs typeface="Arial"/>
              </a:rPr>
              <a:t> </a:t>
            </a:r>
            <a:r>
              <a:rPr sz="1100" b="1" spc="-20" dirty="0">
                <a:latin typeface="Arial"/>
                <a:cs typeface="Arial"/>
              </a:rPr>
              <a:t>(and</a:t>
            </a:r>
            <a:r>
              <a:rPr sz="1100" b="1" spc="-55" dirty="0">
                <a:latin typeface="Arial"/>
                <a:cs typeface="Arial"/>
              </a:rPr>
              <a:t> </a:t>
            </a:r>
            <a:r>
              <a:rPr sz="1100" b="1" spc="-20" dirty="0">
                <a:latin typeface="Arial"/>
                <a:cs typeface="Arial"/>
              </a:rPr>
              <a:t>Line</a:t>
            </a:r>
            <a:r>
              <a:rPr sz="1100" b="1" spc="-50" dirty="0">
                <a:latin typeface="Arial"/>
                <a:cs typeface="Arial"/>
              </a:rPr>
              <a:t> </a:t>
            </a:r>
            <a:r>
              <a:rPr sz="1100" b="1" spc="-25" dirty="0">
                <a:latin typeface="Arial"/>
                <a:cs typeface="Arial"/>
              </a:rPr>
              <a:t>3)</a:t>
            </a:r>
            <a:endParaRPr sz="1100">
              <a:latin typeface="Arial"/>
              <a:cs typeface="Arial"/>
            </a:endParaRPr>
          </a:p>
        </p:txBody>
      </p:sp>
      <p:sp>
        <p:nvSpPr>
          <p:cNvPr id="20" name="object 20"/>
          <p:cNvSpPr txBox="1"/>
          <p:nvPr/>
        </p:nvSpPr>
        <p:spPr>
          <a:xfrm>
            <a:off x="4912127" y="2033016"/>
            <a:ext cx="1247775" cy="193040"/>
          </a:xfrm>
          <a:prstGeom prst="rect">
            <a:avLst/>
          </a:prstGeom>
        </p:spPr>
        <p:txBody>
          <a:bodyPr vert="horz" wrap="square" lIns="0" tIns="12700" rIns="0" bIns="0" rtlCol="0">
            <a:spAutoFit/>
          </a:bodyPr>
          <a:lstStyle/>
          <a:p>
            <a:pPr marL="12700">
              <a:lnSpc>
                <a:spcPct val="100000"/>
              </a:lnSpc>
              <a:spcBef>
                <a:spcPts val="100"/>
              </a:spcBef>
            </a:pPr>
            <a:r>
              <a:rPr sz="1100" spc="-20" dirty="0">
                <a:latin typeface="Arial"/>
                <a:cs typeface="Arial"/>
              </a:rPr>
              <a:t>Can</a:t>
            </a:r>
            <a:r>
              <a:rPr sz="1100" spc="-45" dirty="0">
                <a:latin typeface="Arial"/>
                <a:cs typeface="Arial"/>
              </a:rPr>
              <a:t> </a:t>
            </a:r>
            <a:r>
              <a:rPr sz="1100" spc="-20" dirty="0">
                <a:latin typeface="Arial"/>
                <a:cs typeface="Arial"/>
              </a:rPr>
              <a:t>you</a:t>
            </a:r>
            <a:r>
              <a:rPr sz="1100" spc="-40" dirty="0">
                <a:latin typeface="Arial"/>
                <a:cs typeface="Arial"/>
              </a:rPr>
              <a:t> </a:t>
            </a:r>
            <a:r>
              <a:rPr sz="1100" spc="-25" dirty="0">
                <a:latin typeface="Arial"/>
                <a:cs typeface="Arial"/>
              </a:rPr>
              <a:t>remember?</a:t>
            </a:r>
            <a:endParaRPr sz="11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31910" cy="5143500"/>
          </a:xfrm>
          <a:custGeom>
            <a:avLst/>
            <a:gdLst/>
            <a:ahLst/>
            <a:cxnLst/>
            <a:rect l="l" t="t" r="r" b="b"/>
            <a:pathLst>
              <a:path w="8931910" h="5143500">
                <a:moveTo>
                  <a:pt x="0" y="5143499"/>
                </a:moveTo>
                <a:lnTo>
                  <a:pt x="8931402" y="5143499"/>
                </a:lnTo>
                <a:lnTo>
                  <a:pt x="8931402" y="0"/>
                </a:lnTo>
                <a:lnTo>
                  <a:pt x="0" y="0"/>
                </a:lnTo>
                <a:lnTo>
                  <a:pt x="0" y="5143499"/>
                </a:lnTo>
                <a:close/>
              </a:path>
            </a:pathLst>
          </a:custGeom>
          <a:solidFill>
            <a:srgbClr val="F3F3F2"/>
          </a:solidFill>
        </p:spPr>
        <p:txBody>
          <a:bodyPr wrap="square" lIns="0" tIns="0" rIns="0" bIns="0" rtlCol="0"/>
          <a:lstStyle/>
          <a:p>
            <a:endParaRPr/>
          </a:p>
        </p:txBody>
      </p:sp>
      <p:sp>
        <p:nvSpPr>
          <p:cNvPr id="3" name="object 3"/>
          <p:cNvSpPr/>
          <p:nvPr/>
        </p:nvSpPr>
        <p:spPr>
          <a:xfrm>
            <a:off x="0" y="0"/>
            <a:ext cx="664845" cy="5143500"/>
          </a:xfrm>
          <a:custGeom>
            <a:avLst/>
            <a:gdLst/>
            <a:ahLst/>
            <a:cxnLst/>
            <a:rect l="l" t="t" r="r" b="b"/>
            <a:pathLst>
              <a:path w="664845" h="5143500">
                <a:moveTo>
                  <a:pt x="532209" y="0"/>
                </a:moveTo>
                <a:lnTo>
                  <a:pt x="0" y="0"/>
                </a:lnTo>
                <a:lnTo>
                  <a:pt x="0" y="5143499"/>
                </a:lnTo>
                <a:lnTo>
                  <a:pt x="532209" y="5143499"/>
                </a:lnTo>
                <a:lnTo>
                  <a:pt x="533400" y="5092302"/>
                </a:lnTo>
                <a:lnTo>
                  <a:pt x="539353" y="5047059"/>
                </a:lnTo>
                <a:lnTo>
                  <a:pt x="547687" y="5007768"/>
                </a:lnTo>
                <a:lnTo>
                  <a:pt x="558403" y="4973240"/>
                </a:lnTo>
                <a:lnTo>
                  <a:pt x="570309" y="4942284"/>
                </a:lnTo>
                <a:lnTo>
                  <a:pt x="584597" y="4914899"/>
                </a:lnTo>
                <a:lnTo>
                  <a:pt x="613172" y="4857749"/>
                </a:lnTo>
                <a:lnTo>
                  <a:pt x="636984" y="4799409"/>
                </a:lnTo>
                <a:lnTo>
                  <a:pt x="657225" y="4725590"/>
                </a:lnTo>
                <a:lnTo>
                  <a:pt x="661987" y="4680346"/>
                </a:lnTo>
                <a:lnTo>
                  <a:pt x="664369" y="4629149"/>
                </a:lnTo>
                <a:lnTo>
                  <a:pt x="661987" y="4577952"/>
                </a:lnTo>
                <a:lnTo>
                  <a:pt x="657225" y="4532709"/>
                </a:lnTo>
                <a:lnTo>
                  <a:pt x="648890" y="4493418"/>
                </a:lnTo>
                <a:lnTo>
                  <a:pt x="625078" y="4427934"/>
                </a:lnTo>
                <a:lnTo>
                  <a:pt x="584597" y="4343399"/>
                </a:lnTo>
                <a:lnTo>
                  <a:pt x="570309" y="4316015"/>
                </a:lnTo>
                <a:lnTo>
                  <a:pt x="558403" y="4285059"/>
                </a:lnTo>
                <a:lnTo>
                  <a:pt x="547687" y="4250530"/>
                </a:lnTo>
                <a:lnTo>
                  <a:pt x="539353" y="4211240"/>
                </a:lnTo>
                <a:lnTo>
                  <a:pt x="533400" y="4165996"/>
                </a:lnTo>
                <a:lnTo>
                  <a:pt x="532209" y="4114799"/>
                </a:lnTo>
                <a:lnTo>
                  <a:pt x="533400" y="4063602"/>
                </a:lnTo>
                <a:lnTo>
                  <a:pt x="539353" y="4018359"/>
                </a:lnTo>
                <a:lnTo>
                  <a:pt x="547687" y="3979068"/>
                </a:lnTo>
                <a:lnTo>
                  <a:pt x="570309" y="3913584"/>
                </a:lnTo>
                <a:lnTo>
                  <a:pt x="584597" y="3886199"/>
                </a:lnTo>
                <a:lnTo>
                  <a:pt x="613172" y="3829050"/>
                </a:lnTo>
                <a:lnTo>
                  <a:pt x="636984" y="3770710"/>
                </a:lnTo>
                <a:lnTo>
                  <a:pt x="657225" y="3696889"/>
                </a:lnTo>
                <a:lnTo>
                  <a:pt x="661987" y="3651647"/>
                </a:lnTo>
                <a:lnTo>
                  <a:pt x="664369" y="3600450"/>
                </a:lnTo>
                <a:lnTo>
                  <a:pt x="661987" y="3549252"/>
                </a:lnTo>
                <a:lnTo>
                  <a:pt x="657225" y="3504010"/>
                </a:lnTo>
                <a:lnTo>
                  <a:pt x="648890" y="3464718"/>
                </a:lnTo>
                <a:lnTo>
                  <a:pt x="625078" y="3399235"/>
                </a:lnTo>
                <a:lnTo>
                  <a:pt x="584597" y="3314700"/>
                </a:lnTo>
                <a:lnTo>
                  <a:pt x="570309" y="3287314"/>
                </a:lnTo>
                <a:lnTo>
                  <a:pt x="558403" y="3256360"/>
                </a:lnTo>
                <a:lnTo>
                  <a:pt x="547687" y="3221831"/>
                </a:lnTo>
                <a:lnTo>
                  <a:pt x="539353" y="3182539"/>
                </a:lnTo>
                <a:lnTo>
                  <a:pt x="533400" y="3137297"/>
                </a:lnTo>
                <a:lnTo>
                  <a:pt x="532209" y="3086100"/>
                </a:lnTo>
                <a:lnTo>
                  <a:pt x="533400" y="3034902"/>
                </a:lnTo>
                <a:lnTo>
                  <a:pt x="539353" y="2989660"/>
                </a:lnTo>
                <a:lnTo>
                  <a:pt x="547687" y="2950368"/>
                </a:lnTo>
                <a:lnTo>
                  <a:pt x="570309" y="2884885"/>
                </a:lnTo>
                <a:lnTo>
                  <a:pt x="584597" y="2857500"/>
                </a:lnTo>
                <a:lnTo>
                  <a:pt x="613172" y="2800350"/>
                </a:lnTo>
                <a:lnTo>
                  <a:pt x="636984" y="2742010"/>
                </a:lnTo>
                <a:lnTo>
                  <a:pt x="657225" y="2668189"/>
                </a:lnTo>
                <a:lnTo>
                  <a:pt x="661987" y="2622947"/>
                </a:lnTo>
                <a:lnTo>
                  <a:pt x="664369" y="2570560"/>
                </a:lnTo>
                <a:lnTo>
                  <a:pt x="661987" y="2520552"/>
                </a:lnTo>
                <a:lnTo>
                  <a:pt x="657225" y="2475310"/>
                </a:lnTo>
                <a:lnTo>
                  <a:pt x="648890" y="2436018"/>
                </a:lnTo>
                <a:lnTo>
                  <a:pt x="625078" y="2370535"/>
                </a:lnTo>
                <a:lnTo>
                  <a:pt x="584597" y="2286000"/>
                </a:lnTo>
                <a:lnTo>
                  <a:pt x="570309" y="2258614"/>
                </a:lnTo>
                <a:lnTo>
                  <a:pt x="558403" y="2227660"/>
                </a:lnTo>
                <a:lnTo>
                  <a:pt x="547687" y="2193131"/>
                </a:lnTo>
                <a:lnTo>
                  <a:pt x="539353" y="2153839"/>
                </a:lnTo>
                <a:lnTo>
                  <a:pt x="533400" y="2108597"/>
                </a:lnTo>
                <a:lnTo>
                  <a:pt x="532209" y="2057400"/>
                </a:lnTo>
                <a:lnTo>
                  <a:pt x="533400" y="2006202"/>
                </a:lnTo>
                <a:lnTo>
                  <a:pt x="539353" y="1960958"/>
                </a:lnTo>
                <a:lnTo>
                  <a:pt x="547687" y="1921668"/>
                </a:lnTo>
                <a:lnTo>
                  <a:pt x="570309" y="1856183"/>
                </a:lnTo>
                <a:lnTo>
                  <a:pt x="584597" y="1828800"/>
                </a:lnTo>
                <a:lnTo>
                  <a:pt x="613172" y="1771650"/>
                </a:lnTo>
                <a:lnTo>
                  <a:pt x="636984" y="1713308"/>
                </a:lnTo>
                <a:lnTo>
                  <a:pt x="657225" y="1639489"/>
                </a:lnTo>
                <a:lnTo>
                  <a:pt x="661987" y="1594246"/>
                </a:lnTo>
                <a:lnTo>
                  <a:pt x="664369" y="1543050"/>
                </a:lnTo>
                <a:lnTo>
                  <a:pt x="661987" y="1491852"/>
                </a:lnTo>
                <a:lnTo>
                  <a:pt x="657225" y="1446608"/>
                </a:lnTo>
                <a:lnTo>
                  <a:pt x="648890" y="1407318"/>
                </a:lnTo>
                <a:lnTo>
                  <a:pt x="625078" y="1341833"/>
                </a:lnTo>
                <a:lnTo>
                  <a:pt x="584597" y="1257300"/>
                </a:lnTo>
                <a:lnTo>
                  <a:pt x="570309" y="1229914"/>
                </a:lnTo>
                <a:lnTo>
                  <a:pt x="558403" y="1198958"/>
                </a:lnTo>
                <a:lnTo>
                  <a:pt x="547687" y="1164431"/>
                </a:lnTo>
                <a:lnTo>
                  <a:pt x="539353" y="1125139"/>
                </a:lnTo>
                <a:lnTo>
                  <a:pt x="533400" y="1079896"/>
                </a:lnTo>
                <a:lnTo>
                  <a:pt x="532209" y="1028700"/>
                </a:lnTo>
                <a:lnTo>
                  <a:pt x="533400" y="977502"/>
                </a:lnTo>
                <a:lnTo>
                  <a:pt x="539353" y="932258"/>
                </a:lnTo>
                <a:lnTo>
                  <a:pt x="547687" y="892968"/>
                </a:lnTo>
                <a:lnTo>
                  <a:pt x="570309" y="827483"/>
                </a:lnTo>
                <a:lnTo>
                  <a:pt x="584597" y="800100"/>
                </a:lnTo>
                <a:lnTo>
                  <a:pt x="613172" y="742950"/>
                </a:lnTo>
                <a:lnTo>
                  <a:pt x="636984" y="684608"/>
                </a:lnTo>
                <a:lnTo>
                  <a:pt x="657225" y="610789"/>
                </a:lnTo>
                <a:lnTo>
                  <a:pt x="661987" y="565546"/>
                </a:lnTo>
                <a:lnTo>
                  <a:pt x="664369" y="514350"/>
                </a:lnTo>
                <a:lnTo>
                  <a:pt x="661987" y="463152"/>
                </a:lnTo>
                <a:lnTo>
                  <a:pt x="657225" y="417908"/>
                </a:lnTo>
                <a:lnTo>
                  <a:pt x="648890" y="378618"/>
                </a:lnTo>
                <a:lnTo>
                  <a:pt x="625078" y="313133"/>
                </a:lnTo>
                <a:lnTo>
                  <a:pt x="584597" y="228600"/>
                </a:lnTo>
                <a:lnTo>
                  <a:pt x="570309" y="201214"/>
                </a:lnTo>
                <a:lnTo>
                  <a:pt x="558403" y="170258"/>
                </a:lnTo>
                <a:lnTo>
                  <a:pt x="547687" y="135731"/>
                </a:lnTo>
                <a:lnTo>
                  <a:pt x="539353" y="96439"/>
                </a:lnTo>
                <a:lnTo>
                  <a:pt x="533400" y="51196"/>
                </a:lnTo>
                <a:lnTo>
                  <a:pt x="532209" y="0"/>
                </a:lnTo>
                <a:close/>
              </a:path>
            </a:pathLst>
          </a:custGeom>
          <a:solidFill>
            <a:srgbClr val="2A1A00"/>
          </a:solidFill>
        </p:spPr>
        <p:txBody>
          <a:bodyPr wrap="square" lIns="0" tIns="0" rIns="0" bIns="0" rtlCol="0"/>
          <a:lstStyle/>
          <a:p>
            <a:endParaRPr/>
          </a:p>
        </p:txBody>
      </p:sp>
      <p:sp>
        <p:nvSpPr>
          <p:cNvPr id="4" name="object 4"/>
          <p:cNvSpPr/>
          <p:nvPr/>
        </p:nvSpPr>
        <p:spPr>
          <a:xfrm>
            <a:off x="8931402" y="0"/>
            <a:ext cx="212725" cy="5143500"/>
          </a:xfrm>
          <a:custGeom>
            <a:avLst/>
            <a:gdLst/>
            <a:ahLst/>
            <a:cxnLst/>
            <a:rect l="l" t="t" r="r" b="b"/>
            <a:pathLst>
              <a:path w="212725" h="5143500">
                <a:moveTo>
                  <a:pt x="212598" y="0"/>
                </a:moveTo>
                <a:lnTo>
                  <a:pt x="0" y="0"/>
                </a:lnTo>
                <a:lnTo>
                  <a:pt x="0" y="5143499"/>
                </a:lnTo>
                <a:lnTo>
                  <a:pt x="212598" y="5143499"/>
                </a:lnTo>
                <a:lnTo>
                  <a:pt x="212598" y="0"/>
                </a:lnTo>
                <a:close/>
              </a:path>
            </a:pathLst>
          </a:custGeom>
          <a:solidFill>
            <a:srgbClr val="F8B323"/>
          </a:solidFill>
        </p:spPr>
        <p:txBody>
          <a:bodyPr wrap="square" lIns="0" tIns="0" rIns="0" bIns="0" rtlCol="0"/>
          <a:lstStyle/>
          <a:p>
            <a:endParaRPr/>
          </a:p>
        </p:txBody>
      </p:sp>
      <p:sp>
        <p:nvSpPr>
          <p:cNvPr id="5" name="object 5"/>
          <p:cNvSpPr txBox="1">
            <a:spLocks noGrp="1"/>
          </p:cNvSpPr>
          <p:nvPr>
            <p:ph type="title"/>
          </p:nvPr>
        </p:nvSpPr>
        <p:spPr>
          <a:xfrm>
            <a:off x="1017497" y="257556"/>
            <a:ext cx="2759710" cy="604520"/>
          </a:xfrm>
          <a:prstGeom prst="rect">
            <a:avLst/>
          </a:prstGeom>
        </p:spPr>
        <p:txBody>
          <a:bodyPr vert="horz" wrap="square" lIns="0" tIns="12700" rIns="0" bIns="0" rtlCol="0">
            <a:spAutoFit/>
          </a:bodyPr>
          <a:lstStyle/>
          <a:p>
            <a:pPr marL="12700">
              <a:lnSpc>
                <a:spcPct val="100000"/>
              </a:lnSpc>
              <a:spcBef>
                <a:spcPts val="100"/>
              </a:spcBef>
            </a:pPr>
            <a:r>
              <a:rPr sz="3800" b="0" spc="105" dirty="0">
                <a:solidFill>
                  <a:srgbClr val="2A1A00"/>
                </a:solidFill>
                <a:latin typeface="Impact"/>
                <a:cs typeface="Impact"/>
              </a:rPr>
              <a:t>C++</a:t>
            </a:r>
            <a:r>
              <a:rPr sz="3800" b="0" spc="315" dirty="0">
                <a:solidFill>
                  <a:srgbClr val="2A1A00"/>
                </a:solidFill>
                <a:latin typeface="Impact"/>
                <a:cs typeface="Impact"/>
              </a:rPr>
              <a:t> </a:t>
            </a:r>
            <a:r>
              <a:rPr sz="3800" b="0" spc="140" dirty="0">
                <a:solidFill>
                  <a:srgbClr val="2A1A00"/>
                </a:solidFill>
                <a:latin typeface="Impact"/>
                <a:cs typeface="Impact"/>
              </a:rPr>
              <a:t>EXAMPLE</a:t>
            </a:r>
            <a:endParaRPr sz="3800">
              <a:latin typeface="Impact"/>
              <a:cs typeface="Impact"/>
            </a:endParaRPr>
          </a:p>
        </p:txBody>
      </p:sp>
      <p:sp>
        <p:nvSpPr>
          <p:cNvPr id="6" name="object 6"/>
          <p:cNvSpPr txBox="1"/>
          <p:nvPr/>
        </p:nvSpPr>
        <p:spPr>
          <a:xfrm>
            <a:off x="1017497" y="1095247"/>
            <a:ext cx="265366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Gill Sans MT"/>
                <a:cs typeface="Gill Sans MT"/>
              </a:rPr>
              <a:t>Lets</a:t>
            </a:r>
            <a:r>
              <a:rPr sz="1500" spc="-20" dirty="0">
                <a:solidFill>
                  <a:srgbClr val="595959"/>
                </a:solidFill>
                <a:latin typeface="Gill Sans MT"/>
                <a:cs typeface="Gill Sans MT"/>
              </a:rPr>
              <a:t> </a:t>
            </a:r>
            <a:r>
              <a:rPr sz="1500" dirty="0">
                <a:solidFill>
                  <a:srgbClr val="595959"/>
                </a:solidFill>
                <a:latin typeface="Gill Sans MT"/>
                <a:cs typeface="Gill Sans MT"/>
              </a:rPr>
              <a:t>examine</a:t>
            </a:r>
            <a:r>
              <a:rPr sz="1500" spc="-25" dirty="0">
                <a:solidFill>
                  <a:srgbClr val="595959"/>
                </a:solidFill>
                <a:latin typeface="Gill Sans MT"/>
                <a:cs typeface="Gill Sans MT"/>
              </a:rPr>
              <a:t> </a:t>
            </a:r>
            <a:r>
              <a:rPr sz="1500" dirty="0">
                <a:solidFill>
                  <a:srgbClr val="595959"/>
                </a:solidFill>
                <a:latin typeface="Gill Sans MT"/>
                <a:cs typeface="Gill Sans MT"/>
              </a:rPr>
              <a:t>a</a:t>
            </a:r>
            <a:r>
              <a:rPr sz="1500" spc="-15" dirty="0">
                <a:solidFill>
                  <a:srgbClr val="595959"/>
                </a:solidFill>
                <a:latin typeface="Gill Sans MT"/>
                <a:cs typeface="Gill Sans MT"/>
              </a:rPr>
              <a:t> </a:t>
            </a:r>
            <a:r>
              <a:rPr sz="1500" dirty="0">
                <a:solidFill>
                  <a:srgbClr val="595959"/>
                </a:solidFill>
                <a:latin typeface="Gill Sans MT"/>
                <a:cs typeface="Gill Sans MT"/>
              </a:rPr>
              <a:t>simple</a:t>
            </a:r>
            <a:r>
              <a:rPr sz="1500" spc="-25" dirty="0">
                <a:solidFill>
                  <a:srgbClr val="595959"/>
                </a:solidFill>
                <a:latin typeface="Gill Sans MT"/>
                <a:cs typeface="Gill Sans MT"/>
              </a:rPr>
              <a:t> </a:t>
            </a:r>
            <a:r>
              <a:rPr sz="1500" dirty="0">
                <a:solidFill>
                  <a:srgbClr val="595959"/>
                </a:solidFill>
                <a:latin typeface="Gill Sans MT"/>
                <a:cs typeface="Gill Sans MT"/>
              </a:rPr>
              <a:t>code</a:t>
            </a:r>
            <a:r>
              <a:rPr sz="1500" spc="-20" dirty="0">
                <a:solidFill>
                  <a:srgbClr val="595959"/>
                </a:solidFill>
                <a:latin typeface="Gill Sans MT"/>
                <a:cs typeface="Gill Sans MT"/>
              </a:rPr>
              <a:t> </a:t>
            </a:r>
            <a:r>
              <a:rPr sz="1500" spc="-10" dirty="0">
                <a:solidFill>
                  <a:srgbClr val="595959"/>
                </a:solidFill>
                <a:latin typeface="Gill Sans MT"/>
                <a:cs typeface="Gill Sans MT"/>
              </a:rPr>
              <a:t>block:</a:t>
            </a:r>
            <a:endParaRPr sz="1500">
              <a:latin typeface="Gill Sans MT"/>
              <a:cs typeface="Gill Sans MT"/>
            </a:endParaRPr>
          </a:p>
        </p:txBody>
      </p:sp>
      <p:sp>
        <p:nvSpPr>
          <p:cNvPr id="7" name="object 7"/>
          <p:cNvSpPr txBox="1"/>
          <p:nvPr/>
        </p:nvSpPr>
        <p:spPr>
          <a:xfrm>
            <a:off x="1360397" y="1636775"/>
            <a:ext cx="3745003" cy="2840778"/>
          </a:xfrm>
          <a:prstGeom prst="rect">
            <a:avLst/>
          </a:prstGeom>
        </p:spPr>
        <p:txBody>
          <a:bodyPr vert="horz" wrap="square" lIns="0" tIns="12700" rIns="0" bIns="0" rtlCol="0">
            <a:spAutoFit/>
          </a:bodyPr>
          <a:lstStyle/>
          <a:p>
            <a:pPr marL="130175" marR="1438275" indent="-117475">
              <a:lnSpc>
                <a:spcPct val="131800"/>
              </a:lnSpc>
              <a:spcBef>
                <a:spcPts val="100"/>
              </a:spcBef>
            </a:pPr>
            <a:r>
              <a:rPr sz="1700" dirty="0">
                <a:solidFill>
                  <a:srgbClr val="595959"/>
                </a:solidFill>
                <a:latin typeface="Gill Sans MT"/>
                <a:cs typeface="Gill Sans MT"/>
              </a:rPr>
              <a:t>int</a:t>
            </a:r>
            <a:r>
              <a:rPr sz="1700" spc="-100" dirty="0">
                <a:solidFill>
                  <a:srgbClr val="595959"/>
                </a:solidFill>
                <a:latin typeface="Gill Sans MT"/>
                <a:cs typeface="Gill Sans MT"/>
              </a:rPr>
              <a:t> </a:t>
            </a:r>
            <a:r>
              <a:rPr sz="1700" spc="-10" dirty="0">
                <a:solidFill>
                  <a:srgbClr val="595959"/>
                </a:solidFill>
                <a:latin typeface="Gill Sans MT"/>
                <a:cs typeface="Gill Sans MT"/>
              </a:rPr>
              <a:t>main()</a:t>
            </a:r>
            <a:r>
              <a:rPr sz="1700" spc="-80" dirty="0">
                <a:solidFill>
                  <a:srgbClr val="595959"/>
                </a:solidFill>
                <a:latin typeface="Gill Sans MT"/>
                <a:cs typeface="Gill Sans MT"/>
              </a:rPr>
              <a:t> </a:t>
            </a:r>
            <a:r>
              <a:rPr sz="1700" spc="-665" dirty="0">
                <a:solidFill>
                  <a:srgbClr val="595959"/>
                </a:solidFill>
                <a:latin typeface="Gill Sans MT"/>
                <a:cs typeface="Gill Sans MT"/>
              </a:rPr>
              <a:t>{</a:t>
            </a:r>
            <a:r>
              <a:rPr sz="1700" spc="-15" dirty="0">
                <a:solidFill>
                  <a:srgbClr val="595959"/>
                </a:solidFill>
                <a:latin typeface="Gill Sans MT"/>
                <a:cs typeface="Gill Sans MT"/>
              </a:rPr>
              <a:t> </a:t>
            </a:r>
            <a:endParaRPr lang="en-GB" sz="1700" spc="-15" dirty="0">
              <a:solidFill>
                <a:srgbClr val="595959"/>
              </a:solidFill>
              <a:latin typeface="Gill Sans MT"/>
              <a:cs typeface="Gill Sans MT"/>
            </a:endParaRPr>
          </a:p>
          <a:p>
            <a:pPr marL="130175" marR="1438275" indent="-117475">
              <a:lnSpc>
                <a:spcPct val="131800"/>
              </a:lnSpc>
              <a:spcBef>
                <a:spcPts val="100"/>
              </a:spcBef>
            </a:pPr>
            <a:r>
              <a:rPr lang="en-GB" sz="1700" spc="-15" dirty="0">
                <a:solidFill>
                  <a:srgbClr val="595959"/>
                </a:solidFill>
                <a:latin typeface="Gill Sans MT"/>
                <a:cs typeface="Gill Sans MT"/>
              </a:rPr>
              <a:t>  </a:t>
            </a:r>
            <a:r>
              <a:rPr sz="1700" spc="-15" dirty="0">
                <a:solidFill>
                  <a:srgbClr val="595959"/>
                </a:solidFill>
                <a:latin typeface="Gill Sans MT"/>
                <a:cs typeface="Gill Sans MT"/>
              </a:rPr>
              <a:t>int</a:t>
            </a:r>
            <a:r>
              <a:rPr sz="1700" spc="-195" dirty="0">
                <a:solidFill>
                  <a:srgbClr val="595959"/>
                </a:solidFill>
                <a:latin typeface="Gill Sans MT"/>
                <a:cs typeface="Gill Sans MT"/>
              </a:rPr>
              <a:t> </a:t>
            </a:r>
            <a:r>
              <a:rPr sz="1700" dirty="0">
                <a:solidFill>
                  <a:srgbClr val="595959"/>
                </a:solidFill>
                <a:latin typeface="Gill Sans MT"/>
                <a:cs typeface="Gill Sans MT"/>
              </a:rPr>
              <a:t>A</a:t>
            </a:r>
            <a:r>
              <a:rPr sz="1700" spc="-45" dirty="0">
                <a:solidFill>
                  <a:srgbClr val="595959"/>
                </a:solidFill>
                <a:latin typeface="Gill Sans MT"/>
                <a:cs typeface="Gill Sans MT"/>
              </a:rPr>
              <a:t> </a:t>
            </a:r>
            <a:r>
              <a:rPr sz="1700" dirty="0">
                <a:solidFill>
                  <a:srgbClr val="595959"/>
                </a:solidFill>
                <a:latin typeface="Gill Sans MT"/>
                <a:cs typeface="Gill Sans MT"/>
              </a:rPr>
              <a:t>=</a:t>
            </a:r>
            <a:r>
              <a:rPr sz="1700" spc="-20" dirty="0">
                <a:solidFill>
                  <a:srgbClr val="595959"/>
                </a:solidFill>
                <a:latin typeface="Gill Sans MT"/>
              </a:rPr>
              <a:t> 10;</a:t>
            </a:r>
          </a:p>
          <a:p>
            <a:pPr marL="109220" marR="5080" indent="20955">
              <a:lnSpc>
                <a:spcPts val="2710"/>
              </a:lnSpc>
              <a:spcBef>
                <a:spcPts val="80"/>
              </a:spcBef>
            </a:pPr>
            <a:r>
              <a:rPr sz="1700" spc="-20" dirty="0">
                <a:solidFill>
                  <a:srgbClr val="595959"/>
                </a:solidFill>
                <a:latin typeface="Gill Sans MT"/>
                <a:cs typeface="Gill Sans MT"/>
              </a:rPr>
              <a:t>std::cout</a:t>
            </a:r>
            <a:r>
              <a:rPr sz="1700" spc="-4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dirty="0">
                <a:solidFill>
                  <a:srgbClr val="595959"/>
                </a:solidFill>
                <a:latin typeface="Gill Sans MT"/>
                <a:cs typeface="Gill Sans MT"/>
              </a:rPr>
              <a:t>&lt;&lt;</a:t>
            </a:r>
            <a:r>
              <a:rPr sz="1700" spc="-45" dirty="0">
                <a:solidFill>
                  <a:srgbClr val="595959"/>
                </a:solidFill>
                <a:latin typeface="Gill Sans MT"/>
                <a:cs typeface="Gill Sans MT"/>
              </a:rPr>
              <a:t> </a:t>
            </a:r>
            <a:r>
              <a:rPr sz="1700" spc="-20" dirty="0">
                <a:solidFill>
                  <a:srgbClr val="595959"/>
                </a:solidFill>
                <a:latin typeface="Gill Sans MT"/>
              </a:rPr>
              <a:t>std::endl; </a:t>
            </a:r>
            <a:endParaRPr lang="en-GB" sz="1700" spc="-20" dirty="0">
              <a:solidFill>
                <a:srgbClr val="595959"/>
              </a:solidFill>
              <a:latin typeface="Gill Sans MT"/>
            </a:endParaRPr>
          </a:p>
          <a:p>
            <a:pPr marL="109220" marR="5080" indent="20955">
              <a:lnSpc>
                <a:spcPts val="2710"/>
              </a:lnSpc>
              <a:spcBef>
                <a:spcPts val="80"/>
              </a:spcBef>
            </a:pPr>
            <a:r>
              <a:rPr sz="1700" spc="-20" dirty="0">
                <a:solidFill>
                  <a:srgbClr val="595959"/>
                </a:solidFill>
                <a:latin typeface="Gill Sans MT"/>
                <a:cs typeface="Gill Sans MT"/>
              </a:rPr>
              <a:t>A++;</a:t>
            </a:r>
            <a:endParaRPr sz="1700" dirty="0">
              <a:latin typeface="Gill Sans MT"/>
              <a:cs typeface="Gill Sans MT"/>
            </a:endParaRPr>
          </a:p>
          <a:p>
            <a:pPr marL="130175" marR="1438275" indent="-117475">
              <a:lnSpc>
                <a:spcPct val="131800"/>
              </a:lnSpc>
              <a:spcBef>
                <a:spcPts val="100"/>
              </a:spcBef>
            </a:pPr>
            <a:r>
              <a:rPr lang="en-GB" sz="1700" spc="-20" dirty="0">
                <a:solidFill>
                  <a:srgbClr val="595959"/>
                </a:solidFill>
                <a:latin typeface="Gill Sans MT"/>
                <a:cs typeface="Gill Sans MT"/>
              </a:rPr>
              <a:t>  </a:t>
            </a:r>
            <a:r>
              <a:rPr sz="1700" spc="-20" dirty="0">
                <a:solidFill>
                  <a:srgbClr val="595959"/>
                </a:solidFill>
                <a:latin typeface="Gill Sans MT"/>
                <a:cs typeface="Gill Sans MT"/>
              </a:rPr>
              <a:t>std::cout</a:t>
            </a:r>
            <a:r>
              <a:rPr sz="1700" spc="-50" dirty="0">
                <a:solidFill>
                  <a:srgbClr val="595959"/>
                </a:solidFill>
                <a:latin typeface="Gill Sans MT"/>
                <a:cs typeface="Gill Sans MT"/>
              </a:rPr>
              <a:t> </a:t>
            </a:r>
            <a:r>
              <a:rPr sz="1700" spc="-25" dirty="0">
                <a:solidFill>
                  <a:srgbClr val="595959"/>
                </a:solidFill>
                <a:latin typeface="Gill Sans MT"/>
                <a:cs typeface="Gill Sans MT"/>
              </a:rPr>
              <a:t>&lt;&lt;</a:t>
            </a:r>
            <a:r>
              <a:rPr sz="1700" spc="-204" dirty="0">
                <a:solidFill>
                  <a:srgbClr val="595959"/>
                </a:solidFill>
                <a:latin typeface="Gill Sans MT"/>
                <a:cs typeface="Gill Sans MT"/>
              </a:rPr>
              <a:t> </a:t>
            </a:r>
            <a:r>
              <a:rPr sz="1700" dirty="0">
                <a:solidFill>
                  <a:srgbClr val="595959"/>
                </a:solidFill>
                <a:latin typeface="Gill Sans MT"/>
                <a:cs typeface="Gill Sans MT"/>
              </a:rPr>
              <a:t>A</a:t>
            </a:r>
            <a:r>
              <a:rPr sz="1700" spc="-50" dirty="0">
                <a:solidFill>
                  <a:srgbClr val="595959"/>
                </a:solidFill>
                <a:latin typeface="Gill Sans MT"/>
                <a:cs typeface="Gill Sans MT"/>
              </a:rPr>
              <a:t> </a:t>
            </a:r>
            <a:r>
              <a:rPr sz="1700" spc="-20" dirty="0">
                <a:solidFill>
                  <a:srgbClr val="595959"/>
                </a:solidFill>
                <a:latin typeface="Gill Sans MT"/>
              </a:rPr>
              <a:t>&lt;&lt; std::endl;</a:t>
            </a:r>
          </a:p>
          <a:p>
            <a:pPr marL="130175">
              <a:lnSpc>
                <a:spcPct val="100000"/>
              </a:lnSpc>
              <a:spcBef>
                <a:spcPts val="670"/>
              </a:spcBef>
            </a:pPr>
            <a:r>
              <a:rPr sz="1700" spc="-20" dirty="0">
                <a:solidFill>
                  <a:srgbClr val="595959"/>
                </a:solidFill>
                <a:latin typeface="Gill Sans MT"/>
                <a:cs typeface="Gill Sans MT"/>
              </a:rPr>
              <a:t>return</a:t>
            </a:r>
            <a:r>
              <a:rPr sz="1700" spc="-85" dirty="0">
                <a:solidFill>
                  <a:srgbClr val="595959"/>
                </a:solidFill>
                <a:latin typeface="Gill Sans MT"/>
                <a:cs typeface="Gill Sans MT"/>
              </a:rPr>
              <a:t> </a:t>
            </a:r>
            <a:r>
              <a:rPr sz="1700" spc="-25" dirty="0">
                <a:solidFill>
                  <a:srgbClr val="595959"/>
                </a:solidFill>
                <a:latin typeface="Gill Sans MT"/>
                <a:cs typeface="Gill Sans MT"/>
              </a:rPr>
              <a:t>0;</a:t>
            </a:r>
            <a:endParaRPr sz="1700" dirty="0">
              <a:latin typeface="Gill Sans MT"/>
              <a:cs typeface="Gill Sans MT"/>
            </a:endParaRPr>
          </a:p>
          <a:p>
            <a:pPr marL="12700">
              <a:lnSpc>
                <a:spcPct val="100000"/>
              </a:lnSpc>
              <a:spcBef>
                <a:spcPts val="650"/>
              </a:spcBef>
            </a:pPr>
            <a:r>
              <a:rPr sz="1700" dirty="0">
                <a:solidFill>
                  <a:srgbClr val="595959"/>
                </a:solidFill>
                <a:latin typeface="Gill Sans MT"/>
                <a:cs typeface="Gill Sans MT"/>
              </a:rPr>
              <a:t>}</a:t>
            </a:r>
            <a:endParaRPr sz="1700" dirty="0">
              <a:latin typeface="Gill Sans MT"/>
              <a:cs typeface="Gill Sans MT"/>
            </a:endParaRPr>
          </a:p>
        </p:txBody>
      </p:sp>
      <p:grpSp>
        <p:nvGrpSpPr>
          <p:cNvPr id="8" name="object 8"/>
          <p:cNvGrpSpPr/>
          <p:nvPr/>
        </p:nvGrpSpPr>
        <p:grpSpPr>
          <a:xfrm>
            <a:off x="1082059" y="3833839"/>
            <a:ext cx="275590" cy="255270"/>
            <a:chOff x="810493" y="3486472"/>
            <a:chExt cx="275590" cy="255270"/>
          </a:xfrm>
        </p:grpSpPr>
        <p:sp>
          <p:nvSpPr>
            <p:cNvPr id="9" name="object 9"/>
            <p:cNvSpPr/>
            <p:nvPr/>
          </p:nvSpPr>
          <p:spPr>
            <a:xfrm>
              <a:off x="813541" y="3489520"/>
              <a:ext cx="269240" cy="248920"/>
            </a:xfrm>
            <a:custGeom>
              <a:avLst/>
              <a:gdLst/>
              <a:ahLst/>
              <a:cxnLst/>
              <a:rect l="l" t="t" r="r" b="b"/>
              <a:pathLst>
                <a:path w="269240" h="248920">
                  <a:moveTo>
                    <a:pt x="227478" y="0"/>
                  </a:moveTo>
                  <a:lnTo>
                    <a:pt x="41462" y="0"/>
                  </a:lnTo>
                  <a:lnTo>
                    <a:pt x="25323" y="3258"/>
                  </a:lnTo>
                  <a:lnTo>
                    <a:pt x="12144" y="12144"/>
                  </a:lnTo>
                  <a:lnTo>
                    <a:pt x="3258" y="25323"/>
                  </a:lnTo>
                  <a:lnTo>
                    <a:pt x="0" y="41462"/>
                  </a:lnTo>
                  <a:lnTo>
                    <a:pt x="0" y="207308"/>
                  </a:lnTo>
                  <a:lnTo>
                    <a:pt x="3258" y="223447"/>
                  </a:lnTo>
                  <a:lnTo>
                    <a:pt x="12144" y="236627"/>
                  </a:lnTo>
                  <a:lnTo>
                    <a:pt x="25323" y="245513"/>
                  </a:lnTo>
                  <a:lnTo>
                    <a:pt x="41462" y="248771"/>
                  </a:lnTo>
                  <a:lnTo>
                    <a:pt x="227478" y="248771"/>
                  </a:lnTo>
                  <a:lnTo>
                    <a:pt x="243617" y="245513"/>
                  </a:lnTo>
                  <a:lnTo>
                    <a:pt x="256796" y="236627"/>
                  </a:lnTo>
                  <a:lnTo>
                    <a:pt x="265682" y="223447"/>
                  </a:lnTo>
                  <a:lnTo>
                    <a:pt x="268941" y="207308"/>
                  </a:lnTo>
                  <a:lnTo>
                    <a:pt x="268941" y="41462"/>
                  </a:lnTo>
                  <a:lnTo>
                    <a:pt x="265682" y="25323"/>
                  </a:lnTo>
                  <a:lnTo>
                    <a:pt x="256796" y="12144"/>
                  </a:lnTo>
                  <a:lnTo>
                    <a:pt x="243617" y="3258"/>
                  </a:lnTo>
                  <a:lnTo>
                    <a:pt x="227478" y="0"/>
                  </a:lnTo>
                  <a:close/>
                </a:path>
              </a:pathLst>
            </a:custGeom>
            <a:solidFill>
              <a:srgbClr val="F8B323"/>
            </a:solidFill>
          </p:spPr>
          <p:txBody>
            <a:bodyPr wrap="square" lIns="0" tIns="0" rIns="0" bIns="0" rtlCol="0"/>
            <a:lstStyle/>
            <a:p>
              <a:r>
                <a:rPr lang="en-GB" dirty="0"/>
                <a:t> 6</a:t>
              </a:r>
              <a:endParaRPr dirty="0"/>
            </a:p>
          </p:txBody>
        </p:sp>
        <p:sp>
          <p:nvSpPr>
            <p:cNvPr id="10" name="object 10"/>
            <p:cNvSpPr/>
            <p:nvPr/>
          </p:nvSpPr>
          <p:spPr>
            <a:xfrm>
              <a:off x="816843" y="3492822"/>
              <a:ext cx="262890" cy="242570"/>
            </a:xfrm>
            <a:custGeom>
              <a:avLst/>
              <a:gdLst/>
              <a:ahLst/>
              <a:cxnLst/>
              <a:rect l="l" t="t" r="r" b="b"/>
              <a:pathLst>
                <a:path w="262890" h="242570">
                  <a:moveTo>
                    <a:pt x="0" y="40361"/>
                  </a:moveTo>
                  <a:lnTo>
                    <a:pt x="3178" y="24651"/>
                  </a:lnTo>
                  <a:lnTo>
                    <a:pt x="11845" y="11821"/>
                  </a:lnTo>
                  <a:lnTo>
                    <a:pt x="24701" y="3171"/>
                  </a:lnTo>
                  <a:lnTo>
                    <a:pt x="40444" y="0"/>
                  </a:lnTo>
                  <a:lnTo>
                    <a:pt x="221892" y="0"/>
                  </a:lnTo>
                  <a:lnTo>
                    <a:pt x="237635" y="3171"/>
                  </a:lnTo>
                  <a:lnTo>
                    <a:pt x="250491" y="11821"/>
                  </a:lnTo>
                  <a:lnTo>
                    <a:pt x="259158" y="24651"/>
                  </a:lnTo>
                  <a:lnTo>
                    <a:pt x="262337" y="40361"/>
                  </a:lnTo>
                  <a:lnTo>
                    <a:pt x="262337" y="201805"/>
                  </a:lnTo>
                  <a:lnTo>
                    <a:pt x="259158" y="217515"/>
                  </a:lnTo>
                  <a:lnTo>
                    <a:pt x="250491" y="230345"/>
                  </a:lnTo>
                  <a:lnTo>
                    <a:pt x="237635" y="238995"/>
                  </a:lnTo>
                  <a:lnTo>
                    <a:pt x="221892" y="242167"/>
                  </a:lnTo>
                  <a:lnTo>
                    <a:pt x="40444" y="242167"/>
                  </a:lnTo>
                  <a:lnTo>
                    <a:pt x="24701" y="238995"/>
                  </a:lnTo>
                  <a:lnTo>
                    <a:pt x="11845" y="230345"/>
                  </a:lnTo>
                  <a:lnTo>
                    <a:pt x="3178" y="217515"/>
                  </a:lnTo>
                  <a:lnTo>
                    <a:pt x="0" y="201805"/>
                  </a:lnTo>
                  <a:lnTo>
                    <a:pt x="0" y="40361"/>
                  </a:lnTo>
                  <a:close/>
                </a:path>
              </a:pathLst>
            </a:custGeom>
            <a:ln w="12700">
              <a:solidFill>
                <a:srgbClr val="B68317"/>
              </a:solidFill>
            </a:ln>
          </p:spPr>
          <p:txBody>
            <a:bodyPr wrap="square" lIns="0" tIns="0" rIns="0" bIns="0" rtlCol="0"/>
            <a:lstStyle/>
            <a:p>
              <a:endParaRPr/>
            </a:p>
          </p:txBody>
        </p:sp>
      </p:grpSp>
      <p:grpSp>
        <p:nvGrpSpPr>
          <p:cNvPr id="12" name="object 12"/>
          <p:cNvGrpSpPr/>
          <p:nvPr/>
        </p:nvGrpSpPr>
        <p:grpSpPr>
          <a:xfrm>
            <a:off x="4609293" y="1523193"/>
            <a:ext cx="4161790" cy="3368040"/>
            <a:chOff x="4609293" y="1523193"/>
            <a:chExt cx="4161790" cy="3368040"/>
          </a:xfrm>
        </p:grpSpPr>
        <p:pic>
          <p:nvPicPr>
            <p:cNvPr id="13" name="object 13"/>
            <p:cNvPicPr/>
            <p:nvPr/>
          </p:nvPicPr>
          <p:blipFill>
            <a:blip r:embed="rId3" cstate="print"/>
            <a:stretch>
              <a:fillRect/>
            </a:stretch>
          </p:blipFill>
          <p:spPr>
            <a:xfrm>
              <a:off x="4612341" y="1526241"/>
              <a:ext cx="4155140" cy="3361764"/>
            </a:xfrm>
            <a:prstGeom prst="rect">
              <a:avLst/>
            </a:prstGeom>
          </p:spPr>
        </p:pic>
        <p:sp>
          <p:nvSpPr>
            <p:cNvPr id="14" name="object 14"/>
            <p:cNvSpPr/>
            <p:nvPr/>
          </p:nvSpPr>
          <p:spPr>
            <a:xfrm>
              <a:off x="4615643" y="1529543"/>
              <a:ext cx="4149090" cy="3355340"/>
            </a:xfrm>
            <a:custGeom>
              <a:avLst/>
              <a:gdLst/>
              <a:ahLst/>
              <a:cxnLst/>
              <a:rect l="l" t="t" r="r" b="b"/>
              <a:pathLst>
                <a:path w="4149090" h="3355340">
                  <a:moveTo>
                    <a:pt x="0" y="559202"/>
                  </a:moveTo>
                  <a:lnTo>
                    <a:pt x="2053" y="510952"/>
                  </a:lnTo>
                  <a:lnTo>
                    <a:pt x="8101" y="463842"/>
                  </a:lnTo>
                  <a:lnTo>
                    <a:pt x="17976" y="418039"/>
                  </a:lnTo>
                  <a:lnTo>
                    <a:pt x="31510" y="373711"/>
                  </a:lnTo>
                  <a:lnTo>
                    <a:pt x="48535" y="331027"/>
                  </a:lnTo>
                  <a:lnTo>
                    <a:pt x="68884" y="290155"/>
                  </a:lnTo>
                  <a:lnTo>
                    <a:pt x="92387" y="251261"/>
                  </a:lnTo>
                  <a:lnTo>
                    <a:pt x="118878" y="214514"/>
                  </a:lnTo>
                  <a:lnTo>
                    <a:pt x="148188" y="180082"/>
                  </a:lnTo>
                  <a:lnTo>
                    <a:pt x="180149" y="148132"/>
                  </a:lnTo>
                  <a:lnTo>
                    <a:pt x="214595" y="118833"/>
                  </a:lnTo>
                  <a:lnTo>
                    <a:pt x="251355" y="92352"/>
                  </a:lnTo>
                  <a:lnTo>
                    <a:pt x="290264" y="68858"/>
                  </a:lnTo>
                  <a:lnTo>
                    <a:pt x="331152" y="48517"/>
                  </a:lnTo>
                  <a:lnTo>
                    <a:pt x="373852" y="31498"/>
                  </a:lnTo>
                  <a:lnTo>
                    <a:pt x="418196" y="17969"/>
                  </a:lnTo>
                  <a:lnTo>
                    <a:pt x="464016" y="8098"/>
                  </a:lnTo>
                  <a:lnTo>
                    <a:pt x="511144" y="2052"/>
                  </a:lnTo>
                  <a:lnTo>
                    <a:pt x="559412" y="0"/>
                  </a:lnTo>
                  <a:lnTo>
                    <a:pt x="3589123" y="0"/>
                  </a:lnTo>
                  <a:lnTo>
                    <a:pt x="3637391" y="2052"/>
                  </a:lnTo>
                  <a:lnTo>
                    <a:pt x="3684519" y="8098"/>
                  </a:lnTo>
                  <a:lnTo>
                    <a:pt x="3730339" y="17969"/>
                  </a:lnTo>
                  <a:lnTo>
                    <a:pt x="3774683" y="31498"/>
                  </a:lnTo>
                  <a:lnTo>
                    <a:pt x="3817383" y="48517"/>
                  </a:lnTo>
                  <a:lnTo>
                    <a:pt x="3858272" y="68858"/>
                  </a:lnTo>
                  <a:lnTo>
                    <a:pt x="3897180" y="92352"/>
                  </a:lnTo>
                  <a:lnTo>
                    <a:pt x="3933941" y="118833"/>
                  </a:lnTo>
                  <a:lnTo>
                    <a:pt x="3968386" y="148132"/>
                  </a:lnTo>
                  <a:lnTo>
                    <a:pt x="4000347" y="180082"/>
                  </a:lnTo>
                  <a:lnTo>
                    <a:pt x="4029657" y="214514"/>
                  </a:lnTo>
                  <a:lnTo>
                    <a:pt x="4056148" y="251261"/>
                  </a:lnTo>
                  <a:lnTo>
                    <a:pt x="4079652" y="290155"/>
                  </a:lnTo>
                  <a:lnTo>
                    <a:pt x="4100000" y="331027"/>
                  </a:lnTo>
                  <a:lnTo>
                    <a:pt x="4117025" y="373711"/>
                  </a:lnTo>
                  <a:lnTo>
                    <a:pt x="4130559" y="418039"/>
                  </a:lnTo>
                  <a:lnTo>
                    <a:pt x="4140434" y="463842"/>
                  </a:lnTo>
                  <a:lnTo>
                    <a:pt x="4146482" y="510952"/>
                  </a:lnTo>
                  <a:lnTo>
                    <a:pt x="4148536" y="559202"/>
                  </a:lnTo>
                  <a:lnTo>
                    <a:pt x="4148536" y="2795958"/>
                  </a:lnTo>
                  <a:lnTo>
                    <a:pt x="4146482" y="2844208"/>
                  </a:lnTo>
                  <a:lnTo>
                    <a:pt x="4140434" y="2891318"/>
                  </a:lnTo>
                  <a:lnTo>
                    <a:pt x="4130559" y="2937121"/>
                  </a:lnTo>
                  <a:lnTo>
                    <a:pt x="4117025" y="2981449"/>
                  </a:lnTo>
                  <a:lnTo>
                    <a:pt x="4100000" y="3024133"/>
                  </a:lnTo>
                  <a:lnTo>
                    <a:pt x="4079652" y="3065006"/>
                  </a:lnTo>
                  <a:lnTo>
                    <a:pt x="4056148" y="3103899"/>
                  </a:lnTo>
                  <a:lnTo>
                    <a:pt x="4029657" y="3140646"/>
                  </a:lnTo>
                  <a:lnTo>
                    <a:pt x="4000347" y="3175078"/>
                  </a:lnTo>
                  <a:lnTo>
                    <a:pt x="3968386" y="3207028"/>
                  </a:lnTo>
                  <a:lnTo>
                    <a:pt x="3933941" y="3236327"/>
                  </a:lnTo>
                  <a:lnTo>
                    <a:pt x="3897180" y="3262808"/>
                  </a:lnTo>
                  <a:lnTo>
                    <a:pt x="3858272" y="3286302"/>
                  </a:lnTo>
                  <a:lnTo>
                    <a:pt x="3817383" y="3306643"/>
                  </a:lnTo>
                  <a:lnTo>
                    <a:pt x="3774683" y="3323662"/>
                  </a:lnTo>
                  <a:lnTo>
                    <a:pt x="3730339" y="3337191"/>
                  </a:lnTo>
                  <a:lnTo>
                    <a:pt x="3684519" y="3347062"/>
                  </a:lnTo>
                  <a:lnTo>
                    <a:pt x="3637391" y="3353108"/>
                  </a:lnTo>
                  <a:lnTo>
                    <a:pt x="3589123" y="3355161"/>
                  </a:lnTo>
                  <a:lnTo>
                    <a:pt x="559412" y="3355161"/>
                  </a:lnTo>
                  <a:lnTo>
                    <a:pt x="511144" y="3353108"/>
                  </a:lnTo>
                  <a:lnTo>
                    <a:pt x="464016" y="3347062"/>
                  </a:lnTo>
                  <a:lnTo>
                    <a:pt x="418196" y="3337191"/>
                  </a:lnTo>
                  <a:lnTo>
                    <a:pt x="373852" y="3323662"/>
                  </a:lnTo>
                  <a:lnTo>
                    <a:pt x="331152" y="3306643"/>
                  </a:lnTo>
                  <a:lnTo>
                    <a:pt x="290264" y="3286302"/>
                  </a:lnTo>
                  <a:lnTo>
                    <a:pt x="251355" y="3262808"/>
                  </a:lnTo>
                  <a:lnTo>
                    <a:pt x="214595" y="3236327"/>
                  </a:lnTo>
                  <a:lnTo>
                    <a:pt x="180149" y="3207028"/>
                  </a:lnTo>
                  <a:lnTo>
                    <a:pt x="148188" y="3175078"/>
                  </a:lnTo>
                  <a:lnTo>
                    <a:pt x="118878" y="3140646"/>
                  </a:lnTo>
                  <a:lnTo>
                    <a:pt x="92387" y="3103899"/>
                  </a:lnTo>
                  <a:lnTo>
                    <a:pt x="68884" y="3065006"/>
                  </a:lnTo>
                  <a:lnTo>
                    <a:pt x="48535" y="3024133"/>
                  </a:lnTo>
                  <a:lnTo>
                    <a:pt x="31510" y="2981449"/>
                  </a:lnTo>
                  <a:lnTo>
                    <a:pt x="17976" y="2937121"/>
                  </a:lnTo>
                  <a:lnTo>
                    <a:pt x="8101" y="2891318"/>
                  </a:lnTo>
                  <a:lnTo>
                    <a:pt x="2053" y="2844208"/>
                  </a:lnTo>
                  <a:lnTo>
                    <a:pt x="0" y="2795958"/>
                  </a:lnTo>
                  <a:lnTo>
                    <a:pt x="0" y="559202"/>
                  </a:lnTo>
                  <a:close/>
                </a:path>
              </a:pathLst>
            </a:custGeom>
            <a:ln w="12700">
              <a:solidFill>
                <a:srgbClr val="B68317"/>
              </a:solidFill>
            </a:ln>
          </p:spPr>
          <p:txBody>
            <a:bodyPr wrap="square" lIns="0" tIns="0" rIns="0" bIns="0" rtlCol="0"/>
            <a:lstStyle/>
            <a:p>
              <a:endParaRPr/>
            </a:p>
          </p:txBody>
        </p:sp>
      </p:grpSp>
      <p:sp>
        <p:nvSpPr>
          <p:cNvPr id="15" name="object 15"/>
          <p:cNvSpPr txBox="1"/>
          <p:nvPr/>
        </p:nvSpPr>
        <p:spPr>
          <a:xfrm>
            <a:off x="4912127" y="1645920"/>
            <a:ext cx="916940" cy="193040"/>
          </a:xfrm>
          <a:prstGeom prst="rect">
            <a:avLst/>
          </a:prstGeom>
        </p:spPr>
        <p:txBody>
          <a:bodyPr vert="horz" wrap="square" lIns="0" tIns="12700" rIns="0" bIns="0" rtlCol="0">
            <a:spAutoFit/>
          </a:bodyPr>
          <a:lstStyle/>
          <a:p>
            <a:pPr marL="12700">
              <a:lnSpc>
                <a:spcPct val="100000"/>
              </a:lnSpc>
              <a:spcBef>
                <a:spcPts val="100"/>
              </a:spcBef>
            </a:pPr>
            <a:r>
              <a:rPr sz="1100" b="1" spc="-20" dirty="0">
                <a:latin typeface="Arial"/>
                <a:cs typeface="Arial"/>
              </a:rPr>
              <a:t>Line</a:t>
            </a:r>
            <a:r>
              <a:rPr sz="1100" b="1" spc="-50" dirty="0">
                <a:latin typeface="Arial"/>
                <a:cs typeface="Arial"/>
              </a:rPr>
              <a:t> </a:t>
            </a:r>
            <a:r>
              <a:rPr sz="1100" b="1" dirty="0">
                <a:latin typeface="Arial"/>
                <a:cs typeface="Arial"/>
              </a:rPr>
              <a:t>6</a:t>
            </a:r>
            <a:r>
              <a:rPr sz="1100" b="1" spc="-50" dirty="0">
                <a:latin typeface="Arial"/>
                <a:cs typeface="Arial"/>
              </a:rPr>
              <a:t> </a:t>
            </a:r>
            <a:r>
              <a:rPr sz="1100" spc="-10" dirty="0">
                <a:latin typeface="Arial"/>
                <a:cs typeface="Arial"/>
              </a:rPr>
              <a:t>(finally!)</a:t>
            </a:r>
            <a:endParaRPr sz="1100">
              <a:latin typeface="Arial"/>
              <a:cs typeface="Arial"/>
            </a:endParaRPr>
          </a:p>
        </p:txBody>
      </p:sp>
      <p:sp>
        <p:nvSpPr>
          <p:cNvPr id="16" name="object 16"/>
          <p:cNvSpPr txBox="1"/>
          <p:nvPr/>
        </p:nvSpPr>
        <p:spPr>
          <a:xfrm>
            <a:off x="4912127" y="1965960"/>
            <a:ext cx="3559810" cy="1320800"/>
          </a:xfrm>
          <a:prstGeom prst="rect">
            <a:avLst/>
          </a:prstGeom>
        </p:spPr>
        <p:txBody>
          <a:bodyPr vert="horz" wrap="square" lIns="0" tIns="12700" rIns="0" bIns="0" rtlCol="0">
            <a:spAutoFit/>
          </a:bodyPr>
          <a:lstStyle/>
          <a:p>
            <a:pPr marL="12700">
              <a:lnSpc>
                <a:spcPts val="1310"/>
              </a:lnSpc>
              <a:spcBef>
                <a:spcPts val="100"/>
              </a:spcBef>
            </a:pPr>
            <a:r>
              <a:rPr sz="1100" b="1" spc="-10" dirty="0">
                <a:latin typeface="Arial"/>
                <a:cs typeface="Arial"/>
              </a:rPr>
              <a:t>return</a:t>
            </a:r>
            <a:endParaRPr sz="1100">
              <a:latin typeface="Arial"/>
              <a:cs typeface="Arial"/>
            </a:endParaRPr>
          </a:p>
          <a:p>
            <a:pPr marL="12700" marR="5080">
              <a:lnSpc>
                <a:spcPct val="95800"/>
              </a:lnSpc>
              <a:spcBef>
                <a:spcPts val="40"/>
              </a:spcBef>
            </a:pPr>
            <a:r>
              <a:rPr sz="1100" spc="-20" dirty="0">
                <a:latin typeface="Arial"/>
                <a:cs typeface="Arial"/>
              </a:rPr>
              <a:t>The</a:t>
            </a:r>
            <a:r>
              <a:rPr sz="1100" spc="-45" dirty="0">
                <a:latin typeface="Arial"/>
                <a:cs typeface="Arial"/>
              </a:rPr>
              <a:t> </a:t>
            </a:r>
            <a:r>
              <a:rPr sz="1100" spc="-25" dirty="0">
                <a:latin typeface="Arial"/>
                <a:cs typeface="Arial"/>
              </a:rPr>
              <a:t>keyword</a:t>
            </a:r>
            <a:r>
              <a:rPr sz="1100" spc="-40" dirty="0">
                <a:latin typeface="Arial"/>
                <a:cs typeface="Arial"/>
              </a:rPr>
              <a:t> </a:t>
            </a:r>
            <a:r>
              <a:rPr sz="1100" spc="-20" dirty="0">
                <a:latin typeface="Arial"/>
                <a:cs typeface="Arial"/>
              </a:rPr>
              <a:t>‘return’</a:t>
            </a:r>
            <a:r>
              <a:rPr sz="1100" spc="-25" dirty="0">
                <a:latin typeface="Arial"/>
                <a:cs typeface="Arial"/>
              </a:rPr>
              <a:t> </a:t>
            </a:r>
            <a:r>
              <a:rPr sz="1100" spc="-10" dirty="0">
                <a:latin typeface="Arial"/>
                <a:cs typeface="Arial"/>
              </a:rPr>
              <a:t>tells</a:t>
            </a:r>
            <a:r>
              <a:rPr sz="1100" spc="-40" dirty="0">
                <a:latin typeface="Arial"/>
                <a:cs typeface="Arial"/>
              </a:rPr>
              <a:t> </a:t>
            </a:r>
            <a:r>
              <a:rPr sz="1100" spc="-10" dirty="0">
                <a:latin typeface="Arial"/>
                <a:cs typeface="Arial"/>
              </a:rPr>
              <a:t>the</a:t>
            </a:r>
            <a:r>
              <a:rPr sz="1100" spc="-45" dirty="0">
                <a:latin typeface="Arial"/>
                <a:cs typeface="Arial"/>
              </a:rPr>
              <a:t> </a:t>
            </a:r>
            <a:r>
              <a:rPr sz="1100" spc="-25" dirty="0">
                <a:latin typeface="Arial"/>
                <a:cs typeface="Arial"/>
              </a:rPr>
              <a:t>computer</a:t>
            </a:r>
            <a:r>
              <a:rPr sz="1100" spc="-30" dirty="0">
                <a:latin typeface="Arial"/>
                <a:cs typeface="Arial"/>
              </a:rPr>
              <a:t> </a:t>
            </a:r>
            <a:r>
              <a:rPr sz="1100" spc="-20" dirty="0">
                <a:latin typeface="Arial"/>
                <a:cs typeface="Arial"/>
              </a:rPr>
              <a:t>that</a:t>
            </a:r>
            <a:r>
              <a:rPr sz="1100" spc="-35" dirty="0">
                <a:latin typeface="Arial"/>
                <a:cs typeface="Arial"/>
              </a:rPr>
              <a:t> </a:t>
            </a:r>
            <a:r>
              <a:rPr sz="1100" spc="-20" dirty="0">
                <a:latin typeface="Arial"/>
                <a:cs typeface="Arial"/>
              </a:rPr>
              <a:t>once</a:t>
            </a:r>
            <a:r>
              <a:rPr sz="1100" spc="-40" dirty="0">
                <a:latin typeface="Arial"/>
                <a:cs typeface="Arial"/>
              </a:rPr>
              <a:t> </a:t>
            </a:r>
            <a:r>
              <a:rPr sz="1100" spc="-25" dirty="0">
                <a:latin typeface="Arial"/>
                <a:cs typeface="Arial"/>
              </a:rPr>
              <a:t>the execution</a:t>
            </a:r>
            <a:r>
              <a:rPr sz="1100" spc="-35" dirty="0">
                <a:latin typeface="Arial"/>
                <a:cs typeface="Arial"/>
              </a:rPr>
              <a:t> </a:t>
            </a:r>
            <a:r>
              <a:rPr sz="1100" spc="-20" dirty="0">
                <a:latin typeface="Arial"/>
                <a:cs typeface="Arial"/>
              </a:rPr>
              <a:t>pointer (which</a:t>
            </a:r>
            <a:r>
              <a:rPr sz="1100" spc="-35" dirty="0">
                <a:latin typeface="Arial"/>
                <a:cs typeface="Arial"/>
              </a:rPr>
              <a:t> </a:t>
            </a:r>
            <a:r>
              <a:rPr sz="1100" spc="-25" dirty="0">
                <a:latin typeface="Arial"/>
                <a:cs typeface="Arial"/>
              </a:rPr>
              <a:t>works</a:t>
            </a:r>
            <a:r>
              <a:rPr sz="1100" spc="-30" dirty="0">
                <a:latin typeface="Arial"/>
                <a:cs typeface="Arial"/>
              </a:rPr>
              <a:t> </a:t>
            </a:r>
            <a:r>
              <a:rPr sz="1100" spc="-25" dirty="0">
                <a:latin typeface="Arial"/>
                <a:cs typeface="Arial"/>
              </a:rPr>
              <a:t>almost</a:t>
            </a:r>
            <a:r>
              <a:rPr sz="1100" spc="-30" dirty="0">
                <a:latin typeface="Arial"/>
                <a:cs typeface="Arial"/>
              </a:rPr>
              <a:t> </a:t>
            </a:r>
            <a:r>
              <a:rPr sz="1100" spc="-25" dirty="0">
                <a:latin typeface="Arial"/>
                <a:cs typeface="Arial"/>
              </a:rPr>
              <a:t>exactly</a:t>
            </a:r>
            <a:r>
              <a:rPr sz="1100" spc="-30" dirty="0">
                <a:latin typeface="Arial"/>
                <a:cs typeface="Arial"/>
              </a:rPr>
              <a:t> </a:t>
            </a:r>
            <a:r>
              <a:rPr sz="1100" spc="-10" dirty="0">
                <a:latin typeface="Arial"/>
                <a:cs typeface="Arial"/>
              </a:rPr>
              <a:t>like</a:t>
            </a:r>
            <a:r>
              <a:rPr sz="1100" spc="-35" dirty="0">
                <a:latin typeface="Arial"/>
                <a:cs typeface="Arial"/>
              </a:rPr>
              <a:t> </a:t>
            </a:r>
            <a:r>
              <a:rPr sz="1100" dirty="0">
                <a:latin typeface="Arial"/>
                <a:cs typeface="Arial"/>
              </a:rPr>
              <a:t>a</a:t>
            </a:r>
            <a:r>
              <a:rPr sz="1100" spc="-30" dirty="0">
                <a:latin typeface="Arial"/>
                <a:cs typeface="Arial"/>
              </a:rPr>
              <a:t> </a:t>
            </a:r>
            <a:r>
              <a:rPr sz="1100" spc="-50" dirty="0">
                <a:latin typeface="Arial"/>
                <a:cs typeface="Arial"/>
              </a:rPr>
              <a:t>C </a:t>
            </a:r>
            <a:r>
              <a:rPr sz="1100" spc="-20" dirty="0">
                <a:latin typeface="Arial"/>
                <a:cs typeface="Arial"/>
              </a:rPr>
              <a:t>pointer)</a:t>
            </a:r>
            <a:r>
              <a:rPr sz="1100" spc="-35" dirty="0">
                <a:latin typeface="Arial"/>
                <a:cs typeface="Arial"/>
              </a:rPr>
              <a:t> </a:t>
            </a:r>
            <a:r>
              <a:rPr sz="1100" spc="-20" dirty="0">
                <a:latin typeface="Arial"/>
                <a:cs typeface="Arial"/>
              </a:rPr>
              <a:t>gets</a:t>
            </a:r>
            <a:r>
              <a:rPr sz="1100" spc="-45" dirty="0">
                <a:latin typeface="Arial"/>
                <a:cs typeface="Arial"/>
              </a:rPr>
              <a:t> </a:t>
            </a:r>
            <a:r>
              <a:rPr sz="1100" dirty="0">
                <a:latin typeface="Arial"/>
                <a:cs typeface="Arial"/>
              </a:rPr>
              <a:t>to</a:t>
            </a:r>
            <a:r>
              <a:rPr sz="1100" spc="-45" dirty="0">
                <a:latin typeface="Arial"/>
                <a:cs typeface="Arial"/>
              </a:rPr>
              <a:t> </a:t>
            </a:r>
            <a:r>
              <a:rPr sz="1100" spc="-10" dirty="0">
                <a:latin typeface="Arial"/>
                <a:cs typeface="Arial"/>
              </a:rPr>
              <a:t>this</a:t>
            </a:r>
            <a:r>
              <a:rPr sz="1100" spc="-45" dirty="0">
                <a:latin typeface="Arial"/>
                <a:cs typeface="Arial"/>
              </a:rPr>
              <a:t> </a:t>
            </a:r>
            <a:r>
              <a:rPr sz="1100" spc="-10" dirty="0">
                <a:latin typeface="Arial"/>
                <a:cs typeface="Arial"/>
              </a:rPr>
              <a:t>line</a:t>
            </a:r>
            <a:r>
              <a:rPr sz="1100" spc="-45" dirty="0">
                <a:latin typeface="Arial"/>
                <a:cs typeface="Arial"/>
              </a:rPr>
              <a:t> </a:t>
            </a:r>
            <a:r>
              <a:rPr sz="1100" dirty="0">
                <a:latin typeface="Arial"/>
                <a:cs typeface="Arial"/>
              </a:rPr>
              <a:t>it</a:t>
            </a:r>
            <a:r>
              <a:rPr sz="1100" spc="-40" dirty="0">
                <a:latin typeface="Arial"/>
                <a:cs typeface="Arial"/>
              </a:rPr>
              <a:t> </a:t>
            </a:r>
            <a:r>
              <a:rPr sz="1100" spc="-20" dirty="0">
                <a:latin typeface="Arial"/>
                <a:cs typeface="Arial"/>
              </a:rPr>
              <a:t>should</a:t>
            </a:r>
            <a:r>
              <a:rPr sz="1100" spc="-45" dirty="0">
                <a:latin typeface="Arial"/>
                <a:cs typeface="Arial"/>
              </a:rPr>
              <a:t> </a:t>
            </a:r>
            <a:r>
              <a:rPr sz="1100" spc="-20" dirty="0">
                <a:latin typeface="Arial"/>
                <a:cs typeface="Arial"/>
              </a:rPr>
              <a:t>‘return’</a:t>
            </a:r>
            <a:r>
              <a:rPr sz="1100" spc="-30" dirty="0">
                <a:latin typeface="Arial"/>
                <a:cs typeface="Arial"/>
              </a:rPr>
              <a:t> </a:t>
            </a:r>
            <a:r>
              <a:rPr sz="1100" spc="-20" dirty="0">
                <a:latin typeface="Arial"/>
                <a:cs typeface="Arial"/>
              </a:rPr>
              <a:t>control</a:t>
            </a:r>
            <a:r>
              <a:rPr sz="1100" spc="-30" dirty="0">
                <a:latin typeface="Arial"/>
                <a:cs typeface="Arial"/>
              </a:rPr>
              <a:t> </a:t>
            </a:r>
            <a:r>
              <a:rPr sz="1100" spc="-20" dirty="0">
                <a:latin typeface="Arial"/>
                <a:cs typeface="Arial"/>
              </a:rPr>
              <a:t>(with</a:t>
            </a:r>
            <a:r>
              <a:rPr sz="1100" spc="-45" dirty="0">
                <a:latin typeface="Arial"/>
                <a:cs typeface="Arial"/>
              </a:rPr>
              <a:t> </a:t>
            </a:r>
            <a:r>
              <a:rPr sz="1100" spc="-25" dirty="0">
                <a:latin typeface="Arial"/>
                <a:cs typeface="Arial"/>
              </a:rPr>
              <a:t>any </a:t>
            </a:r>
            <a:r>
              <a:rPr sz="1100" spc="-20" dirty="0">
                <a:latin typeface="Arial"/>
                <a:cs typeface="Arial"/>
              </a:rPr>
              <a:t>specified</a:t>
            </a:r>
            <a:r>
              <a:rPr sz="1100" spc="-60" dirty="0">
                <a:latin typeface="Arial"/>
                <a:cs typeface="Arial"/>
              </a:rPr>
              <a:t> </a:t>
            </a:r>
            <a:r>
              <a:rPr sz="1100" spc="-20" dirty="0">
                <a:latin typeface="Arial"/>
                <a:cs typeface="Arial"/>
              </a:rPr>
              <a:t>value)</a:t>
            </a:r>
            <a:r>
              <a:rPr sz="1100" spc="-35" dirty="0">
                <a:latin typeface="Arial"/>
                <a:cs typeface="Arial"/>
              </a:rPr>
              <a:t> </a:t>
            </a:r>
            <a:r>
              <a:rPr sz="1100" dirty="0">
                <a:latin typeface="Arial"/>
                <a:cs typeface="Arial"/>
              </a:rPr>
              <a:t>to</a:t>
            </a:r>
            <a:r>
              <a:rPr sz="1100" spc="-45" dirty="0">
                <a:latin typeface="Arial"/>
                <a:cs typeface="Arial"/>
              </a:rPr>
              <a:t> </a:t>
            </a:r>
            <a:r>
              <a:rPr sz="1100" spc="-10" dirty="0">
                <a:latin typeface="Arial"/>
                <a:cs typeface="Arial"/>
              </a:rPr>
              <a:t>the</a:t>
            </a:r>
            <a:r>
              <a:rPr sz="1100" spc="-45" dirty="0">
                <a:latin typeface="Arial"/>
                <a:cs typeface="Arial"/>
              </a:rPr>
              <a:t> </a:t>
            </a:r>
            <a:r>
              <a:rPr sz="1100" spc="-10" dirty="0">
                <a:latin typeface="Arial"/>
                <a:cs typeface="Arial"/>
              </a:rPr>
              <a:t>line</a:t>
            </a:r>
            <a:r>
              <a:rPr sz="1100" spc="-45" dirty="0">
                <a:latin typeface="Arial"/>
                <a:cs typeface="Arial"/>
              </a:rPr>
              <a:t> </a:t>
            </a:r>
            <a:r>
              <a:rPr sz="1100" spc="-20" dirty="0">
                <a:latin typeface="Arial"/>
                <a:cs typeface="Arial"/>
              </a:rPr>
              <a:t>that</a:t>
            </a:r>
            <a:r>
              <a:rPr sz="1100" spc="-45" dirty="0">
                <a:latin typeface="Arial"/>
                <a:cs typeface="Arial"/>
              </a:rPr>
              <a:t> </a:t>
            </a:r>
            <a:r>
              <a:rPr sz="1100" spc="-20" dirty="0">
                <a:latin typeface="Arial"/>
                <a:cs typeface="Arial"/>
              </a:rPr>
              <a:t>called</a:t>
            </a:r>
            <a:r>
              <a:rPr sz="1100" spc="-45" dirty="0">
                <a:latin typeface="Arial"/>
                <a:cs typeface="Arial"/>
              </a:rPr>
              <a:t> </a:t>
            </a:r>
            <a:r>
              <a:rPr sz="1100" spc="-10" dirty="0">
                <a:latin typeface="Arial"/>
                <a:cs typeface="Arial"/>
              </a:rPr>
              <a:t>the</a:t>
            </a:r>
            <a:r>
              <a:rPr sz="1100" spc="-45" dirty="0">
                <a:latin typeface="Arial"/>
                <a:cs typeface="Arial"/>
              </a:rPr>
              <a:t> </a:t>
            </a:r>
            <a:r>
              <a:rPr sz="1100" spc="-20" dirty="0">
                <a:latin typeface="Arial"/>
                <a:cs typeface="Arial"/>
              </a:rPr>
              <a:t>function</a:t>
            </a:r>
            <a:r>
              <a:rPr sz="1100" spc="-45" dirty="0">
                <a:latin typeface="Arial"/>
                <a:cs typeface="Arial"/>
              </a:rPr>
              <a:t> </a:t>
            </a:r>
            <a:r>
              <a:rPr sz="1100" dirty="0">
                <a:latin typeface="Arial"/>
                <a:cs typeface="Arial"/>
              </a:rPr>
              <a:t>in</a:t>
            </a:r>
            <a:r>
              <a:rPr sz="1100" spc="-45" dirty="0">
                <a:latin typeface="Arial"/>
                <a:cs typeface="Arial"/>
              </a:rPr>
              <a:t> </a:t>
            </a:r>
            <a:r>
              <a:rPr sz="1100" spc="-10" dirty="0">
                <a:latin typeface="Arial"/>
                <a:cs typeface="Arial"/>
              </a:rPr>
              <a:t>the</a:t>
            </a:r>
            <a:r>
              <a:rPr sz="1100" spc="-45" dirty="0">
                <a:latin typeface="Arial"/>
                <a:cs typeface="Arial"/>
              </a:rPr>
              <a:t> </a:t>
            </a:r>
            <a:r>
              <a:rPr sz="1100" spc="-10" dirty="0">
                <a:latin typeface="Arial"/>
                <a:cs typeface="Arial"/>
              </a:rPr>
              <a:t>first </a:t>
            </a:r>
            <a:r>
              <a:rPr sz="1100" dirty="0">
                <a:latin typeface="Arial"/>
                <a:cs typeface="Arial"/>
              </a:rPr>
              <a:t>place.</a:t>
            </a:r>
            <a:r>
              <a:rPr sz="1100" spc="220" dirty="0">
                <a:latin typeface="Arial"/>
                <a:cs typeface="Arial"/>
              </a:rPr>
              <a:t> </a:t>
            </a:r>
            <a:r>
              <a:rPr sz="1100" spc="-20" dirty="0">
                <a:latin typeface="Arial"/>
                <a:cs typeface="Arial"/>
              </a:rPr>
              <a:t>This</a:t>
            </a:r>
            <a:r>
              <a:rPr sz="1100" spc="-55" dirty="0">
                <a:latin typeface="Arial"/>
                <a:cs typeface="Arial"/>
              </a:rPr>
              <a:t> </a:t>
            </a:r>
            <a:r>
              <a:rPr sz="1100" spc="-25" dirty="0">
                <a:latin typeface="Arial"/>
                <a:cs typeface="Arial"/>
              </a:rPr>
              <a:t>process</a:t>
            </a:r>
            <a:r>
              <a:rPr sz="1100" spc="-55" dirty="0">
                <a:latin typeface="Arial"/>
                <a:cs typeface="Arial"/>
              </a:rPr>
              <a:t> </a:t>
            </a:r>
            <a:r>
              <a:rPr sz="1100" spc="-20" dirty="0">
                <a:latin typeface="Arial"/>
                <a:cs typeface="Arial"/>
              </a:rPr>
              <a:t>allows</a:t>
            </a:r>
            <a:r>
              <a:rPr sz="1100" spc="-55" dirty="0">
                <a:latin typeface="Arial"/>
                <a:cs typeface="Arial"/>
              </a:rPr>
              <a:t> </a:t>
            </a:r>
            <a:r>
              <a:rPr sz="1100" dirty="0">
                <a:latin typeface="Arial"/>
                <a:cs typeface="Arial"/>
              </a:rPr>
              <a:t>us</a:t>
            </a:r>
            <a:r>
              <a:rPr sz="1100" spc="-50" dirty="0">
                <a:latin typeface="Arial"/>
                <a:cs typeface="Arial"/>
              </a:rPr>
              <a:t> </a:t>
            </a:r>
            <a:r>
              <a:rPr sz="1100" dirty="0">
                <a:latin typeface="Arial"/>
                <a:cs typeface="Arial"/>
              </a:rPr>
              <a:t>to</a:t>
            </a:r>
            <a:r>
              <a:rPr sz="1100" spc="-55" dirty="0">
                <a:latin typeface="Arial"/>
                <a:cs typeface="Arial"/>
              </a:rPr>
              <a:t> </a:t>
            </a:r>
            <a:r>
              <a:rPr sz="1100" spc="-20" dirty="0">
                <a:latin typeface="Arial"/>
                <a:cs typeface="Arial"/>
              </a:rPr>
              <a:t>‘daisy</a:t>
            </a:r>
            <a:r>
              <a:rPr sz="1100" spc="-55" dirty="0">
                <a:latin typeface="Arial"/>
                <a:cs typeface="Arial"/>
              </a:rPr>
              <a:t> </a:t>
            </a:r>
            <a:r>
              <a:rPr sz="1100" spc="-20" dirty="0">
                <a:latin typeface="Arial"/>
                <a:cs typeface="Arial"/>
              </a:rPr>
              <a:t>chain’</a:t>
            </a:r>
            <a:r>
              <a:rPr sz="1100" spc="-40" dirty="0">
                <a:latin typeface="Arial"/>
                <a:cs typeface="Arial"/>
              </a:rPr>
              <a:t> </a:t>
            </a:r>
            <a:r>
              <a:rPr sz="1100" spc="-10" dirty="0">
                <a:latin typeface="Arial"/>
                <a:cs typeface="Arial"/>
              </a:rPr>
              <a:t>simple </a:t>
            </a:r>
            <a:r>
              <a:rPr sz="1100" spc="-25" dirty="0">
                <a:latin typeface="Arial"/>
                <a:cs typeface="Arial"/>
              </a:rPr>
              <a:t>functions</a:t>
            </a:r>
            <a:r>
              <a:rPr sz="1100" spc="-40" dirty="0">
                <a:latin typeface="Arial"/>
                <a:cs typeface="Arial"/>
              </a:rPr>
              <a:t> </a:t>
            </a:r>
            <a:r>
              <a:rPr sz="1100" spc="-25" dirty="0">
                <a:latin typeface="Arial"/>
                <a:cs typeface="Arial"/>
              </a:rPr>
              <a:t>together</a:t>
            </a:r>
            <a:r>
              <a:rPr sz="1100" spc="-30" dirty="0">
                <a:latin typeface="Arial"/>
                <a:cs typeface="Arial"/>
              </a:rPr>
              <a:t> </a:t>
            </a:r>
            <a:r>
              <a:rPr sz="1100" dirty="0">
                <a:latin typeface="Arial"/>
                <a:cs typeface="Arial"/>
              </a:rPr>
              <a:t>to</a:t>
            </a:r>
            <a:r>
              <a:rPr sz="1100" spc="-40" dirty="0">
                <a:latin typeface="Arial"/>
                <a:cs typeface="Arial"/>
              </a:rPr>
              <a:t> </a:t>
            </a:r>
            <a:r>
              <a:rPr sz="1100" spc="-20" dirty="0">
                <a:latin typeface="Arial"/>
                <a:cs typeface="Arial"/>
              </a:rPr>
              <a:t>create</a:t>
            </a:r>
            <a:r>
              <a:rPr sz="1100" spc="-40" dirty="0">
                <a:latin typeface="Arial"/>
                <a:cs typeface="Arial"/>
              </a:rPr>
              <a:t> </a:t>
            </a:r>
            <a:r>
              <a:rPr sz="1100" spc="-20" dirty="0">
                <a:latin typeface="Arial"/>
                <a:cs typeface="Arial"/>
              </a:rPr>
              <a:t>robust</a:t>
            </a:r>
            <a:r>
              <a:rPr sz="1100" spc="-35" dirty="0">
                <a:latin typeface="Arial"/>
                <a:cs typeface="Arial"/>
              </a:rPr>
              <a:t> </a:t>
            </a:r>
            <a:r>
              <a:rPr sz="1100" spc="-10" dirty="0">
                <a:latin typeface="Arial"/>
                <a:cs typeface="Arial"/>
              </a:rPr>
              <a:t>and</a:t>
            </a:r>
            <a:r>
              <a:rPr sz="1100" spc="-40" dirty="0">
                <a:latin typeface="Arial"/>
                <a:cs typeface="Arial"/>
              </a:rPr>
              <a:t> </a:t>
            </a:r>
            <a:r>
              <a:rPr sz="1100" spc="-20" dirty="0">
                <a:latin typeface="Arial"/>
                <a:cs typeface="Arial"/>
              </a:rPr>
              <a:t>more</a:t>
            </a:r>
            <a:r>
              <a:rPr sz="1100" spc="-35" dirty="0">
                <a:latin typeface="Arial"/>
                <a:cs typeface="Arial"/>
              </a:rPr>
              <a:t> </a:t>
            </a:r>
            <a:r>
              <a:rPr sz="1100" spc="-10" dirty="0">
                <a:latin typeface="Arial"/>
                <a:cs typeface="Arial"/>
              </a:rPr>
              <a:t>complex solutions.</a:t>
            </a:r>
            <a:endParaRPr sz="1100">
              <a:latin typeface="Arial"/>
              <a:cs typeface="Arial"/>
            </a:endParaRPr>
          </a:p>
        </p:txBody>
      </p:sp>
      <p:sp>
        <p:nvSpPr>
          <p:cNvPr id="17" name="object 17"/>
          <p:cNvSpPr txBox="1"/>
          <p:nvPr/>
        </p:nvSpPr>
        <p:spPr>
          <a:xfrm>
            <a:off x="4912127" y="3413760"/>
            <a:ext cx="3536315" cy="345440"/>
          </a:xfrm>
          <a:prstGeom prst="rect">
            <a:avLst/>
          </a:prstGeom>
        </p:spPr>
        <p:txBody>
          <a:bodyPr vert="horz" wrap="square" lIns="0" tIns="30480" rIns="0" bIns="0" rtlCol="0">
            <a:spAutoFit/>
          </a:bodyPr>
          <a:lstStyle/>
          <a:p>
            <a:pPr marL="12700" marR="5080">
              <a:lnSpc>
                <a:spcPts val="1200"/>
              </a:lnSpc>
              <a:spcBef>
                <a:spcPts val="240"/>
              </a:spcBef>
            </a:pPr>
            <a:r>
              <a:rPr sz="1100" spc="-20" dirty="0">
                <a:latin typeface="Arial"/>
                <a:cs typeface="Arial"/>
              </a:rPr>
              <a:t>The</a:t>
            </a:r>
            <a:r>
              <a:rPr sz="1100" spc="-45" dirty="0">
                <a:latin typeface="Arial"/>
                <a:cs typeface="Arial"/>
              </a:rPr>
              <a:t> </a:t>
            </a:r>
            <a:r>
              <a:rPr sz="1100" spc="-20" dirty="0">
                <a:latin typeface="Arial"/>
                <a:cs typeface="Arial"/>
              </a:rPr>
              <a:t>value</a:t>
            </a:r>
            <a:r>
              <a:rPr sz="1100" spc="-40" dirty="0">
                <a:latin typeface="Arial"/>
                <a:cs typeface="Arial"/>
              </a:rPr>
              <a:t> </a:t>
            </a:r>
            <a:r>
              <a:rPr sz="1100" spc="-25" dirty="0">
                <a:latin typeface="Arial"/>
                <a:cs typeface="Arial"/>
              </a:rPr>
              <a:t>returned</a:t>
            </a:r>
            <a:r>
              <a:rPr sz="1100" spc="-40" dirty="0">
                <a:latin typeface="Arial"/>
                <a:cs typeface="Arial"/>
              </a:rPr>
              <a:t> </a:t>
            </a:r>
            <a:r>
              <a:rPr sz="1100" spc="-10" dirty="0">
                <a:latin typeface="Arial"/>
                <a:cs typeface="Arial"/>
              </a:rPr>
              <a:t>can</a:t>
            </a:r>
            <a:r>
              <a:rPr sz="1100" spc="-40" dirty="0">
                <a:latin typeface="Arial"/>
                <a:cs typeface="Arial"/>
              </a:rPr>
              <a:t> </a:t>
            </a:r>
            <a:r>
              <a:rPr sz="1100" spc="-20" dirty="0">
                <a:latin typeface="Arial"/>
                <a:cs typeface="Arial"/>
              </a:rPr>
              <a:t>then</a:t>
            </a:r>
            <a:r>
              <a:rPr sz="1100" spc="-40" dirty="0">
                <a:latin typeface="Arial"/>
                <a:cs typeface="Arial"/>
              </a:rPr>
              <a:t> </a:t>
            </a:r>
            <a:r>
              <a:rPr sz="1100" dirty="0">
                <a:latin typeface="Arial"/>
                <a:cs typeface="Arial"/>
              </a:rPr>
              <a:t>be</a:t>
            </a:r>
            <a:r>
              <a:rPr sz="1100" spc="-45" dirty="0">
                <a:latin typeface="Arial"/>
                <a:cs typeface="Arial"/>
              </a:rPr>
              <a:t> </a:t>
            </a:r>
            <a:r>
              <a:rPr sz="1100" spc="-25" dirty="0">
                <a:latin typeface="Arial"/>
                <a:cs typeface="Arial"/>
              </a:rPr>
              <a:t>caught,</a:t>
            </a:r>
            <a:r>
              <a:rPr sz="1100" spc="-35" dirty="0">
                <a:latin typeface="Arial"/>
                <a:cs typeface="Arial"/>
              </a:rPr>
              <a:t> </a:t>
            </a:r>
            <a:r>
              <a:rPr sz="1100" spc="-20" dirty="0">
                <a:latin typeface="Arial"/>
                <a:cs typeface="Arial"/>
              </a:rPr>
              <a:t>stored</a:t>
            </a:r>
            <a:r>
              <a:rPr sz="1100" spc="-40" dirty="0">
                <a:latin typeface="Arial"/>
                <a:cs typeface="Arial"/>
              </a:rPr>
              <a:t> </a:t>
            </a:r>
            <a:r>
              <a:rPr sz="1100" spc="-10" dirty="0">
                <a:latin typeface="Arial"/>
                <a:cs typeface="Arial"/>
              </a:rPr>
              <a:t>and</a:t>
            </a:r>
            <a:r>
              <a:rPr sz="1100" spc="-40" dirty="0">
                <a:latin typeface="Arial"/>
                <a:cs typeface="Arial"/>
              </a:rPr>
              <a:t> </a:t>
            </a:r>
            <a:r>
              <a:rPr sz="1100" spc="-20" dirty="0">
                <a:latin typeface="Arial"/>
                <a:cs typeface="Arial"/>
              </a:rPr>
              <a:t>used</a:t>
            </a:r>
            <a:r>
              <a:rPr sz="1100" spc="-40" dirty="0">
                <a:latin typeface="Arial"/>
                <a:cs typeface="Arial"/>
              </a:rPr>
              <a:t> </a:t>
            </a:r>
            <a:r>
              <a:rPr sz="1100" spc="-25" dirty="0">
                <a:latin typeface="Arial"/>
                <a:cs typeface="Arial"/>
              </a:rPr>
              <a:t>as </a:t>
            </a:r>
            <a:r>
              <a:rPr sz="1100" spc="-20" dirty="0">
                <a:latin typeface="Arial"/>
                <a:cs typeface="Arial"/>
              </a:rPr>
              <a:t>would</a:t>
            </a:r>
            <a:r>
              <a:rPr sz="1100" spc="-50" dirty="0">
                <a:latin typeface="Arial"/>
                <a:cs typeface="Arial"/>
              </a:rPr>
              <a:t> </a:t>
            </a:r>
            <a:r>
              <a:rPr sz="1100" dirty="0">
                <a:latin typeface="Arial"/>
                <a:cs typeface="Arial"/>
              </a:rPr>
              <a:t>be</a:t>
            </a:r>
            <a:r>
              <a:rPr sz="1100" spc="-45" dirty="0">
                <a:latin typeface="Arial"/>
                <a:cs typeface="Arial"/>
              </a:rPr>
              <a:t> </a:t>
            </a:r>
            <a:r>
              <a:rPr sz="1100" spc="-25" dirty="0">
                <a:latin typeface="Arial"/>
                <a:cs typeface="Arial"/>
              </a:rPr>
              <a:t>appropriate</a:t>
            </a:r>
            <a:r>
              <a:rPr sz="1100" spc="-50" dirty="0">
                <a:latin typeface="Arial"/>
                <a:cs typeface="Arial"/>
              </a:rPr>
              <a:t> </a:t>
            </a:r>
            <a:r>
              <a:rPr sz="1100" spc="-10" dirty="0">
                <a:latin typeface="Arial"/>
                <a:cs typeface="Arial"/>
              </a:rPr>
              <a:t>and</a:t>
            </a:r>
            <a:r>
              <a:rPr sz="1100" spc="-45" dirty="0">
                <a:latin typeface="Arial"/>
                <a:cs typeface="Arial"/>
              </a:rPr>
              <a:t> </a:t>
            </a:r>
            <a:r>
              <a:rPr sz="1100" dirty="0">
                <a:latin typeface="Arial"/>
                <a:cs typeface="Arial"/>
              </a:rPr>
              <a:t>as</a:t>
            </a:r>
            <a:r>
              <a:rPr sz="1100" spc="-45" dirty="0">
                <a:latin typeface="Arial"/>
                <a:cs typeface="Arial"/>
              </a:rPr>
              <a:t> </a:t>
            </a:r>
            <a:r>
              <a:rPr sz="1100" spc="-10" dirty="0">
                <a:latin typeface="Arial"/>
                <a:cs typeface="Arial"/>
              </a:rPr>
              <a:t>designed.</a:t>
            </a:r>
            <a:endParaRPr sz="11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EE825A"/>
          </a:solidFill>
        </p:spPr>
        <p:txBody>
          <a:bodyPr wrap="square" lIns="0" tIns="0" rIns="0" bIns="0" rtlCol="0"/>
          <a:lstStyle/>
          <a:p>
            <a:endParaRPr/>
          </a:p>
        </p:txBody>
      </p:sp>
      <p:sp>
        <p:nvSpPr>
          <p:cNvPr id="3" name="object 3"/>
          <p:cNvSpPr txBox="1"/>
          <p:nvPr/>
        </p:nvSpPr>
        <p:spPr>
          <a:xfrm>
            <a:off x="2116931" y="1806955"/>
            <a:ext cx="4909820" cy="756920"/>
          </a:xfrm>
          <a:prstGeom prst="rect">
            <a:avLst/>
          </a:prstGeom>
        </p:spPr>
        <p:txBody>
          <a:bodyPr vert="horz" wrap="square" lIns="0" tIns="12700" rIns="0" bIns="0" rtlCol="0">
            <a:spAutoFit/>
          </a:bodyPr>
          <a:lstStyle/>
          <a:p>
            <a:pPr marL="12700">
              <a:lnSpc>
                <a:spcPct val="100000"/>
              </a:lnSpc>
              <a:spcBef>
                <a:spcPts val="100"/>
              </a:spcBef>
            </a:pPr>
            <a:r>
              <a:rPr sz="4800" b="1" spc="-10" dirty="0">
                <a:solidFill>
                  <a:srgbClr val="FFFFFF"/>
                </a:solidFill>
                <a:latin typeface="Calibri"/>
                <a:cs typeface="Calibri"/>
                <a:hlinkClick r:id="rId2"/>
              </a:rPr>
              <a:t>http://REPLIT.COM</a:t>
            </a:r>
            <a:endParaRPr sz="4800">
              <a:latin typeface="Calibri"/>
              <a:cs typeface="Calibri"/>
            </a:endParaRPr>
          </a:p>
        </p:txBody>
      </p:sp>
      <p:sp>
        <p:nvSpPr>
          <p:cNvPr id="4" name="object 4"/>
          <p:cNvSpPr txBox="1"/>
          <p:nvPr/>
        </p:nvSpPr>
        <p:spPr>
          <a:xfrm>
            <a:off x="694531" y="2744724"/>
            <a:ext cx="775462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Calibri"/>
                <a:cs typeface="Calibri"/>
              </a:rPr>
              <a:t>Online, Multi-Language Development</a:t>
            </a:r>
            <a:r>
              <a:rPr sz="3200" spc="10" dirty="0">
                <a:solidFill>
                  <a:srgbClr val="FFFFFF"/>
                </a:solidFill>
                <a:latin typeface="Calibri"/>
                <a:cs typeface="Calibri"/>
              </a:rPr>
              <a:t> </a:t>
            </a:r>
            <a:r>
              <a:rPr sz="3200" spc="-10" dirty="0">
                <a:solidFill>
                  <a:srgbClr val="FFFFFF"/>
                </a:solidFill>
                <a:latin typeface="Calibri"/>
                <a:cs typeface="Calibri"/>
              </a:rPr>
              <a:t>Platform</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025" y="1077467"/>
            <a:ext cx="8335645" cy="2359620"/>
          </a:xfrm>
          <a:prstGeom prst="rect">
            <a:avLst/>
          </a:prstGeom>
        </p:spPr>
        <p:txBody>
          <a:bodyPr vert="horz" wrap="square" lIns="0" tIns="12700" rIns="0" bIns="0" rtlCol="0">
            <a:spAutoFit/>
          </a:bodyPr>
          <a:lstStyle/>
          <a:p>
            <a:pPr marL="12700" marR="238125">
              <a:lnSpc>
                <a:spcPct val="100000"/>
              </a:lnSpc>
              <a:spcBef>
                <a:spcPts val="100"/>
              </a:spcBef>
            </a:pPr>
            <a:r>
              <a:rPr sz="2000" dirty="0">
                <a:solidFill>
                  <a:srgbClr val="091208"/>
                </a:solidFill>
                <a:latin typeface="Calibri"/>
                <a:cs typeface="Calibri"/>
              </a:rPr>
              <a:t>Week</a:t>
            </a:r>
            <a:r>
              <a:rPr sz="2000" spc="-10" dirty="0">
                <a:solidFill>
                  <a:srgbClr val="091208"/>
                </a:solidFill>
                <a:latin typeface="Calibri"/>
                <a:cs typeface="Calibri"/>
              </a:rPr>
              <a:t> </a:t>
            </a:r>
            <a:r>
              <a:rPr sz="2000" dirty="0">
                <a:solidFill>
                  <a:srgbClr val="091208"/>
                </a:solidFill>
                <a:latin typeface="Calibri"/>
                <a:cs typeface="Calibri"/>
              </a:rPr>
              <a:t>two</a:t>
            </a:r>
            <a:r>
              <a:rPr sz="2000" spc="-15" dirty="0">
                <a:solidFill>
                  <a:srgbClr val="091208"/>
                </a:solidFill>
                <a:latin typeface="Calibri"/>
                <a:cs typeface="Calibri"/>
              </a:rPr>
              <a:t> </a:t>
            </a:r>
            <a:r>
              <a:rPr sz="2000" dirty="0">
                <a:solidFill>
                  <a:srgbClr val="091208"/>
                </a:solidFill>
                <a:latin typeface="Calibri"/>
                <a:cs typeface="Calibri"/>
              </a:rPr>
              <a:t>introduces,</a:t>
            </a:r>
            <a:r>
              <a:rPr sz="2000" spc="-10" dirty="0">
                <a:solidFill>
                  <a:srgbClr val="091208"/>
                </a:solidFill>
                <a:latin typeface="Calibri"/>
                <a:cs typeface="Calibri"/>
              </a:rPr>
              <a:t> </a:t>
            </a:r>
            <a:r>
              <a:rPr sz="2000" dirty="0">
                <a:solidFill>
                  <a:srgbClr val="091208"/>
                </a:solidFill>
                <a:latin typeface="Calibri"/>
                <a:cs typeface="Calibri"/>
              </a:rPr>
              <a:t>discusses</a:t>
            </a:r>
            <a:r>
              <a:rPr sz="2000" spc="-5" dirty="0">
                <a:solidFill>
                  <a:srgbClr val="091208"/>
                </a:solidFill>
                <a:latin typeface="Calibri"/>
                <a:cs typeface="Calibri"/>
              </a:rPr>
              <a:t> </a:t>
            </a:r>
            <a:r>
              <a:rPr sz="2000" dirty="0">
                <a:solidFill>
                  <a:srgbClr val="091208"/>
                </a:solidFill>
                <a:latin typeface="Calibri"/>
                <a:cs typeface="Calibri"/>
              </a:rPr>
              <a:t>and</a:t>
            </a:r>
            <a:r>
              <a:rPr sz="2000" spc="-10" dirty="0">
                <a:solidFill>
                  <a:srgbClr val="091208"/>
                </a:solidFill>
                <a:latin typeface="Calibri"/>
                <a:cs typeface="Calibri"/>
              </a:rPr>
              <a:t> </a:t>
            </a:r>
            <a:r>
              <a:rPr sz="2000" dirty="0">
                <a:solidFill>
                  <a:srgbClr val="091208"/>
                </a:solidFill>
                <a:latin typeface="Calibri"/>
                <a:cs typeface="Calibri"/>
              </a:rPr>
              <a:t>implements</a:t>
            </a:r>
            <a:r>
              <a:rPr sz="2000" spc="-10" dirty="0">
                <a:solidFill>
                  <a:srgbClr val="091208"/>
                </a:solidFill>
                <a:latin typeface="Calibri"/>
                <a:cs typeface="Calibri"/>
              </a:rPr>
              <a:t> </a:t>
            </a:r>
            <a:r>
              <a:rPr sz="2000" dirty="0">
                <a:solidFill>
                  <a:srgbClr val="091208"/>
                </a:solidFill>
                <a:latin typeface="Calibri"/>
                <a:cs typeface="Calibri"/>
              </a:rPr>
              <a:t>the</a:t>
            </a:r>
            <a:r>
              <a:rPr sz="2000" spc="-5" dirty="0">
                <a:solidFill>
                  <a:srgbClr val="091208"/>
                </a:solidFill>
                <a:latin typeface="Calibri"/>
                <a:cs typeface="Calibri"/>
              </a:rPr>
              <a:t> </a:t>
            </a:r>
            <a:r>
              <a:rPr sz="2000" dirty="0">
                <a:solidFill>
                  <a:srgbClr val="091208"/>
                </a:solidFill>
                <a:latin typeface="Calibri"/>
                <a:cs typeface="Calibri"/>
              </a:rPr>
              <a:t>ideas</a:t>
            </a:r>
            <a:r>
              <a:rPr sz="2000" spc="-5" dirty="0">
                <a:solidFill>
                  <a:srgbClr val="091208"/>
                </a:solidFill>
                <a:latin typeface="Calibri"/>
                <a:cs typeface="Calibri"/>
              </a:rPr>
              <a:t> </a:t>
            </a:r>
            <a:r>
              <a:rPr sz="2000" dirty="0">
                <a:solidFill>
                  <a:srgbClr val="091208"/>
                </a:solidFill>
                <a:latin typeface="Calibri"/>
                <a:cs typeface="Calibri"/>
              </a:rPr>
              <a:t>and</a:t>
            </a:r>
            <a:r>
              <a:rPr sz="2000" spc="-10" dirty="0">
                <a:solidFill>
                  <a:srgbClr val="091208"/>
                </a:solidFill>
                <a:latin typeface="Calibri"/>
                <a:cs typeface="Calibri"/>
              </a:rPr>
              <a:t> </a:t>
            </a:r>
            <a:r>
              <a:rPr sz="2000" dirty="0">
                <a:solidFill>
                  <a:srgbClr val="091208"/>
                </a:solidFill>
                <a:latin typeface="Calibri"/>
                <a:cs typeface="Calibri"/>
              </a:rPr>
              <a:t>principles</a:t>
            </a:r>
            <a:r>
              <a:rPr sz="2000" spc="-5" dirty="0">
                <a:solidFill>
                  <a:srgbClr val="091208"/>
                </a:solidFill>
                <a:latin typeface="Calibri"/>
                <a:cs typeface="Calibri"/>
              </a:rPr>
              <a:t> </a:t>
            </a:r>
            <a:r>
              <a:rPr sz="2000" spc="-25" dirty="0">
                <a:solidFill>
                  <a:srgbClr val="091208"/>
                </a:solidFill>
                <a:latin typeface="Calibri"/>
                <a:cs typeface="Calibri"/>
              </a:rPr>
              <a:t>of </a:t>
            </a:r>
            <a:r>
              <a:rPr sz="2000" dirty="0">
                <a:solidFill>
                  <a:srgbClr val="091208"/>
                </a:solidFill>
                <a:latin typeface="Calibri"/>
                <a:cs typeface="Calibri"/>
              </a:rPr>
              <a:t>object</a:t>
            </a:r>
            <a:r>
              <a:rPr sz="2000" spc="-20" dirty="0">
                <a:solidFill>
                  <a:srgbClr val="091208"/>
                </a:solidFill>
                <a:latin typeface="Calibri"/>
                <a:cs typeface="Calibri"/>
              </a:rPr>
              <a:t> </a:t>
            </a:r>
            <a:r>
              <a:rPr sz="2000" dirty="0">
                <a:solidFill>
                  <a:srgbClr val="091208"/>
                </a:solidFill>
                <a:latin typeface="Calibri"/>
                <a:cs typeface="Calibri"/>
              </a:rPr>
              <a:t>oriented</a:t>
            </a:r>
            <a:r>
              <a:rPr sz="2000" spc="-10" dirty="0">
                <a:solidFill>
                  <a:srgbClr val="091208"/>
                </a:solidFill>
                <a:latin typeface="Calibri"/>
                <a:cs typeface="Calibri"/>
              </a:rPr>
              <a:t> </a:t>
            </a:r>
            <a:r>
              <a:rPr sz="2000" dirty="0">
                <a:solidFill>
                  <a:srgbClr val="091208"/>
                </a:solidFill>
                <a:latin typeface="Calibri"/>
                <a:cs typeface="Calibri"/>
              </a:rPr>
              <a:t>design</a:t>
            </a:r>
            <a:r>
              <a:rPr sz="2000" spc="-10" dirty="0">
                <a:solidFill>
                  <a:srgbClr val="091208"/>
                </a:solidFill>
                <a:latin typeface="Calibri"/>
                <a:cs typeface="Calibri"/>
              </a:rPr>
              <a:t> </a:t>
            </a:r>
            <a:r>
              <a:rPr sz="2000" dirty="0">
                <a:solidFill>
                  <a:srgbClr val="091208"/>
                </a:solidFill>
                <a:latin typeface="Calibri"/>
                <a:cs typeface="Calibri"/>
              </a:rPr>
              <a:t>patterns</a:t>
            </a:r>
            <a:r>
              <a:rPr sz="2000" spc="-5" dirty="0">
                <a:solidFill>
                  <a:srgbClr val="091208"/>
                </a:solidFill>
                <a:latin typeface="Calibri"/>
                <a:cs typeface="Calibri"/>
              </a:rPr>
              <a:t> </a:t>
            </a:r>
            <a:r>
              <a:rPr lang="en-GB" sz="2000" spc="-5" dirty="0">
                <a:solidFill>
                  <a:srgbClr val="091208"/>
                </a:solidFill>
                <a:latin typeface="Calibri"/>
                <a:cs typeface="Calibri"/>
              </a:rPr>
              <a:t>in a language of your choice</a:t>
            </a:r>
            <a:endParaRPr sz="2000" dirty="0">
              <a:latin typeface="Calibri"/>
              <a:cs typeface="Calibri"/>
            </a:endParaRPr>
          </a:p>
          <a:p>
            <a:pPr>
              <a:lnSpc>
                <a:spcPct val="100000"/>
              </a:lnSpc>
              <a:spcBef>
                <a:spcPts val="15"/>
              </a:spcBef>
            </a:pPr>
            <a:endParaRPr sz="1950" dirty="0">
              <a:latin typeface="Calibri"/>
              <a:cs typeface="Calibri"/>
            </a:endParaRPr>
          </a:p>
          <a:p>
            <a:pPr marL="12700" marR="1154430">
              <a:lnSpc>
                <a:spcPct val="100000"/>
              </a:lnSpc>
              <a:spcBef>
                <a:spcPts val="5"/>
              </a:spcBef>
            </a:pPr>
            <a:r>
              <a:rPr sz="2000" b="1" dirty="0">
                <a:solidFill>
                  <a:srgbClr val="091208"/>
                </a:solidFill>
                <a:latin typeface="Calibri"/>
                <a:cs typeface="Calibri"/>
              </a:rPr>
              <a:t>The</a:t>
            </a:r>
            <a:r>
              <a:rPr sz="2000" b="1" spc="-5" dirty="0">
                <a:solidFill>
                  <a:srgbClr val="091208"/>
                </a:solidFill>
                <a:latin typeface="Calibri"/>
                <a:cs typeface="Calibri"/>
              </a:rPr>
              <a:t> </a:t>
            </a:r>
            <a:r>
              <a:rPr sz="2000" b="1" dirty="0">
                <a:solidFill>
                  <a:srgbClr val="091208"/>
                </a:solidFill>
                <a:latin typeface="Calibri"/>
                <a:cs typeface="Calibri"/>
              </a:rPr>
              <a:t>outcome</a:t>
            </a:r>
            <a:r>
              <a:rPr sz="2000" b="1" spc="-5" dirty="0">
                <a:solidFill>
                  <a:srgbClr val="091208"/>
                </a:solidFill>
                <a:latin typeface="Calibri"/>
                <a:cs typeface="Calibri"/>
              </a:rPr>
              <a:t> </a:t>
            </a:r>
            <a:r>
              <a:rPr sz="2000" b="1" dirty="0">
                <a:solidFill>
                  <a:srgbClr val="091208"/>
                </a:solidFill>
                <a:latin typeface="Calibri"/>
                <a:cs typeface="Calibri"/>
              </a:rPr>
              <a:t>of</a:t>
            </a:r>
            <a:r>
              <a:rPr sz="2000" b="1" spc="-5" dirty="0">
                <a:solidFill>
                  <a:srgbClr val="091208"/>
                </a:solidFill>
                <a:latin typeface="Calibri"/>
                <a:cs typeface="Calibri"/>
              </a:rPr>
              <a:t> </a:t>
            </a:r>
            <a:r>
              <a:rPr sz="2000" b="1" dirty="0">
                <a:solidFill>
                  <a:srgbClr val="091208"/>
                </a:solidFill>
                <a:latin typeface="Calibri"/>
                <a:cs typeface="Calibri"/>
              </a:rPr>
              <a:t>this</a:t>
            </a:r>
            <a:r>
              <a:rPr sz="2000" b="1" spc="-5" dirty="0">
                <a:solidFill>
                  <a:srgbClr val="091208"/>
                </a:solidFill>
                <a:latin typeface="Calibri"/>
                <a:cs typeface="Calibri"/>
              </a:rPr>
              <a:t> </a:t>
            </a:r>
            <a:r>
              <a:rPr sz="2000" b="1" dirty="0">
                <a:solidFill>
                  <a:srgbClr val="091208"/>
                </a:solidFill>
                <a:latin typeface="Calibri"/>
                <a:cs typeface="Calibri"/>
              </a:rPr>
              <a:t>week</a:t>
            </a:r>
            <a:r>
              <a:rPr sz="2000" b="1" spc="-5" dirty="0">
                <a:solidFill>
                  <a:srgbClr val="091208"/>
                </a:solidFill>
                <a:latin typeface="Calibri"/>
                <a:cs typeface="Calibri"/>
              </a:rPr>
              <a:t> </a:t>
            </a:r>
            <a:r>
              <a:rPr sz="2000" b="1" dirty="0">
                <a:solidFill>
                  <a:srgbClr val="091208"/>
                </a:solidFill>
                <a:latin typeface="Calibri"/>
                <a:cs typeface="Calibri"/>
              </a:rPr>
              <a:t>will</a:t>
            </a:r>
            <a:r>
              <a:rPr sz="2000" b="1" spc="-15" dirty="0">
                <a:solidFill>
                  <a:srgbClr val="091208"/>
                </a:solidFill>
                <a:latin typeface="Calibri"/>
                <a:cs typeface="Calibri"/>
              </a:rPr>
              <a:t> </a:t>
            </a:r>
            <a:r>
              <a:rPr sz="2000" b="1" dirty="0">
                <a:solidFill>
                  <a:srgbClr val="091208"/>
                </a:solidFill>
                <a:latin typeface="Calibri"/>
                <a:cs typeface="Calibri"/>
              </a:rPr>
              <a:t>be</a:t>
            </a:r>
            <a:r>
              <a:rPr sz="2000" b="1" spc="-5" dirty="0">
                <a:solidFill>
                  <a:srgbClr val="091208"/>
                </a:solidFill>
                <a:latin typeface="Calibri"/>
                <a:cs typeface="Calibri"/>
              </a:rPr>
              <a:t> </a:t>
            </a:r>
            <a:r>
              <a:rPr sz="2000" b="1" dirty="0">
                <a:solidFill>
                  <a:srgbClr val="091208"/>
                </a:solidFill>
                <a:latin typeface="Calibri"/>
                <a:cs typeface="Calibri"/>
              </a:rPr>
              <a:t>your development</a:t>
            </a:r>
            <a:r>
              <a:rPr sz="2000" b="1" spc="-15" dirty="0">
                <a:solidFill>
                  <a:srgbClr val="091208"/>
                </a:solidFill>
                <a:latin typeface="Calibri"/>
                <a:cs typeface="Calibri"/>
              </a:rPr>
              <a:t> </a:t>
            </a:r>
            <a:r>
              <a:rPr sz="2000" b="1" dirty="0">
                <a:solidFill>
                  <a:srgbClr val="091208"/>
                </a:solidFill>
                <a:latin typeface="Calibri"/>
                <a:cs typeface="Calibri"/>
              </a:rPr>
              <a:t>of</a:t>
            </a:r>
            <a:r>
              <a:rPr sz="2000" b="1" spc="-5" dirty="0">
                <a:solidFill>
                  <a:srgbClr val="091208"/>
                </a:solidFill>
                <a:latin typeface="Calibri"/>
                <a:cs typeface="Calibri"/>
              </a:rPr>
              <a:t> </a:t>
            </a:r>
            <a:r>
              <a:rPr sz="2000" b="1" dirty="0">
                <a:solidFill>
                  <a:srgbClr val="091208"/>
                </a:solidFill>
                <a:latin typeface="Calibri"/>
                <a:cs typeface="Calibri"/>
              </a:rPr>
              <a:t>an</a:t>
            </a:r>
            <a:r>
              <a:rPr sz="2000" b="1" spc="-5" dirty="0">
                <a:solidFill>
                  <a:srgbClr val="091208"/>
                </a:solidFill>
                <a:latin typeface="Calibri"/>
                <a:cs typeface="Calibri"/>
              </a:rPr>
              <a:t> </a:t>
            </a:r>
            <a:r>
              <a:rPr sz="2000" b="1" spc="-10" dirty="0">
                <a:solidFill>
                  <a:srgbClr val="091208"/>
                </a:solidFill>
                <a:latin typeface="Calibri"/>
                <a:cs typeface="Calibri"/>
              </a:rPr>
              <a:t>advanced </a:t>
            </a:r>
            <a:r>
              <a:rPr sz="2000" b="1" dirty="0">
                <a:solidFill>
                  <a:srgbClr val="091208"/>
                </a:solidFill>
                <a:latin typeface="Calibri"/>
                <a:cs typeface="Calibri"/>
              </a:rPr>
              <a:t>programming</a:t>
            </a:r>
            <a:r>
              <a:rPr sz="2000" b="1" spc="-25" dirty="0">
                <a:solidFill>
                  <a:srgbClr val="091208"/>
                </a:solidFill>
                <a:latin typeface="Calibri"/>
                <a:cs typeface="Calibri"/>
              </a:rPr>
              <a:t> </a:t>
            </a:r>
            <a:r>
              <a:rPr sz="2000" b="1" dirty="0">
                <a:solidFill>
                  <a:srgbClr val="091208"/>
                </a:solidFill>
                <a:latin typeface="Calibri"/>
                <a:cs typeface="Calibri"/>
              </a:rPr>
              <a:t>project</a:t>
            </a:r>
            <a:r>
              <a:rPr sz="2000" b="1" spc="-30" dirty="0">
                <a:solidFill>
                  <a:srgbClr val="091208"/>
                </a:solidFill>
                <a:latin typeface="Calibri"/>
                <a:cs typeface="Calibri"/>
              </a:rPr>
              <a:t> </a:t>
            </a:r>
            <a:r>
              <a:rPr sz="2000" b="1" dirty="0">
                <a:solidFill>
                  <a:srgbClr val="091208"/>
                </a:solidFill>
                <a:latin typeface="Calibri"/>
                <a:cs typeface="Calibri"/>
              </a:rPr>
              <a:t>to</a:t>
            </a:r>
            <a:r>
              <a:rPr sz="2000" b="1" spc="-20" dirty="0">
                <a:solidFill>
                  <a:srgbClr val="091208"/>
                </a:solidFill>
                <a:latin typeface="Calibri"/>
                <a:cs typeface="Calibri"/>
              </a:rPr>
              <a:t> </a:t>
            </a:r>
            <a:r>
              <a:rPr sz="2000" b="1" dirty="0">
                <a:solidFill>
                  <a:srgbClr val="091208"/>
                </a:solidFill>
                <a:latin typeface="Calibri"/>
                <a:cs typeface="Calibri"/>
              </a:rPr>
              <a:t>highlight</a:t>
            </a:r>
            <a:r>
              <a:rPr sz="2000" b="1" spc="-25" dirty="0">
                <a:solidFill>
                  <a:srgbClr val="091208"/>
                </a:solidFill>
                <a:latin typeface="Calibri"/>
                <a:cs typeface="Calibri"/>
              </a:rPr>
              <a:t> </a:t>
            </a:r>
            <a:r>
              <a:rPr sz="2000" b="1" dirty="0">
                <a:solidFill>
                  <a:srgbClr val="091208"/>
                </a:solidFill>
                <a:latin typeface="Calibri"/>
                <a:cs typeface="Calibri"/>
              </a:rPr>
              <a:t>your</a:t>
            </a:r>
            <a:r>
              <a:rPr sz="2000" b="1" spc="-15" dirty="0">
                <a:solidFill>
                  <a:srgbClr val="091208"/>
                </a:solidFill>
                <a:latin typeface="Calibri"/>
                <a:cs typeface="Calibri"/>
              </a:rPr>
              <a:t> </a:t>
            </a:r>
            <a:r>
              <a:rPr sz="2000" b="1" dirty="0">
                <a:solidFill>
                  <a:srgbClr val="091208"/>
                </a:solidFill>
                <a:latin typeface="Calibri"/>
                <a:cs typeface="Calibri"/>
              </a:rPr>
              <a:t>ability</a:t>
            </a:r>
            <a:r>
              <a:rPr sz="2000" b="1" spc="-10" dirty="0">
                <a:solidFill>
                  <a:srgbClr val="091208"/>
                </a:solidFill>
                <a:latin typeface="Calibri"/>
                <a:cs typeface="Calibri"/>
              </a:rPr>
              <a:t> </a:t>
            </a:r>
            <a:r>
              <a:rPr sz="2000" b="1" spc="-25" dirty="0">
                <a:solidFill>
                  <a:srgbClr val="091208"/>
                </a:solidFill>
                <a:latin typeface="Calibri"/>
                <a:cs typeface="Calibri"/>
              </a:rPr>
              <a:t>to:</a:t>
            </a:r>
            <a:endParaRPr sz="2000" dirty="0">
              <a:latin typeface="Calibri"/>
              <a:cs typeface="Calibri"/>
            </a:endParaRPr>
          </a:p>
          <a:p>
            <a:pPr marL="393065" indent="-380365">
              <a:lnSpc>
                <a:spcPts val="2135"/>
              </a:lnSpc>
              <a:spcBef>
                <a:spcPts val="5"/>
              </a:spcBef>
              <a:buClr>
                <a:srgbClr val="94609C"/>
              </a:buClr>
              <a:buSzPct val="133333"/>
              <a:buFont typeface="Arial"/>
              <a:buChar char="■"/>
              <a:tabLst>
                <a:tab pos="393065" algn="l"/>
                <a:tab pos="393700" algn="l"/>
              </a:tabLst>
            </a:pPr>
            <a:r>
              <a:rPr sz="1800" dirty="0">
                <a:solidFill>
                  <a:srgbClr val="091208"/>
                </a:solidFill>
                <a:latin typeface="Calibri"/>
                <a:cs typeface="Calibri"/>
              </a:rPr>
              <a:t>Use</a:t>
            </a:r>
            <a:r>
              <a:rPr sz="1800" spc="-5" dirty="0">
                <a:solidFill>
                  <a:srgbClr val="091208"/>
                </a:solidFill>
                <a:latin typeface="Calibri"/>
                <a:cs typeface="Calibri"/>
              </a:rPr>
              <a:t> </a:t>
            </a:r>
            <a:r>
              <a:rPr sz="1800" dirty="0">
                <a:solidFill>
                  <a:srgbClr val="091208"/>
                </a:solidFill>
                <a:latin typeface="Calibri"/>
                <a:cs typeface="Calibri"/>
              </a:rPr>
              <a:t>good</a:t>
            </a:r>
            <a:r>
              <a:rPr sz="1800" spc="-5" dirty="0">
                <a:solidFill>
                  <a:srgbClr val="091208"/>
                </a:solidFill>
                <a:latin typeface="Calibri"/>
                <a:cs typeface="Calibri"/>
              </a:rPr>
              <a:t> </a:t>
            </a:r>
            <a:r>
              <a:rPr sz="1800" dirty="0">
                <a:solidFill>
                  <a:srgbClr val="091208"/>
                </a:solidFill>
                <a:latin typeface="Calibri"/>
                <a:cs typeface="Calibri"/>
              </a:rPr>
              <a:t>problem</a:t>
            </a:r>
            <a:r>
              <a:rPr sz="1800" spc="-5" dirty="0">
                <a:solidFill>
                  <a:srgbClr val="091208"/>
                </a:solidFill>
                <a:latin typeface="Calibri"/>
                <a:cs typeface="Calibri"/>
              </a:rPr>
              <a:t> </a:t>
            </a:r>
            <a:r>
              <a:rPr sz="1800" dirty="0">
                <a:solidFill>
                  <a:srgbClr val="091208"/>
                </a:solidFill>
                <a:latin typeface="Calibri"/>
                <a:cs typeface="Calibri"/>
              </a:rPr>
              <a:t>solving </a:t>
            </a:r>
            <a:r>
              <a:rPr sz="1800" spc="-10" dirty="0">
                <a:solidFill>
                  <a:srgbClr val="091208"/>
                </a:solidFill>
                <a:latin typeface="Calibri"/>
                <a:cs typeface="Calibri"/>
              </a:rPr>
              <a:t>skills.</a:t>
            </a:r>
            <a:endParaRPr sz="1800" dirty="0">
              <a:latin typeface="Calibri"/>
              <a:cs typeface="Calibri"/>
            </a:endParaRPr>
          </a:p>
          <a:p>
            <a:pPr marL="393065" indent="-380365">
              <a:lnSpc>
                <a:spcPts val="2135"/>
              </a:lnSpc>
              <a:buClr>
                <a:srgbClr val="94609C"/>
              </a:buClr>
              <a:buSzPct val="133333"/>
              <a:buFont typeface="Arial"/>
              <a:buChar char="■"/>
              <a:tabLst>
                <a:tab pos="393065" algn="l"/>
                <a:tab pos="393700" algn="l"/>
              </a:tabLst>
            </a:pPr>
            <a:r>
              <a:rPr sz="1800" dirty="0">
                <a:solidFill>
                  <a:srgbClr val="091208"/>
                </a:solidFill>
                <a:latin typeface="Calibri"/>
                <a:cs typeface="Calibri"/>
              </a:rPr>
              <a:t>Adopt</a:t>
            </a:r>
            <a:r>
              <a:rPr sz="1800" spc="-20" dirty="0">
                <a:solidFill>
                  <a:srgbClr val="091208"/>
                </a:solidFill>
                <a:latin typeface="Calibri"/>
                <a:cs typeface="Calibri"/>
              </a:rPr>
              <a:t> </a:t>
            </a:r>
            <a:r>
              <a:rPr sz="1800" dirty="0">
                <a:solidFill>
                  <a:srgbClr val="091208"/>
                </a:solidFill>
                <a:latin typeface="Calibri"/>
                <a:cs typeface="Calibri"/>
              </a:rPr>
              <a:t>good design,</a:t>
            </a:r>
            <a:r>
              <a:rPr sz="1800" spc="-5" dirty="0">
                <a:solidFill>
                  <a:srgbClr val="091208"/>
                </a:solidFill>
                <a:latin typeface="Calibri"/>
                <a:cs typeface="Calibri"/>
              </a:rPr>
              <a:t> </a:t>
            </a:r>
            <a:r>
              <a:rPr sz="1800" dirty="0">
                <a:solidFill>
                  <a:srgbClr val="091208"/>
                </a:solidFill>
                <a:latin typeface="Calibri"/>
                <a:cs typeface="Calibri"/>
              </a:rPr>
              <a:t>programming</a:t>
            </a:r>
            <a:r>
              <a:rPr sz="1800" spc="-5" dirty="0">
                <a:solidFill>
                  <a:srgbClr val="091208"/>
                </a:solidFill>
                <a:latin typeface="Calibri"/>
                <a:cs typeface="Calibri"/>
              </a:rPr>
              <a:t> </a:t>
            </a:r>
            <a:r>
              <a:rPr sz="1800" dirty="0">
                <a:solidFill>
                  <a:srgbClr val="091208"/>
                </a:solidFill>
                <a:latin typeface="Calibri"/>
                <a:cs typeface="Calibri"/>
              </a:rPr>
              <a:t>and testing</a:t>
            </a:r>
            <a:r>
              <a:rPr sz="1800" spc="-5" dirty="0">
                <a:solidFill>
                  <a:srgbClr val="091208"/>
                </a:solidFill>
                <a:latin typeface="Calibri"/>
                <a:cs typeface="Calibri"/>
              </a:rPr>
              <a:t> </a:t>
            </a:r>
            <a:r>
              <a:rPr sz="1800" spc="-10" dirty="0">
                <a:solidFill>
                  <a:srgbClr val="091208"/>
                </a:solidFill>
                <a:latin typeface="Calibri"/>
                <a:cs typeface="Calibri"/>
              </a:rPr>
              <a:t>standards.</a:t>
            </a:r>
            <a:endParaRPr sz="1800" dirty="0">
              <a:latin typeface="Calibri"/>
              <a:cs typeface="Calibri"/>
            </a:endParaRPr>
          </a:p>
          <a:p>
            <a:pPr marL="393065" indent="-380365">
              <a:lnSpc>
                <a:spcPct val="100000"/>
              </a:lnSpc>
              <a:spcBef>
                <a:spcPts val="25"/>
              </a:spcBef>
              <a:buClr>
                <a:srgbClr val="94609C"/>
              </a:buClr>
              <a:buSzPct val="133333"/>
              <a:buFont typeface="Arial"/>
              <a:buChar char="■"/>
              <a:tabLst>
                <a:tab pos="393065" algn="l"/>
                <a:tab pos="393700" algn="l"/>
              </a:tabLst>
            </a:pPr>
            <a:r>
              <a:rPr sz="1800" dirty="0">
                <a:solidFill>
                  <a:srgbClr val="091208"/>
                </a:solidFill>
                <a:latin typeface="Calibri"/>
                <a:cs typeface="Calibri"/>
              </a:rPr>
              <a:t>Implementing</a:t>
            </a:r>
            <a:r>
              <a:rPr sz="1800" spc="-20" dirty="0">
                <a:solidFill>
                  <a:srgbClr val="091208"/>
                </a:solidFill>
                <a:latin typeface="Calibri"/>
                <a:cs typeface="Calibri"/>
              </a:rPr>
              <a:t> </a:t>
            </a:r>
            <a:r>
              <a:rPr sz="1800" dirty="0">
                <a:solidFill>
                  <a:srgbClr val="091208"/>
                </a:solidFill>
                <a:latin typeface="Calibri"/>
                <a:cs typeface="Calibri"/>
              </a:rPr>
              <a:t>a</a:t>
            </a:r>
            <a:r>
              <a:rPr sz="1800" spc="-10" dirty="0">
                <a:solidFill>
                  <a:srgbClr val="091208"/>
                </a:solidFill>
                <a:latin typeface="Calibri"/>
                <a:cs typeface="Calibri"/>
              </a:rPr>
              <a:t> </a:t>
            </a:r>
            <a:r>
              <a:rPr sz="1800" dirty="0">
                <a:solidFill>
                  <a:srgbClr val="091208"/>
                </a:solidFill>
                <a:latin typeface="Calibri"/>
                <a:cs typeface="Calibri"/>
              </a:rPr>
              <a:t>high quality,</a:t>
            </a:r>
            <a:r>
              <a:rPr sz="1800" spc="-10" dirty="0">
                <a:solidFill>
                  <a:srgbClr val="091208"/>
                </a:solidFill>
                <a:latin typeface="Calibri"/>
                <a:cs typeface="Calibri"/>
              </a:rPr>
              <a:t> </a:t>
            </a:r>
            <a:r>
              <a:rPr sz="1800" dirty="0">
                <a:solidFill>
                  <a:srgbClr val="091208"/>
                </a:solidFill>
                <a:latin typeface="Calibri"/>
                <a:cs typeface="Calibri"/>
              </a:rPr>
              <a:t>internally</a:t>
            </a:r>
            <a:r>
              <a:rPr sz="1800" spc="-10" dirty="0">
                <a:solidFill>
                  <a:srgbClr val="091208"/>
                </a:solidFill>
                <a:latin typeface="Calibri"/>
                <a:cs typeface="Calibri"/>
              </a:rPr>
              <a:t> </a:t>
            </a:r>
            <a:r>
              <a:rPr sz="1800" dirty="0">
                <a:solidFill>
                  <a:srgbClr val="091208"/>
                </a:solidFill>
                <a:latin typeface="Calibri"/>
                <a:cs typeface="Calibri"/>
              </a:rPr>
              <a:t>documented</a:t>
            </a:r>
            <a:r>
              <a:rPr sz="1800" spc="-5" dirty="0">
                <a:solidFill>
                  <a:srgbClr val="091208"/>
                </a:solidFill>
                <a:latin typeface="Calibri"/>
                <a:cs typeface="Calibri"/>
              </a:rPr>
              <a:t> </a:t>
            </a:r>
            <a:r>
              <a:rPr sz="1800" dirty="0">
                <a:solidFill>
                  <a:srgbClr val="091208"/>
                </a:solidFill>
                <a:latin typeface="Calibri"/>
                <a:cs typeface="Calibri"/>
              </a:rPr>
              <a:t>solution</a:t>
            </a:r>
            <a:r>
              <a:rPr sz="1800" spc="-5" dirty="0">
                <a:solidFill>
                  <a:srgbClr val="091208"/>
                </a:solidFill>
                <a:latin typeface="Calibri"/>
                <a:cs typeface="Calibri"/>
              </a:rPr>
              <a:t> </a:t>
            </a:r>
            <a:r>
              <a:rPr sz="1800" dirty="0">
                <a:solidFill>
                  <a:srgbClr val="091208"/>
                </a:solidFill>
                <a:latin typeface="Calibri"/>
                <a:cs typeface="Calibri"/>
              </a:rPr>
              <a:t>to</a:t>
            </a:r>
            <a:r>
              <a:rPr sz="1800" spc="-5" dirty="0">
                <a:solidFill>
                  <a:srgbClr val="091208"/>
                </a:solidFill>
                <a:latin typeface="Calibri"/>
                <a:cs typeface="Calibri"/>
              </a:rPr>
              <a:t> </a:t>
            </a:r>
            <a:r>
              <a:rPr sz="1800" dirty="0">
                <a:solidFill>
                  <a:srgbClr val="091208"/>
                </a:solidFill>
                <a:latin typeface="Calibri"/>
                <a:cs typeface="Calibri"/>
              </a:rPr>
              <a:t>an</a:t>
            </a:r>
            <a:r>
              <a:rPr sz="1800" spc="-5" dirty="0">
                <a:solidFill>
                  <a:srgbClr val="091208"/>
                </a:solidFill>
                <a:latin typeface="Calibri"/>
                <a:cs typeface="Calibri"/>
              </a:rPr>
              <a:t> </a:t>
            </a:r>
            <a:r>
              <a:rPr sz="1800" dirty="0">
                <a:solidFill>
                  <a:srgbClr val="091208"/>
                </a:solidFill>
                <a:latin typeface="Calibri"/>
                <a:cs typeface="Calibri"/>
              </a:rPr>
              <a:t>assigned </a:t>
            </a:r>
            <a:r>
              <a:rPr sz="1800" spc="-10" dirty="0">
                <a:solidFill>
                  <a:srgbClr val="091208"/>
                </a:solidFill>
                <a:latin typeface="Calibri"/>
                <a:cs typeface="Calibri"/>
              </a:rPr>
              <a:t>problem.</a:t>
            </a:r>
            <a:endParaRPr sz="1800" dirty="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280920">
              <a:lnSpc>
                <a:spcPct val="100000"/>
              </a:lnSpc>
              <a:spcBef>
                <a:spcPts val="100"/>
              </a:spcBef>
            </a:pPr>
            <a:r>
              <a:rPr sz="2800" dirty="0">
                <a:solidFill>
                  <a:srgbClr val="FFFFFF"/>
                </a:solidFill>
              </a:rPr>
              <a:t>Week</a:t>
            </a:r>
            <a:r>
              <a:rPr sz="2800" spc="-5" dirty="0">
                <a:solidFill>
                  <a:srgbClr val="FFFFFF"/>
                </a:solidFill>
              </a:rPr>
              <a:t> </a:t>
            </a:r>
            <a:r>
              <a:rPr sz="2800" dirty="0">
                <a:solidFill>
                  <a:srgbClr val="FFFFFF"/>
                </a:solidFill>
              </a:rPr>
              <a:t>2 –</a:t>
            </a:r>
            <a:r>
              <a:rPr sz="2800" spc="-5" dirty="0">
                <a:solidFill>
                  <a:srgbClr val="FFFFFF"/>
                </a:solidFill>
              </a:rPr>
              <a:t> </a:t>
            </a:r>
            <a:r>
              <a:rPr sz="2800" dirty="0">
                <a:solidFill>
                  <a:srgbClr val="FFFFFF"/>
                </a:solidFill>
              </a:rPr>
              <a:t>Assignment </a:t>
            </a:r>
            <a:r>
              <a:rPr sz="2800" spc="-60" dirty="0">
                <a:solidFill>
                  <a:srgbClr val="FFFFFF"/>
                </a:solidFill>
              </a:rPr>
              <a:t>2</a:t>
            </a: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499"/>
            </a:xfrm>
            <a:prstGeom prst="rect">
              <a:avLst/>
            </a:prstGeom>
          </p:spPr>
        </p:pic>
        <p:sp>
          <p:nvSpPr>
            <p:cNvPr id="4" name="object 4"/>
            <p:cNvSpPr/>
            <p:nvPr/>
          </p:nvSpPr>
          <p:spPr>
            <a:xfrm>
              <a:off x="4893490" y="1727727"/>
              <a:ext cx="892810" cy="625475"/>
            </a:xfrm>
            <a:custGeom>
              <a:avLst/>
              <a:gdLst/>
              <a:ahLst/>
              <a:cxnLst/>
              <a:rect l="l" t="t" r="r" b="b"/>
              <a:pathLst>
                <a:path w="892810" h="625475">
                  <a:moveTo>
                    <a:pt x="874918" y="336472"/>
                  </a:moveTo>
                  <a:lnTo>
                    <a:pt x="773195" y="618577"/>
                  </a:lnTo>
                  <a:lnTo>
                    <a:pt x="790826" y="624935"/>
                  </a:lnTo>
                  <a:lnTo>
                    <a:pt x="892550" y="342830"/>
                  </a:lnTo>
                  <a:lnTo>
                    <a:pt x="874918" y="336472"/>
                  </a:lnTo>
                  <a:close/>
                </a:path>
                <a:path w="892810" h="625475">
                  <a:moveTo>
                    <a:pt x="822024" y="317399"/>
                  </a:moveTo>
                  <a:lnTo>
                    <a:pt x="720300" y="599504"/>
                  </a:lnTo>
                  <a:lnTo>
                    <a:pt x="755563" y="612220"/>
                  </a:lnTo>
                  <a:lnTo>
                    <a:pt x="857288" y="330114"/>
                  </a:lnTo>
                  <a:lnTo>
                    <a:pt x="822024" y="317399"/>
                  </a:lnTo>
                  <a:close/>
                </a:path>
                <a:path w="892810" h="625475">
                  <a:moveTo>
                    <a:pt x="763965" y="423156"/>
                  </a:moveTo>
                  <a:lnTo>
                    <a:pt x="231242" y="423156"/>
                  </a:lnTo>
                  <a:lnTo>
                    <a:pt x="702669" y="593147"/>
                  </a:lnTo>
                  <a:lnTo>
                    <a:pt x="763965" y="423156"/>
                  </a:lnTo>
                  <a:close/>
                </a:path>
                <a:path w="892810" h="625475">
                  <a:moveTo>
                    <a:pt x="383827" y="0"/>
                  </a:moveTo>
                  <a:lnTo>
                    <a:pt x="0" y="180380"/>
                  </a:lnTo>
                  <a:lnTo>
                    <a:pt x="180380" y="564207"/>
                  </a:lnTo>
                  <a:lnTo>
                    <a:pt x="231242" y="423156"/>
                  </a:lnTo>
                  <a:lnTo>
                    <a:pt x="763965" y="423156"/>
                  </a:lnTo>
                  <a:lnTo>
                    <a:pt x="804392" y="311042"/>
                  </a:lnTo>
                  <a:lnTo>
                    <a:pt x="332966" y="141051"/>
                  </a:lnTo>
                  <a:lnTo>
                    <a:pt x="383827" y="0"/>
                  </a:lnTo>
                  <a:close/>
                </a:path>
              </a:pathLst>
            </a:custGeom>
            <a:solidFill>
              <a:srgbClr val="FFAB40"/>
            </a:solidFill>
          </p:spPr>
          <p:txBody>
            <a:bodyPr wrap="square" lIns="0" tIns="0" rIns="0" bIns="0" rtlCol="0"/>
            <a:lstStyle/>
            <a:p>
              <a:endParaRPr/>
            </a:p>
          </p:txBody>
        </p:sp>
        <p:sp>
          <p:nvSpPr>
            <p:cNvPr id="5" name="object 5"/>
            <p:cNvSpPr/>
            <p:nvPr/>
          </p:nvSpPr>
          <p:spPr>
            <a:xfrm>
              <a:off x="4893490" y="1727726"/>
              <a:ext cx="892810" cy="625475"/>
            </a:xfrm>
            <a:custGeom>
              <a:avLst/>
              <a:gdLst/>
              <a:ahLst/>
              <a:cxnLst/>
              <a:rect l="l" t="t" r="r" b="b"/>
              <a:pathLst>
                <a:path w="892810" h="625475">
                  <a:moveTo>
                    <a:pt x="790826" y="624935"/>
                  </a:moveTo>
                  <a:lnTo>
                    <a:pt x="773194" y="618577"/>
                  </a:lnTo>
                  <a:lnTo>
                    <a:pt x="874917" y="336473"/>
                  </a:lnTo>
                  <a:lnTo>
                    <a:pt x="892549" y="342830"/>
                  </a:lnTo>
                  <a:lnTo>
                    <a:pt x="790826" y="624935"/>
                  </a:lnTo>
                  <a:close/>
                </a:path>
                <a:path w="892810" h="625475">
                  <a:moveTo>
                    <a:pt x="755563" y="612220"/>
                  </a:moveTo>
                  <a:lnTo>
                    <a:pt x="720300" y="599504"/>
                  </a:lnTo>
                  <a:lnTo>
                    <a:pt x="822023" y="317399"/>
                  </a:lnTo>
                  <a:lnTo>
                    <a:pt x="857287" y="330115"/>
                  </a:lnTo>
                  <a:lnTo>
                    <a:pt x="755563" y="612220"/>
                  </a:lnTo>
                  <a:close/>
                </a:path>
                <a:path w="892810" h="625475">
                  <a:moveTo>
                    <a:pt x="702669" y="593147"/>
                  </a:moveTo>
                  <a:lnTo>
                    <a:pt x="231241" y="423156"/>
                  </a:lnTo>
                  <a:lnTo>
                    <a:pt x="180380" y="564208"/>
                  </a:lnTo>
                  <a:lnTo>
                    <a:pt x="0" y="180380"/>
                  </a:lnTo>
                  <a:lnTo>
                    <a:pt x="383826" y="0"/>
                  </a:lnTo>
                  <a:lnTo>
                    <a:pt x="332965" y="141051"/>
                  </a:lnTo>
                  <a:lnTo>
                    <a:pt x="804392" y="311042"/>
                  </a:lnTo>
                  <a:lnTo>
                    <a:pt x="702669" y="593147"/>
                  </a:lnTo>
                  <a:close/>
                </a:path>
              </a:pathLst>
            </a:custGeom>
            <a:ln w="25399">
              <a:solidFill>
                <a:srgbClr val="BC7D2C"/>
              </a:solidFill>
            </a:ln>
          </p:spPr>
          <p:txBody>
            <a:bodyPr wrap="square" lIns="0" tIns="0" rIns="0" bIns="0" rtlCol="0"/>
            <a:lstStyle/>
            <a:p>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499"/>
            </a:xfrm>
            <a:prstGeom prst="rect">
              <a:avLst/>
            </a:prstGeom>
          </p:spPr>
        </p:pic>
        <p:sp>
          <p:nvSpPr>
            <p:cNvPr id="4" name="object 4"/>
            <p:cNvSpPr/>
            <p:nvPr/>
          </p:nvSpPr>
          <p:spPr>
            <a:xfrm>
              <a:off x="3366611" y="2962415"/>
              <a:ext cx="793750" cy="722630"/>
            </a:xfrm>
            <a:custGeom>
              <a:avLst/>
              <a:gdLst/>
              <a:ahLst/>
              <a:cxnLst/>
              <a:rect l="l" t="t" r="r" b="b"/>
              <a:pathLst>
                <a:path w="793750" h="722629">
                  <a:moveTo>
                    <a:pt x="14663" y="476130"/>
                  </a:moveTo>
                  <a:lnTo>
                    <a:pt x="0" y="487804"/>
                  </a:lnTo>
                  <a:lnTo>
                    <a:pt x="186780" y="722419"/>
                  </a:lnTo>
                  <a:lnTo>
                    <a:pt x="201443" y="710745"/>
                  </a:lnTo>
                  <a:lnTo>
                    <a:pt x="14663" y="476130"/>
                  </a:lnTo>
                  <a:close/>
                </a:path>
                <a:path w="793750" h="722629">
                  <a:moveTo>
                    <a:pt x="58653" y="441109"/>
                  </a:moveTo>
                  <a:lnTo>
                    <a:pt x="29326" y="464456"/>
                  </a:lnTo>
                  <a:lnTo>
                    <a:pt x="216105" y="699072"/>
                  </a:lnTo>
                  <a:lnTo>
                    <a:pt x="245433" y="675723"/>
                  </a:lnTo>
                  <a:lnTo>
                    <a:pt x="58653" y="441109"/>
                  </a:lnTo>
                  <a:close/>
                </a:path>
                <a:path w="793750" h="722629">
                  <a:moveTo>
                    <a:pt x="371994" y="0"/>
                  </a:moveTo>
                  <a:lnTo>
                    <a:pt x="465383" y="117307"/>
                  </a:lnTo>
                  <a:lnTo>
                    <a:pt x="73317" y="429436"/>
                  </a:lnTo>
                  <a:lnTo>
                    <a:pt x="260096" y="664051"/>
                  </a:lnTo>
                  <a:lnTo>
                    <a:pt x="652162" y="351922"/>
                  </a:lnTo>
                  <a:lnTo>
                    <a:pt x="758868" y="351922"/>
                  </a:lnTo>
                  <a:lnTo>
                    <a:pt x="793386" y="47837"/>
                  </a:lnTo>
                  <a:lnTo>
                    <a:pt x="371994" y="0"/>
                  </a:lnTo>
                  <a:close/>
                </a:path>
                <a:path w="793750" h="722629">
                  <a:moveTo>
                    <a:pt x="758868" y="351922"/>
                  </a:moveTo>
                  <a:lnTo>
                    <a:pt x="652162" y="351922"/>
                  </a:lnTo>
                  <a:lnTo>
                    <a:pt x="745552" y="469229"/>
                  </a:lnTo>
                  <a:lnTo>
                    <a:pt x="758868" y="351922"/>
                  </a:lnTo>
                  <a:close/>
                </a:path>
              </a:pathLst>
            </a:custGeom>
            <a:solidFill>
              <a:srgbClr val="FFAB40"/>
            </a:solidFill>
          </p:spPr>
          <p:txBody>
            <a:bodyPr wrap="square" lIns="0" tIns="0" rIns="0" bIns="0" rtlCol="0"/>
            <a:lstStyle/>
            <a:p>
              <a:endParaRPr/>
            </a:p>
          </p:txBody>
        </p:sp>
        <p:sp>
          <p:nvSpPr>
            <p:cNvPr id="5" name="object 5"/>
            <p:cNvSpPr/>
            <p:nvPr/>
          </p:nvSpPr>
          <p:spPr>
            <a:xfrm>
              <a:off x="3366611" y="2962416"/>
              <a:ext cx="793750" cy="722630"/>
            </a:xfrm>
            <a:custGeom>
              <a:avLst/>
              <a:gdLst/>
              <a:ahLst/>
              <a:cxnLst/>
              <a:rect l="l" t="t" r="r" b="b"/>
              <a:pathLst>
                <a:path w="793750" h="722629">
                  <a:moveTo>
                    <a:pt x="0" y="487804"/>
                  </a:moveTo>
                  <a:lnTo>
                    <a:pt x="14663" y="476130"/>
                  </a:lnTo>
                  <a:lnTo>
                    <a:pt x="201443" y="710744"/>
                  </a:lnTo>
                  <a:lnTo>
                    <a:pt x="186779" y="722418"/>
                  </a:lnTo>
                  <a:lnTo>
                    <a:pt x="0" y="487804"/>
                  </a:lnTo>
                  <a:close/>
                </a:path>
                <a:path w="793750" h="722629">
                  <a:moveTo>
                    <a:pt x="29326" y="464456"/>
                  </a:moveTo>
                  <a:lnTo>
                    <a:pt x="58653" y="441109"/>
                  </a:lnTo>
                  <a:lnTo>
                    <a:pt x="245433" y="675723"/>
                  </a:lnTo>
                  <a:lnTo>
                    <a:pt x="216106" y="699071"/>
                  </a:lnTo>
                  <a:lnTo>
                    <a:pt x="29326" y="464456"/>
                  </a:lnTo>
                  <a:close/>
                </a:path>
                <a:path w="793750" h="722629">
                  <a:moveTo>
                    <a:pt x="73316" y="429435"/>
                  </a:moveTo>
                  <a:lnTo>
                    <a:pt x="465383" y="117307"/>
                  </a:lnTo>
                  <a:lnTo>
                    <a:pt x="371993" y="0"/>
                  </a:lnTo>
                  <a:lnTo>
                    <a:pt x="793387" y="47835"/>
                  </a:lnTo>
                  <a:lnTo>
                    <a:pt x="745552" y="469228"/>
                  </a:lnTo>
                  <a:lnTo>
                    <a:pt x="652162" y="351921"/>
                  </a:lnTo>
                  <a:lnTo>
                    <a:pt x="260096" y="664050"/>
                  </a:lnTo>
                  <a:lnTo>
                    <a:pt x="73316" y="429435"/>
                  </a:lnTo>
                  <a:close/>
                </a:path>
              </a:pathLst>
            </a:custGeom>
            <a:ln w="25399">
              <a:solidFill>
                <a:srgbClr val="BC7D2C"/>
              </a:solidFill>
            </a:ln>
          </p:spPr>
          <p:txBody>
            <a:bodyPr wrap="square" lIns="0" tIns="0" rIns="0" bIns="0" rtlCol="0"/>
            <a:lstStyle/>
            <a:p>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499"/>
            </a:xfrm>
            <a:prstGeom prst="rect">
              <a:avLst/>
            </a:prstGeom>
          </p:spPr>
        </p:pic>
        <p:pic>
          <p:nvPicPr>
            <p:cNvPr id="4" name="object 4"/>
            <p:cNvPicPr/>
            <p:nvPr/>
          </p:nvPicPr>
          <p:blipFill>
            <a:blip r:embed="rId3" cstate="print"/>
            <a:stretch>
              <a:fillRect/>
            </a:stretch>
          </p:blipFill>
          <p:spPr>
            <a:xfrm>
              <a:off x="2284541" y="0"/>
              <a:ext cx="4574915" cy="5143499"/>
            </a:xfrm>
            <a:prstGeom prst="rect">
              <a:avLst/>
            </a:prstGeom>
          </p:spPr>
        </p:pic>
        <p:sp>
          <p:nvSpPr>
            <p:cNvPr id="5" name="object 5"/>
            <p:cNvSpPr/>
            <p:nvPr/>
          </p:nvSpPr>
          <p:spPr>
            <a:xfrm>
              <a:off x="3537633" y="2237567"/>
              <a:ext cx="867410" cy="668655"/>
            </a:xfrm>
            <a:custGeom>
              <a:avLst/>
              <a:gdLst/>
              <a:ahLst/>
              <a:cxnLst/>
              <a:rect l="l" t="t" r="r" b="b"/>
              <a:pathLst>
                <a:path w="867410" h="668655">
                  <a:moveTo>
                    <a:pt x="850632" y="391642"/>
                  </a:moveTo>
                  <a:lnTo>
                    <a:pt x="716587" y="659900"/>
                  </a:lnTo>
                  <a:lnTo>
                    <a:pt x="733353" y="668279"/>
                  </a:lnTo>
                  <a:lnTo>
                    <a:pt x="867398" y="400020"/>
                  </a:lnTo>
                  <a:lnTo>
                    <a:pt x="850632" y="391642"/>
                  </a:lnTo>
                  <a:close/>
                </a:path>
                <a:path w="867410" h="668655">
                  <a:moveTo>
                    <a:pt x="800333" y="366509"/>
                  </a:moveTo>
                  <a:lnTo>
                    <a:pt x="666288" y="634767"/>
                  </a:lnTo>
                  <a:lnTo>
                    <a:pt x="699822" y="651523"/>
                  </a:lnTo>
                  <a:lnTo>
                    <a:pt x="833866" y="383265"/>
                  </a:lnTo>
                  <a:lnTo>
                    <a:pt x="800333" y="366509"/>
                  </a:lnTo>
                  <a:close/>
                </a:path>
                <a:path w="867410" h="668655">
                  <a:moveTo>
                    <a:pt x="761455" y="402386"/>
                  </a:moveTo>
                  <a:lnTo>
                    <a:pt x="201234" y="402386"/>
                  </a:lnTo>
                  <a:lnTo>
                    <a:pt x="649523" y="626390"/>
                  </a:lnTo>
                  <a:lnTo>
                    <a:pt x="761455" y="402386"/>
                  </a:lnTo>
                  <a:close/>
                </a:path>
                <a:path w="867410" h="668655">
                  <a:moveTo>
                    <a:pt x="402301" y="0"/>
                  </a:moveTo>
                  <a:lnTo>
                    <a:pt x="0" y="134212"/>
                  </a:lnTo>
                  <a:lnTo>
                    <a:pt x="134212" y="536515"/>
                  </a:lnTo>
                  <a:lnTo>
                    <a:pt x="201234" y="402386"/>
                  </a:lnTo>
                  <a:lnTo>
                    <a:pt x="761455" y="402386"/>
                  </a:lnTo>
                  <a:lnTo>
                    <a:pt x="783568" y="358132"/>
                  </a:lnTo>
                  <a:lnTo>
                    <a:pt x="335278" y="134128"/>
                  </a:lnTo>
                  <a:lnTo>
                    <a:pt x="402301" y="0"/>
                  </a:lnTo>
                  <a:close/>
                </a:path>
              </a:pathLst>
            </a:custGeom>
            <a:solidFill>
              <a:srgbClr val="FFAB40"/>
            </a:solidFill>
          </p:spPr>
          <p:txBody>
            <a:bodyPr wrap="square" lIns="0" tIns="0" rIns="0" bIns="0" rtlCol="0"/>
            <a:lstStyle/>
            <a:p>
              <a:endParaRPr/>
            </a:p>
          </p:txBody>
        </p:sp>
        <p:sp>
          <p:nvSpPr>
            <p:cNvPr id="6" name="object 6"/>
            <p:cNvSpPr/>
            <p:nvPr/>
          </p:nvSpPr>
          <p:spPr>
            <a:xfrm>
              <a:off x="3537632" y="2237566"/>
              <a:ext cx="867410" cy="668655"/>
            </a:xfrm>
            <a:custGeom>
              <a:avLst/>
              <a:gdLst/>
              <a:ahLst/>
              <a:cxnLst/>
              <a:rect l="l" t="t" r="r" b="b"/>
              <a:pathLst>
                <a:path w="867410" h="668655">
                  <a:moveTo>
                    <a:pt x="733354" y="668279"/>
                  </a:moveTo>
                  <a:lnTo>
                    <a:pt x="716587" y="659901"/>
                  </a:lnTo>
                  <a:lnTo>
                    <a:pt x="850632" y="391643"/>
                  </a:lnTo>
                  <a:lnTo>
                    <a:pt x="867399" y="400021"/>
                  </a:lnTo>
                  <a:lnTo>
                    <a:pt x="733354" y="668279"/>
                  </a:lnTo>
                  <a:close/>
                </a:path>
                <a:path w="867410" h="668655">
                  <a:moveTo>
                    <a:pt x="699822" y="651524"/>
                  </a:moveTo>
                  <a:lnTo>
                    <a:pt x="666289" y="634768"/>
                  </a:lnTo>
                  <a:lnTo>
                    <a:pt x="800334" y="366509"/>
                  </a:lnTo>
                  <a:lnTo>
                    <a:pt x="833867" y="383265"/>
                  </a:lnTo>
                  <a:lnTo>
                    <a:pt x="699822" y="651524"/>
                  </a:lnTo>
                  <a:close/>
                </a:path>
                <a:path w="867410" h="668655">
                  <a:moveTo>
                    <a:pt x="649523" y="626390"/>
                  </a:moveTo>
                  <a:lnTo>
                    <a:pt x="201234" y="402387"/>
                  </a:lnTo>
                  <a:lnTo>
                    <a:pt x="134212" y="536516"/>
                  </a:lnTo>
                  <a:lnTo>
                    <a:pt x="0" y="134213"/>
                  </a:lnTo>
                  <a:lnTo>
                    <a:pt x="402302" y="0"/>
                  </a:lnTo>
                  <a:lnTo>
                    <a:pt x="335279" y="134128"/>
                  </a:lnTo>
                  <a:lnTo>
                    <a:pt x="783568" y="358132"/>
                  </a:lnTo>
                  <a:lnTo>
                    <a:pt x="649523" y="626390"/>
                  </a:lnTo>
                  <a:close/>
                </a:path>
              </a:pathLst>
            </a:custGeom>
            <a:ln w="25400">
              <a:solidFill>
                <a:srgbClr val="BC7D2C"/>
              </a:solidFill>
            </a:ln>
          </p:spPr>
          <p:txBody>
            <a:bodyPr wrap="square" lIns="0" tIns="0" rIns="0" bIns="0" rtlCol="0"/>
            <a:lstStyle/>
            <a:p>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499"/>
            </a:xfrm>
            <a:prstGeom prst="rect">
              <a:avLst/>
            </a:prstGeom>
          </p:spPr>
        </p:pic>
        <p:sp>
          <p:nvSpPr>
            <p:cNvPr id="4" name="object 4"/>
            <p:cNvSpPr/>
            <p:nvPr/>
          </p:nvSpPr>
          <p:spPr>
            <a:xfrm>
              <a:off x="639098" y="1239478"/>
              <a:ext cx="600075" cy="895350"/>
            </a:xfrm>
            <a:custGeom>
              <a:avLst/>
              <a:gdLst/>
              <a:ahLst/>
              <a:cxnLst/>
              <a:rect l="l" t="t" r="r" b="b"/>
              <a:pathLst>
                <a:path w="600075" h="895350">
                  <a:moveTo>
                    <a:pt x="449826" y="875992"/>
                  </a:moveTo>
                  <a:lnTo>
                    <a:pt x="149941" y="875992"/>
                  </a:lnTo>
                  <a:lnTo>
                    <a:pt x="149941" y="894735"/>
                  </a:lnTo>
                  <a:lnTo>
                    <a:pt x="449826" y="894735"/>
                  </a:lnTo>
                  <a:lnTo>
                    <a:pt x="449826" y="875992"/>
                  </a:lnTo>
                  <a:close/>
                </a:path>
                <a:path w="600075" h="895350">
                  <a:moveTo>
                    <a:pt x="449826" y="819764"/>
                  </a:moveTo>
                  <a:lnTo>
                    <a:pt x="149941" y="819764"/>
                  </a:lnTo>
                  <a:lnTo>
                    <a:pt x="149941" y="857250"/>
                  </a:lnTo>
                  <a:lnTo>
                    <a:pt x="449826" y="857250"/>
                  </a:lnTo>
                  <a:lnTo>
                    <a:pt x="449826" y="819764"/>
                  </a:lnTo>
                  <a:close/>
                </a:path>
                <a:path w="600075" h="895350">
                  <a:moveTo>
                    <a:pt x="449826" y="299882"/>
                  </a:moveTo>
                  <a:lnTo>
                    <a:pt x="149941" y="299882"/>
                  </a:lnTo>
                  <a:lnTo>
                    <a:pt x="149941" y="801022"/>
                  </a:lnTo>
                  <a:lnTo>
                    <a:pt x="449826" y="801022"/>
                  </a:lnTo>
                  <a:lnTo>
                    <a:pt x="449826" y="299882"/>
                  </a:lnTo>
                  <a:close/>
                </a:path>
                <a:path w="600075" h="895350">
                  <a:moveTo>
                    <a:pt x="299884" y="0"/>
                  </a:moveTo>
                  <a:lnTo>
                    <a:pt x="0" y="299882"/>
                  </a:lnTo>
                  <a:lnTo>
                    <a:pt x="599768" y="299882"/>
                  </a:lnTo>
                  <a:lnTo>
                    <a:pt x="299884" y="0"/>
                  </a:lnTo>
                  <a:close/>
                </a:path>
              </a:pathLst>
            </a:custGeom>
            <a:solidFill>
              <a:srgbClr val="FFAB40"/>
            </a:solidFill>
          </p:spPr>
          <p:txBody>
            <a:bodyPr wrap="square" lIns="0" tIns="0" rIns="0" bIns="0" rtlCol="0"/>
            <a:lstStyle/>
            <a:p>
              <a:endParaRPr/>
            </a:p>
          </p:txBody>
        </p:sp>
        <p:sp>
          <p:nvSpPr>
            <p:cNvPr id="5" name="object 5"/>
            <p:cNvSpPr/>
            <p:nvPr/>
          </p:nvSpPr>
          <p:spPr>
            <a:xfrm>
              <a:off x="639098" y="1239477"/>
              <a:ext cx="600075" cy="895350"/>
            </a:xfrm>
            <a:custGeom>
              <a:avLst/>
              <a:gdLst/>
              <a:ahLst/>
              <a:cxnLst/>
              <a:rect l="l" t="t" r="r" b="b"/>
              <a:pathLst>
                <a:path w="600075" h="895350">
                  <a:moveTo>
                    <a:pt x="149941" y="894736"/>
                  </a:moveTo>
                  <a:lnTo>
                    <a:pt x="149941" y="875992"/>
                  </a:lnTo>
                  <a:lnTo>
                    <a:pt x="449826" y="875992"/>
                  </a:lnTo>
                  <a:lnTo>
                    <a:pt x="449826" y="894736"/>
                  </a:lnTo>
                  <a:lnTo>
                    <a:pt x="149941" y="894736"/>
                  </a:lnTo>
                  <a:close/>
                </a:path>
                <a:path w="600075" h="895350">
                  <a:moveTo>
                    <a:pt x="149941" y="857250"/>
                  </a:moveTo>
                  <a:lnTo>
                    <a:pt x="149941" y="819764"/>
                  </a:lnTo>
                  <a:lnTo>
                    <a:pt x="449826" y="819764"/>
                  </a:lnTo>
                  <a:lnTo>
                    <a:pt x="449826" y="857250"/>
                  </a:lnTo>
                  <a:lnTo>
                    <a:pt x="149941" y="857250"/>
                  </a:lnTo>
                  <a:close/>
                </a:path>
                <a:path w="600075" h="895350">
                  <a:moveTo>
                    <a:pt x="149941" y="801022"/>
                  </a:moveTo>
                  <a:lnTo>
                    <a:pt x="149941" y="299883"/>
                  </a:lnTo>
                  <a:lnTo>
                    <a:pt x="0" y="299883"/>
                  </a:lnTo>
                  <a:lnTo>
                    <a:pt x="299884" y="0"/>
                  </a:lnTo>
                  <a:lnTo>
                    <a:pt x="599768" y="299883"/>
                  </a:lnTo>
                  <a:lnTo>
                    <a:pt x="449826" y="299883"/>
                  </a:lnTo>
                  <a:lnTo>
                    <a:pt x="449826" y="801022"/>
                  </a:lnTo>
                  <a:lnTo>
                    <a:pt x="149941" y="801022"/>
                  </a:lnTo>
                  <a:close/>
                </a:path>
              </a:pathLst>
            </a:custGeom>
            <a:ln w="25400">
              <a:solidFill>
                <a:srgbClr val="BC7D2C"/>
              </a:solidFill>
            </a:ln>
          </p:spPr>
          <p:txBody>
            <a:bodyPr wrap="square" lIns="0" tIns="0" rIns="0" bIns="0" rtlCol="0"/>
            <a:lstStyle/>
            <a:p>
              <a:endParaRPr/>
            </a:p>
          </p:txBody>
        </p:sp>
        <p:sp>
          <p:nvSpPr>
            <p:cNvPr id="6" name="object 6"/>
            <p:cNvSpPr/>
            <p:nvPr/>
          </p:nvSpPr>
          <p:spPr>
            <a:xfrm>
              <a:off x="2807111" y="1765504"/>
              <a:ext cx="600075" cy="895350"/>
            </a:xfrm>
            <a:custGeom>
              <a:avLst/>
              <a:gdLst/>
              <a:ahLst/>
              <a:cxnLst/>
              <a:rect l="l" t="t" r="r" b="b"/>
              <a:pathLst>
                <a:path w="600075" h="895350">
                  <a:moveTo>
                    <a:pt x="449826" y="875992"/>
                  </a:moveTo>
                  <a:lnTo>
                    <a:pt x="149942" y="875992"/>
                  </a:lnTo>
                  <a:lnTo>
                    <a:pt x="149942" y="894735"/>
                  </a:lnTo>
                  <a:lnTo>
                    <a:pt x="449826" y="894735"/>
                  </a:lnTo>
                  <a:lnTo>
                    <a:pt x="449826" y="875992"/>
                  </a:lnTo>
                  <a:close/>
                </a:path>
                <a:path w="600075" h="895350">
                  <a:moveTo>
                    <a:pt x="449826" y="819764"/>
                  </a:moveTo>
                  <a:lnTo>
                    <a:pt x="149942" y="819764"/>
                  </a:lnTo>
                  <a:lnTo>
                    <a:pt x="149942" y="857250"/>
                  </a:lnTo>
                  <a:lnTo>
                    <a:pt x="449826" y="857250"/>
                  </a:lnTo>
                  <a:lnTo>
                    <a:pt x="449826" y="819764"/>
                  </a:lnTo>
                  <a:close/>
                </a:path>
                <a:path w="600075" h="895350">
                  <a:moveTo>
                    <a:pt x="449826" y="299882"/>
                  </a:moveTo>
                  <a:lnTo>
                    <a:pt x="149942" y="299882"/>
                  </a:lnTo>
                  <a:lnTo>
                    <a:pt x="149942" y="801022"/>
                  </a:lnTo>
                  <a:lnTo>
                    <a:pt x="449826" y="801022"/>
                  </a:lnTo>
                  <a:lnTo>
                    <a:pt x="449826" y="299882"/>
                  </a:lnTo>
                  <a:close/>
                </a:path>
                <a:path w="600075" h="895350">
                  <a:moveTo>
                    <a:pt x="299885" y="0"/>
                  </a:moveTo>
                  <a:lnTo>
                    <a:pt x="0" y="299882"/>
                  </a:lnTo>
                  <a:lnTo>
                    <a:pt x="599768" y="299882"/>
                  </a:lnTo>
                  <a:lnTo>
                    <a:pt x="299885" y="0"/>
                  </a:lnTo>
                  <a:close/>
                </a:path>
              </a:pathLst>
            </a:custGeom>
            <a:solidFill>
              <a:srgbClr val="FFAB40"/>
            </a:solidFill>
          </p:spPr>
          <p:txBody>
            <a:bodyPr wrap="square" lIns="0" tIns="0" rIns="0" bIns="0" rtlCol="0"/>
            <a:lstStyle/>
            <a:p>
              <a:endParaRPr/>
            </a:p>
          </p:txBody>
        </p:sp>
        <p:sp>
          <p:nvSpPr>
            <p:cNvPr id="7" name="object 7"/>
            <p:cNvSpPr/>
            <p:nvPr/>
          </p:nvSpPr>
          <p:spPr>
            <a:xfrm>
              <a:off x="2807111" y="1765503"/>
              <a:ext cx="600075" cy="895350"/>
            </a:xfrm>
            <a:custGeom>
              <a:avLst/>
              <a:gdLst/>
              <a:ahLst/>
              <a:cxnLst/>
              <a:rect l="l" t="t" r="r" b="b"/>
              <a:pathLst>
                <a:path w="600075" h="895350">
                  <a:moveTo>
                    <a:pt x="149941" y="894736"/>
                  </a:moveTo>
                  <a:lnTo>
                    <a:pt x="149941" y="875992"/>
                  </a:lnTo>
                  <a:lnTo>
                    <a:pt x="449826" y="875992"/>
                  </a:lnTo>
                  <a:lnTo>
                    <a:pt x="449826" y="894736"/>
                  </a:lnTo>
                  <a:lnTo>
                    <a:pt x="149941" y="894736"/>
                  </a:lnTo>
                  <a:close/>
                </a:path>
                <a:path w="600075" h="895350">
                  <a:moveTo>
                    <a:pt x="149941" y="857250"/>
                  </a:moveTo>
                  <a:lnTo>
                    <a:pt x="149941" y="819764"/>
                  </a:lnTo>
                  <a:lnTo>
                    <a:pt x="449826" y="819764"/>
                  </a:lnTo>
                  <a:lnTo>
                    <a:pt x="449826" y="857250"/>
                  </a:lnTo>
                  <a:lnTo>
                    <a:pt x="149941" y="857250"/>
                  </a:lnTo>
                  <a:close/>
                </a:path>
                <a:path w="600075" h="895350">
                  <a:moveTo>
                    <a:pt x="149941" y="801022"/>
                  </a:moveTo>
                  <a:lnTo>
                    <a:pt x="149941" y="299883"/>
                  </a:lnTo>
                  <a:lnTo>
                    <a:pt x="0" y="299883"/>
                  </a:lnTo>
                  <a:lnTo>
                    <a:pt x="299884" y="0"/>
                  </a:lnTo>
                  <a:lnTo>
                    <a:pt x="599768" y="299883"/>
                  </a:lnTo>
                  <a:lnTo>
                    <a:pt x="449826" y="299883"/>
                  </a:lnTo>
                  <a:lnTo>
                    <a:pt x="449826" y="801022"/>
                  </a:lnTo>
                  <a:lnTo>
                    <a:pt x="149941" y="801022"/>
                  </a:lnTo>
                  <a:close/>
                </a:path>
              </a:pathLst>
            </a:custGeom>
            <a:ln w="25400">
              <a:solidFill>
                <a:srgbClr val="BC7D2C"/>
              </a:solidFill>
            </a:ln>
          </p:spPr>
          <p:txBody>
            <a:bodyPr wrap="square" lIns="0" tIns="0" rIns="0" bIns="0" rtlCol="0"/>
            <a:lstStyle/>
            <a:p>
              <a:endParaRPr/>
            </a:p>
          </p:txBody>
        </p:sp>
        <p:sp>
          <p:nvSpPr>
            <p:cNvPr id="8" name="object 8"/>
            <p:cNvSpPr/>
            <p:nvPr/>
          </p:nvSpPr>
          <p:spPr>
            <a:xfrm>
              <a:off x="4178711" y="531554"/>
              <a:ext cx="600075" cy="895350"/>
            </a:xfrm>
            <a:custGeom>
              <a:avLst/>
              <a:gdLst/>
              <a:ahLst/>
              <a:cxnLst/>
              <a:rect l="l" t="t" r="r" b="b"/>
              <a:pathLst>
                <a:path w="600075" h="895350">
                  <a:moveTo>
                    <a:pt x="449826" y="875992"/>
                  </a:moveTo>
                  <a:lnTo>
                    <a:pt x="149942" y="875992"/>
                  </a:lnTo>
                  <a:lnTo>
                    <a:pt x="149942" y="894736"/>
                  </a:lnTo>
                  <a:lnTo>
                    <a:pt x="449826" y="894736"/>
                  </a:lnTo>
                  <a:lnTo>
                    <a:pt x="449826" y="875992"/>
                  </a:lnTo>
                  <a:close/>
                </a:path>
                <a:path w="600075" h="895350">
                  <a:moveTo>
                    <a:pt x="449826" y="819764"/>
                  </a:moveTo>
                  <a:lnTo>
                    <a:pt x="149942" y="819764"/>
                  </a:lnTo>
                  <a:lnTo>
                    <a:pt x="149942" y="857251"/>
                  </a:lnTo>
                  <a:lnTo>
                    <a:pt x="449826" y="857251"/>
                  </a:lnTo>
                  <a:lnTo>
                    <a:pt x="449826" y="819764"/>
                  </a:lnTo>
                  <a:close/>
                </a:path>
                <a:path w="600075" h="895350">
                  <a:moveTo>
                    <a:pt x="449826" y="299883"/>
                  </a:moveTo>
                  <a:lnTo>
                    <a:pt x="149942" y="299883"/>
                  </a:lnTo>
                  <a:lnTo>
                    <a:pt x="149942" y="801023"/>
                  </a:lnTo>
                  <a:lnTo>
                    <a:pt x="449826" y="801023"/>
                  </a:lnTo>
                  <a:lnTo>
                    <a:pt x="449826" y="299883"/>
                  </a:lnTo>
                  <a:close/>
                </a:path>
                <a:path w="600075" h="895350">
                  <a:moveTo>
                    <a:pt x="299885" y="0"/>
                  </a:moveTo>
                  <a:lnTo>
                    <a:pt x="0" y="299883"/>
                  </a:lnTo>
                  <a:lnTo>
                    <a:pt x="599768" y="299883"/>
                  </a:lnTo>
                  <a:lnTo>
                    <a:pt x="299885" y="0"/>
                  </a:lnTo>
                  <a:close/>
                </a:path>
              </a:pathLst>
            </a:custGeom>
            <a:solidFill>
              <a:srgbClr val="FFAB40"/>
            </a:solidFill>
          </p:spPr>
          <p:txBody>
            <a:bodyPr wrap="square" lIns="0" tIns="0" rIns="0" bIns="0" rtlCol="0"/>
            <a:lstStyle/>
            <a:p>
              <a:endParaRPr/>
            </a:p>
          </p:txBody>
        </p:sp>
        <p:sp>
          <p:nvSpPr>
            <p:cNvPr id="9" name="object 9"/>
            <p:cNvSpPr/>
            <p:nvPr/>
          </p:nvSpPr>
          <p:spPr>
            <a:xfrm>
              <a:off x="4178711" y="531555"/>
              <a:ext cx="600075" cy="895350"/>
            </a:xfrm>
            <a:custGeom>
              <a:avLst/>
              <a:gdLst/>
              <a:ahLst/>
              <a:cxnLst/>
              <a:rect l="l" t="t" r="r" b="b"/>
              <a:pathLst>
                <a:path w="600075" h="895350">
                  <a:moveTo>
                    <a:pt x="149941" y="894736"/>
                  </a:moveTo>
                  <a:lnTo>
                    <a:pt x="149941" y="875992"/>
                  </a:lnTo>
                  <a:lnTo>
                    <a:pt x="449826" y="875992"/>
                  </a:lnTo>
                  <a:lnTo>
                    <a:pt x="449826" y="894736"/>
                  </a:lnTo>
                  <a:lnTo>
                    <a:pt x="149941" y="894736"/>
                  </a:lnTo>
                  <a:close/>
                </a:path>
                <a:path w="600075" h="895350">
                  <a:moveTo>
                    <a:pt x="149941" y="857250"/>
                  </a:moveTo>
                  <a:lnTo>
                    <a:pt x="149941" y="819764"/>
                  </a:lnTo>
                  <a:lnTo>
                    <a:pt x="449826" y="819764"/>
                  </a:lnTo>
                  <a:lnTo>
                    <a:pt x="449826" y="857250"/>
                  </a:lnTo>
                  <a:lnTo>
                    <a:pt x="149941" y="857250"/>
                  </a:lnTo>
                  <a:close/>
                </a:path>
                <a:path w="600075" h="895350">
                  <a:moveTo>
                    <a:pt x="149941" y="801022"/>
                  </a:moveTo>
                  <a:lnTo>
                    <a:pt x="149941" y="299883"/>
                  </a:lnTo>
                  <a:lnTo>
                    <a:pt x="0" y="299883"/>
                  </a:lnTo>
                  <a:lnTo>
                    <a:pt x="299884" y="0"/>
                  </a:lnTo>
                  <a:lnTo>
                    <a:pt x="599768" y="299883"/>
                  </a:lnTo>
                  <a:lnTo>
                    <a:pt x="449826" y="299883"/>
                  </a:lnTo>
                  <a:lnTo>
                    <a:pt x="449826" y="801022"/>
                  </a:lnTo>
                  <a:lnTo>
                    <a:pt x="149941" y="801022"/>
                  </a:lnTo>
                  <a:close/>
                </a:path>
              </a:pathLst>
            </a:custGeom>
            <a:ln w="25400">
              <a:solidFill>
                <a:srgbClr val="BC7D2C"/>
              </a:solidFill>
            </a:ln>
          </p:spPr>
          <p:txBody>
            <a:bodyPr wrap="square" lIns="0" tIns="0" rIns="0" bIns="0" rtlCol="0"/>
            <a:lstStyle/>
            <a:p>
              <a:endParaRPr/>
            </a:p>
          </p:txBody>
        </p:sp>
        <p:sp>
          <p:nvSpPr>
            <p:cNvPr id="10" name="object 10"/>
            <p:cNvSpPr/>
            <p:nvPr/>
          </p:nvSpPr>
          <p:spPr>
            <a:xfrm>
              <a:off x="5737122" y="1568857"/>
              <a:ext cx="600075" cy="895350"/>
            </a:xfrm>
            <a:custGeom>
              <a:avLst/>
              <a:gdLst/>
              <a:ahLst/>
              <a:cxnLst/>
              <a:rect l="l" t="t" r="r" b="b"/>
              <a:pathLst>
                <a:path w="600075" h="895350">
                  <a:moveTo>
                    <a:pt x="449826" y="875992"/>
                  </a:moveTo>
                  <a:lnTo>
                    <a:pt x="149941" y="875992"/>
                  </a:lnTo>
                  <a:lnTo>
                    <a:pt x="149941" y="894736"/>
                  </a:lnTo>
                  <a:lnTo>
                    <a:pt x="449826" y="894736"/>
                  </a:lnTo>
                  <a:lnTo>
                    <a:pt x="449826" y="875992"/>
                  </a:lnTo>
                  <a:close/>
                </a:path>
                <a:path w="600075" h="895350">
                  <a:moveTo>
                    <a:pt x="449826" y="819764"/>
                  </a:moveTo>
                  <a:lnTo>
                    <a:pt x="149941" y="819764"/>
                  </a:lnTo>
                  <a:lnTo>
                    <a:pt x="149941" y="857251"/>
                  </a:lnTo>
                  <a:lnTo>
                    <a:pt x="449826" y="857251"/>
                  </a:lnTo>
                  <a:lnTo>
                    <a:pt x="449826" y="819764"/>
                  </a:lnTo>
                  <a:close/>
                </a:path>
                <a:path w="600075" h="895350">
                  <a:moveTo>
                    <a:pt x="449826" y="299883"/>
                  </a:moveTo>
                  <a:lnTo>
                    <a:pt x="149941" y="299883"/>
                  </a:lnTo>
                  <a:lnTo>
                    <a:pt x="149941" y="801023"/>
                  </a:lnTo>
                  <a:lnTo>
                    <a:pt x="449826" y="801023"/>
                  </a:lnTo>
                  <a:lnTo>
                    <a:pt x="449826" y="299883"/>
                  </a:lnTo>
                  <a:close/>
                </a:path>
                <a:path w="600075" h="895350">
                  <a:moveTo>
                    <a:pt x="299883" y="0"/>
                  </a:moveTo>
                  <a:lnTo>
                    <a:pt x="0" y="299883"/>
                  </a:lnTo>
                  <a:lnTo>
                    <a:pt x="599767" y="299883"/>
                  </a:lnTo>
                  <a:lnTo>
                    <a:pt x="299883" y="0"/>
                  </a:lnTo>
                  <a:close/>
                </a:path>
              </a:pathLst>
            </a:custGeom>
            <a:solidFill>
              <a:srgbClr val="FFAB40"/>
            </a:solidFill>
          </p:spPr>
          <p:txBody>
            <a:bodyPr wrap="square" lIns="0" tIns="0" rIns="0" bIns="0" rtlCol="0"/>
            <a:lstStyle/>
            <a:p>
              <a:endParaRPr/>
            </a:p>
          </p:txBody>
        </p:sp>
        <p:sp>
          <p:nvSpPr>
            <p:cNvPr id="11" name="object 11"/>
            <p:cNvSpPr/>
            <p:nvPr/>
          </p:nvSpPr>
          <p:spPr>
            <a:xfrm>
              <a:off x="5737122" y="1568858"/>
              <a:ext cx="600075" cy="895350"/>
            </a:xfrm>
            <a:custGeom>
              <a:avLst/>
              <a:gdLst/>
              <a:ahLst/>
              <a:cxnLst/>
              <a:rect l="l" t="t" r="r" b="b"/>
              <a:pathLst>
                <a:path w="600075" h="895350">
                  <a:moveTo>
                    <a:pt x="149941" y="894736"/>
                  </a:moveTo>
                  <a:lnTo>
                    <a:pt x="149941" y="875992"/>
                  </a:lnTo>
                  <a:lnTo>
                    <a:pt x="449826" y="875992"/>
                  </a:lnTo>
                  <a:lnTo>
                    <a:pt x="449826" y="894736"/>
                  </a:lnTo>
                  <a:lnTo>
                    <a:pt x="149941" y="894736"/>
                  </a:lnTo>
                  <a:close/>
                </a:path>
                <a:path w="600075" h="895350">
                  <a:moveTo>
                    <a:pt x="149941" y="857250"/>
                  </a:moveTo>
                  <a:lnTo>
                    <a:pt x="149941" y="819764"/>
                  </a:lnTo>
                  <a:lnTo>
                    <a:pt x="449826" y="819764"/>
                  </a:lnTo>
                  <a:lnTo>
                    <a:pt x="449826" y="857250"/>
                  </a:lnTo>
                  <a:lnTo>
                    <a:pt x="149941" y="857250"/>
                  </a:lnTo>
                  <a:close/>
                </a:path>
                <a:path w="600075" h="895350">
                  <a:moveTo>
                    <a:pt x="149941" y="801022"/>
                  </a:moveTo>
                  <a:lnTo>
                    <a:pt x="149941" y="299883"/>
                  </a:lnTo>
                  <a:lnTo>
                    <a:pt x="0" y="299883"/>
                  </a:lnTo>
                  <a:lnTo>
                    <a:pt x="299884" y="0"/>
                  </a:lnTo>
                  <a:lnTo>
                    <a:pt x="599768" y="299883"/>
                  </a:lnTo>
                  <a:lnTo>
                    <a:pt x="449826" y="299883"/>
                  </a:lnTo>
                  <a:lnTo>
                    <a:pt x="449826" y="801022"/>
                  </a:lnTo>
                  <a:lnTo>
                    <a:pt x="149941" y="801022"/>
                  </a:lnTo>
                  <a:close/>
                </a:path>
              </a:pathLst>
            </a:custGeom>
            <a:ln w="25400">
              <a:solidFill>
                <a:srgbClr val="BC7D2C"/>
              </a:solidFill>
            </a:ln>
          </p:spPr>
          <p:txBody>
            <a:bodyPr wrap="square" lIns="0" tIns="0" rIns="0" bIns="0" rtlCol="0"/>
            <a:lstStyle/>
            <a:p>
              <a:endParaRPr/>
            </a:p>
          </p:txBody>
        </p:sp>
      </p:grpSp>
      <p:sp>
        <p:nvSpPr>
          <p:cNvPr id="12" name="object 12"/>
          <p:cNvSpPr txBox="1"/>
          <p:nvPr/>
        </p:nvSpPr>
        <p:spPr>
          <a:xfrm>
            <a:off x="816161" y="2235707"/>
            <a:ext cx="1395095" cy="440055"/>
          </a:xfrm>
          <a:prstGeom prst="rect">
            <a:avLst/>
          </a:prstGeom>
        </p:spPr>
        <p:txBody>
          <a:bodyPr vert="horz" wrap="square" lIns="0" tIns="29845" rIns="0" bIns="0" rtlCol="0">
            <a:spAutoFit/>
          </a:bodyPr>
          <a:lstStyle/>
          <a:p>
            <a:pPr marL="12700" marR="5080">
              <a:lnSpc>
                <a:spcPts val="1580"/>
              </a:lnSpc>
              <a:spcBef>
                <a:spcPts val="235"/>
              </a:spcBef>
            </a:pPr>
            <a:r>
              <a:rPr sz="1400" dirty="0">
                <a:latin typeface="Arial"/>
                <a:cs typeface="Arial"/>
              </a:rPr>
              <a:t>File</a:t>
            </a:r>
            <a:r>
              <a:rPr sz="1400" spc="-25" dirty="0">
                <a:latin typeface="Arial"/>
                <a:cs typeface="Arial"/>
              </a:rPr>
              <a:t> </a:t>
            </a:r>
            <a:r>
              <a:rPr sz="1400" spc="-10" dirty="0">
                <a:latin typeface="Arial"/>
                <a:cs typeface="Arial"/>
              </a:rPr>
              <a:t>Management </a:t>
            </a:r>
            <a:r>
              <a:rPr sz="1400" spc="-20" dirty="0">
                <a:latin typeface="Arial"/>
                <a:cs typeface="Arial"/>
              </a:rPr>
              <a:t>Area</a:t>
            </a:r>
            <a:endParaRPr sz="1400">
              <a:latin typeface="Arial"/>
              <a:cs typeface="Arial"/>
            </a:endParaRPr>
          </a:p>
        </p:txBody>
      </p:sp>
      <p:sp>
        <p:nvSpPr>
          <p:cNvPr id="13" name="object 13"/>
          <p:cNvSpPr txBox="1"/>
          <p:nvPr/>
        </p:nvSpPr>
        <p:spPr>
          <a:xfrm>
            <a:off x="2885851" y="2756916"/>
            <a:ext cx="14947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Development</a:t>
            </a:r>
            <a:r>
              <a:rPr sz="1400" spc="-40" dirty="0">
                <a:latin typeface="Arial"/>
                <a:cs typeface="Arial"/>
              </a:rPr>
              <a:t> </a:t>
            </a:r>
            <a:r>
              <a:rPr sz="1400" spc="-20" dirty="0">
                <a:latin typeface="Arial"/>
                <a:cs typeface="Arial"/>
              </a:rPr>
              <a:t>Area</a:t>
            </a:r>
            <a:endParaRPr sz="1400">
              <a:latin typeface="Arial"/>
              <a:cs typeface="Arial"/>
            </a:endParaRPr>
          </a:p>
        </p:txBody>
      </p:sp>
      <p:sp>
        <p:nvSpPr>
          <p:cNvPr id="14" name="object 14"/>
          <p:cNvSpPr txBox="1">
            <a:spLocks noGrp="1"/>
          </p:cNvSpPr>
          <p:nvPr>
            <p:ph type="title"/>
          </p:nvPr>
        </p:nvSpPr>
        <p:spPr>
          <a:xfrm>
            <a:off x="4257455" y="1467611"/>
            <a:ext cx="667385" cy="443230"/>
          </a:xfrm>
          <a:prstGeom prst="rect">
            <a:avLst/>
          </a:prstGeom>
        </p:spPr>
        <p:txBody>
          <a:bodyPr vert="horz" wrap="square" lIns="0" tIns="26670" rIns="0" bIns="0" rtlCol="0">
            <a:spAutoFit/>
          </a:bodyPr>
          <a:lstStyle/>
          <a:p>
            <a:pPr marL="12700" marR="5080">
              <a:lnSpc>
                <a:spcPts val="1610"/>
              </a:lnSpc>
              <a:spcBef>
                <a:spcPts val="210"/>
              </a:spcBef>
            </a:pPr>
            <a:r>
              <a:rPr sz="1400" b="0" spc="-10" dirty="0">
                <a:solidFill>
                  <a:srgbClr val="000000"/>
                </a:solidFill>
                <a:latin typeface="Arial"/>
                <a:cs typeface="Arial"/>
              </a:rPr>
              <a:t>Execute </a:t>
            </a:r>
            <a:r>
              <a:rPr sz="1400" b="0" spc="-20" dirty="0">
                <a:solidFill>
                  <a:srgbClr val="000000"/>
                </a:solidFill>
                <a:latin typeface="Arial"/>
                <a:cs typeface="Arial"/>
              </a:rPr>
              <a:t>Code</a:t>
            </a:r>
            <a:endParaRPr sz="1400">
              <a:latin typeface="Arial"/>
              <a:cs typeface="Arial"/>
            </a:endParaRPr>
          </a:p>
        </p:txBody>
      </p:sp>
      <p:sp>
        <p:nvSpPr>
          <p:cNvPr id="15" name="object 15"/>
          <p:cNvSpPr txBox="1"/>
          <p:nvPr/>
        </p:nvSpPr>
        <p:spPr>
          <a:xfrm>
            <a:off x="5850276" y="2567939"/>
            <a:ext cx="982344"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C000"/>
                </a:solidFill>
                <a:latin typeface="Arial"/>
                <a:cs typeface="Arial"/>
              </a:rPr>
              <a:t>Output</a:t>
            </a:r>
            <a:r>
              <a:rPr sz="1400" spc="-40" dirty="0">
                <a:solidFill>
                  <a:srgbClr val="FFC000"/>
                </a:solidFill>
                <a:latin typeface="Arial"/>
                <a:cs typeface="Arial"/>
              </a:rPr>
              <a:t> </a:t>
            </a:r>
            <a:r>
              <a:rPr sz="1400" spc="-20" dirty="0">
                <a:solidFill>
                  <a:srgbClr val="FFC000"/>
                </a:solidFill>
                <a:latin typeface="Arial"/>
                <a:cs typeface="Arial"/>
              </a:rPr>
              <a:t>Area</a:t>
            </a:r>
            <a:endParaRPr sz="14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554" y="286003"/>
            <a:ext cx="4632960"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ADDWORLD()++;</a:t>
            </a:r>
            <a:r>
              <a:rPr spc="-25" dirty="0">
                <a:solidFill>
                  <a:srgbClr val="000000"/>
                </a:solidFill>
              </a:rPr>
              <a:t> </a:t>
            </a:r>
            <a:r>
              <a:rPr dirty="0">
                <a:solidFill>
                  <a:srgbClr val="000000"/>
                </a:solidFill>
              </a:rPr>
              <a:t>a</a:t>
            </a:r>
            <a:r>
              <a:rPr spc="-15" dirty="0">
                <a:solidFill>
                  <a:srgbClr val="000000"/>
                </a:solidFill>
              </a:rPr>
              <a:t> </a:t>
            </a:r>
            <a:r>
              <a:rPr dirty="0">
                <a:solidFill>
                  <a:srgbClr val="000000"/>
                </a:solidFill>
              </a:rPr>
              <a:t>first</a:t>
            </a:r>
            <a:r>
              <a:rPr spc="-10" dirty="0">
                <a:solidFill>
                  <a:srgbClr val="000000"/>
                </a:solidFill>
              </a:rPr>
              <a:t> </a:t>
            </a:r>
            <a:r>
              <a:rPr dirty="0">
                <a:solidFill>
                  <a:srgbClr val="000000"/>
                </a:solidFill>
              </a:rPr>
              <a:t>C++</a:t>
            </a:r>
            <a:r>
              <a:rPr spc="-15" dirty="0">
                <a:solidFill>
                  <a:srgbClr val="000000"/>
                </a:solidFill>
              </a:rPr>
              <a:t> </a:t>
            </a:r>
            <a:r>
              <a:rPr spc="-10" dirty="0">
                <a:solidFill>
                  <a:srgbClr val="000000"/>
                </a:solidFill>
              </a:rPr>
              <a:t>program</a:t>
            </a:r>
          </a:p>
        </p:txBody>
      </p:sp>
      <p:sp>
        <p:nvSpPr>
          <p:cNvPr id="3" name="object 3"/>
          <p:cNvSpPr txBox="1"/>
          <p:nvPr/>
        </p:nvSpPr>
        <p:spPr>
          <a:xfrm>
            <a:off x="1360383" y="947927"/>
            <a:ext cx="1802130" cy="284480"/>
          </a:xfrm>
          <a:prstGeom prst="rect">
            <a:avLst/>
          </a:prstGeom>
        </p:spPr>
        <p:txBody>
          <a:bodyPr vert="horz" wrap="square" lIns="0" tIns="12700" rIns="0" bIns="0" rtlCol="0">
            <a:spAutoFit/>
          </a:bodyPr>
          <a:lstStyle/>
          <a:p>
            <a:pPr marL="12700">
              <a:lnSpc>
                <a:spcPct val="100000"/>
              </a:lnSpc>
              <a:spcBef>
                <a:spcPts val="100"/>
              </a:spcBef>
            </a:pPr>
            <a:r>
              <a:rPr sz="1700" i="1" dirty="0">
                <a:solidFill>
                  <a:srgbClr val="091208"/>
                </a:solidFill>
                <a:latin typeface="Calibri"/>
                <a:cs typeface="Calibri"/>
              </a:rPr>
              <a:t>#include</a:t>
            </a:r>
            <a:r>
              <a:rPr sz="1700" i="1" spc="-15" dirty="0">
                <a:solidFill>
                  <a:srgbClr val="091208"/>
                </a:solidFill>
                <a:latin typeface="Calibri"/>
                <a:cs typeface="Calibri"/>
              </a:rPr>
              <a:t> </a:t>
            </a:r>
            <a:r>
              <a:rPr sz="1700" i="1" spc="-10" dirty="0">
                <a:solidFill>
                  <a:srgbClr val="091208"/>
                </a:solidFill>
                <a:latin typeface="Calibri"/>
                <a:cs typeface="Calibri"/>
              </a:rPr>
              <a:t>&lt;iostream&gt;</a:t>
            </a:r>
            <a:endParaRPr sz="1700">
              <a:latin typeface="Calibri"/>
              <a:cs typeface="Calibri"/>
            </a:endParaRPr>
          </a:p>
        </p:txBody>
      </p:sp>
      <p:sp>
        <p:nvSpPr>
          <p:cNvPr id="4" name="object 4"/>
          <p:cNvSpPr txBox="1"/>
          <p:nvPr/>
        </p:nvSpPr>
        <p:spPr>
          <a:xfrm>
            <a:off x="1360383" y="1469135"/>
            <a:ext cx="1729739" cy="805815"/>
          </a:xfrm>
          <a:prstGeom prst="rect">
            <a:avLst/>
          </a:prstGeom>
        </p:spPr>
        <p:txBody>
          <a:bodyPr vert="horz" wrap="square" lIns="0" tIns="12700" rIns="0" bIns="0" rtlCol="0">
            <a:spAutoFit/>
          </a:bodyPr>
          <a:lstStyle/>
          <a:p>
            <a:pPr marL="12700">
              <a:lnSpc>
                <a:spcPts val="1825"/>
              </a:lnSpc>
              <a:spcBef>
                <a:spcPts val="100"/>
              </a:spcBef>
            </a:pPr>
            <a:r>
              <a:rPr sz="1700" i="1" dirty="0">
                <a:solidFill>
                  <a:srgbClr val="091208"/>
                </a:solidFill>
                <a:latin typeface="Calibri"/>
                <a:cs typeface="Calibri"/>
              </a:rPr>
              <a:t>int</a:t>
            </a:r>
            <a:r>
              <a:rPr sz="1700" i="1" spc="-5" dirty="0">
                <a:solidFill>
                  <a:srgbClr val="091208"/>
                </a:solidFill>
                <a:latin typeface="Calibri"/>
                <a:cs typeface="Calibri"/>
              </a:rPr>
              <a:t> </a:t>
            </a:r>
            <a:r>
              <a:rPr sz="1700" i="1" dirty="0">
                <a:solidFill>
                  <a:srgbClr val="091208"/>
                </a:solidFill>
                <a:latin typeface="Calibri"/>
                <a:cs typeface="Calibri"/>
              </a:rPr>
              <a:t>main()</a:t>
            </a:r>
            <a:r>
              <a:rPr sz="1700" i="1" spc="-5" dirty="0">
                <a:solidFill>
                  <a:srgbClr val="091208"/>
                </a:solidFill>
                <a:latin typeface="Calibri"/>
                <a:cs typeface="Calibri"/>
              </a:rPr>
              <a:t> </a:t>
            </a:r>
            <a:r>
              <a:rPr sz="1700" i="1" spc="-50" dirty="0">
                <a:solidFill>
                  <a:srgbClr val="091208"/>
                </a:solidFill>
                <a:latin typeface="Calibri"/>
                <a:cs typeface="Calibri"/>
              </a:rPr>
              <a:t>{</a:t>
            </a:r>
            <a:endParaRPr sz="1700">
              <a:latin typeface="Calibri"/>
              <a:cs typeface="Calibri"/>
            </a:endParaRPr>
          </a:p>
          <a:p>
            <a:pPr marL="584200">
              <a:lnSpc>
                <a:spcPts val="1825"/>
              </a:lnSpc>
            </a:pPr>
            <a:r>
              <a:rPr sz="1700" i="1" dirty="0">
                <a:solidFill>
                  <a:srgbClr val="091208"/>
                </a:solidFill>
                <a:latin typeface="Calibri"/>
                <a:cs typeface="Calibri"/>
              </a:rPr>
              <a:t>int </a:t>
            </a:r>
            <a:r>
              <a:rPr sz="1700" i="1" spc="-10" dirty="0">
                <a:solidFill>
                  <a:srgbClr val="091208"/>
                </a:solidFill>
                <a:latin typeface="Calibri"/>
                <a:cs typeface="Calibri"/>
              </a:rPr>
              <a:t>number1;</a:t>
            </a:r>
            <a:endParaRPr sz="1700">
              <a:latin typeface="Calibri"/>
              <a:cs typeface="Calibri"/>
            </a:endParaRPr>
          </a:p>
          <a:p>
            <a:pPr marL="584200">
              <a:lnSpc>
                <a:spcPct val="100000"/>
              </a:lnSpc>
              <a:spcBef>
                <a:spcPts val="455"/>
              </a:spcBef>
            </a:pPr>
            <a:r>
              <a:rPr sz="1700" i="1" dirty="0">
                <a:solidFill>
                  <a:srgbClr val="091208"/>
                </a:solidFill>
                <a:latin typeface="Calibri"/>
                <a:cs typeface="Calibri"/>
              </a:rPr>
              <a:t>int </a:t>
            </a:r>
            <a:r>
              <a:rPr sz="1700" i="1" spc="-10" dirty="0">
                <a:solidFill>
                  <a:srgbClr val="091208"/>
                </a:solidFill>
                <a:latin typeface="Calibri"/>
                <a:cs typeface="Calibri"/>
              </a:rPr>
              <a:t>number2;</a:t>
            </a:r>
            <a:endParaRPr sz="1700">
              <a:latin typeface="Calibri"/>
              <a:cs typeface="Calibri"/>
            </a:endParaRPr>
          </a:p>
        </p:txBody>
      </p:sp>
      <p:sp>
        <p:nvSpPr>
          <p:cNvPr id="5" name="object 5"/>
          <p:cNvSpPr txBox="1"/>
          <p:nvPr/>
        </p:nvSpPr>
        <p:spPr>
          <a:xfrm>
            <a:off x="1360383" y="2554223"/>
            <a:ext cx="4863465" cy="2183765"/>
          </a:xfrm>
          <a:prstGeom prst="rect">
            <a:avLst/>
          </a:prstGeom>
        </p:spPr>
        <p:txBody>
          <a:bodyPr vert="horz" wrap="square" lIns="0" tIns="58419" rIns="0" bIns="0" rtlCol="0">
            <a:spAutoFit/>
          </a:bodyPr>
          <a:lstStyle/>
          <a:p>
            <a:pPr marL="584200">
              <a:lnSpc>
                <a:spcPct val="100000"/>
              </a:lnSpc>
              <a:spcBef>
                <a:spcPts val="459"/>
              </a:spcBef>
            </a:pPr>
            <a:r>
              <a:rPr sz="1700" i="1" dirty="0">
                <a:solidFill>
                  <a:srgbClr val="091208"/>
                </a:solidFill>
                <a:latin typeface="Calibri"/>
                <a:cs typeface="Calibri"/>
              </a:rPr>
              <a:t>std::cout &lt;&lt; "Hello</a:t>
            </a:r>
            <a:r>
              <a:rPr sz="1700" i="1" spc="5" dirty="0">
                <a:solidFill>
                  <a:srgbClr val="091208"/>
                </a:solidFill>
                <a:latin typeface="Calibri"/>
                <a:cs typeface="Calibri"/>
              </a:rPr>
              <a:t> </a:t>
            </a:r>
            <a:r>
              <a:rPr sz="1700" i="1" spc="-10" dirty="0">
                <a:solidFill>
                  <a:srgbClr val="091208"/>
                </a:solidFill>
                <a:latin typeface="Calibri"/>
                <a:cs typeface="Calibri"/>
              </a:rPr>
              <a:t>World!\n";</a:t>
            </a:r>
            <a:endParaRPr sz="1700">
              <a:latin typeface="Calibri"/>
              <a:cs typeface="Calibri"/>
            </a:endParaRPr>
          </a:p>
          <a:p>
            <a:pPr marL="584200">
              <a:lnSpc>
                <a:spcPct val="100000"/>
              </a:lnSpc>
              <a:spcBef>
                <a:spcPts val="360"/>
              </a:spcBef>
            </a:pPr>
            <a:r>
              <a:rPr sz="1700" i="1" dirty="0">
                <a:solidFill>
                  <a:srgbClr val="091208"/>
                </a:solidFill>
                <a:latin typeface="Calibri"/>
                <a:cs typeface="Calibri"/>
              </a:rPr>
              <a:t>std::cout</a:t>
            </a:r>
            <a:r>
              <a:rPr sz="1700" i="1" spc="-5" dirty="0">
                <a:solidFill>
                  <a:srgbClr val="091208"/>
                </a:solidFill>
                <a:latin typeface="Calibri"/>
                <a:cs typeface="Calibri"/>
              </a:rPr>
              <a:t> </a:t>
            </a:r>
            <a:r>
              <a:rPr sz="1700" i="1" dirty="0">
                <a:solidFill>
                  <a:srgbClr val="091208"/>
                </a:solidFill>
                <a:latin typeface="Calibri"/>
                <a:cs typeface="Calibri"/>
              </a:rPr>
              <a:t>&lt;&lt;</a:t>
            </a:r>
            <a:r>
              <a:rPr sz="1700" i="1" spc="10" dirty="0">
                <a:solidFill>
                  <a:srgbClr val="091208"/>
                </a:solidFill>
                <a:latin typeface="Calibri"/>
                <a:cs typeface="Calibri"/>
              </a:rPr>
              <a:t> </a:t>
            </a:r>
            <a:r>
              <a:rPr sz="1700" i="1" dirty="0">
                <a:solidFill>
                  <a:srgbClr val="091208"/>
                </a:solidFill>
                <a:latin typeface="Calibri"/>
                <a:cs typeface="Calibri"/>
              </a:rPr>
              <a:t>"Welcome to</a:t>
            </a:r>
            <a:r>
              <a:rPr sz="1700" i="1" spc="10" dirty="0">
                <a:solidFill>
                  <a:srgbClr val="091208"/>
                </a:solidFill>
                <a:latin typeface="Calibri"/>
                <a:cs typeface="Calibri"/>
              </a:rPr>
              <a:t> </a:t>
            </a:r>
            <a:r>
              <a:rPr sz="1700" i="1" dirty="0">
                <a:solidFill>
                  <a:srgbClr val="091208"/>
                </a:solidFill>
                <a:latin typeface="Calibri"/>
                <a:cs typeface="Calibri"/>
              </a:rPr>
              <a:t>numbers"</a:t>
            </a:r>
            <a:r>
              <a:rPr sz="1700" i="1" spc="5" dirty="0">
                <a:solidFill>
                  <a:srgbClr val="091208"/>
                </a:solidFill>
                <a:latin typeface="Calibri"/>
                <a:cs typeface="Calibri"/>
              </a:rPr>
              <a:t> </a:t>
            </a:r>
            <a:r>
              <a:rPr sz="1700" i="1" dirty="0">
                <a:solidFill>
                  <a:srgbClr val="091208"/>
                </a:solidFill>
                <a:latin typeface="Calibri"/>
                <a:cs typeface="Calibri"/>
              </a:rPr>
              <a:t>&lt;&lt;</a:t>
            </a:r>
            <a:r>
              <a:rPr sz="1700" i="1" spc="5" dirty="0">
                <a:solidFill>
                  <a:srgbClr val="091208"/>
                </a:solidFill>
                <a:latin typeface="Calibri"/>
                <a:cs typeface="Calibri"/>
              </a:rPr>
              <a:t> </a:t>
            </a:r>
            <a:r>
              <a:rPr sz="1700" i="1" spc="-10" dirty="0">
                <a:solidFill>
                  <a:srgbClr val="091208"/>
                </a:solidFill>
                <a:latin typeface="Calibri"/>
                <a:cs typeface="Calibri"/>
              </a:rPr>
              <a:t>std::endl;</a:t>
            </a:r>
            <a:endParaRPr sz="1700">
              <a:latin typeface="Calibri"/>
              <a:cs typeface="Calibri"/>
            </a:endParaRPr>
          </a:p>
          <a:p>
            <a:pPr marL="584200" marR="557530">
              <a:lnSpc>
                <a:spcPct val="117600"/>
              </a:lnSpc>
              <a:spcBef>
                <a:spcPts val="1705"/>
              </a:spcBef>
            </a:pPr>
            <a:r>
              <a:rPr sz="1700" i="1" dirty="0">
                <a:solidFill>
                  <a:srgbClr val="091208"/>
                </a:solidFill>
                <a:latin typeface="Calibri"/>
                <a:cs typeface="Calibri"/>
              </a:rPr>
              <a:t>std::cout</a:t>
            </a:r>
            <a:r>
              <a:rPr sz="1700" i="1" spc="5" dirty="0">
                <a:solidFill>
                  <a:srgbClr val="091208"/>
                </a:solidFill>
                <a:latin typeface="Calibri"/>
                <a:cs typeface="Calibri"/>
              </a:rPr>
              <a:t> </a:t>
            </a:r>
            <a:r>
              <a:rPr sz="1700" i="1" dirty="0">
                <a:solidFill>
                  <a:srgbClr val="091208"/>
                </a:solidFill>
                <a:latin typeface="Calibri"/>
                <a:cs typeface="Calibri"/>
              </a:rPr>
              <a:t>&lt;&lt;</a:t>
            </a:r>
            <a:r>
              <a:rPr sz="1700" i="1" spc="5" dirty="0">
                <a:solidFill>
                  <a:srgbClr val="091208"/>
                </a:solidFill>
                <a:latin typeface="Calibri"/>
                <a:cs typeface="Calibri"/>
              </a:rPr>
              <a:t> </a:t>
            </a:r>
            <a:r>
              <a:rPr sz="1700" i="1" dirty="0">
                <a:solidFill>
                  <a:srgbClr val="091208"/>
                </a:solidFill>
                <a:latin typeface="Calibri"/>
                <a:cs typeface="Calibri"/>
              </a:rPr>
              <a:t>"Please enter</a:t>
            </a:r>
            <a:r>
              <a:rPr sz="1700" i="1" spc="5" dirty="0">
                <a:solidFill>
                  <a:srgbClr val="091208"/>
                </a:solidFill>
                <a:latin typeface="Calibri"/>
                <a:cs typeface="Calibri"/>
              </a:rPr>
              <a:t> </a:t>
            </a:r>
            <a:r>
              <a:rPr sz="1700" i="1" dirty="0">
                <a:solidFill>
                  <a:srgbClr val="091208"/>
                </a:solidFill>
                <a:latin typeface="Calibri"/>
                <a:cs typeface="Calibri"/>
              </a:rPr>
              <a:t>first</a:t>
            </a:r>
            <a:r>
              <a:rPr sz="1700" i="1" spc="10" dirty="0">
                <a:solidFill>
                  <a:srgbClr val="091208"/>
                </a:solidFill>
                <a:latin typeface="Calibri"/>
                <a:cs typeface="Calibri"/>
              </a:rPr>
              <a:t> </a:t>
            </a:r>
            <a:r>
              <a:rPr sz="1700" i="1" spc="-10" dirty="0">
                <a:solidFill>
                  <a:srgbClr val="091208"/>
                </a:solidFill>
                <a:latin typeface="Calibri"/>
                <a:cs typeface="Calibri"/>
              </a:rPr>
              <a:t>number\n"; </a:t>
            </a:r>
            <a:r>
              <a:rPr sz="1700" i="1" dirty="0">
                <a:solidFill>
                  <a:srgbClr val="091208"/>
                </a:solidFill>
                <a:latin typeface="Calibri"/>
                <a:cs typeface="Calibri"/>
              </a:rPr>
              <a:t>std::cin</a:t>
            </a:r>
            <a:r>
              <a:rPr sz="1700" i="1" spc="-5" dirty="0">
                <a:solidFill>
                  <a:srgbClr val="091208"/>
                </a:solidFill>
                <a:latin typeface="Calibri"/>
                <a:cs typeface="Calibri"/>
              </a:rPr>
              <a:t> </a:t>
            </a:r>
            <a:r>
              <a:rPr sz="1700" i="1" dirty="0">
                <a:solidFill>
                  <a:srgbClr val="091208"/>
                </a:solidFill>
                <a:latin typeface="Calibri"/>
                <a:cs typeface="Calibri"/>
              </a:rPr>
              <a:t>&gt;&gt;</a:t>
            </a:r>
            <a:r>
              <a:rPr sz="1700" i="1" spc="5" dirty="0">
                <a:solidFill>
                  <a:srgbClr val="091208"/>
                </a:solidFill>
                <a:latin typeface="Calibri"/>
                <a:cs typeface="Calibri"/>
              </a:rPr>
              <a:t> </a:t>
            </a:r>
            <a:r>
              <a:rPr sz="1700" i="1" spc="-10" dirty="0">
                <a:solidFill>
                  <a:srgbClr val="091208"/>
                </a:solidFill>
                <a:latin typeface="Calibri"/>
                <a:cs typeface="Calibri"/>
              </a:rPr>
              <a:t>number1;</a:t>
            </a:r>
            <a:endParaRPr sz="1700">
              <a:latin typeface="Calibri"/>
              <a:cs typeface="Calibri"/>
            </a:endParaRPr>
          </a:p>
          <a:p>
            <a:pPr>
              <a:lnSpc>
                <a:spcPct val="100000"/>
              </a:lnSpc>
              <a:spcBef>
                <a:spcPts val="45"/>
              </a:spcBef>
            </a:pPr>
            <a:endParaRPr sz="1650">
              <a:latin typeface="Calibri"/>
              <a:cs typeface="Calibri"/>
            </a:endParaRPr>
          </a:p>
          <a:p>
            <a:pPr marL="584200">
              <a:lnSpc>
                <a:spcPts val="1810"/>
              </a:lnSpc>
              <a:spcBef>
                <a:spcPts val="5"/>
              </a:spcBef>
            </a:pPr>
            <a:r>
              <a:rPr sz="1700" i="1" dirty="0">
                <a:solidFill>
                  <a:srgbClr val="091208"/>
                </a:solidFill>
                <a:latin typeface="Calibri"/>
                <a:cs typeface="Calibri"/>
              </a:rPr>
              <a:t>std::cout</a:t>
            </a:r>
            <a:r>
              <a:rPr sz="1700" i="1" spc="5" dirty="0">
                <a:solidFill>
                  <a:srgbClr val="091208"/>
                </a:solidFill>
                <a:latin typeface="Calibri"/>
                <a:cs typeface="Calibri"/>
              </a:rPr>
              <a:t> </a:t>
            </a:r>
            <a:r>
              <a:rPr sz="1700" i="1" dirty="0">
                <a:solidFill>
                  <a:srgbClr val="091208"/>
                </a:solidFill>
                <a:latin typeface="Calibri"/>
                <a:cs typeface="Calibri"/>
              </a:rPr>
              <a:t>&lt;&lt;</a:t>
            </a:r>
            <a:r>
              <a:rPr sz="1700" i="1" spc="10" dirty="0">
                <a:solidFill>
                  <a:srgbClr val="091208"/>
                </a:solidFill>
                <a:latin typeface="Calibri"/>
                <a:cs typeface="Calibri"/>
              </a:rPr>
              <a:t> </a:t>
            </a:r>
            <a:r>
              <a:rPr sz="1700" i="1" dirty="0">
                <a:solidFill>
                  <a:srgbClr val="091208"/>
                </a:solidFill>
                <a:latin typeface="Calibri"/>
                <a:cs typeface="Calibri"/>
              </a:rPr>
              <a:t>"You entered: "</a:t>
            </a:r>
            <a:r>
              <a:rPr sz="1700" i="1" spc="5" dirty="0">
                <a:solidFill>
                  <a:srgbClr val="091208"/>
                </a:solidFill>
                <a:latin typeface="Calibri"/>
                <a:cs typeface="Calibri"/>
              </a:rPr>
              <a:t> </a:t>
            </a:r>
            <a:r>
              <a:rPr sz="1700" i="1" dirty="0">
                <a:solidFill>
                  <a:srgbClr val="091208"/>
                </a:solidFill>
                <a:latin typeface="Calibri"/>
                <a:cs typeface="Calibri"/>
              </a:rPr>
              <a:t>&lt;&lt;</a:t>
            </a:r>
            <a:r>
              <a:rPr sz="1700" i="1" spc="10" dirty="0">
                <a:solidFill>
                  <a:srgbClr val="091208"/>
                </a:solidFill>
                <a:latin typeface="Calibri"/>
                <a:cs typeface="Calibri"/>
              </a:rPr>
              <a:t> </a:t>
            </a:r>
            <a:r>
              <a:rPr sz="1700" i="1" dirty="0">
                <a:solidFill>
                  <a:srgbClr val="091208"/>
                </a:solidFill>
                <a:latin typeface="Calibri"/>
                <a:cs typeface="Calibri"/>
              </a:rPr>
              <a:t>number1 &lt;&lt;</a:t>
            </a:r>
            <a:r>
              <a:rPr sz="1700" i="1" spc="10" dirty="0">
                <a:solidFill>
                  <a:srgbClr val="091208"/>
                </a:solidFill>
                <a:latin typeface="Calibri"/>
                <a:cs typeface="Calibri"/>
              </a:rPr>
              <a:t> </a:t>
            </a:r>
            <a:r>
              <a:rPr sz="1700" i="1" spc="-10" dirty="0">
                <a:solidFill>
                  <a:srgbClr val="091208"/>
                </a:solidFill>
                <a:latin typeface="Calibri"/>
                <a:cs typeface="Calibri"/>
              </a:rPr>
              <a:t>"\n";</a:t>
            </a:r>
            <a:endParaRPr sz="1700">
              <a:latin typeface="Calibri"/>
              <a:cs typeface="Calibri"/>
            </a:endParaRPr>
          </a:p>
          <a:p>
            <a:pPr marL="12700">
              <a:lnSpc>
                <a:spcPts val="1810"/>
              </a:lnSpc>
            </a:pPr>
            <a:r>
              <a:rPr sz="1700" i="1" dirty="0">
                <a:solidFill>
                  <a:srgbClr val="091208"/>
                </a:solidFill>
                <a:latin typeface="Calibri"/>
                <a:cs typeface="Calibri"/>
              </a:rPr>
              <a:t>}</a:t>
            </a:r>
            <a:endParaRPr sz="1700">
              <a:latin typeface="Calibri"/>
              <a:cs typeface="Calibri"/>
            </a:endParaRPr>
          </a:p>
        </p:txBody>
      </p:sp>
      <p:sp>
        <p:nvSpPr>
          <p:cNvPr id="6" name="object 6"/>
          <p:cNvSpPr txBox="1"/>
          <p:nvPr/>
        </p:nvSpPr>
        <p:spPr>
          <a:xfrm>
            <a:off x="4832894" y="778492"/>
            <a:ext cx="4142104" cy="1793875"/>
          </a:xfrm>
          <a:prstGeom prst="rect">
            <a:avLst/>
          </a:prstGeom>
          <a:solidFill>
            <a:srgbClr val="FFAB40"/>
          </a:solidFill>
        </p:spPr>
        <p:txBody>
          <a:bodyPr vert="horz" wrap="square" lIns="0" tIns="100330" rIns="0" bIns="0" rtlCol="0">
            <a:spAutoFit/>
          </a:bodyPr>
          <a:lstStyle/>
          <a:p>
            <a:pPr marL="146050" marR="177800">
              <a:lnSpc>
                <a:spcPct val="99200"/>
              </a:lnSpc>
              <a:spcBef>
                <a:spcPts val="790"/>
              </a:spcBef>
              <a:tabLst>
                <a:tab pos="3138805" algn="l"/>
              </a:tabLst>
            </a:pPr>
            <a:r>
              <a:rPr sz="1200" dirty="0">
                <a:solidFill>
                  <a:srgbClr val="FFFFFF"/>
                </a:solidFill>
                <a:latin typeface="Arial"/>
                <a:cs typeface="Arial"/>
              </a:rPr>
              <a:t>Unfortunately,</a:t>
            </a:r>
            <a:r>
              <a:rPr sz="1200" spc="-25" dirty="0">
                <a:solidFill>
                  <a:srgbClr val="FFFFFF"/>
                </a:solidFill>
                <a:latin typeface="Arial"/>
                <a:cs typeface="Arial"/>
              </a:rPr>
              <a:t> </a:t>
            </a:r>
            <a:r>
              <a:rPr sz="1200" dirty="0">
                <a:solidFill>
                  <a:srgbClr val="FFFFFF"/>
                </a:solidFill>
                <a:latin typeface="Arial"/>
                <a:cs typeface="Arial"/>
              </a:rPr>
              <a:t>you</a:t>
            </a:r>
            <a:r>
              <a:rPr sz="1200" spc="-20" dirty="0">
                <a:solidFill>
                  <a:srgbClr val="FFFFFF"/>
                </a:solidFill>
                <a:latin typeface="Arial"/>
                <a:cs typeface="Arial"/>
              </a:rPr>
              <a:t> </a:t>
            </a:r>
            <a:r>
              <a:rPr sz="1200" dirty="0">
                <a:solidFill>
                  <a:srgbClr val="FFFFFF"/>
                </a:solidFill>
                <a:latin typeface="Arial"/>
                <a:cs typeface="Arial"/>
              </a:rPr>
              <a:t>probably</a:t>
            </a:r>
            <a:r>
              <a:rPr sz="1200" spc="-15" dirty="0">
                <a:solidFill>
                  <a:srgbClr val="FFFFFF"/>
                </a:solidFill>
                <a:latin typeface="Arial"/>
                <a:cs typeface="Arial"/>
              </a:rPr>
              <a:t> </a:t>
            </a:r>
            <a:r>
              <a:rPr sz="1200" dirty="0">
                <a:solidFill>
                  <a:srgbClr val="FFFFFF"/>
                </a:solidFill>
                <a:latin typeface="Arial"/>
                <a:cs typeface="Arial"/>
              </a:rPr>
              <a:t>wont</a:t>
            </a:r>
            <a:r>
              <a:rPr sz="1200" spc="-10" dirty="0">
                <a:solidFill>
                  <a:srgbClr val="FFFFFF"/>
                </a:solidFill>
                <a:latin typeface="Arial"/>
                <a:cs typeface="Arial"/>
              </a:rPr>
              <a:t> </a:t>
            </a:r>
            <a:r>
              <a:rPr sz="1200" dirty="0">
                <a:solidFill>
                  <a:srgbClr val="FFFFFF"/>
                </a:solidFill>
                <a:latin typeface="Arial"/>
                <a:cs typeface="Arial"/>
              </a:rPr>
              <a:t>be</a:t>
            </a:r>
            <a:r>
              <a:rPr sz="1200" spc="-20" dirty="0">
                <a:solidFill>
                  <a:srgbClr val="FFFFFF"/>
                </a:solidFill>
                <a:latin typeface="Arial"/>
                <a:cs typeface="Arial"/>
              </a:rPr>
              <a:t> </a:t>
            </a:r>
            <a:r>
              <a:rPr sz="1200" dirty="0">
                <a:solidFill>
                  <a:srgbClr val="FFFFFF"/>
                </a:solidFill>
                <a:latin typeface="Arial"/>
                <a:cs typeface="Arial"/>
              </a:rPr>
              <a:t>able</a:t>
            </a:r>
            <a:r>
              <a:rPr sz="1200" spc="-20" dirty="0">
                <a:solidFill>
                  <a:srgbClr val="FFFFFF"/>
                </a:solidFill>
                <a:latin typeface="Arial"/>
                <a:cs typeface="Arial"/>
              </a:rPr>
              <a:t> </a:t>
            </a:r>
            <a:r>
              <a:rPr sz="1200" dirty="0">
                <a:solidFill>
                  <a:srgbClr val="FFFFFF"/>
                </a:solidFill>
                <a:latin typeface="Arial"/>
                <a:cs typeface="Arial"/>
              </a:rPr>
              <a:t>to</a:t>
            </a:r>
            <a:r>
              <a:rPr sz="1200" spc="-20" dirty="0">
                <a:solidFill>
                  <a:srgbClr val="FFFFFF"/>
                </a:solidFill>
                <a:latin typeface="Arial"/>
                <a:cs typeface="Arial"/>
              </a:rPr>
              <a:t> </a:t>
            </a:r>
            <a:r>
              <a:rPr sz="1200" dirty="0">
                <a:solidFill>
                  <a:srgbClr val="FFFFFF"/>
                </a:solidFill>
                <a:latin typeface="Arial"/>
                <a:cs typeface="Arial"/>
              </a:rPr>
              <a:t>simply</a:t>
            </a:r>
            <a:r>
              <a:rPr sz="1200" spc="-15" dirty="0">
                <a:solidFill>
                  <a:srgbClr val="FFFFFF"/>
                </a:solidFill>
                <a:latin typeface="Arial"/>
                <a:cs typeface="Arial"/>
              </a:rPr>
              <a:t> </a:t>
            </a:r>
            <a:r>
              <a:rPr sz="1200" spc="-10" dirty="0">
                <a:solidFill>
                  <a:srgbClr val="FFFFFF"/>
                </a:solidFill>
                <a:latin typeface="Arial"/>
                <a:cs typeface="Arial"/>
              </a:rPr>
              <a:t>copy, </a:t>
            </a:r>
            <a:r>
              <a:rPr sz="1200" dirty="0">
                <a:solidFill>
                  <a:srgbClr val="FFFFFF"/>
                </a:solidFill>
                <a:latin typeface="Arial"/>
                <a:cs typeface="Arial"/>
              </a:rPr>
              <a:t>paste</a:t>
            </a:r>
            <a:r>
              <a:rPr sz="1200" spc="-20" dirty="0">
                <a:solidFill>
                  <a:srgbClr val="FFFFFF"/>
                </a:solidFill>
                <a:latin typeface="Arial"/>
                <a:cs typeface="Arial"/>
              </a:rPr>
              <a:t> </a:t>
            </a:r>
            <a:r>
              <a:rPr sz="1200" dirty="0">
                <a:solidFill>
                  <a:srgbClr val="FFFFFF"/>
                </a:solidFill>
                <a:latin typeface="Arial"/>
                <a:cs typeface="Arial"/>
              </a:rPr>
              <a:t>and</a:t>
            </a:r>
            <a:r>
              <a:rPr sz="1200" spc="-20" dirty="0">
                <a:solidFill>
                  <a:srgbClr val="FFFFFF"/>
                </a:solidFill>
                <a:latin typeface="Arial"/>
                <a:cs typeface="Arial"/>
              </a:rPr>
              <a:t> </a:t>
            </a:r>
            <a:r>
              <a:rPr sz="1200" dirty="0">
                <a:solidFill>
                  <a:srgbClr val="FFFFFF"/>
                </a:solidFill>
                <a:latin typeface="Arial"/>
                <a:cs typeface="Arial"/>
              </a:rPr>
              <a:t>run</a:t>
            </a:r>
            <a:r>
              <a:rPr sz="1200" spc="-15" dirty="0">
                <a:solidFill>
                  <a:srgbClr val="FFFFFF"/>
                </a:solidFill>
                <a:latin typeface="Arial"/>
                <a:cs typeface="Arial"/>
              </a:rPr>
              <a:t> </a:t>
            </a:r>
            <a:r>
              <a:rPr sz="1200" dirty="0">
                <a:solidFill>
                  <a:srgbClr val="FFFFFF"/>
                </a:solidFill>
                <a:latin typeface="Arial"/>
                <a:cs typeface="Arial"/>
              </a:rPr>
              <a:t>this</a:t>
            </a:r>
            <a:r>
              <a:rPr sz="1200" spc="-15" dirty="0">
                <a:solidFill>
                  <a:srgbClr val="FFFFFF"/>
                </a:solidFill>
                <a:latin typeface="Arial"/>
                <a:cs typeface="Arial"/>
              </a:rPr>
              <a:t> </a:t>
            </a:r>
            <a:r>
              <a:rPr sz="1200" dirty="0">
                <a:solidFill>
                  <a:srgbClr val="FFFFFF"/>
                </a:solidFill>
                <a:latin typeface="Arial"/>
                <a:cs typeface="Arial"/>
              </a:rPr>
              <a:t>example</a:t>
            </a:r>
            <a:r>
              <a:rPr sz="1200" spc="-15" dirty="0">
                <a:solidFill>
                  <a:srgbClr val="FFFFFF"/>
                </a:solidFill>
                <a:latin typeface="Arial"/>
                <a:cs typeface="Arial"/>
              </a:rPr>
              <a:t> </a:t>
            </a:r>
            <a:r>
              <a:rPr sz="1200" dirty="0">
                <a:solidFill>
                  <a:srgbClr val="FFFFFF"/>
                </a:solidFill>
                <a:latin typeface="Arial"/>
                <a:cs typeface="Arial"/>
              </a:rPr>
              <a:t>code</a:t>
            </a:r>
            <a:r>
              <a:rPr sz="1200" spc="-20" dirty="0">
                <a:solidFill>
                  <a:srgbClr val="FFFFFF"/>
                </a:solidFill>
                <a:latin typeface="Arial"/>
                <a:cs typeface="Arial"/>
              </a:rPr>
              <a:t> </a:t>
            </a:r>
            <a:r>
              <a:rPr sz="1200" dirty="0">
                <a:solidFill>
                  <a:srgbClr val="FFFFFF"/>
                </a:solidFill>
                <a:latin typeface="Arial"/>
                <a:cs typeface="Arial"/>
              </a:rPr>
              <a:t>without</a:t>
            </a:r>
            <a:r>
              <a:rPr sz="1200" spc="-5" dirty="0">
                <a:solidFill>
                  <a:srgbClr val="FFFFFF"/>
                </a:solidFill>
                <a:latin typeface="Arial"/>
                <a:cs typeface="Arial"/>
              </a:rPr>
              <a:t> </a:t>
            </a:r>
            <a:r>
              <a:rPr sz="1200" spc="-10" dirty="0">
                <a:solidFill>
                  <a:srgbClr val="FFFFFF"/>
                </a:solidFill>
                <a:latin typeface="Arial"/>
                <a:cs typeface="Arial"/>
              </a:rPr>
              <a:t>manually </a:t>
            </a:r>
            <a:r>
              <a:rPr sz="1200" dirty="0">
                <a:solidFill>
                  <a:srgbClr val="FFFFFF"/>
                </a:solidFill>
                <a:latin typeface="Arial"/>
                <a:cs typeface="Arial"/>
              </a:rPr>
              <a:t>having</a:t>
            </a:r>
            <a:r>
              <a:rPr sz="1200" spc="-20" dirty="0">
                <a:solidFill>
                  <a:srgbClr val="FFFFFF"/>
                </a:solidFill>
                <a:latin typeface="Arial"/>
                <a:cs typeface="Arial"/>
              </a:rPr>
              <a:t> </a:t>
            </a:r>
            <a:r>
              <a:rPr sz="1200" dirty="0">
                <a:solidFill>
                  <a:srgbClr val="FFFFFF"/>
                </a:solidFill>
                <a:latin typeface="Arial"/>
                <a:cs typeface="Arial"/>
              </a:rPr>
              <a:t>to</a:t>
            </a:r>
            <a:r>
              <a:rPr sz="1200" spc="-15" dirty="0">
                <a:solidFill>
                  <a:srgbClr val="FFFFFF"/>
                </a:solidFill>
                <a:latin typeface="Arial"/>
                <a:cs typeface="Arial"/>
              </a:rPr>
              <a:t> </a:t>
            </a:r>
            <a:r>
              <a:rPr sz="1200" dirty="0">
                <a:solidFill>
                  <a:srgbClr val="FFFFFF"/>
                </a:solidFill>
                <a:latin typeface="Arial"/>
                <a:cs typeface="Arial"/>
              </a:rPr>
              <a:t>edit</a:t>
            </a:r>
            <a:r>
              <a:rPr sz="1200" spc="-5" dirty="0">
                <a:solidFill>
                  <a:srgbClr val="FFFFFF"/>
                </a:solidFill>
                <a:latin typeface="Arial"/>
                <a:cs typeface="Arial"/>
              </a:rPr>
              <a:t> </a:t>
            </a:r>
            <a:r>
              <a:rPr sz="1200" dirty="0">
                <a:solidFill>
                  <a:srgbClr val="FFFFFF"/>
                </a:solidFill>
                <a:latin typeface="Arial"/>
                <a:cs typeface="Arial"/>
              </a:rPr>
              <a:t>it</a:t>
            </a:r>
            <a:r>
              <a:rPr sz="1200" spc="-5" dirty="0">
                <a:solidFill>
                  <a:srgbClr val="FFFFFF"/>
                </a:solidFill>
                <a:latin typeface="Arial"/>
                <a:cs typeface="Arial"/>
              </a:rPr>
              <a:t> </a:t>
            </a:r>
            <a:r>
              <a:rPr sz="1200" dirty="0">
                <a:solidFill>
                  <a:srgbClr val="FFFFFF"/>
                </a:solidFill>
                <a:latin typeface="Arial"/>
                <a:cs typeface="Arial"/>
              </a:rPr>
              <a:t>to</a:t>
            </a:r>
            <a:r>
              <a:rPr sz="1200" spc="-15" dirty="0">
                <a:solidFill>
                  <a:srgbClr val="FFFFFF"/>
                </a:solidFill>
                <a:latin typeface="Arial"/>
                <a:cs typeface="Arial"/>
              </a:rPr>
              <a:t> </a:t>
            </a:r>
            <a:r>
              <a:rPr sz="1200" dirty="0">
                <a:solidFill>
                  <a:srgbClr val="FFFFFF"/>
                </a:solidFill>
                <a:latin typeface="Arial"/>
                <a:cs typeface="Arial"/>
              </a:rPr>
              <a:t>remove</a:t>
            </a:r>
            <a:r>
              <a:rPr sz="1200" spc="-15" dirty="0">
                <a:solidFill>
                  <a:srgbClr val="FFFFFF"/>
                </a:solidFill>
                <a:latin typeface="Arial"/>
                <a:cs typeface="Arial"/>
              </a:rPr>
              <a:t> </a:t>
            </a:r>
            <a:r>
              <a:rPr sz="1200" dirty="0">
                <a:solidFill>
                  <a:srgbClr val="FFFFFF"/>
                </a:solidFill>
                <a:latin typeface="Arial"/>
                <a:cs typeface="Arial"/>
              </a:rPr>
              <a:t>the</a:t>
            </a:r>
            <a:r>
              <a:rPr sz="1200" spc="-15" dirty="0">
                <a:solidFill>
                  <a:srgbClr val="FFFFFF"/>
                </a:solidFill>
                <a:latin typeface="Arial"/>
                <a:cs typeface="Arial"/>
              </a:rPr>
              <a:t> </a:t>
            </a:r>
            <a:r>
              <a:rPr sz="1200" dirty="0">
                <a:solidFill>
                  <a:srgbClr val="FFFFFF"/>
                </a:solidFill>
                <a:latin typeface="Arial"/>
                <a:cs typeface="Arial"/>
              </a:rPr>
              <a:t>‘formatting’</a:t>
            </a:r>
            <a:r>
              <a:rPr sz="1200" spc="-10" dirty="0">
                <a:solidFill>
                  <a:srgbClr val="FFFFFF"/>
                </a:solidFill>
                <a:latin typeface="Arial"/>
                <a:cs typeface="Arial"/>
              </a:rPr>
              <a:t> information </a:t>
            </a:r>
            <a:r>
              <a:rPr sz="1200" dirty="0">
                <a:solidFill>
                  <a:srgbClr val="FFFFFF"/>
                </a:solidFill>
                <a:latin typeface="Arial"/>
                <a:cs typeface="Arial"/>
              </a:rPr>
              <a:t>that</a:t>
            </a:r>
            <a:r>
              <a:rPr sz="1200" spc="-10" dirty="0">
                <a:solidFill>
                  <a:srgbClr val="FFFFFF"/>
                </a:solidFill>
                <a:latin typeface="Arial"/>
                <a:cs typeface="Arial"/>
              </a:rPr>
              <a:t> </a:t>
            </a:r>
            <a:r>
              <a:rPr sz="1200" dirty="0">
                <a:solidFill>
                  <a:srgbClr val="FFFFFF"/>
                </a:solidFill>
                <a:latin typeface="Arial"/>
                <a:cs typeface="Arial"/>
              </a:rPr>
              <a:t>will</a:t>
            </a:r>
            <a:r>
              <a:rPr sz="1200" spc="-15" dirty="0">
                <a:solidFill>
                  <a:srgbClr val="FFFFFF"/>
                </a:solidFill>
                <a:latin typeface="Arial"/>
                <a:cs typeface="Arial"/>
              </a:rPr>
              <a:t> </a:t>
            </a:r>
            <a:r>
              <a:rPr sz="1200" dirty="0">
                <a:solidFill>
                  <a:srgbClr val="FFFFFF"/>
                </a:solidFill>
                <a:latin typeface="Arial"/>
                <a:cs typeface="Arial"/>
              </a:rPr>
              <a:t>likely</a:t>
            </a:r>
            <a:r>
              <a:rPr sz="1200" spc="-10" dirty="0">
                <a:solidFill>
                  <a:srgbClr val="FFFFFF"/>
                </a:solidFill>
                <a:latin typeface="Arial"/>
                <a:cs typeface="Arial"/>
              </a:rPr>
              <a:t> </a:t>
            </a:r>
            <a:r>
              <a:rPr sz="1200" dirty="0">
                <a:solidFill>
                  <a:srgbClr val="FFFFFF"/>
                </a:solidFill>
                <a:latin typeface="Arial"/>
                <a:cs typeface="Arial"/>
              </a:rPr>
              <a:t>cause</a:t>
            </a:r>
            <a:r>
              <a:rPr sz="1200" spc="-20" dirty="0">
                <a:solidFill>
                  <a:srgbClr val="FFFFFF"/>
                </a:solidFill>
                <a:latin typeface="Arial"/>
                <a:cs typeface="Arial"/>
              </a:rPr>
              <a:t> </a:t>
            </a:r>
            <a:r>
              <a:rPr sz="1200" dirty="0">
                <a:solidFill>
                  <a:srgbClr val="FFFFFF"/>
                </a:solidFill>
                <a:latin typeface="Arial"/>
                <a:cs typeface="Arial"/>
              </a:rPr>
              <a:t>your</a:t>
            </a:r>
            <a:r>
              <a:rPr sz="1200" spc="-10" dirty="0">
                <a:solidFill>
                  <a:srgbClr val="FFFFFF"/>
                </a:solidFill>
                <a:latin typeface="Arial"/>
                <a:cs typeface="Arial"/>
              </a:rPr>
              <a:t> </a:t>
            </a:r>
            <a:r>
              <a:rPr sz="1200" dirty="0">
                <a:solidFill>
                  <a:srgbClr val="FFFFFF"/>
                </a:solidFill>
                <a:latin typeface="Arial"/>
                <a:cs typeface="Arial"/>
              </a:rPr>
              <a:t>compiler</a:t>
            </a:r>
            <a:r>
              <a:rPr sz="1200" spc="-15" dirty="0">
                <a:solidFill>
                  <a:srgbClr val="FFFFFF"/>
                </a:solidFill>
                <a:latin typeface="Arial"/>
                <a:cs typeface="Arial"/>
              </a:rPr>
              <a:t> </a:t>
            </a:r>
            <a:r>
              <a:rPr sz="1200" dirty="0">
                <a:solidFill>
                  <a:srgbClr val="FFFFFF"/>
                </a:solidFill>
                <a:latin typeface="Arial"/>
                <a:cs typeface="Arial"/>
              </a:rPr>
              <a:t>to</a:t>
            </a:r>
            <a:r>
              <a:rPr sz="1200" spc="-15" dirty="0">
                <a:solidFill>
                  <a:srgbClr val="FFFFFF"/>
                </a:solidFill>
                <a:latin typeface="Arial"/>
                <a:cs typeface="Arial"/>
              </a:rPr>
              <a:t> </a:t>
            </a:r>
            <a:r>
              <a:rPr sz="1200" spc="-10" dirty="0">
                <a:solidFill>
                  <a:srgbClr val="FFFFFF"/>
                </a:solidFill>
                <a:latin typeface="Arial"/>
                <a:cs typeface="Arial"/>
              </a:rPr>
              <a:t>error.</a:t>
            </a:r>
            <a:r>
              <a:rPr sz="1200" dirty="0">
                <a:solidFill>
                  <a:srgbClr val="FFFFFF"/>
                </a:solidFill>
                <a:latin typeface="Arial"/>
                <a:cs typeface="Arial"/>
              </a:rPr>
              <a:t>	</a:t>
            </a:r>
            <a:r>
              <a:rPr sz="1200" spc="-10" dirty="0">
                <a:solidFill>
                  <a:srgbClr val="FFFFFF"/>
                </a:solidFill>
                <a:latin typeface="Arial"/>
                <a:cs typeface="Arial"/>
              </a:rPr>
              <a:t>Retyping </a:t>
            </a:r>
            <a:r>
              <a:rPr sz="1200" dirty="0">
                <a:solidFill>
                  <a:srgbClr val="FFFFFF"/>
                </a:solidFill>
                <a:latin typeface="Arial"/>
                <a:cs typeface="Arial"/>
              </a:rPr>
              <a:t>would</a:t>
            </a:r>
            <a:r>
              <a:rPr sz="1200" spc="-20" dirty="0">
                <a:solidFill>
                  <a:srgbClr val="FFFFFF"/>
                </a:solidFill>
                <a:latin typeface="Arial"/>
                <a:cs typeface="Arial"/>
              </a:rPr>
              <a:t> </a:t>
            </a:r>
            <a:r>
              <a:rPr sz="1200" dirty="0">
                <a:solidFill>
                  <a:srgbClr val="FFFFFF"/>
                </a:solidFill>
                <a:latin typeface="Arial"/>
                <a:cs typeface="Arial"/>
              </a:rPr>
              <a:t>be</a:t>
            </a:r>
            <a:r>
              <a:rPr sz="1200" spc="-15" dirty="0">
                <a:solidFill>
                  <a:srgbClr val="FFFFFF"/>
                </a:solidFill>
                <a:latin typeface="Arial"/>
                <a:cs typeface="Arial"/>
              </a:rPr>
              <a:t> </a:t>
            </a:r>
            <a:r>
              <a:rPr sz="1200" spc="-10" dirty="0">
                <a:solidFill>
                  <a:srgbClr val="FFFFFF"/>
                </a:solidFill>
                <a:latin typeface="Arial"/>
                <a:cs typeface="Arial"/>
              </a:rPr>
              <a:t>easier!</a:t>
            </a:r>
            <a:endParaRPr sz="1200">
              <a:latin typeface="Arial"/>
              <a:cs typeface="Arial"/>
            </a:endParaRPr>
          </a:p>
          <a:p>
            <a:pPr>
              <a:lnSpc>
                <a:spcPct val="100000"/>
              </a:lnSpc>
              <a:spcBef>
                <a:spcPts val="10"/>
              </a:spcBef>
            </a:pPr>
            <a:endParaRPr sz="1300">
              <a:latin typeface="Arial"/>
              <a:cs typeface="Arial"/>
            </a:endParaRPr>
          </a:p>
          <a:p>
            <a:pPr marL="146050" marR="292100">
              <a:lnSpc>
                <a:spcPts val="1420"/>
              </a:lnSpc>
            </a:pPr>
            <a:r>
              <a:rPr sz="1200" dirty="0">
                <a:solidFill>
                  <a:srgbClr val="FFFFFF"/>
                </a:solidFill>
                <a:latin typeface="Arial"/>
                <a:cs typeface="Arial"/>
              </a:rPr>
              <a:t>Once</a:t>
            </a:r>
            <a:r>
              <a:rPr sz="1200" spc="-15" dirty="0">
                <a:solidFill>
                  <a:srgbClr val="FFFFFF"/>
                </a:solidFill>
                <a:latin typeface="Arial"/>
                <a:cs typeface="Arial"/>
              </a:rPr>
              <a:t> </a:t>
            </a:r>
            <a:r>
              <a:rPr sz="1200" dirty="0">
                <a:solidFill>
                  <a:srgbClr val="FFFFFF"/>
                </a:solidFill>
                <a:latin typeface="Arial"/>
                <a:cs typeface="Arial"/>
              </a:rPr>
              <a:t>you’ve</a:t>
            </a:r>
            <a:r>
              <a:rPr sz="1200" spc="-15" dirty="0">
                <a:solidFill>
                  <a:srgbClr val="FFFFFF"/>
                </a:solidFill>
                <a:latin typeface="Arial"/>
                <a:cs typeface="Arial"/>
              </a:rPr>
              <a:t> </a:t>
            </a:r>
            <a:r>
              <a:rPr sz="1200" dirty="0">
                <a:solidFill>
                  <a:srgbClr val="FFFFFF"/>
                </a:solidFill>
                <a:latin typeface="Arial"/>
                <a:cs typeface="Arial"/>
              </a:rPr>
              <a:t>got</a:t>
            </a:r>
            <a:r>
              <a:rPr sz="1200" spc="-5" dirty="0">
                <a:solidFill>
                  <a:srgbClr val="FFFFFF"/>
                </a:solidFill>
                <a:latin typeface="Arial"/>
                <a:cs typeface="Arial"/>
              </a:rPr>
              <a:t> </a:t>
            </a:r>
            <a:r>
              <a:rPr sz="1200" dirty="0">
                <a:solidFill>
                  <a:srgbClr val="FFFFFF"/>
                </a:solidFill>
                <a:latin typeface="Arial"/>
                <a:cs typeface="Arial"/>
              </a:rPr>
              <a:t>it</a:t>
            </a:r>
            <a:r>
              <a:rPr sz="1200" spc="-5" dirty="0">
                <a:solidFill>
                  <a:srgbClr val="FFFFFF"/>
                </a:solidFill>
                <a:latin typeface="Arial"/>
                <a:cs typeface="Arial"/>
              </a:rPr>
              <a:t> </a:t>
            </a:r>
            <a:r>
              <a:rPr sz="1200" dirty="0">
                <a:solidFill>
                  <a:srgbClr val="FFFFFF"/>
                </a:solidFill>
                <a:latin typeface="Arial"/>
                <a:cs typeface="Arial"/>
              </a:rPr>
              <a:t>working</a:t>
            </a:r>
            <a:r>
              <a:rPr sz="1200" spc="-15" dirty="0">
                <a:solidFill>
                  <a:srgbClr val="FFFFFF"/>
                </a:solidFill>
                <a:latin typeface="Arial"/>
                <a:cs typeface="Arial"/>
              </a:rPr>
              <a:t> </a:t>
            </a:r>
            <a:r>
              <a:rPr sz="1200" dirty="0">
                <a:solidFill>
                  <a:srgbClr val="FFFFFF"/>
                </a:solidFill>
                <a:latin typeface="Arial"/>
                <a:cs typeface="Arial"/>
              </a:rPr>
              <a:t>-</a:t>
            </a:r>
            <a:r>
              <a:rPr sz="1200" spc="-10" dirty="0">
                <a:solidFill>
                  <a:srgbClr val="FFFFFF"/>
                </a:solidFill>
                <a:latin typeface="Arial"/>
                <a:cs typeface="Arial"/>
              </a:rPr>
              <a:t> </a:t>
            </a:r>
            <a:r>
              <a:rPr sz="1200" dirty="0">
                <a:solidFill>
                  <a:srgbClr val="FFFFFF"/>
                </a:solidFill>
                <a:latin typeface="Arial"/>
                <a:cs typeface="Arial"/>
              </a:rPr>
              <a:t>try</a:t>
            </a:r>
            <a:r>
              <a:rPr sz="1200" spc="-10" dirty="0">
                <a:solidFill>
                  <a:srgbClr val="FFFFFF"/>
                </a:solidFill>
                <a:latin typeface="Arial"/>
                <a:cs typeface="Arial"/>
              </a:rPr>
              <a:t> </a:t>
            </a:r>
            <a:r>
              <a:rPr sz="1200" dirty="0">
                <a:solidFill>
                  <a:srgbClr val="FFFFFF"/>
                </a:solidFill>
                <a:latin typeface="Arial"/>
                <a:cs typeface="Arial"/>
              </a:rPr>
              <a:t>expanding</a:t>
            </a:r>
            <a:r>
              <a:rPr sz="1200" spc="-15" dirty="0">
                <a:solidFill>
                  <a:srgbClr val="FFFFFF"/>
                </a:solidFill>
                <a:latin typeface="Arial"/>
                <a:cs typeface="Arial"/>
              </a:rPr>
              <a:t> </a:t>
            </a:r>
            <a:r>
              <a:rPr sz="1200" dirty="0">
                <a:solidFill>
                  <a:srgbClr val="FFFFFF"/>
                </a:solidFill>
                <a:latin typeface="Arial"/>
                <a:cs typeface="Arial"/>
              </a:rPr>
              <a:t>it</a:t>
            </a:r>
            <a:r>
              <a:rPr sz="1200" spc="-5" dirty="0">
                <a:solidFill>
                  <a:srgbClr val="FFFFFF"/>
                </a:solidFill>
                <a:latin typeface="Arial"/>
                <a:cs typeface="Arial"/>
              </a:rPr>
              <a:t> </a:t>
            </a:r>
            <a:r>
              <a:rPr sz="1200" dirty="0">
                <a:solidFill>
                  <a:srgbClr val="FFFFFF"/>
                </a:solidFill>
                <a:latin typeface="Arial"/>
                <a:cs typeface="Arial"/>
              </a:rPr>
              <a:t>to</a:t>
            </a:r>
            <a:r>
              <a:rPr sz="1200" spc="-15" dirty="0">
                <a:solidFill>
                  <a:srgbClr val="FFFFFF"/>
                </a:solidFill>
                <a:latin typeface="Arial"/>
                <a:cs typeface="Arial"/>
              </a:rPr>
              <a:t> </a:t>
            </a:r>
            <a:r>
              <a:rPr sz="1200" dirty="0">
                <a:solidFill>
                  <a:srgbClr val="FFFFFF"/>
                </a:solidFill>
                <a:latin typeface="Arial"/>
                <a:cs typeface="Arial"/>
              </a:rPr>
              <a:t>add</a:t>
            </a:r>
            <a:r>
              <a:rPr sz="1200" spc="-10" dirty="0">
                <a:solidFill>
                  <a:srgbClr val="FFFFFF"/>
                </a:solidFill>
                <a:latin typeface="Arial"/>
                <a:cs typeface="Arial"/>
              </a:rPr>
              <a:t> </a:t>
            </a:r>
            <a:r>
              <a:rPr sz="1200" spc="-25" dirty="0">
                <a:solidFill>
                  <a:srgbClr val="FFFFFF"/>
                </a:solidFill>
                <a:latin typeface="Arial"/>
                <a:cs typeface="Arial"/>
              </a:rPr>
              <a:t>two </a:t>
            </a:r>
            <a:r>
              <a:rPr sz="1200" dirty="0">
                <a:solidFill>
                  <a:srgbClr val="FFFFFF"/>
                </a:solidFill>
                <a:latin typeface="Arial"/>
                <a:cs typeface="Arial"/>
              </a:rPr>
              <a:t>numbers;</a:t>
            </a:r>
            <a:r>
              <a:rPr sz="1200" spc="-25" dirty="0">
                <a:solidFill>
                  <a:srgbClr val="FFFFFF"/>
                </a:solidFill>
                <a:latin typeface="Arial"/>
                <a:cs typeface="Arial"/>
              </a:rPr>
              <a:t> </a:t>
            </a:r>
            <a:r>
              <a:rPr sz="1200" dirty="0">
                <a:solidFill>
                  <a:srgbClr val="FFFFFF"/>
                </a:solidFill>
                <a:latin typeface="Arial"/>
                <a:cs typeface="Arial"/>
              </a:rPr>
              <a:t>then</a:t>
            </a:r>
            <a:r>
              <a:rPr sz="1200" spc="-25" dirty="0">
                <a:solidFill>
                  <a:srgbClr val="FFFFFF"/>
                </a:solidFill>
                <a:latin typeface="Arial"/>
                <a:cs typeface="Arial"/>
              </a:rPr>
              <a:t> </a:t>
            </a:r>
            <a:r>
              <a:rPr sz="1200" dirty="0">
                <a:solidFill>
                  <a:srgbClr val="FFFFFF"/>
                </a:solidFill>
                <a:latin typeface="Arial"/>
                <a:cs typeface="Arial"/>
              </a:rPr>
              <a:t>divide,</a:t>
            </a:r>
            <a:r>
              <a:rPr sz="1200" spc="-10" dirty="0">
                <a:solidFill>
                  <a:srgbClr val="FFFFFF"/>
                </a:solidFill>
                <a:latin typeface="Arial"/>
                <a:cs typeface="Arial"/>
              </a:rPr>
              <a:t> </a:t>
            </a:r>
            <a:r>
              <a:rPr sz="1200" dirty="0">
                <a:solidFill>
                  <a:srgbClr val="FFFFFF"/>
                </a:solidFill>
                <a:latin typeface="Arial"/>
                <a:cs typeface="Arial"/>
              </a:rPr>
              <a:t>multiply</a:t>
            </a:r>
            <a:r>
              <a:rPr sz="1200" spc="-20" dirty="0">
                <a:solidFill>
                  <a:srgbClr val="FFFFFF"/>
                </a:solidFill>
                <a:latin typeface="Arial"/>
                <a:cs typeface="Arial"/>
              </a:rPr>
              <a:t> </a:t>
            </a:r>
            <a:r>
              <a:rPr sz="1200" dirty="0">
                <a:solidFill>
                  <a:srgbClr val="FFFFFF"/>
                </a:solidFill>
                <a:latin typeface="Arial"/>
                <a:cs typeface="Arial"/>
              </a:rPr>
              <a:t>and</a:t>
            </a:r>
            <a:r>
              <a:rPr sz="1200" spc="-20" dirty="0">
                <a:solidFill>
                  <a:srgbClr val="FFFFFF"/>
                </a:solidFill>
                <a:latin typeface="Arial"/>
                <a:cs typeface="Arial"/>
              </a:rPr>
              <a:t> </a:t>
            </a:r>
            <a:r>
              <a:rPr sz="1200" spc="-10" dirty="0">
                <a:solidFill>
                  <a:srgbClr val="FFFFFF"/>
                </a:solidFill>
                <a:latin typeface="Arial"/>
                <a:cs typeface="Arial"/>
              </a:rPr>
              <a:t>subtract.</a:t>
            </a:r>
            <a:endParaRPr sz="12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499"/>
                </a:lnTo>
                <a:lnTo>
                  <a:pt x="9144000" y="5143499"/>
                </a:lnTo>
                <a:lnTo>
                  <a:pt x="9144000" y="0"/>
                </a:lnTo>
                <a:close/>
              </a:path>
            </a:pathLst>
          </a:custGeom>
          <a:solidFill>
            <a:srgbClr val="A1C854"/>
          </a:solidFill>
        </p:spPr>
        <p:txBody>
          <a:bodyPr wrap="square" lIns="0" tIns="0" rIns="0" bIns="0" rtlCol="0"/>
          <a:lstStyle/>
          <a:p>
            <a:endParaRPr/>
          </a:p>
        </p:txBody>
      </p:sp>
      <p:sp>
        <p:nvSpPr>
          <p:cNvPr id="3" name="object 3"/>
          <p:cNvSpPr txBox="1">
            <a:spLocks noGrp="1"/>
          </p:cNvSpPr>
          <p:nvPr>
            <p:ph type="title"/>
          </p:nvPr>
        </p:nvSpPr>
        <p:spPr>
          <a:xfrm>
            <a:off x="3836986" y="380491"/>
            <a:ext cx="1470025"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FFFFFF"/>
                </a:solidFill>
                <a:latin typeface="Calibri"/>
                <a:cs typeface="Calibri"/>
              </a:rPr>
              <a:t>the</a:t>
            </a:r>
            <a:r>
              <a:rPr sz="3600" b="0" spc="-20" dirty="0">
                <a:solidFill>
                  <a:srgbClr val="FFFFFF"/>
                </a:solidFill>
                <a:latin typeface="Calibri"/>
                <a:cs typeface="Calibri"/>
              </a:rPr>
              <a:t> </a:t>
            </a:r>
            <a:r>
              <a:rPr sz="3600" spc="-25" dirty="0">
                <a:solidFill>
                  <a:srgbClr val="FFFFFF"/>
                </a:solidFill>
              </a:rPr>
              <a:t>end</a:t>
            </a:r>
            <a:endParaRPr sz="3600">
              <a:latin typeface="Calibri"/>
              <a:cs typeface="Calibri"/>
            </a:endParaRPr>
          </a:p>
        </p:txBody>
      </p:sp>
      <p:sp>
        <p:nvSpPr>
          <p:cNvPr id="4" name="object 4"/>
          <p:cNvSpPr txBox="1"/>
          <p:nvPr/>
        </p:nvSpPr>
        <p:spPr>
          <a:xfrm>
            <a:off x="1391225" y="1636267"/>
            <a:ext cx="3935095" cy="3328670"/>
          </a:xfrm>
          <a:prstGeom prst="rect">
            <a:avLst/>
          </a:prstGeom>
        </p:spPr>
        <p:txBody>
          <a:bodyPr vert="horz" wrap="square" lIns="0" tIns="64135" rIns="0" bIns="0" rtlCol="0">
            <a:spAutoFit/>
          </a:bodyPr>
          <a:lstStyle/>
          <a:p>
            <a:pPr marL="12700">
              <a:lnSpc>
                <a:spcPct val="100000"/>
              </a:lnSpc>
              <a:spcBef>
                <a:spcPts val="505"/>
              </a:spcBef>
            </a:pPr>
            <a:r>
              <a:rPr sz="2400" dirty="0">
                <a:solidFill>
                  <a:srgbClr val="FFFFFF"/>
                </a:solidFill>
                <a:latin typeface="Segoe UI Symbol"/>
                <a:cs typeface="Segoe UI Symbol"/>
              </a:rPr>
              <a:t>❏</a:t>
            </a:r>
            <a:r>
              <a:rPr sz="2400" spc="200" dirty="0">
                <a:solidFill>
                  <a:srgbClr val="FFFFFF"/>
                </a:solidFill>
                <a:latin typeface="Segoe UI Symbol"/>
                <a:cs typeface="Segoe UI Symbol"/>
              </a:rPr>
              <a:t> </a:t>
            </a:r>
            <a:r>
              <a:rPr sz="2400" b="1" dirty="0">
                <a:solidFill>
                  <a:srgbClr val="FFFFFF"/>
                </a:solidFill>
                <a:latin typeface="Calibri"/>
                <a:cs typeface="Calibri"/>
              </a:rPr>
              <a:t>Paradigms</a:t>
            </a:r>
            <a:r>
              <a:rPr sz="2400" b="1" spc="-10" dirty="0">
                <a:solidFill>
                  <a:srgbClr val="FFFFFF"/>
                </a:solidFill>
                <a:latin typeface="Calibri"/>
                <a:cs typeface="Calibri"/>
              </a:rPr>
              <a:t> </a:t>
            </a:r>
            <a:r>
              <a:rPr sz="2400" dirty="0">
                <a:solidFill>
                  <a:srgbClr val="FFFFFF"/>
                </a:solidFill>
                <a:latin typeface="Calibri"/>
                <a:cs typeface="Calibri"/>
              </a:rPr>
              <a:t>-</a:t>
            </a:r>
            <a:r>
              <a:rPr sz="2400" spc="-10"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marL="12700">
              <a:lnSpc>
                <a:spcPct val="100000"/>
              </a:lnSpc>
              <a:spcBef>
                <a:spcPts val="409"/>
              </a:spcBef>
            </a:pPr>
            <a:r>
              <a:rPr sz="2400" dirty="0">
                <a:solidFill>
                  <a:srgbClr val="FFFFFF"/>
                </a:solidFill>
                <a:latin typeface="Segoe UI Symbol"/>
                <a:cs typeface="Segoe UI Symbol"/>
              </a:rPr>
              <a:t>❏</a:t>
            </a:r>
            <a:r>
              <a:rPr sz="2400" spc="200" dirty="0">
                <a:solidFill>
                  <a:srgbClr val="FFFFFF"/>
                </a:solidFill>
                <a:latin typeface="Segoe UI Symbol"/>
                <a:cs typeface="Segoe UI Symbol"/>
              </a:rPr>
              <a:t> </a:t>
            </a:r>
            <a:r>
              <a:rPr sz="2400" b="1" dirty="0">
                <a:solidFill>
                  <a:srgbClr val="FFFFFF"/>
                </a:solidFill>
                <a:latin typeface="Calibri"/>
                <a:cs typeface="Calibri"/>
              </a:rPr>
              <a:t>Layers</a:t>
            </a:r>
            <a:r>
              <a:rPr sz="2400" b="1" spc="-5" dirty="0">
                <a:solidFill>
                  <a:srgbClr val="FFFFFF"/>
                </a:solidFill>
                <a:latin typeface="Calibri"/>
                <a:cs typeface="Calibri"/>
              </a:rPr>
              <a:t> </a:t>
            </a:r>
            <a:r>
              <a:rPr sz="2400" b="1" dirty="0">
                <a:solidFill>
                  <a:srgbClr val="FFFFFF"/>
                </a:solidFill>
                <a:latin typeface="Calibri"/>
                <a:cs typeface="Calibri"/>
              </a:rPr>
              <a:t>of</a:t>
            </a:r>
            <a:r>
              <a:rPr sz="2400" b="1" spc="-15" dirty="0">
                <a:solidFill>
                  <a:srgbClr val="FFFFFF"/>
                </a:solidFill>
                <a:latin typeface="Calibri"/>
                <a:cs typeface="Calibri"/>
              </a:rPr>
              <a:t> </a:t>
            </a:r>
            <a:r>
              <a:rPr sz="2400" b="1" dirty="0">
                <a:solidFill>
                  <a:srgbClr val="FFFFFF"/>
                </a:solidFill>
                <a:latin typeface="Calibri"/>
                <a:cs typeface="Calibri"/>
              </a:rPr>
              <a:t>Abstraction</a:t>
            </a:r>
            <a:r>
              <a:rPr sz="2400" dirty="0">
                <a:solidFill>
                  <a:srgbClr val="FFFFFF"/>
                </a:solidFill>
                <a:latin typeface="Calibri"/>
                <a:cs typeface="Calibri"/>
              </a:rPr>
              <a:t>–</a:t>
            </a:r>
            <a:r>
              <a:rPr sz="2400" spc="-10"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marL="12700">
              <a:lnSpc>
                <a:spcPct val="100000"/>
              </a:lnSpc>
              <a:spcBef>
                <a:spcPts val="430"/>
              </a:spcBef>
            </a:pPr>
            <a:r>
              <a:rPr sz="2400" dirty="0">
                <a:solidFill>
                  <a:srgbClr val="FFFFFF"/>
                </a:solidFill>
                <a:latin typeface="Segoe UI Symbol"/>
                <a:cs typeface="Segoe UI Symbol"/>
              </a:rPr>
              <a:t>❏</a:t>
            </a:r>
            <a:r>
              <a:rPr sz="2400" spc="210" dirty="0">
                <a:solidFill>
                  <a:srgbClr val="FFFFFF"/>
                </a:solidFill>
                <a:latin typeface="Segoe UI Symbol"/>
                <a:cs typeface="Segoe UI Symbol"/>
              </a:rPr>
              <a:t> </a:t>
            </a:r>
            <a:r>
              <a:rPr sz="2400" b="1" dirty="0">
                <a:solidFill>
                  <a:srgbClr val="FFFFFF"/>
                </a:solidFill>
                <a:latin typeface="Calibri"/>
                <a:cs typeface="Calibri"/>
              </a:rPr>
              <a:t>Data</a:t>
            </a:r>
            <a:r>
              <a:rPr sz="2400" b="1" spc="-10" dirty="0">
                <a:solidFill>
                  <a:srgbClr val="FFFFFF"/>
                </a:solidFill>
                <a:latin typeface="Calibri"/>
                <a:cs typeface="Calibri"/>
              </a:rPr>
              <a:t> </a:t>
            </a:r>
            <a:r>
              <a:rPr sz="2400" b="1" dirty="0">
                <a:solidFill>
                  <a:srgbClr val="FFFFFF"/>
                </a:solidFill>
                <a:latin typeface="Calibri"/>
                <a:cs typeface="Calibri"/>
              </a:rPr>
              <a:t>Types</a:t>
            </a:r>
            <a:r>
              <a:rPr sz="2400" dirty="0">
                <a:solidFill>
                  <a:srgbClr val="FFFFFF"/>
                </a:solidFill>
                <a:latin typeface="Calibri"/>
                <a:cs typeface="Calibri"/>
              </a:rPr>
              <a:t>–</a:t>
            </a:r>
            <a:r>
              <a:rPr sz="2400" spc="-5"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marL="12700">
              <a:lnSpc>
                <a:spcPct val="100000"/>
              </a:lnSpc>
              <a:spcBef>
                <a:spcPts val="409"/>
              </a:spcBef>
            </a:pPr>
            <a:r>
              <a:rPr sz="2400" dirty="0">
                <a:solidFill>
                  <a:srgbClr val="FFFFFF"/>
                </a:solidFill>
                <a:latin typeface="Segoe UI Symbol"/>
                <a:cs typeface="Segoe UI Symbol"/>
              </a:rPr>
              <a:t>❏</a:t>
            </a:r>
            <a:r>
              <a:rPr sz="2400" spc="200" dirty="0">
                <a:solidFill>
                  <a:srgbClr val="FFFFFF"/>
                </a:solidFill>
                <a:latin typeface="Segoe UI Symbol"/>
                <a:cs typeface="Segoe UI Symbol"/>
              </a:rPr>
              <a:t> </a:t>
            </a:r>
            <a:r>
              <a:rPr sz="2400" b="1" dirty="0">
                <a:solidFill>
                  <a:srgbClr val="FFFFFF"/>
                </a:solidFill>
                <a:latin typeface="Calibri"/>
                <a:cs typeface="Calibri"/>
              </a:rPr>
              <a:t>Standard</a:t>
            </a:r>
            <a:r>
              <a:rPr sz="2400" b="1" spc="-15" dirty="0">
                <a:solidFill>
                  <a:srgbClr val="FFFFFF"/>
                </a:solidFill>
                <a:latin typeface="Calibri"/>
                <a:cs typeface="Calibri"/>
              </a:rPr>
              <a:t> </a:t>
            </a:r>
            <a:r>
              <a:rPr sz="2400" b="1" dirty="0">
                <a:solidFill>
                  <a:srgbClr val="FFFFFF"/>
                </a:solidFill>
                <a:latin typeface="Calibri"/>
                <a:cs typeface="Calibri"/>
              </a:rPr>
              <a:t>Library</a:t>
            </a:r>
            <a:r>
              <a:rPr sz="2400" b="1" spc="-20" dirty="0">
                <a:solidFill>
                  <a:srgbClr val="FFFFFF"/>
                </a:solidFill>
                <a:latin typeface="Calibri"/>
                <a:cs typeface="Calibri"/>
              </a:rPr>
              <a:t> </a:t>
            </a:r>
            <a:r>
              <a:rPr sz="2400" dirty="0">
                <a:solidFill>
                  <a:srgbClr val="FFFFFF"/>
                </a:solidFill>
                <a:latin typeface="Calibri"/>
                <a:cs typeface="Calibri"/>
              </a:rPr>
              <a:t>–</a:t>
            </a:r>
            <a:r>
              <a:rPr sz="2400" spc="-10"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marL="12700">
              <a:lnSpc>
                <a:spcPct val="100000"/>
              </a:lnSpc>
              <a:spcBef>
                <a:spcPts val="430"/>
              </a:spcBef>
            </a:pPr>
            <a:r>
              <a:rPr sz="2400" dirty="0">
                <a:solidFill>
                  <a:srgbClr val="FFFFFF"/>
                </a:solidFill>
                <a:latin typeface="Segoe UI Symbol"/>
                <a:cs typeface="Segoe UI Symbol"/>
              </a:rPr>
              <a:t>❏</a:t>
            </a:r>
            <a:r>
              <a:rPr sz="2400" spc="204" dirty="0">
                <a:solidFill>
                  <a:srgbClr val="FFFFFF"/>
                </a:solidFill>
                <a:latin typeface="Segoe UI Symbol"/>
                <a:cs typeface="Segoe UI Symbol"/>
              </a:rPr>
              <a:t> </a:t>
            </a:r>
            <a:r>
              <a:rPr sz="2400" b="1" dirty="0">
                <a:solidFill>
                  <a:srgbClr val="FFFFFF"/>
                </a:solidFill>
                <a:latin typeface="Calibri"/>
                <a:cs typeface="Calibri"/>
              </a:rPr>
              <a:t>C++</a:t>
            </a:r>
            <a:r>
              <a:rPr sz="2400" b="1" spc="-10" dirty="0">
                <a:solidFill>
                  <a:srgbClr val="FFFFFF"/>
                </a:solidFill>
                <a:latin typeface="Calibri"/>
                <a:cs typeface="Calibri"/>
              </a:rPr>
              <a:t> </a:t>
            </a:r>
            <a:r>
              <a:rPr sz="2400" b="1" dirty="0">
                <a:solidFill>
                  <a:srgbClr val="FFFFFF"/>
                </a:solidFill>
                <a:latin typeface="Calibri"/>
                <a:cs typeface="Calibri"/>
              </a:rPr>
              <a:t>Example</a:t>
            </a:r>
            <a:r>
              <a:rPr sz="2400" b="1" spc="-5" dirty="0">
                <a:solidFill>
                  <a:srgbClr val="FFFFFF"/>
                </a:solidFill>
                <a:latin typeface="Calibri"/>
                <a:cs typeface="Calibri"/>
              </a:rPr>
              <a:t> </a:t>
            </a:r>
            <a:r>
              <a:rPr sz="2400" dirty="0">
                <a:solidFill>
                  <a:srgbClr val="FFFFFF"/>
                </a:solidFill>
                <a:latin typeface="Calibri"/>
                <a:cs typeface="Calibri"/>
              </a:rPr>
              <a:t>–</a:t>
            </a:r>
            <a:r>
              <a:rPr sz="2400" spc="-5"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marL="12700">
              <a:lnSpc>
                <a:spcPct val="100000"/>
              </a:lnSpc>
              <a:spcBef>
                <a:spcPts val="409"/>
              </a:spcBef>
            </a:pPr>
            <a:r>
              <a:rPr sz="2400" dirty="0">
                <a:solidFill>
                  <a:srgbClr val="FFFFFF"/>
                </a:solidFill>
                <a:latin typeface="Segoe UI Symbol"/>
                <a:cs typeface="Segoe UI Symbol"/>
              </a:rPr>
              <a:t>❏</a:t>
            </a:r>
            <a:r>
              <a:rPr sz="2400" spc="204" dirty="0">
                <a:solidFill>
                  <a:srgbClr val="FFFFFF"/>
                </a:solidFill>
                <a:latin typeface="Segoe UI Symbol"/>
                <a:cs typeface="Segoe UI Symbol"/>
              </a:rPr>
              <a:t> </a:t>
            </a:r>
            <a:r>
              <a:rPr sz="2400" b="1" dirty="0">
                <a:solidFill>
                  <a:srgbClr val="FFFFFF"/>
                </a:solidFill>
                <a:latin typeface="Calibri"/>
                <a:cs typeface="Calibri"/>
              </a:rPr>
              <a:t>REPLIT</a:t>
            </a:r>
            <a:r>
              <a:rPr sz="2400" b="1" spc="-10" dirty="0">
                <a:solidFill>
                  <a:srgbClr val="FFFFFF"/>
                </a:solidFill>
                <a:latin typeface="Calibri"/>
                <a:cs typeface="Calibri"/>
              </a:rPr>
              <a:t> </a:t>
            </a:r>
            <a:r>
              <a:rPr sz="2400" dirty="0">
                <a:solidFill>
                  <a:srgbClr val="FFFFFF"/>
                </a:solidFill>
                <a:latin typeface="Calibri"/>
                <a:cs typeface="Calibri"/>
              </a:rPr>
              <a:t>-</a:t>
            </a:r>
            <a:r>
              <a:rPr sz="2400" spc="-10" dirty="0">
                <a:solidFill>
                  <a:srgbClr val="FFFFFF"/>
                </a:solidFill>
                <a:latin typeface="Calibri"/>
                <a:cs typeface="Calibri"/>
              </a:rPr>
              <a:t> </a:t>
            </a:r>
            <a:r>
              <a:rPr sz="2400" spc="-20" dirty="0">
                <a:solidFill>
                  <a:srgbClr val="FFFFFF"/>
                </a:solidFill>
                <a:latin typeface="Calibri"/>
                <a:cs typeface="Calibri"/>
              </a:rPr>
              <a:t>done</a:t>
            </a:r>
            <a:endParaRPr sz="2400">
              <a:latin typeface="Calibri"/>
              <a:cs typeface="Calibri"/>
            </a:endParaRPr>
          </a:p>
          <a:p>
            <a:pPr>
              <a:lnSpc>
                <a:spcPct val="100000"/>
              </a:lnSpc>
              <a:spcBef>
                <a:spcPts val="45"/>
              </a:spcBef>
            </a:pPr>
            <a:endParaRPr sz="3100">
              <a:latin typeface="Calibri"/>
              <a:cs typeface="Calibri"/>
            </a:endParaRPr>
          </a:p>
          <a:p>
            <a:pPr marL="12700">
              <a:lnSpc>
                <a:spcPct val="100000"/>
              </a:lnSpc>
            </a:pPr>
            <a:r>
              <a:rPr sz="2000" i="1" dirty="0">
                <a:solidFill>
                  <a:srgbClr val="FFFFFF"/>
                </a:solidFill>
                <a:latin typeface="Calibri"/>
                <a:cs typeface="Calibri"/>
              </a:rPr>
              <a:t>Just</a:t>
            </a:r>
            <a:r>
              <a:rPr sz="2000" i="1" spc="-10" dirty="0">
                <a:solidFill>
                  <a:srgbClr val="FFFFFF"/>
                </a:solidFill>
                <a:latin typeface="Calibri"/>
                <a:cs typeface="Calibri"/>
              </a:rPr>
              <a:t> </a:t>
            </a:r>
            <a:r>
              <a:rPr sz="2000" i="1" dirty="0">
                <a:solidFill>
                  <a:srgbClr val="FFFFFF"/>
                </a:solidFill>
                <a:latin typeface="Calibri"/>
                <a:cs typeface="Calibri"/>
              </a:rPr>
              <a:t>two</a:t>
            </a:r>
            <a:r>
              <a:rPr sz="2000" i="1" spc="-15" dirty="0">
                <a:solidFill>
                  <a:srgbClr val="FFFFFF"/>
                </a:solidFill>
                <a:latin typeface="Calibri"/>
                <a:cs typeface="Calibri"/>
              </a:rPr>
              <a:t> </a:t>
            </a:r>
            <a:r>
              <a:rPr sz="2000" i="1" dirty="0">
                <a:solidFill>
                  <a:srgbClr val="FFFFFF"/>
                </a:solidFill>
                <a:latin typeface="Calibri"/>
                <a:cs typeface="Calibri"/>
              </a:rPr>
              <a:t>last</a:t>
            </a:r>
            <a:r>
              <a:rPr sz="2000" i="1" spc="-5" dirty="0">
                <a:solidFill>
                  <a:srgbClr val="FFFFFF"/>
                </a:solidFill>
                <a:latin typeface="Calibri"/>
                <a:cs typeface="Calibri"/>
              </a:rPr>
              <a:t> </a:t>
            </a:r>
            <a:r>
              <a:rPr sz="2000" i="1" spc="-10" dirty="0">
                <a:solidFill>
                  <a:srgbClr val="FFFFFF"/>
                </a:solidFill>
                <a:latin typeface="Calibri"/>
                <a:cs typeface="Calibri"/>
              </a:rPr>
              <a:t>things…</a:t>
            </a:r>
            <a:endParaRPr sz="20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4400" y="0"/>
            <a:ext cx="8799830" cy="5143500"/>
          </a:xfrm>
          <a:custGeom>
            <a:avLst/>
            <a:gdLst/>
            <a:ahLst/>
            <a:cxnLst/>
            <a:rect l="l" t="t" r="r" b="b"/>
            <a:pathLst>
              <a:path w="8799830" h="5143500">
                <a:moveTo>
                  <a:pt x="0" y="5143499"/>
                </a:moveTo>
                <a:lnTo>
                  <a:pt x="8799600" y="5143499"/>
                </a:lnTo>
                <a:lnTo>
                  <a:pt x="8799600" y="0"/>
                </a:lnTo>
                <a:lnTo>
                  <a:pt x="0" y="0"/>
                </a:lnTo>
                <a:lnTo>
                  <a:pt x="0" y="5143499"/>
                </a:lnTo>
                <a:close/>
              </a:path>
            </a:pathLst>
          </a:custGeom>
          <a:solidFill>
            <a:srgbClr val="A2C863"/>
          </a:solidFill>
        </p:spPr>
        <p:txBody>
          <a:bodyPr wrap="square" lIns="0" tIns="0" rIns="0" bIns="0" rtlCol="0"/>
          <a:lstStyle/>
          <a:p>
            <a:endParaRPr/>
          </a:p>
        </p:txBody>
      </p:sp>
      <p:sp>
        <p:nvSpPr>
          <p:cNvPr id="3" name="object 3"/>
          <p:cNvSpPr/>
          <p:nvPr/>
        </p:nvSpPr>
        <p:spPr>
          <a:xfrm>
            <a:off x="0" y="199"/>
            <a:ext cx="344805" cy="5143500"/>
          </a:xfrm>
          <a:custGeom>
            <a:avLst/>
            <a:gdLst/>
            <a:ahLst/>
            <a:cxnLst/>
            <a:rect l="l" t="t" r="r" b="b"/>
            <a:pathLst>
              <a:path w="344805" h="5143500">
                <a:moveTo>
                  <a:pt x="344399" y="5143300"/>
                </a:moveTo>
                <a:lnTo>
                  <a:pt x="0" y="5143300"/>
                </a:lnTo>
                <a:lnTo>
                  <a:pt x="0" y="0"/>
                </a:lnTo>
                <a:lnTo>
                  <a:pt x="344399" y="0"/>
                </a:lnTo>
                <a:lnTo>
                  <a:pt x="344399" y="5143300"/>
                </a:lnTo>
                <a:close/>
              </a:path>
            </a:pathLst>
          </a:custGeom>
          <a:solidFill>
            <a:srgbClr val="091208"/>
          </a:solidFill>
        </p:spPr>
        <p:txBody>
          <a:bodyPr wrap="square" lIns="0" tIns="0" rIns="0" bIns="0" rtlCol="0"/>
          <a:lstStyle/>
          <a:p>
            <a:endParaRPr/>
          </a:p>
        </p:txBody>
      </p:sp>
      <p:sp>
        <p:nvSpPr>
          <p:cNvPr id="4" name="object 4"/>
          <p:cNvSpPr txBox="1"/>
          <p:nvPr/>
        </p:nvSpPr>
        <p:spPr>
          <a:xfrm>
            <a:off x="48627" y="80608"/>
            <a:ext cx="242570" cy="1779270"/>
          </a:xfrm>
          <a:prstGeom prst="rect">
            <a:avLst/>
          </a:prstGeom>
        </p:spPr>
        <p:txBody>
          <a:bodyPr vert="vert270" wrap="square" lIns="0" tIns="3810" rIns="0" bIns="0" rtlCol="0">
            <a:spAutoFit/>
          </a:bodyPr>
          <a:lstStyle/>
          <a:p>
            <a:pPr marL="12700">
              <a:lnSpc>
                <a:spcPct val="100000"/>
              </a:lnSpc>
              <a:spcBef>
                <a:spcPts val="30"/>
              </a:spcBef>
            </a:pPr>
            <a:r>
              <a:rPr sz="1400" dirty="0">
                <a:solidFill>
                  <a:srgbClr val="FFFFFF"/>
                </a:solidFill>
                <a:latin typeface="Calibri"/>
                <a:cs typeface="Calibri"/>
              </a:rPr>
              <a:t>ACTIONS:</a:t>
            </a:r>
            <a:r>
              <a:rPr sz="1400" spc="-15" dirty="0">
                <a:solidFill>
                  <a:srgbClr val="FFFFFF"/>
                </a:solidFill>
                <a:latin typeface="Calibri"/>
                <a:cs typeface="Calibri"/>
              </a:rPr>
              <a:t> </a:t>
            </a:r>
            <a:r>
              <a:rPr sz="1400" dirty="0">
                <a:solidFill>
                  <a:srgbClr val="FFFFFF"/>
                </a:solidFill>
                <a:latin typeface="Calibri"/>
                <a:cs typeface="Calibri"/>
              </a:rPr>
              <a:t>MAKE</a:t>
            </a:r>
            <a:r>
              <a:rPr sz="1400" spc="-10" dirty="0">
                <a:solidFill>
                  <a:srgbClr val="FFFFFF"/>
                </a:solidFill>
                <a:latin typeface="Calibri"/>
                <a:cs typeface="Calibri"/>
              </a:rPr>
              <a:t> </a:t>
            </a:r>
            <a:r>
              <a:rPr sz="1400" dirty="0">
                <a:solidFill>
                  <a:srgbClr val="FFFFFF"/>
                </a:solidFill>
                <a:latin typeface="Calibri"/>
                <a:cs typeface="Calibri"/>
              </a:rPr>
              <a:t>A</a:t>
            </a:r>
            <a:r>
              <a:rPr sz="1400" spc="-10" dirty="0">
                <a:solidFill>
                  <a:srgbClr val="FFFFFF"/>
                </a:solidFill>
                <a:latin typeface="Calibri"/>
                <a:cs typeface="Calibri"/>
              </a:rPr>
              <a:t> </a:t>
            </a:r>
            <a:r>
              <a:rPr sz="1400" spc="-20" dirty="0">
                <a:solidFill>
                  <a:srgbClr val="FFFFFF"/>
                </a:solidFill>
                <a:latin typeface="Calibri"/>
                <a:cs typeface="Calibri"/>
              </a:rPr>
              <a:t>NOTE</a:t>
            </a:r>
            <a:endParaRPr sz="1400">
              <a:latin typeface="Calibri"/>
              <a:cs typeface="Calibri"/>
            </a:endParaRPr>
          </a:p>
        </p:txBody>
      </p:sp>
      <p:pic>
        <p:nvPicPr>
          <p:cNvPr id="5" name="object 5"/>
          <p:cNvPicPr/>
          <p:nvPr/>
        </p:nvPicPr>
        <p:blipFill>
          <a:blip r:embed="rId2" cstate="print"/>
          <a:stretch>
            <a:fillRect/>
          </a:stretch>
        </p:blipFill>
        <p:spPr>
          <a:xfrm>
            <a:off x="0" y="4169663"/>
            <a:ext cx="990600" cy="972312"/>
          </a:xfrm>
          <a:prstGeom prst="rect">
            <a:avLst/>
          </a:prstGeom>
        </p:spPr>
      </p:pic>
      <p:sp>
        <p:nvSpPr>
          <p:cNvPr id="6" name="object 6"/>
          <p:cNvSpPr txBox="1"/>
          <p:nvPr/>
        </p:nvSpPr>
        <p:spPr>
          <a:xfrm>
            <a:off x="1057787" y="284536"/>
            <a:ext cx="7033895" cy="4702810"/>
          </a:xfrm>
          <a:prstGeom prst="rect">
            <a:avLst/>
          </a:prstGeom>
        </p:spPr>
        <p:txBody>
          <a:bodyPr vert="horz" wrap="square" lIns="0" tIns="33020" rIns="0" bIns="0" rtlCol="0">
            <a:spAutoFit/>
          </a:bodyPr>
          <a:lstStyle/>
          <a:p>
            <a:pPr marL="393065" indent="-380365">
              <a:lnSpc>
                <a:spcPct val="100000"/>
              </a:lnSpc>
              <a:spcBef>
                <a:spcPts val="260"/>
              </a:spcBef>
              <a:buClr>
                <a:srgbClr val="EA6072"/>
              </a:buClr>
              <a:buSzPct val="150000"/>
              <a:buFont typeface="Arial"/>
              <a:buChar char="■"/>
              <a:tabLst>
                <a:tab pos="393065" algn="l"/>
                <a:tab pos="393700" algn="l"/>
              </a:tabLst>
            </a:pPr>
            <a:r>
              <a:rPr sz="1600" b="1" dirty="0">
                <a:solidFill>
                  <a:srgbClr val="091208"/>
                </a:solidFill>
                <a:latin typeface="Calibri"/>
                <a:cs typeface="Calibri"/>
              </a:rPr>
              <a:t>Variables</a:t>
            </a:r>
            <a:r>
              <a:rPr sz="1600" b="1" spc="-20" dirty="0">
                <a:solidFill>
                  <a:srgbClr val="091208"/>
                </a:solidFill>
                <a:latin typeface="Calibri"/>
                <a:cs typeface="Calibri"/>
              </a:rPr>
              <a:t> </a:t>
            </a:r>
            <a:r>
              <a:rPr sz="1600" b="1" dirty="0">
                <a:solidFill>
                  <a:srgbClr val="091208"/>
                </a:solidFill>
                <a:latin typeface="Calibri"/>
                <a:cs typeface="Calibri"/>
              </a:rPr>
              <a:t>–</a:t>
            </a:r>
            <a:r>
              <a:rPr sz="1600" b="1" spc="-15" dirty="0">
                <a:solidFill>
                  <a:srgbClr val="091208"/>
                </a:solidFill>
                <a:latin typeface="Calibri"/>
                <a:cs typeface="Calibri"/>
              </a:rPr>
              <a:t> </a:t>
            </a:r>
            <a:r>
              <a:rPr sz="1600" b="1" spc="-20" dirty="0">
                <a:solidFill>
                  <a:srgbClr val="091208"/>
                </a:solidFill>
                <a:latin typeface="Calibri"/>
                <a:cs typeface="Calibri"/>
              </a:rPr>
              <a:t>are:</a:t>
            </a:r>
            <a:endParaRPr sz="1600" dirty="0">
              <a:latin typeface="Calibri"/>
              <a:cs typeface="Calibri"/>
            </a:endParaRPr>
          </a:p>
          <a:p>
            <a:pPr marL="354965" indent="-342265">
              <a:lnSpc>
                <a:spcPct val="100000"/>
              </a:lnSpc>
              <a:spcBef>
                <a:spcPts val="785"/>
              </a:spcBef>
              <a:buClr>
                <a:srgbClr val="94609C"/>
              </a:buClr>
              <a:buSzPct val="150000"/>
              <a:buFont typeface="Arial"/>
              <a:buChar char="■"/>
              <a:tabLst>
                <a:tab pos="354965" algn="l"/>
                <a:tab pos="355600" algn="l"/>
              </a:tabLst>
            </a:pPr>
            <a:r>
              <a:rPr sz="1200" dirty="0">
                <a:solidFill>
                  <a:srgbClr val="091208"/>
                </a:solidFill>
                <a:latin typeface="Calibri"/>
                <a:cs typeface="Calibri"/>
              </a:rPr>
              <a:t>Individual</a:t>
            </a:r>
            <a:r>
              <a:rPr sz="1200" spc="-25" dirty="0">
                <a:solidFill>
                  <a:srgbClr val="091208"/>
                </a:solidFill>
                <a:latin typeface="Calibri"/>
                <a:cs typeface="Calibri"/>
              </a:rPr>
              <a:t> </a:t>
            </a:r>
            <a:r>
              <a:rPr sz="1200" dirty="0">
                <a:solidFill>
                  <a:srgbClr val="091208"/>
                </a:solidFill>
                <a:latin typeface="Calibri"/>
                <a:cs typeface="Calibri"/>
              </a:rPr>
              <a:t>boxes</a:t>
            </a:r>
            <a:r>
              <a:rPr sz="1200" spc="-10" dirty="0">
                <a:solidFill>
                  <a:srgbClr val="091208"/>
                </a:solidFill>
                <a:latin typeface="Calibri"/>
                <a:cs typeface="Calibri"/>
              </a:rPr>
              <a:t> </a:t>
            </a:r>
            <a:r>
              <a:rPr sz="1200" dirty="0">
                <a:solidFill>
                  <a:srgbClr val="091208"/>
                </a:solidFill>
                <a:latin typeface="Calibri"/>
                <a:cs typeface="Calibri"/>
              </a:rPr>
              <a:t>used</a:t>
            </a:r>
            <a:r>
              <a:rPr sz="1200" spc="-20" dirty="0">
                <a:solidFill>
                  <a:srgbClr val="091208"/>
                </a:solidFill>
                <a:latin typeface="Calibri"/>
                <a:cs typeface="Calibri"/>
              </a:rPr>
              <a:t> </a:t>
            </a:r>
            <a:r>
              <a:rPr sz="1200" dirty="0">
                <a:solidFill>
                  <a:srgbClr val="091208"/>
                </a:solidFill>
                <a:latin typeface="Calibri"/>
                <a:cs typeface="Calibri"/>
              </a:rPr>
              <a:t>to</a:t>
            </a:r>
            <a:r>
              <a:rPr sz="1200" spc="-5" dirty="0">
                <a:solidFill>
                  <a:srgbClr val="091208"/>
                </a:solidFill>
                <a:latin typeface="Calibri"/>
                <a:cs typeface="Calibri"/>
              </a:rPr>
              <a:t> </a:t>
            </a:r>
            <a:r>
              <a:rPr sz="1200" dirty="0">
                <a:solidFill>
                  <a:srgbClr val="091208"/>
                </a:solidFill>
                <a:latin typeface="Calibri"/>
                <a:cs typeface="Calibri"/>
              </a:rPr>
              <a:t>store,</a:t>
            </a:r>
            <a:r>
              <a:rPr sz="1200" spc="-15" dirty="0">
                <a:solidFill>
                  <a:srgbClr val="091208"/>
                </a:solidFill>
                <a:latin typeface="Calibri"/>
                <a:cs typeface="Calibri"/>
              </a:rPr>
              <a:t> </a:t>
            </a:r>
            <a:r>
              <a:rPr sz="1200" dirty="0">
                <a:solidFill>
                  <a:srgbClr val="091208"/>
                </a:solidFill>
                <a:latin typeface="Calibri"/>
                <a:cs typeface="Calibri"/>
              </a:rPr>
              <a:t>pass</a:t>
            </a:r>
            <a:r>
              <a:rPr sz="1200" spc="-10" dirty="0">
                <a:solidFill>
                  <a:srgbClr val="091208"/>
                </a:solidFill>
                <a:latin typeface="Calibri"/>
                <a:cs typeface="Calibri"/>
              </a:rPr>
              <a:t> </a:t>
            </a:r>
            <a:r>
              <a:rPr sz="1200" dirty="0">
                <a:solidFill>
                  <a:srgbClr val="091208"/>
                </a:solidFill>
                <a:latin typeface="Calibri"/>
                <a:cs typeface="Calibri"/>
              </a:rPr>
              <a:t>or</a:t>
            </a:r>
            <a:r>
              <a:rPr sz="1200" spc="-20" dirty="0">
                <a:solidFill>
                  <a:srgbClr val="091208"/>
                </a:solidFill>
                <a:latin typeface="Calibri"/>
                <a:cs typeface="Calibri"/>
              </a:rPr>
              <a:t> </a:t>
            </a:r>
            <a:r>
              <a:rPr sz="1200" dirty="0">
                <a:solidFill>
                  <a:srgbClr val="091208"/>
                </a:solidFill>
                <a:latin typeface="Calibri"/>
                <a:cs typeface="Calibri"/>
              </a:rPr>
              <a:t>modify</a:t>
            </a:r>
            <a:r>
              <a:rPr sz="1200" spc="-15" dirty="0">
                <a:solidFill>
                  <a:srgbClr val="091208"/>
                </a:solidFill>
                <a:latin typeface="Calibri"/>
                <a:cs typeface="Calibri"/>
              </a:rPr>
              <a:t> </a:t>
            </a:r>
            <a:r>
              <a:rPr sz="1200" dirty="0">
                <a:solidFill>
                  <a:srgbClr val="091208"/>
                </a:solidFill>
                <a:latin typeface="Calibri"/>
                <a:cs typeface="Calibri"/>
              </a:rPr>
              <a:t>data</a:t>
            </a:r>
            <a:r>
              <a:rPr sz="1200" spc="-15" dirty="0">
                <a:solidFill>
                  <a:srgbClr val="091208"/>
                </a:solidFill>
                <a:latin typeface="Calibri"/>
                <a:cs typeface="Calibri"/>
              </a:rPr>
              <a:t> </a:t>
            </a:r>
            <a:r>
              <a:rPr sz="1200" dirty="0">
                <a:solidFill>
                  <a:srgbClr val="091208"/>
                </a:solidFill>
                <a:latin typeface="Calibri"/>
                <a:cs typeface="Calibri"/>
              </a:rPr>
              <a:t>within</a:t>
            </a:r>
            <a:r>
              <a:rPr sz="1200" spc="-20" dirty="0">
                <a:solidFill>
                  <a:srgbClr val="091208"/>
                </a:solidFill>
                <a:latin typeface="Calibri"/>
                <a:cs typeface="Calibri"/>
              </a:rPr>
              <a:t> </a:t>
            </a:r>
            <a:r>
              <a:rPr sz="1200" dirty="0">
                <a:solidFill>
                  <a:srgbClr val="091208"/>
                </a:solidFill>
                <a:latin typeface="Calibri"/>
                <a:cs typeface="Calibri"/>
              </a:rPr>
              <a:t>a</a:t>
            </a:r>
            <a:r>
              <a:rPr sz="1200" spc="-10" dirty="0">
                <a:solidFill>
                  <a:srgbClr val="091208"/>
                </a:solidFill>
                <a:latin typeface="Calibri"/>
                <a:cs typeface="Calibri"/>
              </a:rPr>
              <a:t> program</a:t>
            </a:r>
            <a:endParaRPr sz="1200" dirty="0">
              <a:latin typeface="Calibri"/>
              <a:cs typeface="Calibri"/>
            </a:endParaRPr>
          </a:p>
          <a:p>
            <a:pPr marL="393065" indent="-380365">
              <a:lnSpc>
                <a:spcPct val="100000"/>
              </a:lnSpc>
              <a:spcBef>
                <a:spcPts val="850"/>
              </a:spcBef>
              <a:buClr>
                <a:srgbClr val="EA6072"/>
              </a:buClr>
              <a:buSzPct val="150000"/>
              <a:buFont typeface="Arial"/>
              <a:buChar char="■"/>
              <a:tabLst>
                <a:tab pos="393065" algn="l"/>
                <a:tab pos="393700" algn="l"/>
              </a:tabLst>
            </a:pPr>
            <a:r>
              <a:rPr sz="1600" b="1" dirty="0">
                <a:solidFill>
                  <a:srgbClr val="091208"/>
                </a:solidFill>
                <a:latin typeface="Calibri"/>
                <a:cs typeface="Calibri"/>
              </a:rPr>
              <a:t>Arrays –</a:t>
            </a:r>
            <a:r>
              <a:rPr sz="1600" b="1" spc="5" dirty="0">
                <a:solidFill>
                  <a:srgbClr val="091208"/>
                </a:solidFill>
                <a:latin typeface="Calibri"/>
                <a:cs typeface="Calibri"/>
              </a:rPr>
              <a:t> </a:t>
            </a:r>
            <a:r>
              <a:rPr sz="1600" b="1" spc="-20" dirty="0">
                <a:solidFill>
                  <a:srgbClr val="091208"/>
                </a:solidFill>
                <a:latin typeface="Calibri"/>
                <a:cs typeface="Calibri"/>
              </a:rPr>
              <a:t>are:</a:t>
            </a:r>
            <a:endParaRPr sz="1600" dirty="0">
              <a:latin typeface="Calibri"/>
              <a:cs typeface="Calibri"/>
            </a:endParaRPr>
          </a:p>
          <a:p>
            <a:pPr marL="354965" indent="-342265">
              <a:lnSpc>
                <a:spcPct val="100000"/>
              </a:lnSpc>
              <a:spcBef>
                <a:spcPts val="785"/>
              </a:spcBef>
              <a:buClr>
                <a:srgbClr val="94609C"/>
              </a:buClr>
              <a:buSzPct val="150000"/>
              <a:buFont typeface="Arial"/>
              <a:buChar char="■"/>
              <a:tabLst>
                <a:tab pos="354965" algn="l"/>
                <a:tab pos="355600" algn="l"/>
              </a:tabLst>
            </a:pPr>
            <a:r>
              <a:rPr sz="1200" dirty="0">
                <a:solidFill>
                  <a:srgbClr val="091208"/>
                </a:solidFill>
                <a:latin typeface="Calibri"/>
                <a:cs typeface="Calibri"/>
              </a:rPr>
              <a:t>Collections</a:t>
            </a:r>
            <a:r>
              <a:rPr sz="1200" spc="-25" dirty="0">
                <a:solidFill>
                  <a:srgbClr val="091208"/>
                </a:solidFill>
                <a:latin typeface="Calibri"/>
                <a:cs typeface="Calibri"/>
              </a:rPr>
              <a:t> </a:t>
            </a:r>
            <a:r>
              <a:rPr sz="1200" dirty="0">
                <a:solidFill>
                  <a:srgbClr val="091208"/>
                </a:solidFill>
                <a:latin typeface="Calibri"/>
                <a:cs typeface="Calibri"/>
              </a:rPr>
              <a:t>of</a:t>
            </a:r>
            <a:r>
              <a:rPr sz="1200" spc="-15" dirty="0">
                <a:solidFill>
                  <a:srgbClr val="091208"/>
                </a:solidFill>
                <a:latin typeface="Calibri"/>
                <a:cs typeface="Calibri"/>
              </a:rPr>
              <a:t> </a:t>
            </a:r>
            <a:r>
              <a:rPr sz="1200" dirty="0">
                <a:solidFill>
                  <a:srgbClr val="091208"/>
                </a:solidFill>
                <a:latin typeface="Calibri"/>
                <a:cs typeface="Calibri"/>
              </a:rPr>
              <a:t>individual</a:t>
            </a:r>
            <a:r>
              <a:rPr sz="1200" spc="-15" dirty="0">
                <a:solidFill>
                  <a:srgbClr val="091208"/>
                </a:solidFill>
                <a:latin typeface="Calibri"/>
                <a:cs typeface="Calibri"/>
              </a:rPr>
              <a:t> </a:t>
            </a:r>
            <a:r>
              <a:rPr sz="1200" dirty="0">
                <a:solidFill>
                  <a:srgbClr val="091208"/>
                </a:solidFill>
                <a:latin typeface="Calibri"/>
                <a:cs typeface="Calibri"/>
              </a:rPr>
              <a:t>variables</a:t>
            </a:r>
            <a:r>
              <a:rPr sz="1200" spc="-10" dirty="0">
                <a:solidFill>
                  <a:srgbClr val="091208"/>
                </a:solidFill>
                <a:latin typeface="Calibri"/>
                <a:cs typeface="Calibri"/>
              </a:rPr>
              <a:t> </a:t>
            </a:r>
            <a:r>
              <a:rPr sz="1200" dirty="0">
                <a:solidFill>
                  <a:srgbClr val="091208"/>
                </a:solidFill>
                <a:latin typeface="Calibri"/>
                <a:cs typeface="Calibri"/>
              </a:rPr>
              <a:t>(think</a:t>
            </a:r>
            <a:r>
              <a:rPr sz="1200" spc="-10" dirty="0">
                <a:solidFill>
                  <a:srgbClr val="091208"/>
                </a:solidFill>
                <a:latin typeface="Calibri"/>
                <a:cs typeface="Calibri"/>
              </a:rPr>
              <a:t> </a:t>
            </a:r>
            <a:r>
              <a:rPr sz="1200" dirty="0">
                <a:solidFill>
                  <a:srgbClr val="091208"/>
                </a:solidFill>
                <a:latin typeface="Calibri"/>
                <a:cs typeface="Calibri"/>
              </a:rPr>
              <a:t>in</a:t>
            </a:r>
            <a:r>
              <a:rPr sz="1200" spc="-20" dirty="0">
                <a:solidFill>
                  <a:srgbClr val="091208"/>
                </a:solidFill>
                <a:latin typeface="Calibri"/>
                <a:cs typeface="Calibri"/>
              </a:rPr>
              <a:t> </a:t>
            </a:r>
            <a:r>
              <a:rPr sz="1200" dirty="0">
                <a:solidFill>
                  <a:srgbClr val="091208"/>
                </a:solidFill>
                <a:latin typeface="Calibri"/>
                <a:cs typeface="Calibri"/>
              </a:rPr>
              <a:t>a</a:t>
            </a:r>
            <a:r>
              <a:rPr sz="1200" spc="-20" dirty="0">
                <a:solidFill>
                  <a:srgbClr val="091208"/>
                </a:solidFill>
                <a:latin typeface="Calibri"/>
                <a:cs typeface="Calibri"/>
              </a:rPr>
              <a:t> </a:t>
            </a:r>
            <a:r>
              <a:rPr sz="1200" dirty="0">
                <a:solidFill>
                  <a:srgbClr val="091208"/>
                </a:solidFill>
                <a:latin typeface="Calibri"/>
                <a:cs typeface="Calibri"/>
              </a:rPr>
              <a:t>row),</a:t>
            </a:r>
            <a:r>
              <a:rPr sz="1200" spc="245" dirty="0">
                <a:solidFill>
                  <a:srgbClr val="091208"/>
                </a:solidFill>
                <a:latin typeface="Calibri"/>
                <a:cs typeface="Calibri"/>
              </a:rPr>
              <a:t> </a:t>
            </a:r>
            <a:r>
              <a:rPr sz="1200" dirty="0">
                <a:solidFill>
                  <a:srgbClr val="091208"/>
                </a:solidFill>
                <a:latin typeface="Calibri"/>
                <a:cs typeface="Calibri"/>
              </a:rPr>
              <a:t>all</a:t>
            </a:r>
            <a:r>
              <a:rPr sz="1200" spc="-15" dirty="0">
                <a:solidFill>
                  <a:srgbClr val="091208"/>
                </a:solidFill>
                <a:latin typeface="Calibri"/>
                <a:cs typeface="Calibri"/>
              </a:rPr>
              <a:t> </a:t>
            </a:r>
            <a:r>
              <a:rPr sz="1200" dirty="0">
                <a:solidFill>
                  <a:srgbClr val="091208"/>
                </a:solidFill>
                <a:latin typeface="Calibri"/>
                <a:cs typeface="Calibri"/>
              </a:rPr>
              <a:t>of</a:t>
            </a:r>
            <a:r>
              <a:rPr sz="1200" spc="-15" dirty="0">
                <a:solidFill>
                  <a:srgbClr val="091208"/>
                </a:solidFill>
                <a:latin typeface="Calibri"/>
                <a:cs typeface="Calibri"/>
              </a:rPr>
              <a:t> </a:t>
            </a:r>
            <a:r>
              <a:rPr sz="1200" dirty="0">
                <a:solidFill>
                  <a:srgbClr val="091208"/>
                </a:solidFill>
                <a:latin typeface="Calibri"/>
                <a:cs typeface="Calibri"/>
              </a:rPr>
              <a:t>with</a:t>
            </a:r>
            <a:r>
              <a:rPr sz="1200" spc="-20" dirty="0">
                <a:solidFill>
                  <a:srgbClr val="091208"/>
                </a:solidFill>
                <a:latin typeface="Calibri"/>
                <a:cs typeface="Calibri"/>
              </a:rPr>
              <a:t> </a:t>
            </a:r>
            <a:r>
              <a:rPr sz="1200" dirty="0">
                <a:solidFill>
                  <a:srgbClr val="091208"/>
                </a:solidFill>
                <a:latin typeface="Calibri"/>
                <a:cs typeface="Calibri"/>
              </a:rPr>
              <a:t>have</a:t>
            </a:r>
            <a:r>
              <a:rPr sz="1200" spc="-10" dirty="0">
                <a:solidFill>
                  <a:srgbClr val="091208"/>
                </a:solidFill>
                <a:latin typeface="Calibri"/>
                <a:cs typeface="Calibri"/>
              </a:rPr>
              <a:t> </a:t>
            </a:r>
            <a:r>
              <a:rPr sz="1200" dirty="0">
                <a:solidFill>
                  <a:srgbClr val="091208"/>
                </a:solidFill>
                <a:latin typeface="Calibri"/>
                <a:cs typeface="Calibri"/>
              </a:rPr>
              <a:t>the</a:t>
            </a:r>
            <a:r>
              <a:rPr sz="1200" spc="-15" dirty="0">
                <a:solidFill>
                  <a:srgbClr val="091208"/>
                </a:solidFill>
                <a:latin typeface="Calibri"/>
                <a:cs typeface="Calibri"/>
              </a:rPr>
              <a:t> </a:t>
            </a:r>
            <a:r>
              <a:rPr sz="1200" dirty="0">
                <a:solidFill>
                  <a:srgbClr val="091208"/>
                </a:solidFill>
                <a:latin typeface="Calibri"/>
                <a:cs typeface="Calibri"/>
              </a:rPr>
              <a:t>same</a:t>
            </a:r>
            <a:r>
              <a:rPr sz="1200" spc="-10" dirty="0">
                <a:solidFill>
                  <a:srgbClr val="091208"/>
                </a:solidFill>
                <a:latin typeface="Calibri"/>
                <a:cs typeface="Calibri"/>
              </a:rPr>
              <a:t> </a:t>
            </a:r>
            <a:r>
              <a:rPr sz="1200" dirty="0">
                <a:solidFill>
                  <a:srgbClr val="091208"/>
                </a:solidFill>
                <a:latin typeface="Calibri"/>
                <a:cs typeface="Calibri"/>
              </a:rPr>
              <a:t>name</a:t>
            </a:r>
            <a:r>
              <a:rPr sz="1200" spc="-10" dirty="0">
                <a:solidFill>
                  <a:srgbClr val="091208"/>
                </a:solidFill>
                <a:latin typeface="Calibri"/>
                <a:cs typeface="Calibri"/>
              </a:rPr>
              <a:t> </a:t>
            </a:r>
            <a:r>
              <a:rPr sz="1200" dirty="0">
                <a:solidFill>
                  <a:srgbClr val="091208"/>
                </a:solidFill>
                <a:latin typeface="Calibri"/>
                <a:cs typeface="Calibri"/>
              </a:rPr>
              <a:t>but</a:t>
            </a:r>
            <a:r>
              <a:rPr sz="1200" spc="-15" dirty="0">
                <a:solidFill>
                  <a:srgbClr val="091208"/>
                </a:solidFill>
                <a:latin typeface="Calibri"/>
                <a:cs typeface="Calibri"/>
              </a:rPr>
              <a:t> </a:t>
            </a:r>
            <a:r>
              <a:rPr sz="1200" dirty="0">
                <a:solidFill>
                  <a:srgbClr val="091208"/>
                </a:solidFill>
                <a:latin typeface="Calibri"/>
                <a:cs typeface="Calibri"/>
              </a:rPr>
              <a:t>use</a:t>
            </a:r>
            <a:r>
              <a:rPr sz="1200" spc="-10" dirty="0">
                <a:solidFill>
                  <a:srgbClr val="091208"/>
                </a:solidFill>
                <a:latin typeface="Calibri"/>
                <a:cs typeface="Calibri"/>
              </a:rPr>
              <a:t> </a:t>
            </a:r>
            <a:r>
              <a:rPr sz="1200" dirty="0">
                <a:solidFill>
                  <a:srgbClr val="091208"/>
                </a:solidFill>
                <a:latin typeface="Calibri"/>
                <a:cs typeface="Calibri"/>
              </a:rPr>
              <a:t>different</a:t>
            </a:r>
            <a:r>
              <a:rPr sz="1200" spc="-15" dirty="0">
                <a:solidFill>
                  <a:srgbClr val="091208"/>
                </a:solidFill>
                <a:latin typeface="Calibri"/>
                <a:cs typeface="Calibri"/>
              </a:rPr>
              <a:t> </a:t>
            </a:r>
            <a:r>
              <a:rPr sz="1200" spc="-10" dirty="0">
                <a:solidFill>
                  <a:srgbClr val="091208"/>
                </a:solidFill>
                <a:latin typeface="Calibri"/>
                <a:cs typeface="Calibri"/>
              </a:rPr>
              <a:t>indexes</a:t>
            </a:r>
            <a:endParaRPr sz="1200" dirty="0">
              <a:latin typeface="Calibri"/>
              <a:cs typeface="Calibri"/>
            </a:endParaRPr>
          </a:p>
          <a:p>
            <a:pPr marL="393065" indent="-380365">
              <a:lnSpc>
                <a:spcPct val="100000"/>
              </a:lnSpc>
              <a:spcBef>
                <a:spcPts val="869"/>
              </a:spcBef>
              <a:buClr>
                <a:srgbClr val="EA6072"/>
              </a:buClr>
              <a:buSzPct val="150000"/>
              <a:buFont typeface="Arial"/>
              <a:buChar char="■"/>
              <a:tabLst>
                <a:tab pos="393065" algn="l"/>
                <a:tab pos="393700" algn="l"/>
              </a:tabLst>
            </a:pPr>
            <a:r>
              <a:rPr sz="1600" b="1" dirty="0">
                <a:solidFill>
                  <a:srgbClr val="091208"/>
                </a:solidFill>
                <a:latin typeface="Calibri"/>
                <a:cs typeface="Calibri"/>
              </a:rPr>
              <a:t>Round</a:t>
            </a:r>
            <a:r>
              <a:rPr sz="1600" b="1" spc="-5" dirty="0">
                <a:solidFill>
                  <a:srgbClr val="091208"/>
                </a:solidFill>
                <a:latin typeface="Calibri"/>
                <a:cs typeface="Calibri"/>
              </a:rPr>
              <a:t> </a:t>
            </a:r>
            <a:r>
              <a:rPr sz="1600" b="1" dirty="0">
                <a:solidFill>
                  <a:srgbClr val="091208"/>
                </a:solidFill>
                <a:latin typeface="Calibri"/>
                <a:cs typeface="Calibri"/>
              </a:rPr>
              <a:t>Brackets</a:t>
            </a:r>
            <a:r>
              <a:rPr sz="1600" b="1" spc="-5" dirty="0">
                <a:solidFill>
                  <a:srgbClr val="091208"/>
                </a:solidFill>
                <a:latin typeface="Calibri"/>
                <a:cs typeface="Calibri"/>
              </a:rPr>
              <a:t> </a:t>
            </a:r>
            <a:r>
              <a:rPr sz="1600" b="1" dirty="0">
                <a:solidFill>
                  <a:srgbClr val="091208"/>
                </a:solidFill>
                <a:latin typeface="Calibri"/>
                <a:cs typeface="Calibri"/>
              </a:rPr>
              <a:t>(</a:t>
            </a:r>
            <a:r>
              <a:rPr sz="1600" b="1" spc="-10" dirty="0">
                <a:solidFill>
                  <a:srgbClr val="091208"/>
                </a:solidFill>
                <a:latin typeface="Calibri"/>
                <a:cs typeface="Calibri"/>
              </a:rPr>
              <a:t> </a:t>
            </a:r>
            <a:r>
              <a:rPr sz="1600" b="1" dirty="0">
                <a:solidFill>
                  <a:srgbClr val="091208"/>
                </a:solidFill>
                <a:latin typeface="Calibri"/>
                <a:cs typeface="Calibri"/>
              </a:rPr>
              <a:t>)</a:t>
            </a:r>
            <a:r>
              <a:rPr sz="1600" b="1" spc="-5" dirty="0">
                <a:solidFill>
                  <a:srgbClr val="091208"/>
                </a:solidFill>
                <a:latin typeface="Calibri"/>
                <a:cs typeface="Calibri"/>
              </a:rPr>
              <a:t> </a:t>
            </a:r>
            <a:r>
              <a:rPr sz="1600" b="1" dirty="0">
                <a:solidFill>
                  <a:srgbClr val="091208"/>
                </a:solidFill>
                <a:latin typeface="Calibri"/>
                <a:cs typeface="Calibri"/>
              </a:rPr>
              <a:t>–</a:t>
            </a:r>
            <a:r>
              <a:rPr sz="1600" b="1" spc="-10" dirty="0">
                <a:solidFill>
                  <a:srgbClr val="091208"/>
                </a:solidFill>
                <a:latin typeface="Calibri"/>
                <a:cs typeface="Calibri"/>
              </a:rPr>
              <a:t> </a:t>
            </a:r>
            <a:r>
              <a:rPr sz="1600" b="1" dirty="0">
                <a:solidFill>
                  <a:srgbClr val="091208"/>
                </a:solidFill>
                <a:latin typeface="Calibri"/>
                <a:cs typeface="Calibri"/>
              </a:rPr>
              <a:t>are</a:t>
            </a:r>
            <a:r>
              <a:rPr sz="1600" b="1" spc="-10" dirty="0">
                <a:solidFill>
                  <a:srgbClr val="091208"/>
                </a:solidFill>
                <a:latin typeface="Calibri"/>
                <a:cs typeface="Calibri"/>
              </a:rPr>
              <a:t> </a:t>
            </a:r>
            <a:r>
              <a:rPr sz="1600" b="1" dirty="0">
                <a:solidFill>
                  <a:srgbClr val="091208"/>
                </a:solidFill>
                <a:latin typeface="Calibri"/>
                <a:cs typeface="Calibri"/>
              </a:rPr>
              <a:t>used</a:t>
            </a:r>
            <a:r>
              <a:rPr sz="1600" b="1" spc="-5" dirty="0">
                <a:solidFill>
                  <a:srgbClr val="091208"/>
                </a:solidFill>
                <a:latin typeface="Calibri"/>
                <a:cs typeface="Calibri"/>
              </a:rPr>
              <a:t> </a:t>
            </a:r>
            <a:r>
              <a:rPr sz="1600" b="1" spc="-25" dirty="0">
                <a:solidFill>
                  <a:srgbClr val="091208"/>
                </a:solidFill>
                <a:latin typeface="Calibri"/>
                <a:cs typeface="Calibri"/>
              </a:rPr>
              <a:t>to:</a:t>
            </a:r>
            <a:endParaRPr sz="1600" dirty="0">
              <a:latin typeface="Calibri"/>
              <a:cs typeface="Calibri"/>
            </a:endParaRPr>
          </a:p>
          <a:p>
            <a:pPr marL="389890" indent="-377190">
              <a:lnSpc>
                <a:spcPct val="100000"/>
              </a:lnSpc>
              <a:spcBef>
                <a:spcPts val="880"/>
              </a:spcBef>
              <a:buClr>
                <a:srgbClr val="94609C"/>
              </a:buClr>
              <a:buSzPct val="150000"/>
              <a:buFont typeface="Arial"/>
              <a:buChar char="■"/>
              <a:tabLst>
                <a:tab pos="389890" algn="l"/>
                <a:tab pos="390525" algn="l"/>
              </a:tabLst>
            </a:pPr>
            <a:r>
              <a:rPr sz="1200" dirty="0">
                <a:solidFill>
                  <a:srgbClr val="091208"/>
                </a:solidFill>
                <a:latin typeface="Calibri"/>
                <a:cs typeface="Calibri"/>
              </a:rPr>
              <a:t>Pass</a:t>
            </a:r>
            <a:r>
              <a:rPr sz="1200" spc="-10" dirty="0">
                <a:solidFill>
                  <a:srgbClr val="091208"/>
                </a:solidFill>
                <a:latin typeface="Calibri"/>
                <a:cs typeface="Calibri"/>
              </a:rPr>
              <a:t> </a:t>
            </a:r>
            <a:r>
              <a:rPr sz="1200" dirty="0">
                <a:solidFill>
                  <a:srgbClr val="091208"/>
                </a:solidFill>
                <a:latin typeface="Calibri"/>
                <a:cs typeface="Calibri"/>
              </a:rPr>
              <a:t>arguments</a:t>
            </a:r>
            <a:r>
              <a:rPr sz="1200" spc="-10" dirty="0">
                <a:solidFill>
                  <a:srgbClr val="091208"/>
                </a:solidFill>
                <a:latin typeface="Calibri"/>
                <a:cs typeface="Calibri"/>
              </a:rPr>
              <a:t> </a:t>
            </a:r>
            <a:r>
              <a:rPr sz="1200" dirty="0">
                <a:solidFill>
                  <a:srgbClr val="091208"/>
                </a:solidFill>
                <a:latin typeface="Calibri"/>
                <a:cs typeface="Calibri"/>
              </a:rPr>
              <a:t>to</a:t>
            </a:r>
            <a:r>
              <a:rPr sz="1200" spc="-5" dirty="0">
                <a:solidFill>
                  <a:srgbClr val="091208"/>
                </a:solidFill>
                <a:latin typeface="Calibri"/>
                <a:cs typeface="Calibri"/>
              </a:rPr>
              <a:t> </a:t>
            </a:r>
            <a:r>
              <a:rPr sz="1200" spc="-10" dirty="0">
                <a:solidFill>
                  <a:srgbClr val="091208"/>
                </a:solidFill>
                <a:latin typeface="Calibri"/>
                <a:cs typeface="Calibri"/>
              </a:rPr>
              <a:t>functions</a:t>
            </a:r>
            <a:endParaRPr sz="1200" dirty="0">
              <a:latin typeface="Calibri"/>
              <a:cs typeface="Calibri"/>
            </a:endParaRPr>
          </a:p>
          <a:p>
            <a:pPr marL="354965" indent="-342265">
              <a:lnSpc>
                <a:spcPct val="100000"/>
              </a:lnSpc>
              <a:spcBef>
                <a:spcPts val="650"/>
              </a:spcBef>
              <a:buClr>
                <a:srgbClr val="94609C"/>
              </a:buClr>
              <a:buSzPct val="150000"/>
              <a:buFont typeface="Arial"/>
              <a:buChar char="■"/>
              <a:tabLst>
                <a:tab pos="354965" algn="l"/>
                <a:tab pos="355600" algn="l"/>
              </a:tabLst>
            </a:pPr>
            <a:r>
              <a:rPr sz="1200" dirty="0">
                <a:solidFill>
                  <a:srgbClr val="091208"/>
                </a:solidFill>
                <a:latin typeface="Calibri"/>
                <a:cs typeface="Calibri"/>
              </a:rPr>
              <a:t>Define</a:t>
            </a:r>
            <a:r>
              <a:rPr sz="1200" spc="-20" dirty="0">
                <a:solidFill>
                  <a:srgbClr val="091208"/>
                </a:solidFill>
                <a:latin typeface="Calibri"/>
                <a:cs typeface="Calibri"/>
              </a:rPr>
              <a:t> </a:t>
            </a:r>
            <a:r>
              <a:rPr sz="1200" dirty="0">
                <a:solidFill>
                  <a:srgbClr val="091208"/>
                </a:solidFill>
                <a:latin typeface="Calibri"/>
                <a:cs typeface="Calibri"/>
              </a:rPr>
              <a:t>the</a:t>
            </a:r>
            <a:r>
              <a:rPr sz="1200" spc="-5" dirty="0">
                <a:solidFill>
                  <a:srgbClr val="091208"/>
                </a:solidFill>
                <a:latin typeface="Calibri"/>
                <a:cs typeface="Calibri"/>
              </a:rPr>
              <a:t> </a:t>
            </a:r>
            <a:r>
              <a:rPr sz="1200" dirty="0">
                <a:solidFill>
                  <a:srgbClr val="091208"/>
                </a:solidFill>
                <a:latin typeface="Calibri"/>
                <a:cs typeface="Calibri"/>
              </a:rPr>
              <a:t>order</a:t>
            </a:r>
            <a:r>
              <a:rPr sz="1200" spc="-15" dirty="0">
                <a:solidFill>
                  <a:srgbClr val="091208"/>
                </a:solidFill>
                <a:latin typeface="Calibri"/>
                <a:cs typeface="Calibri"/>
              </a:rPr>
              <a:t> </a:t>
            </a:r>
            <a:r>
              <a:rPr sz="1200" dirty="0">
                <a:solidFill>
                  <a:srgbClr val="091208"/>
                </a:solidFill>
                <a:latin typeface="Calibri"/>
                <a:cs typeface="Calibri"/>
              </a:rPr>
              <a:t>of</a:t>
            </a:r>
            <a:r>
              <a:rPr sz="1200" spc="-15" dirty="0">
                <a:solidFill>
                  <a:srgbClr val="091208"/>
                </a:solidFill>
                <a:latin typeface="Calibri"/>
                <a:cs typeface="Calibri"/>
              </a:rPr>
              <a:t> </a:t>
            </a:r>
            <a:r>
              <a:rPr sz="1200" dirty="0">
                <a:solidFill>
                  <a:srgbClr val="091208"/>
                </a:solidFill>
                <a:latin typeface="Calibri"/>
                <a:cs typeface="Calibri"/>
              </a:rPr>
              <a:t>operation</a:t>
            </a:r>
            <a:r>
              <a:rPr sz="1200" spc="-15" dirty="0">
                <a:solidFill>
                  <a:srgbClr val="091208"/>
                </a:solidFill>
                <a:latin typeface="Calibri"/>
                <a:cs typeface="Calibri"/>
              </a:rPr>
              <a:t> </a:t>
            </a:r>
            <a:r>
              <a:rPr sz="1200" dirty="0">
                <a:solidFill>
                  <a:srgbClr val="091208"/>
                </a:solidFill>
                <a:latin typeface="Calibri"/>
                <a:cs typeface="Calibri"/>
              </a:rPr>
              <a:t>when</a:t>
            </a:r>
            <a:r>
              <a:rPr sz="1200" spc="-10" dirty="0">
                <a:solidFill>
                  <a:srgbClr val="091208"/>
                </a:solidFill>
                <a:latin typeface="Calibri"/>
                <a:cs typeface="Calibri"/>
              </a:rPr>
              <a:t> </a:t>
            </a:r>
            <a:r>
              <a:rPr sz="1200" dirty="0">
                <a:solidFill>
                  <a:srgbClr val="091208"/>
                </a:solidFill>
                <a:latin typeface="Calibri"/>
                <a:cs typeface="Calibri"/>
              </a:rPr>
              <a:t>solving</a:t>
            </a:r>
            <a:r>
              <a:rPr sz="1200" spc="-15" dirty="0">
                <a:solidFill>
                  <a:srgbClr val="091208"/>
                </a:solidFill>
                <a:latin typeface="Calibri"/>
                <a:cs typeface="Calibri"/>
              </a:rPr>
              <a:t> </a:t>
            </a:r>
            <a:r>
              <a:rPr sz="1200" dirty="0">
                <a:solidFill>
                  <a:srgbClr val="091208"/>
                </a:solidFill>
                <a:latin typeface="Calibri"/>
                <a:cs typeface="Calibri"/>
              </a:rPr>
              <a:t>an</a:t>
            </a:r>
            <a:r>
              <a:rPr sz="1200" spc="-10" dirty="0">
                <a:solidFill>
                  <a:srgbClr val="091208"/>
                </a:solidFill>
                <a:latin typeface="Calibri"/>
                <a:cs typeface="Calibri"/>
              </a:rPr>
              <a:t> </a:t>
            </a:r>
            <a:r>
              <a:rPr sz="1200" dirty="0">
                <a:solidFill>
                  <a:srgbClr val="091208"/>
                </a:solidFill>
                <a:latin typeface="Calibri"/>
                <a:cs typeface="Calibri"/>
              </a:rPr>
              <a:t>mathematical</a:t>
            </a:r>
            <a:r>
              <a:rPr sz="1200" spc="-10" dirty="0">
                <a:solidFill>
                  <a:srgbClr val="091208"/>
                </a:solidFill>
                <a:latin typeface="Calibri"/>
                <a:cs typeface="Calibri"/>
              </a:rPr>
              <a:t> expression</a:t>
            </a:r>
            <a:endParaRPr sz="1200" dirty="0">
              <a:latin typeface="Calibri"/>
              <a:cs typeface="Calibri"/>
            </a:endParaRPr>
          </a:p>
          <a:p>
            <a:pPr marL="393065" indent="-380365">
              <a:lnSpc>
                <a:spcPct val="100000"/>
              </a:lnSpc>
              <a:spcBef>
                <a:spcPts val="869"/>
              </a:spcBef>
              <a:buClr>
                <a:srgbClr val="EA6072"/>
              </a:buClr>
              <a:buSzPct val="150000"/>
              <a:buFont typeface="Arial"/>
              <a:buChar char="■"/>
              <a:tabLst>
                <a:tab pos="393065" algn="l"/>
                <a:tab pos="393700" algn="l"/>
              </a:tabLst>
            </a:pPr>
            <a:r>
              <a:rPr sz="1600" b="1" dirty="0">
                <a:solidFill>
                  <a:srgbClr val="091208"/>
                </a:solidFill>
                <a:latin typeface="Calibri"/>
                <a:cs typeface="Calibri"/>
              </a:rPr>
              <a:t>Square</a:t>
            </a:r>
            <a:r>
              <a:rPr sz="1600" b="1" spc="-15" dirty="0">
                <a:solidFill>
                  <a:srgbClr val="091208"/>
                </a:solidFill>
                <a:latin typeface="Calibri"/>
                <a:cs typeface="Calibri"/>
              </a:rPr>
              <a:t> </a:t>
            </a:r>
            <a:r>
              <a:rPr sz="1600" b="1" dirty="0">
                <a:solidFill>
                  <a:srgbClr val="091208"/>
                </a:solidFill>
                <a:latin typeface="Calibri"/>
                <a:cs typeface="Calibri"/>
              </a:rPr>
              <a:t>Brackets</a:t>
            </a:r>
            <a:r>
              <a:rPr sz="1600" b="1" spc="-5" dirty="0">
                <a:solidFill>
                  <a:srgbClr val="091208"/>
                </a:solidFill>
                <a:latin typeface="Calibri"/>
                <a:cs typeface="Calibri"/>
              </a:rPr>
              <a:t> </a:t>
            </a:r>
            <a:r>
              <a:rPr sz="1600" b="1" dirty="0">
                <a:solidFill>
                  <a:srgbClr val="091208"/>
                </a:solidFill>
                <a:latin typeface="Calibri"/>
                <a:cs typeface="Calibri"/>
              </a:rPr>
              <a:t>[</a:t>
            </a:r>
            <a:r>
              <a:rPr sz="1600" b="1" spc="5" dirty="0">
                <a:solidFill>
                  <a:srgbClr val="091208"/>
                </a:solidFill>
                <a:latin typeface="Calibri"/>
                <a:cs typeface="Calibri"/>
              </a:rPr>
              <a:t> </a:t>
            </a:r>
            <a:r>
              <a:rPr sz="1600" b="1" dirty="0">
                <a:solidFill>
                  <a:srgbClr val="091208"/>
                </a:solidFill>
                <a:latin typeface="Calibri"/>
                <a:cs typeface="Calibri"/>
              </a:rPr>
              <a:t>] – are</a:t>
            </a:r>
            <a:r>
              <a:rPr sz="1600" b="1" spc="-10" dirty="0">
                <a:solidFill>
                  <a:srgbClr val="091208"/>
                </a:solidFill>
                <a:latin typeface="Calibri"/>
                <a:cs typeface="Calibri"/>
              </a:rPr>
              <a:t> </a:t>
            </a:r>
            <a:r>
              <a:rPr sz="1600" b="1" dirty="0">
                <a:solidFill>
                  <a:srgbClr val="091208"/>
                </a:solidFill>
                <a:latin typeface="Calibri"/>
                <a:cs typeface="Calibri"/>
              </a:rPr>
              <a:t>use</a:t>
            </a:r>
            <a:r>
              <a:rPr sz="1600" b="1" spc="-5" dirty="0">
                <a:solidFill>
                  <a:srgbClr val="091208"/>
                </a:solidFill>
                <a:latin typeface="Calibri"/>
                <a:cs typeface="Calibri"/>
              </a:rPr>
              <a:t> </a:t>
            </a:r>
            <a:r>
              <a:rPr sz="1600" b="1" spc="-25" dirty="0">
                <a:solidFill>
                  <a:srgbClr val="091208"/>
                </a:solidFill>
                <a:latin typeface="Calibri"/>
                <a:cs typeface="Calibri"/>
              </a:rPr>
              <a:t>to:</a:t>
            </a:r>
            <a:endParaRPr sz="1600" dirty="0">
              <a:latin typeface="Calibri"/>
              <a:cs typeface="Calibri"/>
            </a:endParaRPr>
          </a:p>
          <a:p>
            <a:pPr marL="354965" indent="-342265">
              <a:lnSpc>
                <a:spcPct val="100000"/>
              </a:lnSpc>
              <a:spcBef>
                <a:spcPts val="880"/>
              </a:spcBef>
              <a:buClr>
                <a:srgbClr val="94609C"/>
              </a:buClr>
              <a:buSzPct val="150000"/>
              <a:buFont typeface="Arial"/>
              <a:buChar char="■"/>
              <a:tabLst>
                <a:tab pos="354965" algn="l"/>
                <a:tab pos="355600" algn="l"/>
              </a:tabLst>
            </a:pPr>
            <a:r>
              <a:rPr sz="1200" dirty="0">
                <a:solidFill>
                  <a:srgbClr val="091208"/>
                </a:solidFill>
                <a:latin typeface="Calibri"/>
                <a:cs typeface="Calibri"/>
              </a:rPr>
              <a:t>Identify</a:t>
            </a:r>
            <a:r>
              <a:rPr sz="1200" spc="-30" dirty="0">
                <a:solidFill>
                  <a:srgbClr val="091208"/>
                </a:solidFill>
                <a:latin typeface="Calibri"/>
                <a:cs typeface="Calibri"/>
              </a:rPr>
              <a:t> </a:t>
            </a:r>
            <a:r>
              <a:rPr sz="1200" dirty="0">
                <a:solidFill>
                  <a:srgbClr val="091208"/>
                </a:solidFill>
                <a:latin typeface="Calibri"/>
                <a:cs typeface="Calibri"/>
              </a:rPr>
              <a:t>the</a:t>
            </a:r>
            <a:r>
              <a:rPr sz="1200" spc="-10" dirty="0">
                <a:solidFill>
                  <a:srgbClr val="091208"/>
                </a:solidFill>
                <a:latin typeface="Calibri"/>
                <a:cs typeface="Calibri"/>
              </a:rPr>
              <a:t> </a:t>
            </a:r>
            <a:r>
              <a:rPr sz="1200" dirty="0">
                <a:solidFill>
                  <a:srgbClr val="091208"/>
                </a:solidFill>
                <a:latin typeface="Calibri"/>
                <a:cs typeface="Calibri"/>
              </a:rPr>
              <a:t>specific</a:t>
            </a:r>
            <a:r>
              <a:rPr sz="1200" spc="-5" dirty="0">
                <a:solidFill>
                  <a:srgbClr val="091208"/>
                </a:solidFill>
                <a:latin typeface="Calibri"/>
                <a:cs typeface="Calibri"/>
              </a:rPr>
              <a:t> </a:t>
            </a:r>
            <a:r>
              <a:rPr sz="1200" dirty="0">
                <a:solidFill>
                  <a:srgbClr val="091208"/>
                </a:solidFill>
                <a:latin typeface="Calibri"/>
                <a:cs typeface="Calibri"/>
              </a:rPr>
              <a:t>instance</a:t>
            </a:r>
            <a:r>
              <a:rPr sz="1200" spc="-10" dirty="0">
                <a:solidFill>
                  <a:srgbClr val="091208"/>
                </a:solidFill>
                <a:latin typeface="Calibri"/>
                <a:cs typeface="Calibri"/>
              </a:rPr>
              <a:t> </a:t>
            </a:r>
            <a:r>
              <a:rPr sz="1200" dirty="0">
                <a:solidFill>
                  <a:srgbClr val="091208"/>
                </a:solidFill>
                <a:latin typeface="Calibri"/>
                <a:cs typeface="Calibri"/>
              </a:rPr>
              <a:t>or</a:t>
            </a:r>
            <a:r>
              <a:rPr sz="1200" spc="-20" dirty="0">
                <a:solidFill>
                  <a:srgbClr val="091208"/>
                </a:solidFill>
                <a:latin typeface="Calibri"/>
                <a:cs typeface="Calibri"/>
              </a:rPr>
              <a:t> </a:t>
            </a:r>
            <a:r>
              <a:rPr sz="1200" dirty="0">
                <a:solidFill>
                  <a:srgbClr val="091208"/>
                </a:solidFill>
                <a:latin typeface="Calibri"/>
                <a:cs typeface="Calibri"/>
              </a:rPr>
              <a:t>index</a:t>
            </a:r>
            <a:r>
              <a:rPr sz="1200" spc="-5" dirty="0">
                <a:solidFill>
                  <a:srgbClr val="091208"/>
                </a:solidFill>
                <a:latin typeface="Calibri"/>
                <a:cs typeface="Calibri"/>
              </a:rPr>
              <a:t> </a:t>
            </a:r>
            <a:r>
              <a:rPr sz="1200" dirty="0">
                <a:solidFill>
                  <a:srgbClr val="091208"/>
                </a:solidFill>
                <a:latin typeface="Calibri"/>
                <a:cs typeface="Calibri"/>
              </a:rPr>
              <a:t>of</a:t>
            </a:r>
            <a:r>
              <a:rPr sz="1200" spc="-20" dirty="0">
                <a:solidFill>
                  <a:srgbClr val="091208"/>
                </a:solidFill>
                <a:latin typeface="Calibri"/>
                <a:cs typeface="Calibri"/>
              </a:rPr>
              <a:t> </a:t>
            </a:r>
            <a:r>
              <a:rPr sz="1200" dirty="0">
                <a:solidFill>
                  <a:srgbClr val="091208"/>
                </a:solidFill>
                <a:latin typeface="Calibri"/>
                <a:cs typeface="Calibri"/>
              </a:rPr>
              <a:t>an</a:t>
            </a:r>
            <a:r>
              <a:rPr sz="1200" spc="-15" dirty="0">
                <a:solidFill>
                  <a:srgbClr val="091208"/>
                </a:solidFill>
                <a:latin typeface="Calibri"/>
                <a:cs typeface="Calibri"/>
              </a:rPr>
              <a:t> </a:t>
            </a:r>
            <a:r>
              <a:rPr sz="1200" dirty="0">
                <a:solidFill>
                  <a:srgbClr val="091208"/>
                </a:solidFill>
                <a:latin typeface="Calibri"/>
                <a:cs typeface="Calibri"/>
              </a:rPr>
              <a:t>array</a:t>
            </a:r>
            <a:r>
              <a:rPr sz="1200" spc="-20" dirty="0">
                <a:solidFill>
                  <a:srgbClr val="091208"/>
                </a:solidFill>
                <a:latin typeface="Calibri"/>
                <a:cs typeface="Calibri"/>
              </a:rPr>
              <a:t> </a:t>
            </a:r>
            <a:r>
              <a:rPr sz="1200" dirty="0">
                <a:solidFill>
                  <a:srgbClr val="091208"/>
                </a:solidFill>
                <a:latin typeface="Calibri"/>
                <a:cs typeface="Calibri"/>
              </a:rPr>
              <a:t>(or</a:t>
            </a:r>
            <a:r>
              <a:rPr sz="1200" spc="-15" dirty="0">
                <a:solidFill>
                  <a:srgbClr val="091208"/>
                </a:solidFill>
                <a:latin typeface="Calibri"/>
                <a:cs typeface="Calibri"/>
              </a:rPr>
              <a:t> </a:t>
            </a:r>
            <a:r>
              <a:rPr sz="1200" dirty="0">
                <a:solidFill>
                  <a:srgbClr val="091208"/>
                </a:solidFill>
                <a:latin typeface="Calibri"/>
                <a:cs typeface="Calibri"/>
              </a:rPr>
              <a:t>array</a:t>
            </a:r>
            <a:r>
              <a:rPr sz="1200" spc="-20" dirty="0">
                <a:solidFill>
                  <a:srgbClr val="091208"/>
                </a:solidFill>
                <a:latin typeface="Calibri"/>
                <a:cs typeface="Calibri"/>
              </a:rPr>
              <a:t> </a:t>
            </a:r>
            <a:r>
              <a:rPr sz="1200" dirty="0">
                <a:solidFill>
                  <a:srgbClr val="091208"/>
                </a:solidFill>
                <a:latin typeface="Calibri"/>
                <a:cs typeface="Calibri"/>
              </a:rPr>
              <a:t>like)</a:t>
            </a:r>
            <a:r>
              <a:rPr sz="1200" spc="-10" dirty="0">
                <a:solidFill>
                  <a:srgbClr val="091208"/>
                </a:solidFill>
                <a:latin typeface="Calibri"/>
                <a:cs typeface="Calibri"/>
              </a:rPr>
              <a:t> structure</a:t>
            </a:r>
            <a:endParaRPr sz="1200" dirty="0">
              <a:latin typeface="Calibri"/>
              <a:cs typeface="Calibri"/>
            </a:endParaRPr>
          </a:p>
          <a:p>
            <a:pPr marL="393065" indent="-380365">
              <a:lnSpc>
                <a:spcPct val="100000"/>
              </a:lnSpc>
              <a:spcBef>
                <a:spcPts val="850"/>
              </a:spcBef>
              <a:buClr>
                <a:srgbClr val="EA6072"/>
              </a:buClr>
              <a:buSzPct val="150000"/>
              <a:buFont typeface="Arial"/>
              <a:buChar char="■"/>
              <a:tabLst>
                <a:tab pos="393065" algn="l"/>
                <a:tab pos="393700" algn="l"/>
              </a:tabLst>
            </a:pPr>
            <a:r>
              <a:rPr sz="1600" b="1" dirty="0">
                <a:solidFill>
                  <a:srgbClr val="091208"/>
                </a:solidFill>
                <a:latin typeface="Calibri"/>
                <a:cs typeface="Calibri"/>
              </a:rPr>
              <a:t>Double</a:t>
            </a:r>
            <a:r>
              <a:rPr sz="1600" b="1" spc="-15" dirty="0">
                <a:solidFill>
                  <a:srgbClr val="091208"/>
                </a:solidFill>
                <a:latin typeface="Calibri"/>
                <a:cs typeface="Calibri"/>
              </a:rPr>
              <a:t> </a:t>
            </a:r>
            <a:r>
              <a:rPr sz="1600" b="1" dirty="0">
                <a:solidFill>
                  <a:srgbClr val="091208"/>
                </a:solidFill>
                <a:latin typeface="Calibri"/>
                <a:cs typeface="Calibri"/>
              </a:rPr>
              <a:t>Colon</a:t>
            </a:r>
            <a:r>
              <a:rPr sz="1600" b="1" spc="-5" dirty="0">
                <a:solidFill>
                  <a:srgbClr val="091208"/>
                </a:solidFill>
                <a:latin typeface="Calibri"/>
                <a:cs typeface="Calibri"/>
              </a:rPr>
              <a:t> </a:t>
            </a:r>
            <a:r>
              <a:rPr sz="1600" b="1" dirty="0">
                <a:solidFill>
                  <a:srgbClr val="091208"/>
                </a:solidFill>
                <a:latin typeface="Calibri"/>
                <a:cs typeface="Calibri"/>
              </a:rPr>
              <a:t>::</a:t>
            </a:r>
            <a:r>
              <a:rPr sz="1600" b="1" spc="350" dirty="0">
                <a:solidFill>
                  <a:srgbClr val="091208"/>
                </a:solidFill>
                <a:latin typeface="Calibri"/>
                <a:cs typeface="Calibri"/>
              </a:rPr>
              <a:t> </a:t>
            </a:r>
            <a:r>
              <a:rPr sz="1600" b="1" dirty="0">
                <a:solidFill>
                  <a:srgbClr val="091208"/>
                </a:solidFill>
                <a:latin typeface="Calibri"/>
                <a:cs typeface="Calibri"/>
              </a:rPr>
              <a:t>-</a:t>
            </a:r>
            <a:r>
              <a:rPr sz="1600" b="1" spc="-15" dirty="0">
                <a:solidFill>
                  <a:srgbClr val="091208"/>
                </a:solidFill>
                <a:latin typeface="Calibri"/>
                <a:cs typeface="Calibri"/>
              </a:rPr>
              <a:t> </a:t>
            </a:r>
            <a:r>
              <a:rPr sz="1600" b="1" dirty="0">
                <a:solidFill>
                  <a:srgbClr val="091208"/>
                </a:solidFill>
                <a:latin typeface="Calibri"/>
                <a:cs typeface="Calibri"/>
              </a:rPr>
              <a:t>used</a:t>
            </a:r>
            <a:r>
              <a:rPr sz="1600" b="1" spc="-5" dirty="0">
                <a:solidFill>
                  <a:srgbClr val="091208"/>
                </a:solidFill>
                <a:latin typeface="Calibri"/>
                <a:cs typeface="Calibri"/>
              </a:rPr>
              <a:t> </a:t>
            </a:r>
            <a:r>
              <a:rPr sz="1600" b="1" spc="-25" dirty="0">
                <a:solidFill>
                  <a:srgbClr val="091208"/>
                </a:solidFill>
                <a:latin typeface="Calibri"/>
                <a:cs typeface="Calibri"/>
              </a:rPr>
              <a:t>to:</a:t>
            </a:r>
            <a:endParaRPr sz="1600" dirty="0">
              <a:latin typeface="Calibri"/>
              <a:cs typeface="Calibri"/>
            </a:endParaRPr>
          </a:p>
          <a:p>
            <a:pPr marL="354965" indent="-342265">
              <a:lnSpc>
                <a:spcPct val="100000"/>
              </a:lnSpc>
              <a:spcBef>
                <a:spcPts val="780"/>
              </a:spcBef>
              <a:buClr>
                <a:srgbClr val="94609C"/>
              </a:buClr>
              <a:buSzPct val="150000"/>
              <a:buFont typeface="Arial"/>
              <a:buChar char="■"/>
              <a:tabLst>
                <a:tab pos="354965" algn="l"/>
                <a:tab pos="355600" algn="l"/>
              </a:tabLst>
            </a:pPr>
            <a:r>
              <a:rPr sz="1200" dirty="0">
                <a:solidFill>
                  <a:srgbClr val="091208"/>
                </a:solidFill>
                <a:latin typeface="Calibri"/>
                <a:cs typeface="Calibri"/>
              </a:rPr>
              <a:t>Access</a:t>
            </a:r>
            <a:r>
              <a:rPr sz="1200" spc="-15" dirty="0">
                <a:solidFill>
                  <a:srgbClr val="091208"/>
                </a:solidFill>
                <a:latin typeface="Calibri"/>
                <a:cs typeface="Calibri"/>
              </a:rPr>
              <a:t> </a:t>
            </a:r>
            <a:r>
              <a:rPr sz="1200" dirty="0">
                <a:solidFill>
                  <a:srgbClr val="091208"/>
                </a:solidFill>
                <a:latin typeface="Calibri"/>
                <a:cs typeface="Calibri"/>
              </a:rPr>
              <a:t>a</a:t>
            </a:r>
            <a:r>
              <a:rPr sz="1200" spc="-15" dirty="0">
                <a:solidFill>
                  <a:srgbClr val="091208"/>
                </a:solidFill>
                <a:latin typeface="Calibri"/>
                <a:cs typeface="Calibri"/>
              </a:rPr>
              <a:t> </a:t>
            </a:r>
            <a:r>
              <a:rPr sz="1200" dirty="0">
                <a:solidFill>
                  <a:srgbClr val="091208"/>
                </a:solidFill>
                <a:latin typeface="Calibri"/>
                <a:cs typeface="Calibri"/>
              </a:rPr>
              <a:t>method</a:t>
            </a:r>
            <a:r>
              <a:rPr sz="1200" spc="-20" dirty="0">
                <a:solidFill>
                  <a:srgbClr val="091208"/>
                </a:solidFill>
                <a:latin typeface="Calibri"/>
                <a:cs typeface="Calibri"/>
              </a:rPr>
              <a:t> </a:t>
            </a:r>
            <a:r>
              <a:rPr sz="1200" dirty="0">
                <a:solidFill>
                  <a:srgbClr val="091208"/>
                </a:solidFill>
                <a:latin typeface="Calibri"/>
                <a:cs typeface="Calibri"/>
              </a:rPr>
              <a:t>(a.k.a.</a:t>
            </a:r>
            <a:r>
              <a:rPr sz="1200" spc="-10" dirty="0">
                <a:solidFill>
                  <a:srgbClr val="091208"/>
                </a:solidFill>
                <a:latin typeface="Calibri"/>
                <a:cs typeface="Calibri"/>
              </a:rPr>
              <a:t> </a:t>
            </a:r>
            <a:r>
              <a:rPr sz="1200" dirty="0">
                <a:solidFill>
                  <a:srgbClr val="091208"/>
                </a:solidFill>
                <a:latin typeface="Calibri"/>
                <a:cs typeface="Calibri"/>
              </a:rPr>
              <a:t>function)</a:t>
            </a:r>
            <a:r>
              <a:rPr sz="1200" spc="-15" dirty="0">
                <a:solidFill>
                  <a:srgbClr val="091208"/>
                </a:solidFill>
                <a:latin typeface="Calibri"/>
                <a:cs typeface="Calibri"/>
              </a:rPr>
              <a:t> </a:t>
            </a:r>
            <a:r>
              <a:rPr sz="1200" dirty="0">
                <a:solidFill>
                  <a:srgbClr val="091208"/>
                </a:solidFill>
                <a:latin typeface="Calibri"/>
                <a:cs typeface="Calibri"/>
              </a:rPr>
              <a:t>or</a:t>
            </a:r>
            <a:r>
              <a:rPr sz="1200" spc="-20" dirty="0">
                <a:solidFill>
                  <a:srgbClr val="091208"/>
                </a:solidFill>
                <a:latin typeface="Calibri"/>
                <a:cs typeface="Calibri"/>
              </a:rPr>
              <a:t> </a:t>
            </a:r>
            <a:r>
              <a:rPr sz="1200" dirty="0">
                <a:solidFill>
                  <a:srgbClr val="091208"/>
                </a:solidFill>
                <a:latin typeface="Calibri"/>
                <a:cs typeface="Calibri"/>
              </a:rPr>
              <a:t>property</a:t>
            </a:r>
            <a:r>
              <a:rPr sz="1200" spc="-15" dirty="0">
                <a:solidFill>
                  <a:srgbClr val="091208"/>
                </a:solidFill>
                <a:latin typeface="Calibri"/>
                <a:cs typeface="Calibri"/>
              </a:rPr>
              <a:t> </a:t>
            </a:r>
            <a:r>
              <a:rPr sz="1200" dirty="0">
                <a:solidFill>
                  <a:srgbClr val="091208"/>
                </a:solidFill>
                <a:latin typeface="Calibri"/>
                <a:cs typeface="Calibri"/>
              </a:rPr>
              <a:t>within</a:t>
            </a:r>
            <a:r>
              <a:rPr sz="1200" spc="-20" dirty="0">
                <a:solidFill>
                  <a:srgbClr val="091208"/>
                </a:solidFill>
                <a:latin typeface="Calibri"/>
                <a:cs typeface="Calibri"/>
              </a:rPr>
              <a:t> </a:t>
            </a:r>
            <a:r>
              <a:rPr sz="1200" dirty="0">
                <a:solidFill>
                  <a:srgbClr val="091208"/>
                </a:solidFill>
                <a:latin typeface="Calibri"/>
                <a:cs typeface="Calibri"/>
              </a:rPr>
              <a:t>a</a:t>
            </a:r>
            <a:r>
              <a:rPr sz="1200" spc="-10" dirty="0">
                <a:solidFill>
                  <a:srgbClr val="091208"/>
                </a:solidFill>
                <a:latin typeface="Calibri"/>
                <a:cs typeface="Calibri"/>
              </a:rPr>
              <a:t> function</a:t>
            </a:r>
            <a:endParaRPr sz="1200" dirty="0">
              <a:latin typeface="Calibri"/>
              <a:cs typeface="Calibri"/>
            </a:endParaRPr>
          </a:p>
          <a:p>
            <a:pPr marL="393065" indent="-380365">
              <a:lnSpc>
                <a:spcPct val="100000"/>
              </a:lnSpc>
              <a:spcBef>
                <a:spcPts val="850"/>
              </a:spcBef>
              <a:buClr>
                <a:srgbClr val="EA6072"/>
              </a:buClr>
              <a:buSzPct val="150000"/>
              <a:buFont typeface="Arial"/>
              <a:buChar char="■"/>
              <a:tabLst>
                <a:tab pos="393065" algn="l"/>
                <a:tab pos="393700" algn="l"/>
              </a:tabLst>
            </a:pPr>
            <a:r>
              <a:rPr sz="1600" b="1" dirty="0">
                <a:solidFill>
                  <a:srgbClr val="091208"/>
                </a:solidFill>
                <a:latin typeface="Calibri"/>
                <a:cs typeface="Calibri"/>
              </a:rPr>
              <a:t>Double</a:t>
            </a:r>
            <a:r>
              <a:rPr sz="1600" b="1" spc="-15" dirty="0">
                <a:solidFill>
                  <a:srgbClr val="091208"/>
                </a:solidFill>
                <a:latin typeface="Calibri"/>
                <a:cs typeface="Calibri"/>
              </a:rPr>
              <a:t> </a:t>
            </a:r>
            <a:r>
              <a:rPr sz="1600" b="1" dirty="0">
                <a:solidFill>
                  <a:srgbClr val="091208"/>
                </a:solidFill>
                <a:latin typeface="Calibri"/>
                <a:cs typeface="Calibri"/>
              </a:rPr>
              <a:t>Quotes</a:t>
            </a:r>
            <a:r>
              <a:rPr sz="1600" b="1" spc="-10" dirty="0">
                <a:solidFill>
                  <a:srgbClr val="091208"/>
                </a:solidFill>
                <a:latin typeface="Calibri"/>
                <a:cs typeface="Calibri"/>
              </a:rPr>
              <a:t> </a:t>
            </a:r>
            <a:r>
              <a:rPr sz="1600" b="1" dirty="0">
                <a:solidFill>
                  <a:srgbClr val="091208"/>
                </a:solidFill>
                <a:latin typeface="Calibri"/>
                <a:cs typeface="Calibri"/>
              </a:rPr>
              <a:t>“..”</a:t>
            </a:r>
            <a:r>
              <a:rPr sz="1600" b="1" spc="-5" dirty="0">
                <a:solidFill>
                  <a:srgbClr val="091208"/>
                </a:solidFill>
                <a:latin typeface="Calibri"/>
                <a:cs typeface="Calibri"/>
              </a:rPr>
              <a:t> </a:t>
            </a:r>
            <a:r>
              <a:rPr sz="1600" b="1" dirty="0">
                <a:solidFill>
                  <a:srgbClr val="091208"/>
                </a:solidFill>
                <a:latin typeface="Calibri"/>
                <a:cs typeface="Calibri"/>
              </a:rPr>
              <a:t>–</a:t>
            </a:r>
            <a:r>
              <a:rPr sz="1600" b="1" spc="-10" dirty="0">
                <a:solidFill>
                  <a:srgbClr val="091208"/>
                </a:solidFill>
                <a:latin typeface="Calibri"/>
                <a:cs typeface="Calibri"/>
              </a:rPr>
              <a:t> </a:t>
            </a:r>
            <a:r>
              <a:rPr sz="1600" b="1" dirty="0">
                <a:solidFill>
                  <a:srgbClr val="091208"/>
                </a:solidFill>
                <a:latin typeface="Calibri"/>
                <a:cs typeface="Calibri"/>
              </a:rPr>
              <a:t>used</a:t>
            </a:r>
            <a:r>
              <a:rPr sz="1600" b="1" spc="-10" dirty="0">
                <a:solidFill>
                  <a:srgbClr val="091208"/>
                </a:solidFill>
                <a:latin typeface="Calibri"/>
                <a:cs typeface="Calibri"/>
              </a:rPr>
              <a:t> </a:t>
            </a:r>
            <a:r>
              <a:rPr sz="1600" b="1" spc="-25" dirty="0">
                <a:solidFill>
                  <a:srgbClr val="091208"/>
                </a:solidFill>
                <a:latin typeface="Calibri"/>
                <a:cs typeface="Calibri"/>
              </a:rPr>
              <a:t>to:</a:t>
            </a:r>
            <a:endParaRPr sz="1600" dirty="0">
              <a:latin typeface="Calibri"/>
              <a:cs typeface="Calibri"/>
            </a:endParaRPr>
          </a:p>
          <a:p>
            <a:pPr marL="354965" indent="-342265">
              <a:lnSpc>
                <a:spcPct val="100000"/>
              </a:lnSpc>
              <a:spcBef>
                <a:spcPts val="880"/>
              </a:spcBef>
              <a:buClr>
                <a:srgbClr val="94609C"/>
              </a:buClr>
              <a:buSzPct val="150000"/>
              <a:buFont typeface="Arial"/>
              <a:buChar char="■"/>
              <a:tabLst>
                <a:tab pos="354965" algn="l"/>
                <a:tab pos="355600" algn="l"/>
              </a:tabLst>
            </a:pPr>
            <a:r>
              <a:rPr sz="1200" dirty="0">
                <a:solidFill>
                  <a:srgbClr val="091208"/>
                </a:solidFill>
                <a:latin typeface="Calibri"/>
                <a:cs typeface="Calibri"/>
              </a:rPr>
              <a:t>Declare</a:t>
            </a:r>
            <a:r>
              <a:rPr sz="1200" spc="-15" dirty="0">
                <a:solidFill>
                  <a:srgbClr val="091208"/>
                </a:solidFill>
                <a:latin typeface="Calibri"/>
                <a:cs typeface="Calibri"/>
              </a:rPr>
              <a:t> </a:t>
            </a:r>
            <a:r>
              <a:rPr sz="1200" dirty="0">
                <a:solidFill>
                  <a:srgbClr val="091208"/>
                </a:solidFill>
                <a:latin typeface="Calibri"/>
                <a:cs typeface="Calibri"/>
              </a:rPr>
              <a:t>string</a:t>
            </a:r>
            <a:r>
              <a:rPr sz="1200" spc="-15" dirty="0">
                <a:solidFill>
                  <a:srgbClr val="091208"/>
                </a:solidFill>
                <a:latin typeface="Calibri"/>
                <a:cs typeface="Calibri"/>
              </a:rPr>
              <a:t> </a:t>
            </a:r>
            <a:r>
              <a:rPr sz="1200" dirty="0">
                <a:solidFill>
                  <a:srgbClr val="091208"/>
                </a:solidFill>
                <a:latin typeface="Calibri"/>
                <a:cs typeface="Calibri"/>
              </a:rPr>
              <a:t>literal</a:t>
            </a:r>
            <a:r>
              <a:rPr sz="1200" spc="-10" dirty="0">
                <a:solidFill>
                  <a:srgbClr val="091208"/>
                </a:solidFill>
                <a:latin typeface="Calibri"/>
                <a:cs typeface="Calibri"/>
              </a:rPr>
              <a:t> values</a:t>
            </a:r>
            <a:endParaRPr sz="1200" dirty="0">
              <a:latin typeface="Calibri"/>
              <a:cs typeface="Calibri"/>
            </a:endParaRPr>
          </a:p>
          <a:p>
            <a:pPr marL="393065" indent="-380365">
              <a:lnSpc>
                <a:spcPct val="100000"/>
              </a:lnSpc>
              <a:spcBef>
                <a:spcPts val="869"/>
              </a:spcBef>
              <a:buClr>
                <a:srgbClr val="EA6072"/>
              </a:buClr>
              <a:buSzPct val="150000"/>
              <a:buFont typeface="Arial"/>
              <a:buChar char="■"/>
              <a:tabLst>
                <a:tab pos="393065" algn="l"/>
                <a:tab pos="393700" algn="l"/>
              </a:tabLst>
            </a:pPr>
            <a:r>
              <a:rPr sz="1600" b="1" dirty="0">
                <a:solidFill>
                  <a:srgbClr val="091208"/>
                </a:solidFill>
                <a:latin typeface="Calibri"/>
                <a:cs typeface="Calibri"/>
              </a:rPr>
              <a:t>Single</a:t>
            </a:r>
            <a:r>
              <a:rPr sz="1600" b="1" spc="-20" dirty="0">
                <a:solidFill>
                  <a:srgbClr val="091208"/>
                </a:solidFill>
                <a:latin typeface="Calibri"/>
                <a:cs typeface="Calibri"/>
              </a:rPr>
              <a:t> </a:t>
            </a:r>
            <a:r>
              <a:rPr sz="1600" b="1" dirty="0">
                <a:solidFill>
                  <a:srgbClr val="091208"/>
                </a:solidFill>
                <a:latin typeface="Calibri"/>
                <a:cs typeface="Calibri"/>
              </a:rPr>
              <a:t>Quotes</a:t>
            </a:r>
            <a:r>
              <a:rPr sz="1600" b="1" spc="-10" dirty="0">
                <a:solidFill>
                  <a:srgbClr val="091208"/>
                </a:solidFill>
                <a:latin typeface="Calibri"/>
                <a:cs typeface="Calibri"/>
              </a:rPr>
              <a:t> </a:t>
            </a:r>
            <a:r>
              <a:rPr sz="1600" b="1" dirty="0">
                <a:solidFill>
                  <a:srgbClr val="091208"/>
                </a:solidFill>
                <a:latin typeface="Calibri"/>
                <a:cs typeface="Calibri"/>
              </a:rPr>
              <a:t>‘.’</a:t>
            </a:r>
            <a:r>
              <a:rPr sz="1600" b="1" spc="-10" dirty="0">
                <a:solidFill>
                  <a:srgbClr val="091208"/>
                </a:solidFill>
                <a:latin typeface="Calibri"/>
                <a:cs typeface="Calibri"/>
              </a:rPr>
              <a:t> </a:t>
            </a:r>
            <a:r>
              <a:rPr sz="1600" b="1" dirty="0">
                <a:solidFill>
                  <a:srgbClr val="091208"/>
                </a:solidFill>
                <a:latin typeface="Calibri"/>
                <a:cs typeface="Calibri"/>
              </a:rPr>
              <a:t>–</a:t>
            </a:r>
            <a:r>
              <a:rPr sz="1600" b="1" spc="-10" dirty="0">
                <a:solidFill>
                  <a:srgbClr val="091208"/>
                </a:solidFill>
                <a:latin typeface="Calibri"/>
                <a:cs typeface="Calibri"/>
              </a:rPr>
              <a:t> </a:t>
            </a:r>
            <a:r>
              <a:rPr sz="1600" b="1" dirty="0">
                <a:solidFill>
                  <a:srgbClr val="091208"/>
                </a:solidFill>
                <a:latin typeface="Calibri"/>
                <a:cs typeface="Calibri"/>
              </a:rPr>
              <a:t>used</a:t>
            </a:r>
            <a:r>
              <a:rPr sz="1600" b="1" spc="-5" dirty="0">
                <a:solidFill>
                  <a:srgbClr val="091208"/>
                </a:solidFill>
                <a:latin typeface="Calibri"/>
                <a:cs typeface="Calibri"/>
              </a:rPr>
              <a:t> </a:t>
            </a:r>
            <a:r>
              <a:rPr sz="1600" b="1" spc="-25" dirty="0">
                <a:solidFill>
                  <a:srgbClr val="091208"/>
                </a:solidFill>
                <a:latin typeface="Calibri"/>
                <a:cs typeface="Calibri"/>
              </a:rPr>
              <a:t>to:</a:t>
            </a:r>
            <a:endParaRPr sz="1600" dirty="0">
              <a:latin typeface="Calibri"/>
              <a:cs typeface="Calibri"/>
            </a:endParaRPr>
          </a:p>
          <a:p>
            <a:pPr marL="354965" indent="-342265">
              <a:lnSpc>
                <a:spcPct val="100000"/>
              </a:lnSpc>
              <a:spcBef>
                <a:spcPts val="785"/>
              </a:spcBef>
              <a:buClr>
                <a:srgbClr val="94609C"/>
              </a:buClr>
              <a:buSzPct val="150000"/>
              <a:buFont typeface="Arial"/>
              <a:buChar char="■"/>
              <a:tabLst>
                <a:tab pos="354965" algn="l"/>
                <a:tab pos="355600" algn="l"/>
              </a:tabLst>
            </a:pPr>
            <a:r>
              <a:rPr sz="1200" dirty="0">
                <a:solidFill>
                  <a:srgbClr val="091208"/>
                </a:solidFill>
                <a:latin typeface="Calibri"/>
                <a:cs typeface="Calibri"/>
              </a:rPr>
              <a:t>Declare</a:t>
            </a:r>
            <a:r>
              <a:rPr sz="1200" spc="-20" dirty="0">
                <a:solidFill>
                  <a:srgbClr val="091208"/>
                </a:solidFill>
                <a:latin typeface="Calibri"/>
                <a:cs typeface="Calibri"/>
              </a:rPr>
              <a:t> </a:t>
            </a:r>
            <a:r>
              <a:rPr sz="1200" dirty="0">
                <a:solidFill>
                  <a:srgbClr val="091208"/>
                </a:solidFill>
                <a:latin typeface="Calibri"/>
                <a:cs typeface="Calibri"/>
              </a:rPr>
              <a:t>character</a:t>
            </a:r>
            <a:r>
              <a:rPr sz="1200" spc="-15" dirty="0">
                <a:solidFill>
                  <a:srgbClr val="091208"/>
                </a:solidFill>
                <a:latin typeface="Calibri"/>
                <a:cs typeface="Calibri"/>
              </a:rPr>
              <a:t> </a:t>
            </a:r>
            <a:r>
              <a:rPr sz="1200" spc="-10" dirty="0">
                <a:solidFill>
                  <a:srgbClr val="091208"/>
                </a:solidFill>
                <a:latin typeface="Calibri"/>
                <a:cs typeface="Calibri"/>
              </a:rPr>
              <a:t>values</a:t>
            </a:r>
            <a:endParaRPr sz="1200" dirty="0">
              <a:latin typeface="Calibri"/>
              <a:cs typeface="Calibri"/>
            </a:endParaRPr>
          </a:p>
        </p:txBody>
      </p:sp>
      <p:sp>
        <p:nvSpPr>
          <p:cNvPr id="7" name="object 7"/>
          <p:cNvSpPr/>
          <p:nvPr/>
        </p:nvSpPr>
        <p:spPr>
          <a:xfrm>
            <a:off x="3726426" y="0"/>
            <a:ext cx="5417820" cy="390525"/>
          </a:xfrm>
          <a:custGeom>
            <a:avLst/>
            <a:gdLst/>
            <a:ahLst/>
            <a:cxnLst/>
            <a:rect l="l" t="t" r="r" b="b"/>
            <a:pathLst>
              <a:path w="5417820" h="390525">
                <a:moveTo>
                  <a:pt x="5417573" y="0"/>
                </a:moveTo>
                <a:lnTo>
                  <a:pt x="0" y="0"/>
                </a:lnTo>
                <a:lnTo>
                  <a:pt x="0" y="390234"/>
                </a:lnTo>
                <a:lnTo>
                  <a:pt x="5417573" y="390234"/>
                </a:lnTo>
                <a:lnTo>
                  <a:pt x="5417573" y="0"/>
                </a:lnTo>
                <a:close/>
              </a:path>
            </a:pathLst>
          </a:custGeom>
          <a:solidFill>
            <a:srgbClr val="FFAB40"/>
          </a:solidFill>
        </p:spPr>
        <p:txBody>
          <a:bodyPr wrap="square" lIns="0" tIns="0" rIns="0" bIns="0" rtlCol="0"/>
          <a:lstStyle/>
          <a:p>
            <a:endParaRPr/>
          </a:p>
        </p:txBody>
      </p:sp>
      <p:sp>
        <p:nvSpPr>
          <p:cNvPr id="8" name="object 8"/>
          <p:cNvSpPr txBox="1">
            <a:spLocks noGrp="1"/>
          </p:cNvSpPr>
          <p:nvPr>
            <p:ph type="title"/>
          </p:nvPr>
        </p:nvSpPr>
        <p:spPr>
          <a:xfrm>
            <a:off x="4339935" y="73659"/>
            <a:ext cx="464502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00"/>
                </a:solidFill>
                <a:latin typeface="Arial"/>
                <a:cs typeface="Arial"/>
              </a:rPr>
              <a:t>C++</a:t>
            </a:r>
            <a:r>
              <a:rPr sz="1600" spc="-10" dirty="0">
                <a:solidFill>
                  <a:srgbClr val="000000"/>
                </a:solidFill>
                <a:latin typeface="Arial"/>
                <a:cs typeface="Arial"/>
              </a:rPr>
              <a:t> </a:t>
            </a:r>
            <a:r>
              <a:rPr sz="1600" dirty="0">
                <a:solidFill>
                  <a:srgbClr val="000000"/>
                </a:solidFill>
                <a:latin typeface="Arial"/>
                <a:cs typeface="Arial"/>
              </a:rPr>
              <a:t>Programming</a:t>
            </a:r>
            <a:r>
              <a:rPr sz="1600" spc="-10" dirty="0">
                <a:solidFill>
                  <a:srgbClr val="000000"/>
                </a:solidFill>
                <a:latin typeface="Arial"/>
                <a:cs typeface="Arial"/>
              </a:rPr>
              <a:t> </a:t>
            </a:r>
            <a:r>
              <a:rPr sz="1600" dirty="0">
                <a:solidFill>
                  <a:srgbClr val="000000"/>
                </a:solidFill>
                <a:latin typeface="Arial"/>
                <a:cs typeface="Arial"/>
              </a:rPr>
              <a:t>–</a:t>
            </a:r>
            <a:r>
              <a:rPr sz="1600" spc="-10" dirty="0">
                <a:solidFill>
                  <a:srgbClr val="000000"/>
                </a:solidFill>
                <a:latin typeface="Arial"/>
                <a:cs typeface="Arial"/>
              </a:rPr>
              <a:t> </a:t>
            </a:r>
            <a:r>
              <a:rPr sz="1600" dirty="0">
                <a:solidFill>
                  <a:srgbClr val="000000"/>
                </a:solidFill>
                <a:latin typeface="Arial"/>
                <a:cs typeface="Arial"/>
              </a:rPr>
              <a:t>Some</a:t>
            </a:r>
            <a:r>
              <a:rPr sz="1600" spc="-5" dirty="0">
                <a:solidFill>
                  <a:srgbClr val="000000"/>
                </a:solidFill>
                <a:latin typeface="Arial"/>
                <a:cs typeface="Arial"/>
              </a:rPr>
              <a:t> </a:t>
            </a:r>
            <a:r>
              <a:rPr sz="1600" dirty="0">
                <a:solidFill>
                  <a:srgbClr val="000000"/>
                </a:solidFill>
                <a:latin typeface="Arial"/>
                <a:cs typeface="Arial"/>
              </a:rPr>
              <a:t>Things</a:t>
            </a:r>
            <a:r>
              <a:rPr sz="1600" spc="-10" dirty="0">
                <a:solidFill>
                  <a:srgbClr val="000000"/>
                </a:solidFill>
                <a:latin typeface="Arial"/>
                <a:cs typeface="Arial"/>
              </a:rPr>
              <a:t> </a:t>
            </a:r>
            <a:r>
              <a:rPr sz="1600" dirty="0">
                <a:solidFill>
                  <a:srgbClr val="000000"/>
                </a:solidFill>
                <a:latin typeface="Arial"/>
                <a:cs typeface="Arial"/>
              </a:rPr>
              <a:t>to</a:t>
            </a:r>
            <a:r>
              <a:rPr sz="1600" spc="-10" dirty="0">
                <a:solidFill>
                  <a:srgbClr val="000000"/>
                </a:solidFill>
                <a:latin typeface="Arial"/>
                <a:cs typeface="Arial"/>
              </a:rPr>
              <a:t> Remember</a:t>
            </a:r>
            <a:endParaRPr sz="16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4400" y="0"/>
            <a:ext cx="8799830" cy="5143500"/>
          </a:xfrm>
          <a:custGeom>
            <a:avLst/>
            <a:gdLst/>
            <a:ahLst/>
            <a:cxnLst/>
            <a:rect l="l" t="t" r="r" b="b"/>
            <a:pathLst>
              <a:path w="8799830" h="5143500">
                <a:moveTo>
                  <a:pt x="0" y="5143499"/>
                </a:moveTo>
                <a:lnTo>
                  <a:pt x="8799600" y="5143499"/>
                </a:lnTo>
                <a:lnTo>
                  <a:pt x="8799600" y="0"/>
                </a:lnTo>
                <a:lnTo>
                  <a:pt x="0" y="0"/>
                </a:lnTo>
                <a:lnTo>
                  <a:pt x="0" y="5143499"/>
                </a:lnTo>
                <a:close/>
              </a:path>
            </a:pathLst>
          </a:custGeom>
          <a:solidFill>
            <a:srgbClr val="A2C863"/>
          </a:solidFill>
        </p:spPr>
        <p:txBody>
          <a:bodyPr wrap="square" lIns="0" tIns="0" rIns="0" bIns="0" rtlCol="0"/>
          <a:lstStyle/>
          <a:p>
            <a:endParaRPr/>
          </a:p>
        </p:txBody>
      </p:sp>
      <p:sp>
        <p:nvSpPr>
          <p:cNvPr id="3" name="object 3"/>
          <p:cNvSpPr/>
          <p:nvPr/>
        </p:nvSpPr>
        <p:spPr>
          <a:xfrm>
            <a:off x="0" y="199"/>
            <a:ext cx="344805" cy="5143500"/>
          </a:xfrm>
          <a:custGeom>
            <a:avLst/>
            <a:gdLst/>
            <a:ahLst/>
            <a:cxnLst/>
            <a:rect l="l" t="t" r="r" b="b"/>
            <a:pathLst>
              <a:path w="344805" h="5143500">
                <a:moveTo>
                  <a:pt x="344399" y="5143300"/>
                </a:moveTo>
                <a:lnTo>
                  <a:pt x="0" y="5143300"/>
                </a:lnTo>
                <a:lnTo>
                  <a:pt x="0" y="0"/>
                </a:lnTo>
                <a:lnTo>
                  <a:pt x="344399" y="0"/>
                </a:lnTo>
                <a:lnTo>
                  <a:pt x="344399" y="5143300"/>
                </a:lnTo>
                <a:close/>
              </a:path>
            </a:pathLst>
          </a:custGeom>
          <a:solidFill>
            <a:srgbClr val="091208"/>
          </a:solidFill>
        </p:spPr>
        <p:txBody>
          <a:bodyPr wrap="square" lIns="0" tIns="0" rIns="0" bIns="0" rtlCol="0"/>
          <a:lstStyle/>
          <a:p>
            <a:endParaRPr/>
          </a:p>
        </p:txBody>
      </p:sp>
      <p:sp>
        <p:nvSpPr>
          <p:cNvPr id="4" name="object 4"/>
          <p:cNvSpPr txBox="1"/>
          <p:nvPr/>
        </p:nvSpPr>
        <p:spPr>
          <a:xfrm>
            <a:off x="48627" y="80608"/>
            <a:ext cx="242570" cy="1779270"/>
          </a:xfrm>
          <a:prstGeom prst="rect">
            <a:avLst/>
          </a:prstGeom>
        </p:spPr>
        <p:txBody>
          <a:bodyPr vert="vert270" wrap="square" lIns="0" tIns="3810" rIns="0" bIns="0" rtlCol="0">
            <a:spAutoFit/>
          </a:bodyPr>
          <a:lstStyle/>
          <a:p>
            <a:pPr marL="12700">
              <a:lnSpc>
                <a:spcPct val="100000"/>
              </a:lnSpc>
              <a:spcBef>
                <a:spcPts val="30"/>
              </a:spcBef>
            </a:pPr>
            <a:r>
              <a:rPr sz="1400" dirty="0">
                <a:solidFill>
                  <a:srgbClr val="FFFFFF"/>
                </a:solidFill>
                <a:latin typeface="Calibri"/>
                <a:cs typeface="Calibri"/>
              </a:rPr>
              <a:t>ACTIONS:</a:t>
            </a:r>
            <a:r>
              <a:rPr sz="1400" spc="-15" dirty="0">
                <a:solidFill>
                  <a:srgbClr val="FFFFFF"/>
                </a:solidFill>
                <a:latin typeface="Calibri"/>
                <a:cs typeface="Calibri"/>
              </a:rPr>
              <a:t> </a:t>
            </a:r>
            <a:r>
              <a:rPr sz="1400" dirty="0">
                <a:solidFill>
                  <a:srgbClr val="FFFFFF"/>
                </a:solidFill>
                <a:latin typeface="Calibri"/>
                <a:cs typeface="Calibri"/>
              </a:rPr>
              <a:t>MAKE</a:t>
            </a:r>
            <a:r>
              <a:rPr sz="1400" spc="-10" dirty="0">
                <a:solidFill>
                  <a:srgbClr val="FFFFFF"/>
                </a:solidFill>
                <a:latin typeface="Calibri"/>
                <a:cs typeface="Calibri"/>
              </a:rPr>
              <a:t> </a:t>
            </a:r>
            <a:r>
              <a:rPr sz="1400" dirty="0">
                <a:solidFill>
                  <a:srgbClr val="FFFFFF"/>
                </a:solidFill>
                <a:latin typeface="Calibri"/>
                <a:cs typeface="Calibri"/>
              </a:rPr>
              <a:t>A</a:t>
            </a:r>
            <a:r>
              <a:rPr sz="1400" spc="-10" dirty="0">
                <a:solidFill>
                  <a:srgbClr val="FFFFFF"/>
                </a:solidFill>
                <a:latin typeface="Calibri"/>
                <a:cs typeface="Calibri"/>
              </a:rPr>
              <a:t> </a:t>
            </a:r>
            <a:r>
              <a:rPr sz="1400" spc="-20" dirty="0">
                <a:solidFill>
                  <a:srgbClr val="FFFFFF"/>
                </a:solidFill>
                <a:latin typeface="Calibri"/>
                <a:cs typeface="Calibri"/>
              </a:rPr>
              <a:t>NOTE</a:t>
            </a:r>
            <a:endParaRPr sz="1400">
              <a:latin typeface="Calibri"/>
              <a:cs typeface="Calibri"/>
            </a:endParaRPr>
          </a:p>
        </p:txBody>
      </p:sp>
      <p:pic>
        <p:nvPicPr>
          <p:cNvPr id="5" name="object 5"/>
          <p:cNvPicPr/>
          <p:nvPr/>
        </p:nvPicPr>
        <p:blipFill>
          <a:blip r:embed="rId2" cstate="print"/>
          <a:stretch>
            <a:fillRect/>
          </a:stretch>
        </p:blipFill>
        <p:spPr>
          <a:xfrm>
            <a:off x="0" y="4169663"/>
            <a:ext cx="990600" cy="972312"/>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478790">
              <a:lnSpc>
                <a:spcPct val="100000"/>
              </a:lnSpc>
              <a:spcBef>
                <a:spcPts val="100"/>
              </a:spcBef>
            </a:pPr>
            <a:r>
              <a:rPr dirty="0"/>
              <a:t>2.</a:t>
            </a:r>
            <a:r>
              <a:rPr spc="-35" dirty="0"/>
              <a:t> </a:t>
            </a:r>
            <a:r>
              <a:rPr dirty="0"/>
              <a:t>Some</a:t>
            </a:r>
            <a:r>
              <a:rPr spc="-20" dirty="0"/>
              <a:t> </a:t>
            </a:r>
            <a:r>
              <a:rPr dirty="0"/>
              <a:t>Excellent,</a:t>
            </a:r>
            <a:r>
              <a:rPr spc="-15" dirty="0"/>
              <a:t> </a:t>
            </a:r>
            <a:r>
              <a:rPr dirty="0"/>
              <a:t>Online</a:t>
            </a:r>
            <a:r>
              <a:rPr spc="-15" dirty="0"/>
              <a:t> </a:t>
            </a:r>
            <a:r>
              <a:rPr spc="-10" dirty="0"/>
              <a:t>Resources</a:t>
            </a:r>
          </a:p>
        </p:txBody>
      </p:sp>
      <p:sp>
        <p:nvSpPr>
          <p:cNvPr id="7" name="object 7"/>
          <p:cNvSpPr txBox="1"/>
          <p:nvPr/>
        </p:nvSpPr>
        <p:spPr>
          <a:xfrm>
            <a:off x="959465" y="951483"/>
            <a:ext cx="7538720" cy="1973580"/>
          </a:xfrm>
          <a:prstGeom prst="rect">
            <a:avLst/>
          </a:prstGeom>
        </p:spPr>
        <p:txBody>
          <a:bodyPr vert="horz" wrap="square" lIns="0" tIns="12700" rIns="0" bIns="0" rtlCol="0">
            <a:spAutoFit/>
          </a:bodyPr>
          <a:lstStyle/>
          <a:p>
            <a:pPr marL="12700" marR="5080">
              <a:lnSpc>
                <a:spcPct val="100000"/>
              </a:lnSpc>
              <a:spcBef>
                <a:spcPts val="100"/>
              </a:spcBef>
            </a:pPr>
            <a:r>
              <a:rPr sz="1600" b="1" dirty="0">
                <a:solidFill>
                  <a:srgbClr val="091208"/>
                </a:solidFill>
                <a:latin typeface="Calibri"/>
                <a:cs typeface="Calibri"/>
              </a:rPr>
              <a:t>Some</a:t>
            </a:r>
            <a:r>
              <a:rPr sz="1600" b="1" spc="-35" dirty="0">
                <a:solidFill>
                  <a:srgbClr val="091208"/>
                </a:solidFill>
                <a:latin typeface="Calibri"/>
                <a:cs typeface="Calibri"/>
              </a:rPr>
              <a:t> </a:t>
            </a:r>
            <a:r>
              <a:rPr sz="1600" b="1" dirty="0">
                <a:solidFill>
                  <a:srgbClr val="091208"/>
                </a:solidFill>
                <a:latin typeface="Calibri"/>
                <a:cs typeface="Calibri"/>
              </a:rPr>
              <a:t>excellent,</a:t>
            </a:r>
            <a:r>
              <a:rPr sz="1600" b="1" spc="-10" dirty="0">
                <a:solidFill>
                  <a:srgbClr val="091208"/>
                </a:solidFill>
                <a:latin typeface="Calibri"/>
                <a:cs typeface="Calibri"/>
              </a:rPr>
              <a:t> </a:t>
            </a:r>
            <a:r>
              <a:rPr sz="1600" b="1" dirty="0">
                <a:solidFill>
                  <a:srgbClr val="091208"/>
                </a:solidFill>
                <a:latin typeface="Calibri"/>
                <a:cs typeface="Calibri"/>
              </a:rPr>
              <a:t>online</a:t>
            </a:r>
            <a:r>
              <a:rPr sz="1600" b="1" spc="-25" dirty="0">
                <a:solidFill>
                  <a:srgbClr val="091208"/>
                </a:solidFill>
                <a:latin typeface="Calibri"/>
                <a:cs typeface="Calibri"/>
              </a:rPr>
              <a:t> </a:t>
            </a:r>
            <a:r>
              <a:rPr sz="1600" b="1" dirty="0">
                <a:solidFill>
                  <a:srgbClr val="091208"/>
                </a:solidFill>
                <a:latin typeface="Calibri"/>
                <a:cs typeface="Calibri"/>
              </a:rPr>
              <a:t>resources</a:t>
            </a:r>
            <a:r>
              <a:rPr sz="1600" b="1" spc="-10" dirty="0">
                <a:solidFill>
                  <a:srgbClr val="091208"/>
                </a:solidFill>
                <a:latin typeface="Calibri"/>
                <a:cs typeface="Calibri"/>
              </a:rPr>
              <a:t> </a:t>
            </a:r>
            <a:r>
              <a:rPr sz="1600" b="1" dirty="0">
                <a:solidFill>
                  <a:srgbClr val="091208"/>
                </a:solidFill>
                <a:latin typeface="Calibri"/>
                <a:cs typeface="Calibri"/>
              </a:rPr>
              <a:t>and</a:t>
            </a:r>
            <a:r>
              <a:rPr sz="1600" b="1" spc="-10" dirty="0">
                <a:solidFill>
                  <a:srgbClr val="091208"/>
                </a:solidFill>
                <a:latin typeface="Calibri"/>
                <a:cs typeface="Calibri"/>
              </a:rPr>
              <a:t> </a:t>
            </a:r>
            <a:r>
              <a:rPr sz="1600" b="1" dirty="0">
                <a:solidFill>
                  <a:srgbClr val="091208"/>
                </a:solidFill>
                <a:latin typeface="Calibri"/>
                <a:cs typeface="Calibri"/>
              </a:rPr>
              <a:t>demonstrations</a:t>
            </a:r>
            <a:r>
              <a:rPr sz="1600" b="1" spc="-15" dirty="0">
                <a:solidFill>
                  <a:srgbClr val="091208"/>
                </a:solidFill>
                <a:latin typeface="Calibri"/>
                <a:cs typeface="Calibri"/>
              </a:rPr>
              <a:t> </a:t>
            </a:r>
            <a:r>
              <a:rPr sz="1600" b="1" dirty="0">
                <a:solidFill>
                  <a:srgbClr val="091208"/>
                </a:solidFill>
                <a:latin typeface="Calibri"/>
                <a:cs typeface="Calibri"/>
              </a:rPr>
              <a:t>for</a:t>
            </a:r>
            <a:r>
              <a:rPr sz="1600" b="1" spc="-5" dirty="0">
                <a:solidFill>
                  <a:srgbClr val="091208"/>
                </a:solidFill>
                <a:latin typeface="Calibri"/>
                <a:cs typeface="Calibri"/>
              </a:rPr>
              <a:t> </a:t>
            </a:r>
            <a:r>
              <a:rPr lang="en-GB" sz="1600" b="1" spc="-5">
                <a:solidFill>
                  <a:srgbClr val="091208"/>
                </a:solidFill>
                <a:latin typeface="Calibri"/>
                <a:cs typeface="Calibri"/>
              </a:rPr>
              <a:t>C++</a:t>
            </a:r>
            <a:r>
              <a:rPr sz="1600" b="1" spc="-20">
                <a:solidFill>
                  <a:srgbClr val="091208"/>
                </a:solidFill>
                <a:latin typeface="Calibri"/>
                <a:cs typeface="Calibri"/>
              </a:rPr>
              <a:t> </a:t>
            </a:r>
            <a:r>
              <a:rPr sz="1600" b="1" dirty="0">
                <a:solidFill>
                  <a:srgbClr val="091208"/>
                </a:solidFill>
                <a:latin typeface="Calibri"/>
                <a:cs typeface="Calibri"/>
              </a:rPr>
              <a:t>and</a:t>
            </a:r>
            <a:r>
              <a:rPr sz="1600" b="1" spc="-10" dirty="0">
                <a:solidFill>
                  <a:srgbClr val="091208"/>
                </a:solidFill>
                <a:latin typeface="Calibri"/>
                <a:cs typeface="Calibri"/>
              </a:rPr>
              <a:t> </a:t>
            </a:r>
            <a:r>
              <a:rPr sz="1600" b="1" dirty="0">
                <a:solidFill>
                  <a:srgbClr val="091208"/>
                </a:solidFill>
                <a:latin typeface="Calibri"/>
                <a:cs typeface="Calibri"/>
              </a:rPr>
              <a:t>other</a:t>
            </a:r>
            <a:r>
              <a:rPr sz="1600" b="1" spc="-5" dirty="0">
                <a:solidFill>
                  <a:srgbClr val="091208"/>
                </a:solidFill>
                <a:latin typeface="Calibri"/>
                <a:cs typeface="Calibri"/>
              </a:rPr>
              <a:t> </a:t>
            </a:r>
            <a:r>
              <a:rPr sz="1600" b="1" spc="-10" dirty="0">
                <a:solidFill>
                  <a:srgbClr val="091208"/>
                </a:solidFill>
                <a:latin typeface="Calibri"/>
                <a:cs typeface="Calibri"/>
              </a:rPr>
              <a:t>associated technologies:</a:t>
            </a:r>
            <a:endParaRPr sz="1600" dirty="0">
              <a:latin typeface="Calibri"/>
              <a:cs typeface="Calibri"/>
            </a:endParaRPr>
          </a:p>
          <a:p>
            <a:pPr marL="469265" indent="-380365">
              <a:lnSpc>
                <a:spcPts val="1885"/>
              </a:lnSpc>
              <a:buClr>
                <a:srgbClr val="EA6072"/>
              </a:buClr>
              <a:buSzPct val="150000"/>
              <a:buFont typeface="Arial"/>
              <a:buChar char="■"/>
              <a:tabLst>
                <a:tab pos="469265" algn="l"/>
                <a:tab pos="469900" algn="l"/>
              </a:tabLst>
            </a:pPr>
            <a:r>
              <a:rPr sz="1600" u="sng" spc="-10" dirty="0">
                <a:solidFill>
                  <a:srgbClr val="0097A7"/>
                </a:solidFill>
                <a:uFill>
                  <a:solidFill>
                    <a:srgbClr val="0097A7"/>
                  </a:solidFill>
                </a:uFill>
                <a:latin typeface="Calibri"/>
                <a:cs typeface="Calibri"/>
              </a:rPr>
              <a:t>https://</a:t>
            </a:r>
            <a:r>
              <a:rPr sz="1600" u="sng" spc="-10" dirty="0">
                <a:solidFill>
                  <a:srgbClr val="0097A7"/>
                </a:solidFill>
                <a:uFill>
                  <a:solidFill>
                    <a:srgbClr val="0097A7"/>
                  </a:solidFill>
                </a:uFill>
                <a:latin typeface="Calibri"/>
                <a:cs typeface="Calibri"/>
                <a:hlinkClick r:id="rId3"/>
              </a:rPr>
              <a:t>www.w3schools.com/cpp/</a:t>
            </a:r>
            <a:endParaRPr sz="1600" dirty="0">
              <a:latin typeface="Calibri"/>
              <a:cs typeface="Calibri"/>
            </a:endParaRPr>
          </a:p>
          <a:p>
            <a:pPr marL="469265" indent="-380365">
              <a:lnSpc>
                <a:spcPts val="1895"/>
              </a:lnSpc>
              <a:buClr>
                <a:srgbClr val="EA6072"/>
              </a:buClr>
              <a:buSzPct val="150000"/>
              <a:buFont typeface="Arial"/>
              <a:buChar char="■"/>
              <a:tabLst>
                <a:tab pos="469265" algn="l"/>
                <a:tab pos="469900" algn="l"/>
              </a:tabLst>
            </a:pPr>
            <a:r>
              <a:rPr sz="1600" u="sng" spc="-10" dirty="0">
                <a:solidFill>
                  <a:srgbClr val="0097A7"/>
                </a:solidFill>
                <a:uFill>
                  <a:solidFill>
                    <a:srgbClr val="0097A7"/>
                  </a:solidFill>
                </a:uFill>
                <a:latin typeface="Calibri"/>
                <a:cs typeface="Calibri"/>
              </a:rPr>
              <a:t>https://beginnersbook.com/2017/08/c-plus-plus-tutorial-for-beginners/</a:t>
            </a:r>
            <a:endParaRPr sz="1600" dirty="0">
              <a:latin typeface="Calibri"/>
              <a:cs typeface="Calibri"/>
            </a:endParaRPr>
          </a:p>
          <a:p>
            <a:pPr marL="469265" indent="-380365">
              <a:lnSpc>
                <a:spcPts val="1910"/>
              </a:lnSpc>
              <a:buClr>
                <a:srgbClr val="EA6072"/>
              </a:buClr>
              <a:buSzPct val="150000"/>
              <a:buFont typeface="Arial"/>
              <a:buChar char="■"/>
              <a:tabLst>
                <a:tab pos="469265" algn="l"/>
                <a:tab pos="469900" algn="l"/>
              </a:tabLst>
            </a:pPr>
            <a:r>
              <a:rPr sz="1600" u="sng" spc="-10" dirty="0">
                <a:solidFill>
                  <a:srgbClr val="0097A7"/>
                </a:solidFill>
                <a:uFill>
                  <a:solidFill>
                    <a:srgbClr val="0097A7"/>
                  </a:solidFill>
                </a:uFill>
                <a:latin typeface="Calibri"/>
                <a:cs typeface="Calibri"/>
                <a:hlinkClick r:id="rId4"/>
              </a:rPr>
              <a:t>http://www.cplusplus.com/files/tutorial.pdf</a:t>
            </a:r>
            <a:endParaRPr sz="1600" dirty="0">
              <a:latin typeface="Calibri"/>
              <a:cs typeface="Calibri"/>
            </a:endParaRPr>
          </a:p>
          <a:p>
            <a:pPr>
              <a:lnSpc>
                <a:spcPct val="100000"/>
              </a:lnSpc>
              <a:spcBef>
                <a:spcPts val="40"/>
              </a:spcBef>
            </a:pPr>
            <a:endParaRPr sz="3150" dirty="0">
              <a:latin typeface="Calibri"/>
              <a:cs typeface="Calibri"/>
            </a:endParaRPr>
          </a:p>
          <a:p>
            <a:pPr marL="12700">
              <a:lnSpc>
                <a:spcPct val="100000"/>
              </a:lnSpc>
            </a:pPr>
            <a:r>
              <a:rPr sz="1600" dirty="0">
                <a:solidFill>
                  <a:srgbClr val="091208"/>
                </a:solidFill>
                <a:latin typeface="Calibri"/>
                <a:cs typeface="Calibri"/>
              </a:rPr>
              <a:t>Feel</a:t>
            </a:r>
            <a:r>
              <a:rPr sz="1600" spc="-10" dirty="0">
                <a:solidFill>
                  <a:srgbClr val="091208"/>
                </a:solidFill>
                <a:latin typeface="Calibri"/>
                <a:cs typeface="Calibri"/>
              </a:rPr>
              <a:t> </a:t>
            </a:r>
            <a:r>
              <a:rPr sz="1600" dirty="0">
                <a:solidFill>
                  <a:srgbClr val="091208"/>
                </a:solidFill>
                <a:latin typeface="Calibri"/>
                <a:cs typeface="Calibri"/>
              </a:rPr>
              <a:t>free</a:t>
            </a:r>
            <a:r>
              <a:rPr sz="1600" spc="5" dirty="0">
                <a:solidFill>
                  <a:srgbClr val="091208"/>
                </a:solidFill>
                <a:latin typeface="Calibri"/>
                <a:cs typeface="Calibri"/>
              </a:rPr>
              <a:t> </a:t>
            </a:r>
            <a:r>
              <a:rPr sz="1600" dirty="0">
                <a:solidFill>
                  <a:srgbClr val="091208"/>
                </a:solidFill>
                <a:latin typeface="Calibri"/>
                <a:cs typeface="Calibri"/>
              </a:rPr>
              <a:t>to explore any others</a:t>
            </a:r>
            <a:r>
              <a:rPr sz="1600" spc="-5" dirty="0">
                <a:solidFill>
                  <a:srgbClr val="091208"/>
                </a:solidFill>
                <a:latin typeface="Calibri"/>
                <a:cs typeface="Calibri"/>
              </a:rPr>
              <a:t> </a:t>
            </a:r>
            <a:r>
              <a:rPr sz="1600" dirty="0">
                <a:solidFill>
                  <a:srgbClr val="091208"/>
                </a:solidFill>
                <a:latin typeface="Calibri"/>
                <a:cs typeface="Calibri"/>
              </a:rPr>
              <a:t>you</a:t>
            </a:r>
            <a:r>
              <a:rPr sz="1600" spc="-5" dirty="0">
                <a:solidFill>
                  <a:srgbClr val="091208"/>
                </a:solidFill>
                <a:latin typeface="Calibri"/>
                <a:cs typeface="Calibri"/>
              </a:rPr>
              <a:t> </a:t>
            </a:r>
            <a:r>
              <a:rPr sz="1600" dirty="0">
                <a:solidFill>
                  <a:srgbClr val="091208"/>
                </a:solidFill>
                <a:latin typeface="Calibri"/>
                <a:cs typeface="Calibri"/>
              </a:rPr>
              <a:t>find</a:t>
            </a:r>
            <a:r>
              <a:rPr sz="1600" spc="-5" dirty="0">
                <a:solidFill>
                  <a:srgbClr val="091208"/>
                </a:solidFill>
                <a:latin typeface="Calibri"/>
                <a:cs typeface="Calibri"/>
              </a:rPr>
              <a:t> </a:t>
            </a:r>
            <a:r>
              <a:rPr sz="1600" spc="-10" dirty="0">
                <a:solidFill>
                  <a:srgbClr val="091208"/>
                </a:solidFill>
                <a:latin typeface="Calibri"/>
                <a:cs typeface="Calibri"/>
              </a:rPr>
              <a:t>helpful</a:t>
            </a:r>
            <a:endParaRPr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2025" y="1077467"/>
            <a:ext cx="7581265" cy="939800"/>
          </a:xfrm>
          <a:prstGeom prst="rect">
            <a:avLst/>
          </a:prstGeom>
        </p:spPr>
        <p:txBody>
          <a:bodyPr vert="horz" wrap="square" lIns="0" tIns="12700" rIns="0" bIns="0" rtlCol="0">
            <a:spAutoFit/>
          </a:bodyPr>
          <a:lstStyle/>
          <a:p>
            <a:pPr marL="12700" marR="5080" algn="just">
              <a:lnSpc>
                <a:spcPct val="100000"/>
              </a:lnSpc>
              <a:spcBef>
                <a:spcPts val="100"/>
              </a:spcBef>
            </a:pPr>
            <a:r>
              <a:rPr sz="2000" dirty="0">
                <a:solidFill>
                  <a:srgbClr val="091208"/>
                </a:solidFill>
                <a:latin typeface="Calibri"/>
                <a:cs typeface="Calibri"/>
              </a:rPr>
              <a:t>You</a:t>
            </a:r>
            <a:r>
              <a:rPr sz="2000" spc="-20" dirty="0">
                <a:solidFill>
                  <a:srgbClr val="091208"/>
                </a:solidFill>
                <a:latin typeface="Calibri"/>
                <a:cs typeface="Calibri"/>
              </a:rPr>
              <a:t> </a:t>
            </a:r>
            <a:r>
              <a:rPr sz="2000" dirty="0">
                <a:solidFill>
                  <a:srgbClr val="091208"/>
                </a:solidFill>
                <a:latin typeface="Calibri"/>
                <a:cs typeface="Calibri"/>
              </a:rPr>
              <a:t>should</a:t>
            </a:r>
            <a:r>
              <a:rPr sz="2000" spc="-10" dirty="0">
                <a:solidFill>
                  <a:srgbClr val="091208"/>
                </a:solidFill>
                <a:latin typeface="Calibri"/>
                <a:cs typeface="Calibri"/>
              </a:rPr>
              <a:t> </a:t>
            </a:r>
            <a:r>
              <a:rPr sz="2000" dirty="0">
                <a:solidFill>
                  <a:srgbClr val="091208"/>
                </a:solidFill>
                <a:latin typeface="Calibri"/>
                <a:cs typeface="Calibri"/>
              </a:rPr>
              <a:t>(by</a:t>
            </a:r>
            <a:r>
              <a:rPr sz="2000" spc="-10" dirty="0">
                <a:solidFill>
                  <a:srgbClr val="091208"/>
                </a:solidFill>
                <a:latin typeface="Calibri"/>
                <a:cs typeface="Calibri"/>
              </a:rPr>
              <a:t> </a:t>
            </a:r>
            <a:r>
              <a:rPr sz="2000" dirty="0">
                <a:solidFill>
                  <a:srgbClr val="091208"/>
                </a:solidFill>
                <a:latin typeface="Calibri"/>
                <a:cs typeface="Calibri"/>
              </a:rPr>
              <a:t>the</a:t>
            </a:r>
            <a:r>
              <a:rPr sz="2000" spc="-5" dirty="0">
                <a:solidFill>
                  <a:srgbClr val="091208"/>
                </a:solidFill>
                <a:latin typeface="Calibri"/>
                <a:cs typeface="Calibri"/>
              </a:rPr>
              <a:t> </a:t>
            </a:r>
            <a:r>
              <a:rPr sz="2000" dirty="0">
                <a:solidFill>
                  <a:srgbClr val="091208"/>
                </a:solidFill>
                <a:latin typeface="Calibri"/>
                <a:cs typeface="Calibri"/>
              </a:rPr>
              <a:t>end</a:t>
            </a:r>
            <a:r>
              <a:rPr sz="2000" spc="-10" dirty="0">
                <a:solidFill>
                  <a:srgbClr val="091208"/>
                </a:solidFill>
                <a:latin typeface="Calibri"/>
                <a:cs typeface="Calibri"/>
              </a:rPr>
              <a:t> </a:t>
            </a:r>
            <a:r>
              <a:rPr sz="2000" dirty="0">
                <a:solidFill>
                  <a:srgbClr val="091208"/>
                </a:solidFill>
                <a:latin typeface="Calibri"/>
                <a:cs typeface="Calibri"/>
              </a:rPr>
              <a:t>of</a:t>
            </a:r>
            <a:r>
              <a:rPr sz="2000" spc="-5" dirty="0">
                <a:solidFill>
                  <a:srgbClr val="091208"/>
                </a:solidFill>
                <a:latin typeface="Calibri"/>
                <a:cs typeface="Calibri"/>
              </a:rPr>
              <a:t> </a:t>
            </a:r>
            <a:r>
              <a:rPr sz="2000" dirty="0">
                <a:solidFill>
                  <a:srgbClr val="091208"/>
                </a:solidFill>
                <a:latin typeface="Calibri"/>
                <a:cs typeface="Calibri"/>
              </a:rPr>
              <a:t>this</a:t>
            </a:r>
            <a:r>
              <a:rPr sz="2000" spc="-5" dirty="0">
                <a:solidFill>
                  <a:srgbClr val="091208"/>
                </a:solidFill>
                <a:latin typeface="Calibri"/>
                <a:cs typeface="Calibri"/>
              </a:rPr>
              <a:t> </a:t>
            </a:r>
            <a:r>
              <a:rPr sz="2000" dirty="0">
                <a:solidFill>
                  <a:srgbClr val="091208"/>
                </a:solidFill>
                <a:latin typeface="Calibri"/>
                <a:cs typeface="Calibri"/>
              </a:rPr>
              <a:t>first week)</a:t>
            </a:r>
            <a:r>
              <a:rPr sz="2000" spc="-5" dirty="0">
                <a:solidFill>
                  <a:srgbClr val="091208"/>
                </a:solidFill>
                <a:latin typeface="Calibri"/>
                <a:cs typeface="Calibri"/>
              </a:rPr>
              <a:t> </a:t>
            </a:r>
            <a:r>
              <a:rPr sz="2000" dirty="0">
                <a:solidFill>
                  <a:srgbClr val="091208"/>
                </a:solidFill>
                <a:latin typeface="Calibri"/>
                <a:cs typeface="Calibri"/>
              </a:rPr>
              <a:t>be</a:t>
            </a:r>
            <a:r>
              <a:rPr sz="2000" spc="-5" dirty="0">
                <a:solidFill>
                  <a:srgbClr val="091208"/>
                </a:solidFill>
                <a:latin typeface="Calibri"/>
                <a:cs typeface="Calibri"/>
              </a:rPr>
              <a:t> </a:t>
            </a:r>
            <a:r>
              <a:rPr sz="2000" dirty="0">
                <a:solidFill>
                  <a:srgbClr val="091208"/>
                </a:solidFill>
                <a:latin typeface="Calibri"/>
                <a:cs typeface="Calibri"/>
              </a:rPr>
              <a:t>expected</a:t>
            </a:r>
            <a:r>
              <a:rPr sz="2000" spc="-5" dirty="0">
                <a:solidFill>
                  <a:srgbClr val="091208"/>
                </a:solidFill>
                <a:latin typeface="Calibri"/>
                <a:cs typeface="Calibri"/>
              </a:rPr>
              <a:t> </a:t>
            </a:r>
            <a:r>
              <a:rPr sz="2000" dirty="0">
                <a:solidFill>
                  <a:srgbClr val="091208"/>
                </a:solidFill>
                <a:latin typeface="Calibri"/>
                <a:cs typeface="Calibri"/>
              </a:rPr>
              <a:t>to</a:t>
            </a:r>
            <a:r>
              <a:rPr sz="2000" spc="-15" dirty="0">
                <a:solidFill>
                  <a:srgbClr val="091208"/>
                </a:solidFill>
                <a:latin typeface="Calibri"/>
                <a:cs typeface="Calibri"/>
              </a:rPr>
              <a:t> </a:t>
            </a:r>
            <a:r>
              <a:rPr sz="2000" dirty="0">
                <a:solidFill>
                  <a:srgbClr val="091208"/>
                </a:solidFill>
                <a:latin typeface="Calibri"/>
                <a:cs typeface="Calibri"/>
              </a:rPr>
              <a:t>have </a:t>
            </a:r>
            <a:r>
              <a:rPr sz="2000" spc="-10" dirty="0">
                <a:solidFill>
                  <a:srgbClr val="091208"/>
                </a:solidFill>
                <a:latin typeface="Calibri"/>
                <a:cs typeface="Calibri"/>
              </a:rPr>
              <a:t>completed </a:t>
            </a:r>
            <a:r>
              <a:rPr sz="2000" dirty="0">
                <a:solidFill>
                  <a:srgbClr val="091208"/>
                </a:solidFill>
                <a:latin typeface="Calibri"/>
                <a:cs typeface="Calibri"/>
              </a:rPr>
              <a:t>numerous</a:t>
            </a:r>
            <a:r>
              <a:rPr sz="2000" spc="-20" dirty="0">
                <a:solidFill>
                  <a:srgbClr val="091208"/>
                </a:solidFill>
                <a:latin typeface="Calibri"/>
                <a:cs typeface="Calibri"/>
              </a:rPr>
              <a:t> </a:t>
            </a:r>
            <a:r>
              <a:rPr sz="2000" dirty="0">
                <a:solidFill>
                  <a:srgbClr val="091208"/>
                </a:solidFill>
                <a:latin typeface="Calibri"/>
                <a:cs typeface="Calibri"/>
              </a:rPr>
              <a:t>C++</a:t>
            </a:r>
            <a:r>
              <a:rPr sz="2000" spc="-5" dirty="0">
                <a:solidFill>
                  <a:srgbClr val="091208"/>
                </a:solidFill>
                <a:latin typeface="Calibri"/>
                <a:cs typeface="Calibri"/>
              </a:rPr>
              <a:t> </a:t>
            </a:r>
            <a:r>
              <a:rPr sz="2000" dirty="0">
                <a:solidFill>
                  <a:srgbClr val="091208"/>
                </a:solidFill>
                <a:latin typeface="Calibri"/>
                <a:cs typeface="Calibri"/>
              </a:rPr>
              <a:t>programs</a:t>
            </a:r>
            <a:r>
              <a:rPr sz="2000" spc="-5" dirty="0">
                <a:solidFill>
                  <a:srgbClr val="091208"/>
                </a:solidFill>
                <a:latin typeface="Calibri"/>
                <a:cs typeface="Calibri"/>
              </a:rPr>
              <a:t> </a:t>
            </a:r>
            <a:r>
              <a:rPr sz="2000" dirty="0">
                <a:solidFill>
                  <a:srgbClr val="091208"/>
                </a:solidFill>
                <a:latin typeface="Calibri"/>
                <a:cs typeface="Calibri"/>
              </a:rPr>
              <a:t>that</a:t>
            </a:r>
            <a:r>
              <a:rPr sz="2000" spc="-5" dirty="0">
                <a:solidFill>
                  <a:srgbClr val="091208"/>
                </a:solidFill>
                <a:latin typeface="Calibri"/>
                <a:cs typeface="Calibri"/>
              </a:rPr>
              <a:t> </a:t>
            </a:r>
            <a:r>
              <a:rPr sz="2000" dirty="0">
                <a:solidFill>
                  <a:srgbClr val="091208"/>
                </a:solidFill>
                <a:latin typeface="Calibri"/>
                <a:cs typeface="Calibri"/>
              </a:rPr>
              <a:t>you</a:t>
            </a:r>
            <a:r>
              <a:rPr sz="2000" spc="-15" dirty="0">
                <a:solidFill>
                  <a:srgbClr val="091208"/>
                </a:solidFill>
                <a:latin typeface="Calibri"/>
                <a:cs typeface="Calibri"/>
              </a:rPr>
              <a:t> </a:t>
            </a:r>
            <a:r>
              <a:rPr sz="2000" dirty="0">
                <a:solidFill>
                  <a:srgbClr val="091208"/>
                </a:solidFill>
                <a:latin typeface="Calibri"/>
                <a:cs typeface="Calibri"/>
              </a:rPr>
              <a:t>will</a:t>
            </a:r>
            <a:r>
              <a:rPr sz="2000" spc="-5" dirty="0">
                <a:solidFill>
                  <a:srgbClr val="091208"/>
                </a:solidFill>
                <a:latin typeface="Calibri"/>
                <a:cs typeface="Calibri"/>
              </a:rPr>
              <a:t> </a:t>
            </a:r>
            <a:r>
              <a:rPr sz="2000" dirty="0">
                <a:solidFill>
                  <a:srgbClr val="091208"/>
                </a:solidFill>
                <a:latin typeface="Calibri"/>
                <a:cs typeface="Calibri"/>
              </a:rPr>
              <a:t>be</a:t>
            </a:r>
            <a:r>
              <a:rPr sz="2000" spc="-5" dirty="0">
                <a:solidFill>
                  <a:srgbClr val="091208"/>
                </a:solidFill>
                <a:latin typeface="Calibri"/>
                <a:cs typeface="Calibri"/>
              </a:rPr>
              <a:t> </a:t>
            </a:r>
            <a:r>
              <a:rPr sz="2000" dirty="0">
                <a:solidFill>
                  <a:srgbClr val="091208"/>
                </a:solidFill>
                <a:latin typeface="Calibri"/>
                <a:cs typeface="Calibri"/>
              </a:rPr>
              <a:t>able</a:t>
            </a:r>
            <a:r>
              <a:rPr sz="2000" spc="-5" dirty="0">
                <a:solidFill>
                  <a:srgbClr val="091208"/>
                </a:solidFill>
                <a:latin typeface="Calibri"/>
                <a:cs typeface="Calibri"/>
              </a:rPr>
              <a:t> </a:t>
            </a:r>
            <a:r>
              <a:rPr sz="2000" dirty="0">
                <a:solidFill>
                  <a:srgbClr val="091208"/>
                </a:solidFill>
                <a:latin typeface="Calibri"/>
                <a:cs typeface="Calibri"/>
              </a:rPr>
              <a:t>to</a:t>
            </a:r>
            <a:r>
              <a:rPr sz="2000" spc="-20" dirty="0">
                <a:solidFill>
                  <a:srgbClr val="091208"/>
                </a:solidFill>
                <a:latin typeface="Calibri"/>
                <a:cs typeface="Calibri"/>
              </a:rPr>
              <a:t> </a:t>
            </a:r>
            <a:r>
              <a:rPr sz="2000" dirty="0">
                <a:solidFill>
                  <a:srgbClr val="091208"/>
                </a:solidFill>
                <a:latin typeface="Calibri"/>
                <a:cs typeface="Calibri"/>
              </a:rPr>
              <a:t>refer</a:t>
            </a:r>
            <a:r>
              <a:rPr sz="2000" spc="-5" dirty="0">
                <a:solidFill>
                  <a:srgbClr val="091208"/>
                </a:solidFill>
                <a:latin typeface="Calibri"/>
                <a:cs typeface="Calibri"/>
              </a:rPr>
              <a:t> </a:t>
            </a:r>
            <a:r>
              <a:rPr sz="2000" dirty="0">
                <a:solidFill>
                  <a:srgbClr val="091208"/>
                </a:solidFill>
                <a:latin typeface="Calibri"/>
                <a:cs typeface="Calibri"/>
              </a:rPr>
              <a:t>to</a:t>
            </a:r>
            <a:r>
              <a:rPr sz="2000" spc="-15" dirty="0">
                <a:solidFill>
                  <a:srgbClr val="091208"/>
                </a:solidFill>
                <a:latin typeface="Calibri"/>
                <a:cs typeface="Calibri"/>
              </a:rPr>
              <a:t> </a:t>
            </a:r>
            <a:r>
              <a:rPr sz="2000" dirty="0">
                <a:solidFill>
                  <a:srgbClr val="091208"/>
                </a:solidFill>
                <a:latin typeface="Calibri"/>
                <a:cs typeface="Calibri"/>
              </a:rPr>
              <a:t>and/or</a:t>
            </a:r>
            <a:r>
              <a:rPr sz="2000" spc="-5" dirty="0">
                <a:solidFill>
                  <a:srgbClr val="091208"/>
                </a:solidFill>
                <a:latin typeface="Calibri"/>
                <a:cs typeface="Calibri"/>
              </a:rPr>
              <a:t> </a:t>
            </a:r>
            <a:r>
              <a:rPr sz="2000" dirty="0">
                <a:solidFill>
                  <a:srgbClr val="091208"/>
                </a:solidFill>
                <a:latin typeface="Calibri"/>
                <a:cs typeface="Calibri"/>
              </a:rPr>
              <a:t>reuse</a:t>
            </a:r>
            <a:r>
              <a:rPr sz="2000" spc="-5" dirty="0">
                <a:solidFill>
                  <a:srgbClr val="091208"/>
                </a:solidFill>
                <a:latin typeface="Calibri"/>
                <a:cs typeface="Calibri"/>
              </a:rPr>
              <a:t> </a:t>
            </a:r>
            <a:r>
              <a:rPr sz="2000" spc="-25" dirty="0">
                <a:solidFill>
                  <a:srgbClr val="091208"/>
                </a:solidFill>
                <a:latin typeface="Calibri"/>
                <a:cs typeface="Calibri"/>
              </a:rPr>
              <a:t>as </a:t>
            </a:r>
            <a:r>
              <a:rPr sz="2000" spc="-10" dirty="0">
                <a:solidFill>
                  <a:srgbClr val="091208"/>
                </a:solidFill>
                <a:latin typeface="Calibri"/>
                <a:cs typeface="Calibri"/>
              </a:rPr>
              <a:t>necessary.</a:t>
            </a:r>
            <a:endParaRPr sz="2000">
              <a:latin typeface="Calibri"/>
              <a:cs typeface="Calibri"/>
            </a:endParaRPr>
          </a:p>
        </p:txBody>
      </p:sp>
      <p:sp>
        <p:nvSpPr>
          <p:cNvPr id="3" name="object 3"/>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65100" rIns="0" bIns="0" rtlCol="0">
            <a:spAutoFit/>
          </a:bodyPr>
          <a:lstStyle/>
          <a:p>
            <a:pPr marL="1444625">
              <a:lnSpc>
                <a:spcPct val="100000"/>
              </a:lnSpc>
              <a:spcBef>
                <a:spcPts val="100"/>
              </a:spcBef>
            </a:pPr>
            <a:r>
              <a:rPr sz="2800" dirty="0">
                <a:solidFill>
                  <a:srgbClr val="FFFFFF"/>
                </a:solidFill>
              </a:rPr>
              <a:t>Week</a:t>
            </a:r>
            <a:r>
              <a:rPr sz="2800" spc="5" dirty="0">
                <a:solidFill>
                  <a:srgbClr val="FFFFFF"/>
                </a:solidFill>
              </a:rPr>
              <a:t> </a:t>
            </a:r>
            <a:r>
              <a:rPr sz="2800" dirty="0">
                <a:solidFill>
                  <a:srgbClr val="FFFFFF"/>
                </a:solidFill>
              </a:rPr>
              <a:t>1</a:t>
            </a:r>
            <a:r>
              <a:rPr sz="2800" spc="10" dirty="0">
                <a:solidFill>
                  <a:srgbClr val="FFFFFF"/>
                </a:solidFill>
              </a:rPr>
              <a:t> </a:t>
            </a:r>
            <a:r>
              <a:rPr sz="2800" dirty="0">
                <a:solidFill>
                  <a:srgbClr val="FFFFFF"/>
                </a:solidFill>
              </a:rPr>
              <a:t>–</a:t>
            </a:r>
            <a:r>
              <a:rPr sz="2800" spc="10" dirty="0">
                <a:solidFill>
                  <a:srgbClr val="FFFFFF"/>
                </a:solidFill>
              </a:rPr>
              <a:t> </a:t>
            </a:r>
            <a:r>
              <a:rPr sz="2800" spc="-10" dirty="0">
                <a:solidFill>
                  <a:srgbClr val="FFFFFF"/>
                </a:solidFill>
              </a:rPr>
              <a:t>Expectations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855980"/>
          </a:xfrm>
          <a:custGeom>
            <a:avLst/>
            <a:gdLst/>
            <a:ahLst/>
            <a:cxnLst/>
            <a:rect l="l" t="t" r="r" b="b"/>
            <a:pathLst>
              <a:path w="9144000" h="855980">
                <a:moveTo>
                  <a:pt x="9144000" y="0"/>
                </a:moveTo>
                <a:lnTo>
                  <a:pt x="0" y="0"/>
                </a:lnTo>
                <a:lnTo>
                  <a:pt x="0" y="855899"/>
                </a:lnTo>
                <a:lnTo>
                  <a:pt x="9144000" y="855899"/>
                </a:lnTo>
                <a:lnTo>
                  <a:pt x="9144000" y="0"/>
                </a:lnTo>
                <a:close/>
              </a:path>
            </a:pathLst>
          </a:custGeom>
          <a:solidFill>
            <a:srgbClr val="EA6072"/>
          </a:solid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65100" rIns="0" bIns="0" rtlCol="0">
            <a:spAutoFit/>
          </a:bodyPr>
          <a:lstStyle/>
          <a:p>
            <a:pPr marL="1368425">
              <a:lnSpc>
                <a:spcPct val="100000"/>
              </a:lnSpc>
              <a:spcBef>
                <a:spcPts val="100"/>
              </a:spcBef>
            </a:pPr>
            <a:r>
              <a:rPr sz="2800" dirty="0">
                <a:solidFill>
                  <a:srgbClr val="FFFFFF"/>
                </a:solidFill>
              </a:rPr>
              <a:t>Week 1</a:t>
            </a:r>
            <a:r>
              <a:rPr sz="2800" spc="5" dirty="0">
                <a:solidFill>
                  <a:srgbClr val="FFFFFF"/>
                </a:solidFill>
              </a:rPr>
              <a:t> </a:t>
            </a:r>
            <a:r>
              <a:rPr sz="2800" dirty="0">
                <a:solidFill>
                  <a:srgbClr val="FFFFFF"/>
                </a:solidFill>
              </a:rPr>
              <a:t>– Welcome </a:t>
            </a:r>
            <a:r>
              <a:rPr sz="2800" spc="-25" dirty="0">
                <a:solidFill>
                  <a:srgbClr val="FFFFFF"/>
                </a:solidFill>
              </a:rPr>
              <a:t>Doc</a:t>
            </a:r>
            <a:endParaRPr sz="2800"/>
          </a:p>
        </p:txBody>
      </p:sp>
      <p:pic>
        <p:nvPicPr>
          <p:cNvPr id="4" name="object 4"/>
          <p:cNvPicPr/>
          <p:nvPr/>
        </p:nvPicPr>
        <p:blipFill>
          <a:blip r:embed="rId2" cstate="print"/>
          <a:stretch>
            <a:fillRect/>
          </a:stretch>
        </p:blipFill>
        <p:spPr>
          <a:xfrm>
            <a:off x="657859" y="1203844"/>
            <a:ext cx="2928619" cy="3594214"/>
          </a:xfrm>
          <a:prstGeom prst="rect">
            <a:avLst/>
          </a:prstGeom>
        </p:spPr>
      </p:pic>
      <p:sp>
        <p:nvSpPr>
          <p:cNvPr id="5" name="object 5"/>
          <p:cNvSpPr txBox="1"/>
          <p:nvPr/>
        </p:nvSpPr>
        <p:spPr>
          <a:xfrm>
            <a:off x="4137644" y="1123188"/>
            <a:ext cx="461518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91208"/>
                </a:solidFill>
                <a:latin typeface="Calibri"/>
                <a:cs typeface="Calibri"/>
              </a:rPr>
              <a:t>A</a:t>
            </a:r>
            <a:r>
              <a:rPr sz="2000" spc="-5" dirty="0">
                <a:solidFill>
                  <a:srgbClr val="091208"/>
                </a:solidFill>
                <a:latin typeface="Calibri"/>
                <a:cs typeface="Calibri"/>
              </a:rPr>
              <a:t> </a:t>
            </a:r>
            <a:r>
              <a:rPr sz="2000" dirty="0">
                <a:solidFill>
                  <a:srgbClr val="091208"/>
                </a:solidFill>
                <a:latin typeface="Calibri"/>
                <a:cs typeface="Calibri"/>
              </a:rPr>
              <a:t>quick</a:t>
            </a:r>
            <a:r>
              <a:rPr sz="2000" spc="-5" dirty="0">
                <a:solidFill>
                  <a:srgbClr val="091208"/>
                </a:solidFill>
                <a:latin typeface="Calibri"/>
                <a:cs typeface="Calibri"/>
              </a:rPr>
              <a:t> </a:t>
            </a:r>
            <a:r>
              <a:rPr sz="2000" dirty="0">
                <a:solidFill>
                  <a:srgbClr val="091208"/>
                </a:solidFill>
                <a:latin typeface="Calibri"/>
                <a:cs typeface="Calibri"/>
              </a:rPr>
              <a:t>review</a:t>
            </a:r>
            <a:r>
              <a:rPr sz="2000" spc="-15" dirty="0">
                <a:solidFill>
                  <a:srgbClr val="091208"/>
                </a:solidFill>
                <a:latin typeface="Calibri"/>
                <a:cs typeface="Calibri"/>
              </a:rPr>
              <a:t> </a:t>
            </a:r>
            <a:r>
              <a:rPr sz="2000" dirty="0">
                <a:solidFill>
                  <a:srgbClr val="091208"/>
                </a:solidFill>
                <a:latin typeface="Calibri"/>
                <a:cs typeface="Calibri"/>
              </a:rPr>
              <a:t>of</a:t>
            </a:r>
            <a:r>
              <a:rPr sz="2000" spc="-10" dirty="0">
                <a:solidFill>
                  <a:srgbClr val="091208"/>
                </a:solidFill>
                <a:latin typeface="Calibri"/>
                <a:cs typeface="Calibri"/>
              </a:rPr>
              <a:t> </a:t>
            </a:r>
            <a:r>
              <a:rPr sz="2000" dirty="0">
                <a:solidFill>
                  <a:srgbClr val="091208"/>
                </a:solidFill>
                <a:latin typeface="Calibri"/>
                <a:cs typeface="Calibri"/>
              </a:rPr>
              <a:t>the</a:t>
            </a:r>
            <a:r>
              <a:rPr sz="2000" spc="-5" dirty="0">
                <a:solidFill>
                  <a:srgbClr val="091208"/>
                </a:solidFill>
                <a:latin typeface="Calibri"/>
                <a:cs typeface="Calibri"/>
              </a:rPr>
              <a:t> </a:t>
            </a:r>
            <a:r>
              <a:rPr sz="2000" dirty="0">
                <a:solidFill>
                  <a:srgbClr val="091208"/>
                </a:solidFill>
                <a:latin typeface="Calibri"/>
                <a:cs typeface="Calibri"/>
              </a:rPr>
              <a:t>schedule</a:t>
            </a:r>
            <a:r>
              <a:rPr sz="2000" spc="-5" dirty="0">
                <a:solidFill>
                  <a:srgbClr val="091208"/>
                </a:solidFill>
                <a:latin typeface="Calibri"/>
                <a:cs typeface="Calibri"/>
              </a:rPr>
              <a:t> </a:t>
            </a:r>
            <a:r>
              <a:rPr sz="2000" dirty="0">
                <a:solidFill>
                  <a:srgbClr val="091208"/>
                </a:solidFill>
                <a:latin typeface="Calibri"/>
                <a:cs typeface="Calibri"/>
              </a:rPr>
              <a:t>for</a:t>
            </a:r>
            <a:r>
              <a:rPr sz="2000" spc="-5" dirty="0">
                <a:solidFill>
                  <a:srgbClr val="091208"/>
                </a:solidFill>
                <a:latin typeface="Calibri"/>
                <a:cs typeface="Calibri"/>
              </a:rPr>
              <a:t> </a:t>
            </a:r>
            <a:r>
              <a:rPr sz="2000" dirty="0">
                <a:solidFill>
                  <a:srgbClr val="091208"/>
                </a:solidFill>
                <a:latin typeface="Calibri"/>
                <a:cs typeface="Calibri"/>
              </a:rPr>
              <a:t>the </a:t>
            </a:r>
            <a:r>
              <a:rPr sz="2000" spc="-10" dirty="0">
                <a:solidFill>
                  <a:srgbClr val="091208"/>
                </a:solidFill>
                <a:latin typeface="Calibri"/>
                <a:cs typeface="Calibri"/>
              </a:rPr>
              <a:t>week.</a:t>
            </a:r>
            <a:endParaRPr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2259</TotalTime>
  <Words>6514</Words>
  <Application>Microsoft Office PowerPoint</Application>
  <PresentationFormat>On-screen Show (16:9)</PresentationFormat>
  <Paragraphs>688</Paragraphs>
  <Slides>77</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MS Gothic</vt:lpstr>
      <vt:lpstr>Arial</vt:lpstr>
      <vt:lpstr>Calibri</vt:lpstr>
      <vt:lpstr>Courier New</vt:lpstr>
      <vt:lpstr>Gill Sans MT</vt:lpstr>
      <vt:lpstr>Gill Sans MT Bold</vt:lpstr>
      <vt:lpstr>Impact</vt:lpstr>
      <vt:lpstr>Segoe UI Symbol</vt:lpstr>
      <vt:lpstr>Söhne</vt:lpstr>
      <vt:lpstr>Wingdings</vt:lpstr>
      <vt:lpstr>Office Theme</vt:lpstr>
      <vt:lpstr>Advanced Programming (Level 5) Lecture 1</vt:lpstr>
      <vt:lpstr>Advanced Programming</vt:lpstr>
      <vt:lpstr>Before continuing – lets just take a moment</vt:lpstr>
      <vt:lpstr>3 Main Module Aims</vt:lpstr>
      <vt:lpstr>7 Module Based Learning Outcomes</vt:lpstr>
      <vt:lpstr>Week 1 – Assignment 1</vt:lpstr>
      <vt:lpstr>Week 2 – Assignment 2</vt:lpstr>
      <vt:lpstr>Week 1 – Expectations</vt:lpstr>
      <vt:lpstr>Week 1 – Welcome Doc</vt:lpstr>
      <vt:lpstr>Topics</vt:lpstr>
      <vt:lpstr>PowerPoint Presentation</vt:lpstr>
      <vt:lpstr>PowerPoint Presentation</vt:lpstr>
      <vt:lpstr>PowerPoint Presentation</vt:lpstr>
      <vt:lpstr>C++ Advanced Programming</vt:lpstr>
      <vt:lpstr>C++ Advanced Programming</vt:lpstr>
      <vt:lpstr>〝</vt:lpstr>
      <vt:lpstr>C++ Advanced Programming</vt:lpstr>
      <vt:lpstr>PowerPoint Presentation</vt:lpstr>
      <vt:lpstr>Imperative &amp; Structured</vt:lpstr>
      <vt:lpstr>PowerPoint Presentation</vt:lpstr>
      <vt:lpstr>Declarative</vt:lpstr>
      <vt:lpstr>PowerPoint Presentation</vt:lpstr>
      <vt:lpstr>Event Driven Programming Concepts</vt:lpstr>
      <vt:lpstr>Event Driven Programming Concepts - continued</vt:lpstr>
      <vt:lpstr>Event Driven Programming Concepts - continued</vt:lpstr>
      <vt:lpstr>PowerPoint Presentation</vt:lpstr>
      <vt:lpstr>Object Oriented (OO)</vt:lpstr>
      <vt:lpstr>Object Oriented (OO)</vt:lpstr>
      <vt:lpstr>Object Oriented (OO)</vt:lpstr>
      <vt:lpstr>Object Oriented (OO)</vt:lpstr>
      <vt:lpstr>Object Oriented (OO)</vt:lpstr>
      <vt:lpstr>PowerPoint Presentation</vt:lpstr>
      <vt:lpstr>Functional Programming</vt:lpstr>
      <vt:lpstr>PowerPoint Presentation</vt:lpstr>
      <vt:lpstr>Functional: Pure Functions </vt:lpstr>
      <vt:lpstr>Functional Programming: Immutability</vt:lpstr>
      <vt:lpstr>Functional Programming: Higher Order Functions</vt:lpstr>
      <vt:lpstr>Functional Programming: Function Composition</vt:lpstr>
      <vt:lpstr>Functional Programming: Recursive Functions</vt:lpstr>
      <vt:lpstr>Programming in C++</vt:lpstr>
      <vt:lpstr>What should the characteristics be</vt:lpstr>
      <vt:lpstr>Advanced Programming Layers of Abstraction</vt:lpstr>
      <vt:lpstr>Advanced Programming; Layers of Abstraction</vt:lpstr>
      <vt:lpstr>HIGH &amp; LOW LEVEL LANGUAGES</vt:lpstr>
      <vt:lpstr>HIGH-LEVEL: JAVASCRIPT Accept a number in variable AX, if the number is in the range 100 – 150 subtract 100, otherwise leave is unchanged.</vt:lpstr>
      <vt:lpstr>LOW-LEVEL: ASSEMBLER Accept a number in register AX, if the number is in the range 100 – 150 subtract 100, otherwise leave unchanged.</vt:lpstr>
      <vt:lpstr>LOWEST-LEVEL: MACHINE CODE Accept a number in register AX, if the number is in the range 100 – 150 subtract 100, otherwise leave is unchanged.</vt:lpstr>
      <vt:lpstr>MID-LEVEL: C++ Displays a message to the user, waits for their name (as an input), stores it in a variable and outputs a personal ‘Hello’ to the user.</vt:lpstr>
      <vt:lpstr>ADVANCED PROGRAMMING DATA TYPES</vt:lpstr>
      <vt:lpstr>TYPE</vt:lpstr>
      <vt:lpstr>COMMON TYPES</vt:lpstr>
      <vt:lpstr>Static vs Dynamic Type Checking</vt:lpstr>
      <vt:lpstr>Static Typing Checking</vt:lpstr>
      <vt:lpstr>Static Typing Checking</vt:lpstr>
      <vt:lpstr>Dynamic Type Checking</vt:lpstr>
      <vt:lpstr>Dynamic Type Checking</vt:lpstr>
      <vt:lpstr>Weak vs Strong Typing</vt:lpstr>
      <vt:lpstr>Weak and Strong Typing</vt:lpstr>
      <vt:lpstr>ADVANCED PROGRAMMING STANDARD LIBRARY</vt:lpstr>
      <vt:lpstr>CORE LIBRARY</vt:lpstr>
      <vt:lpstr>PowerPoint Presentation</vt:lpstr>
      <vt:lpstr>C++ EXAMPLE</vt:lpstr>
      <vt:lpstr>C++ EXAMPLE</vt:lpstr>
      <vt:lpstr>C++ EXAMPLE</vt:lpstr>
      <vt:lpstr>C++ EXAMPLE</vt:lpstr>
      <vt:lpstr>C++ EXAMPLE</vt:lpstr>
      <vt:lpstr>C++ EXAMPLE</vt:lpstr>
      <vt:lpstr>C++ EXAMPLE</vt:lpstr>
      <vt:lpstr>PowerPoint Presentation</vt:lpstr>
      <vt:lpstr>PowerPoint Presentation</vt:lpstr>
      <vt:lpstr>PowerPoint Presentation</vt:lpstr>
      <vt:lpstr>PowerPoint Presentation</vt:lpstr>
      <vt:lpstr>Execute Code</vt:lpstr>
      <vt:lpstr>ADDWORLD()++; a first C++ program</vt:lpstr>
      <vt:lpstr>the end</vt:lpstr>
      <vt:lpstr>C++ Programming – Some Things to Remember</vt:lpstr>
      <vt:lpstr>2. Some Excellent, Online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(Level 5) Lecture 1</dc:title>
  <cp:lastModifiedBy>Anand Veeraswamy</cp:lastModifiedBy>
  <cp:revision>99</cp:revision>
  <dcterms:created xsi:type="dcterms:W3CDTF">2023-04-28T21:47:31Z</dcterms:created>
  <dcterms:modified xsi:type="dcterms:W3CDTF">2023-10-16T08:24:43Z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2021-08-16T00:00:00Z</vt:filetime>
  </property>
  <property fmtid="{D5CDD505-2E9C-101B-9397-08002B2CF9AE}" pid="3" name="LastSaved">
    <vt:filetime>2023-04-28T00:00:00Z</vt:filetime>
  </property>
  <property fmtid="{D5CDD505-2E9C-101B-9397-08002B2CF9AE}" pid="4" name="Producer">
    <vt:lpwstr>macOS Version 11.5.2 (Build 20G95) Quartz PDFContext</vt:lpwstr>
  </property>
</Properties>
</file>