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12192000"/>
  <p:notesSz cx="6858000" cy="9144000"/>
  <p:embeddedFontLst>
    <p:embeddedFont>
      <p:font typeface="Roboto"/>
      <p:regular r:id="rId21"/>
      <p:bold r:id="rId22"/>
      <p:italic r:id="rId23"/>
      <p:boldItalic r:id="rId24"/>
    </p:embeddedFont>
    <p:embeddedFont>
      <p:font typeface="Corbel"/>
      <p:regular r:id="rId25"/>
      <p:bold r:id="rId26"/>
      <p:italic r:id="rId27"/>
      <p:boldItalic r:id="rId28"/>
    </p:embeddedFont>
    <p:embeddedFont>
      <p:font typeface="Canda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33" roundtripDataSignature="AMtx7mh1pCOm0eM12lfkggZ/pNCR9IOe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3EA2D3-CB0F-4DCD-9059-FB1E2A507E2B}">
  <a:tblStyle styleId="{503EA2D3-CB0F-4DCD-9059-FB1E2A507E2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orbel-bold.fntdata"/><Relationship Id="rId25" Type="http://schemas.openxmlformats.org/officeDocument/2006/relationships/font" Target="fonts/Corbel-regular.fntdata"/><Relationship Id="rId28" Type="http://schemas.openxmlformats.org/officeDocument/2006/relationships/font" Target="fonts/Corbel-boldItalic.fntdata"/><Relationship Id="rId27" Type="http://schemas.openxmlformats.org/officeDocument/2006/relationships/font" Target="fonts/Corbel-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andar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andara-italic.fntdata"/><Relationship Id="rId30" Type="http://schemas.openxmlformats.org/officeDocument/2006/relationships/font" Target="fonts/Candara-bold.fntdata"/><Relationship Id="rId11" Type="http://schemas.openxmlformats.org/officeDocument/2006/relationships/slide" Target="slides/slide4.xml"/><Relationship Id="rId33" Type="http://customschemas.google.com/relationships/presentationmetadata" Target="metadata"/><Relationship Id="rId10" Type="http://schemas.openxmlformats.org/officeDocument/2006/relationships/slide" Target="slides/slide3.xml"/><Relationship Id="rId32" Type="http://schemas.openxmlformats.org/officeDocument/2006/relationships/font" Target="fonts/Candara-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ad799c4de_0_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ead799c4de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ad799c4de_0_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ead799c4de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d20670fb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4" name="Google Shape;244;gdfd20670fb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dfd20670fb_0_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fd20670fb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dfd20670fb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4210d65968aa0b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354210d65968aa0b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089eab42f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e089eab42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ba64573572722e8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7ba64573572722e8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ba64573572722e8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7ba64573572722e8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ad799c4de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ead799c4de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ad799c4de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ead799c4de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gead799c4de_0_114"/>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3" name="Google Shape;53;gead799c4de_0_114"/>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4" name="Google Shape;54;gead799c4de_0_114"/>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gead799c4de_0_114"/>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gead799c4de_0_114"/>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gead799c4de_0_120"/>
          <p:cNvSpPr txBox="1"/>
          <p:nvPr>
            <p:ph idx="1" type="body"/>
          </p:nvPr>
        </p:nvSpPr>
        <p:spPr>
          <a:xfrm>
            <a:off x="622300" y="1160003"/>
            <a:ext cx="10947300" cy="2262900"/>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59" name="Google Shape;59;gead799c4de_0_120"/>
          <p:cNvCxnSpPr/>
          <p:nvPr/>
        </p:nvCxnSpPr>
        <p:spPr>
          <a:xfrm>
            <a:off x="622300" y="1143000"/>
            <a:ext cx="10947300" cy="0"/>
          </a:xfrm>
          <a:prstGeom prst="straightConnector1">
            <a:avLst/>
          </a:prstGeom>
          <a:noFill/>
          <a:ln cap="flat" cmpd="sng" w="28575">
            <a:solidFill>
              <a:srgbClr val="095A82"/>
            </a:solidFill>
            <a:prstDash val="solid"/>
            <a:round/>
            <a:headEnd len="sm" w="sm" type="none"/>
            <a:tailEnd len="sm" w="sm" type="none"/>
          </a:ln>
        </p:spPr>
      </p:cxnSp>
      <p:sp>
        <p:nvSpPr>
          <p:cNvPr id="60" name="Google Shape;60;gead799c4de_0_120"/>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gead799c4de_0_124"/>
          <p:cNvSpPr txBox="1"/>
          <p:nvPr>
            <p:ph type="title"/>
          </p:nvPr>
        </p:nvSpPr>
        <p:spPr>
          <a:xfrm>
            <a:off x="609601" y="273050"/>
            <a:ext cx="4011000" cy="116190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3" name="Google Shape;63;gead799c4de_0_124"/>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gead799c4de_0_124"/>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gead799c4de_0_124"/>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gead799c4de_0_124"/>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ead799c4de_0_124"/>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gead799c4de_0_13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70" name="Google Shape;70;gead799c4de_0_131"/>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1" name="Google Shape;71;gead799c4de_0_131"/>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2" name="Google Shape;72;gead799c4de_0_131"/>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3" name="Google Shape;73;gead799c4de_0_131"/>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gead799c4de_0_131"/>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ead799c4de_0_131"/>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gead799c4de_0_131"/>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gead799c4de_0_10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45" name="Google Shape;45;gead799c4de_0_10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gead799c4de_0_106"/>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gead799c4de_0_106"/>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gead799c4de_0_106"/>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49" name="Google Shape;49;gead799c4de_0_106"/>
          <p:cNvSpPr txBox="1"/>
          <p:nvPr/>
        </p:nvSpPr>
        <p:spPr>
          <a:xfrm>
            <a:off x="0" y="0"/>
            <a:ext cx="5079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gead799c4de_0_106"/>
          <p:cNvSpPr txBox="1"/>
          <p:nvPr/>
        </p:nvSpPr>
        <p:spPr>
          <a:xfrm>
            <a:off x="0" y="685800"/>
            <a:ext cx="5079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1" lang="en-IN" sz="2800" u="none" cap="none" strike="noStrike">
                <a:solidFill>
                  <a:srgbClr val="0F75BD"/>
                </a:solidFill>
                <a:latin typeface="Calibri"/>
                <a:ea typeface="Calibri"/>
                <a:cs typeface="Calibri"/>
                <a:sym typeface="Calibri"/>
              </a:rPr>
              <a:t>Binary Trees and its types</a:t>
            </a:r>
            <a:endParaRPr b="1" i="1" sz="2800" u="none" cap="none" strike="noStrike">
              <a:solidFill>
                <a:srgbClr val="0F75BD"/>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ead799c4de_0_140"/>
          <p:cNvSpPr txBox="1"/>
          <p:nvPr/>
        </p:nvSpPr>
        <p:spPr>
          <a:xfrm>
            <a:off x="776200" y="566725"/>
            <a:ext cx="10928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Representation of Binary tree using Linked List</a:t>
            </a:r>
            <a:endParaRPr b="1" i="0" sz="3200" u="none" cap="none" strike="noStrike">
              <a:solidFill>
                <a:schemeClr val="dk1"/>
              </a:solidFill>
              <a:latin typeface="Calibri"/>
              <a:ea typeface="Calibri"/>
              <a:cs typeface="Calibri"/>
              <a:sym typeface="Calibri"/>
            </a:endParaRPr>
          </a:p>
        </p:txBody>
      </p:sp>
      <p:graphicFrame>
        <p:nvGraphicFramePr>
          <p:cNvPr id="217" name="Google Shape;217;gead799c4de_0_140"/>
          <p:cNvGraphicFramePr/>
          <p:nvPr/>
        </p:nvGraphicFramePr>
        <p:xfrm>
          <a:off x="5120300" y="1628350"/>
          <a:ext cx="3000000" cy="3000000"/>
        </p:xfrm>
        <a:graphic>
          <a:graphicData uri="http://schemas.openxmlformats.org/drawingml/2006/table">
            <a:tbl>
              <a:tblPr>
                <a:noFill/>
                <a:tableStyleId>{503EA2D3-CB0F-4DCD-9059-FB1E2A507E2B}</a:tableStyleId>
              </a:tblPr>
              <a:tblGrid>
                <a:gridCol w="558800"/>
                <a:gridCol w="558800"/>
                <a:gridCol w="558800"/>
              </a:tblGrid>
              <a:tr h="62700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56</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18" name="Google Shape;218;gead799c4de_0_140"/>
          <p:cNvGraphicFramePr/>
          <p:nvPr/>
        </p:nvGraphicFramePr>
        <p:xfrm>
          <a:off x="7177700" y="2618950"/>
          <a:ext cx="3000000" cy="3000000"/>
        </p:xfrm>
        <a:graphic>
          <a:graphicData uri="http://schemas.openxmlformats.org/drawingml/2006/table">
            <a:tbl>
              <a:tblPr>
                <a:noFill/>
                <a:tableStyleId>{503EA2D3-CB0F-4DCD-9059-FB1E2A507E2B}</a:tableStyleId>
              </a:tblPr>
              <a:tblGrid>
                <a:gridCol w="558800"/>
                <a:gridCol w="558800"/>
                <a:gridCol w="558800"/>
              </a:tblGrid>
              <a:tr h="62700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75</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19" name="Google Shape;219;gead799c4de_0_140"/>
          <p:cNvCxnSpPr/>
          <p:nvPr/>
        </p:nvCxnSpPr>
        <p:spPr>
          <a:xfrm>
            <a:off x="6500200" y="2251225"/>
            <a:ext cx="1403100" cy="387600"/>
          </a:xfrm>
          <a:prstGeom prst="straightConnector1">
            <a:avLst/>
          </a:prstGeom>
          <a:noFill/>
          <a:ln cap="flat" cmpd="sng" w="19050">
            <a:solidFill>
              <a:schemeClr val="dk2"/>
            </a:solidFill>
            <a:prstDash val="solid"/>
            <a:round/>
            <a:headEnd len="sm" w="sm" type="none"/>
            <a:tailEnd len="med" w="med" type="triangle"/>
          </a:ln>
        </p:spPr>
      </p:cxnSp>
      <p:cxnSp>
        <p:nvCxnSpPr>
          <p:cNvPr id="220" name="Google Shape;220;gead799c4de_0_140"/>
          <p:cNvCxnSpPr/>
          <p:nvPr/>
        </p:nvCxnSpPr>
        <p:spPr>
          <a:xfrm flipH="1">
            <a:off x="3712125" y="2266125"/>
            <a:ext cx="1640100" cy="357900"/>
          </a:xfrm>
          <a:prstGeom prst="straightConnector1">
            <a:avLst/>
          </a:prstGeom>
          <a:noFill/>
          <a:ln cap="flat" cmpd="sng" w="19050">
            <a:solidFill>
              <a:schemeClr val="dk2"/>
            </a:solidFill>
            <a:prstDash val="solid"/>
            <a:round/>
            <a:headEnd len="sm" w="sm" type="none"/>
            <a:tailEnd len="med" w="med" type="triangle"/>
          </a:ln>
        </p:spPr>
      </p:cxnSp>
      <p:graphicFrame>
        <p:nvGraphicFramePr>
          <p:cNvPr id="221" name="Google Shape;221;gead799c4de_0_140"/>
          <p:cNvGraphicFramePr/>
          <p:nvPr/>
        </p:nvGraphicFramePr>
        <p:xfrm>
          <a:off x="8244500" y="3609550"/>
          <a:ext cx="3000000" cy="3000000"/>
        </p:xfrm>
        <a:graphic>
          <a:graphicData uri="http://schemas.openxmlformats.org/drawingml/2006/table">
            <a:tbl>
              <a:tblPr>
                <a:noFill/>
                <a:tableStyleId>{503EA2D3-CB0F-4DCD-9059-FB1E2A507E2B}</a:tableStyleId>
              </a:tblPr>
              <a:tblGrid>
                <a:gridCol w="665625"/>
                <a:gridCol w="665625"/>
                <a:gridCol w="665625"/>
              </a:tblGrid>
              <a:tr h="627000">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80</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22" name="Google Shape;222;gead799c4de_0_140"/>
          <p:cNvCxnSpPr/>
          <p:nvPr/>
        </p:nvCxnSpPr>
        <p:spPr>
          <a:xfrm>
            <a:off x="8572500" y="3265000"/>
            <a:ext cx="626100" cy="364200"/>
          </a:xfrm>
          <a:prstGeom prst="straightConnector1">
            <a:avLst/>
          </a:prstGeom>
          <a:noFill/>
          <a:ln cap="flat" cmpd="sng" w="19050">
            <a:solidFill>
              <a:schemeClr val="dk2"/>
            </a:solidFill>
            <a:prstDash val="solid"/>
            <a:round/>
            <a:headEnd len="sm" w="sm" type="none"/>
            <a:tailEnd len="med" w="med" type="triangle"/>
          </a:ln>
        </p:spPr>
      </p:cxnSp>
      <p:graphicFrame>
        <p:nvGraphicFramePr>
          <p:cNvPr id="223" name="Google Shape;223;gead799c4de_0_140"/>
          <p:cNvGraphicFramePr/>
          <p:nvPr/>
        </p:nvGraphicFramePr>
        <p:xfrm>
          <a:off x="5882300" y="3609550"/>
          <a:ext cx="3000000" cy="3000000"/>
        </p:xfrm>
        <a:graphic>
          <a:graphicData uri="http://schemas.openxmlformats.org/drawingml/2006/table">
            <a:tbl>
              <a:tblPr>
                <a:noFill/>
                <a:tableStyleId>{503EA2D3-CB0F-4DCD-9059-FB1E2A507E2B}</a:tableStyleId>
              </a:tblPr>
              <a:tblGrid>
                <a:gridCol w="665625"/>
                <a:gridCol w="665625"/>
                <a:gridCol w="665625"/>
              </a:tblGrid>
              <a:tr h="627000">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65</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24" name="Google Shape;224;gead799c4de_0_140"/>
          <p:cNvCxnSpPr/>
          <p:nvPr/>
        </p:nvCxnSpPr>
        <p:spPr>
          <a:xfrm flipH="1">
            <a:off x="6738550" y="3265000"/>
            <a:ext cx="715800" cy="334800"/>
          </a:xfrm>
          <a:prstGeom prst="straightConnector1">
            <a:avLst/>
          </a:prstGeom>
          <a:noFill/>
          <a:ln cap="flat" cmpd="sng" w="19050">
            <a:solidFill>
              <a:schemeClr val="dk2"/>
            </a:solidFill>
            <a:prstDash val="solid"/>
            <a:round/>
            <a:headEnd len="sm" w="sm" type="none"/>
            <a:tailEnd len="med" w="med" type="triangle"/>
          </a:ln>
        </p:spPr>
      </p:cxnSp>
      <p:graphicFrame>
        <p:nvGraphicFramePr>
          <p:cNvPr id="225" name="Google Shape;225;gead799c4de_0_140"/>
          <p:cNvGraphicFramePr/>
          <p:nvPr/>
        </p:nvGraphicFramePr>
        <p:xfrm>
          <a:off x="2834300" y="2618950"/>
          <a:ext cx="3000000" cy="3000000"/>
        </p:xfrm>
        <a:graphic>
          <a:graphicData uri="http://schemas.openxmlformats.org/drawingml/2006/table">
            <a:tbl>
              <a:tblPr>
                <a:noFill/>
                <a:tableStyleId>{503EA2D3-CB0F-4DCD-9059-FB1E2A507E2B}</a:tableStyleId>
              </a:tblPr>
              <a:tblGrid>
                <a:gridCol w="558800"/>
                <a:gridCol w="558800"/>
                <a:gridCol w="558800"/>
              </a:tblGrid>
              <a:tr h="62700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45</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26" name="Google Shape;226;gead799c4de_0_140"/>
          <p:cNvGraphicFramePr/>
          <p:nvPr/>
        </p:nvGraphicFramePr>
        <p:xfrm>
          <a:off x="3733025" y="3609550"/>
          <a:ext cx="3000000" cy="3000000"/>
        </p:xfrm>
        <a:graphic>
          <a:graphicData uri="http://schemas.openxmlformats.org/drawingml/2006/table">
            <a:tbl>
              <a:tblPr>
                <a:noFill/>
                <a:tableStyleId>{503EA2D3-CB0F-4DCD-9059-FB1E2A507E2B}</a:tableStyleId>
              </a:tblPr>
              <a:tblGrid>
                <a:gridCol w="665625"/>
                <a:gridCol w="665625"/>
                <a:gridCol w="665625"/>
              </a:tblGrid>
              <a:tr h="627000">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55</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27" name="Google Shape;227;gead799c4de_0_140"/>
          <p:cNvCxnSpPr/>
          <p:nvPr/>
        </p:nvCxnSpPr>
        <p:spPr>
          <a:xfrm>
            <a:off x="4219150" y="3265000"/>
            <a:ext cx="636000" cy="364200"/>
          </a:xfrm>
          <a:prstGeom prst="straightConnector1">
            <a:avLst/>
          </a:prstGeom>
          <a:noFill/>
          <a:ln cap="flat" cmpd="sng" w="19050">
            <a:solidFill>
              <a:schemeClr val="dk2"/>
            </a:solidFill>
            <a:prstDash val="solid"/>
            <a:round/>
            <a:headEnd len="sm" w="sm" type="none"/>
            <a:tailEnd len="med" w="med" type="triangle"/>
          </a:ln>
        </p:spPr>
      </p:cxnSp>
      <p:graphicFrame>
        <p:nvGraphicFramePr>
          <p:cNvPr id="228" name="Google Shape;228;gead799c4de_0_140"/>
          <p:cNvGraphicFramePr/>
          <p:nvPr/>
        </p:nvGraphicFramePr>
        <p:xfrm>
          <a:off x="1370825" y="3609550"/>
          <a:ext cx="3000000" cy="3000000"/>
        </p:xfrm>
        <a:graphic>
          <a:graphicData uri="http://schemas.openxmlformats.org/drawingml/2006/table">
            <a:tbl>
              <a:tblPr>
                <a:noFill/>
                <a:tableStyleId>{503EA2D3-CB0F-4DCD-9059-FB1E2A507E2B}</a:tableStyleId>
              </a:tblPr>
              <a:tblGrid>
                <a:gridCol w="665625"/>
                <a:gridCol w="665625"/>
                <a:gridCol w="665625"/>
              </a:tblGrid>
              <a:tr h="627000">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32</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29" name="Google Shape;229;gead799c4de_0_140"/>
          <p:cNvCxnSpPr/>
          <p:nvPr/>
        </p:nvCxnSpPr>
        <p:spPr>
          <a:xfrm flipH="1">
            <a:off x="2395100" y="3265000"/>
            <a:ext cx="705900" cy="334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ead799c4de_0_157"/>
          <p:cNvSpPr txBox="1"/>
          <p:nvPr/>
        </p:nvSpPr>
        <p:spPr>
          <a:xfrm>
            <a:off x="754100" y="410425"/>
            <a:ext cx="10928100" cy="115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Representation of Left Skewed Binary tree using Linked List</a:t>
            </a:r>
            <a:endParaRPr b="1" i="0" sz="3200" u="none" cap="none" strike="noStrike">
              <a:solidFill>
                <a:schemeClr val="dk1"/>
              </a:solidFill>
              <a:latin typeface="Calibri"/>
              <a:ea typeface="Calibri"/>
              <a:cs typeface="Calibri"/>
              <a:sym typeface="Calibri"/>
            </a:endParaRPr>
          </a:p>
        </p:txBody>
      </p:sp>
      <p:graphicFrame>
        <p:nvGraphicFramePr>
          <p:cNvPr id="235" name="Google Shape;235;gead799c4de_0_157"/>
          <p:cNvGraphicFramePr/>
          <p:nvPr/>
        </p:nvGraphicFramePr>
        <p:xfrm>
          <a:off x="7253900" y="1704550"/>
          <a:ext cx="3000000" cy="3000000"/>
        </p:xfrm>
        <a:graphic>
          <a:graphicData uri="http://schemas.openxmlformats.org/drawingml/2006/table">
            <a:tbl>
              <a:tblPr>
                <a:noFill/>
                <a:tableStyleId>{503EA2D3-CB0F-4DCD-9059-FB1E2A507E2B}</a:tableStyleId>
              </a:tblPr>
              <a:tblGrid>
                <a:gridCol w="648850"/>
                <a:gridCol w="648850"/>
                <a:gridCol w="648850"/>
              </a:tblGrid>
              <a:tr h="62700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56</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36" name="Google Shape;236;gead799c4de_0_157"/>
          <p:cNvCxnSpPr/>
          <p:nvPr/>
        </p:nvCxnSpPr>
        <p:spPr>
          <a:xfrm flipH="1">
            <a:off x="6379175" y="2342325"/>
            <a:ext cx="1196100" cy="357900"/>
          </a:xfrm>
          <a:prstGeom prst="straightConnector1">
            <a:avLst/>
          </a:prstGeom>
          <a:noFill/>
          <a:ln cap="flat" cmpd="sng" w="19050">
            <a:solidFill>
              <a:schemeClr val="dk2"/>
            </a:solidFill>
            <a:prstDash val="solid"/>
            <a:round/>
            <a:headEnd len="sm" w="sm" type="none"/>
            <a:tailEnd len="med" w="med" type="triangle"/>
          </a:ln>
        </p:spPr>
      </p:cxnSp>
      <p:graphicFrame>
        <p:nvGraphicFramePr>
          <p:cNvPr id="237" name="Google Shape;237;gead799c4de_0_157"/>
          <p:cNvGraphicFramePr/>
          <p:nvPr/>
        </p:nvGraphicFramePr>
        <p:xfrm>
          <a:off x="5501300" y="2695150"/>
          <a:ext cx="3000000" cy="3000000"/>
        </p:xfrm>
        <a:graphic>
          <a:graphicData uri="http://schemas.openxmlformats.org/drawingml/2006/table">
            <a:tbl>
              <a:tblPr>
                <a:noFill/>
                <a:tableStyleId>{503EA2D3-CB0F-4DCD-9059-FB1E2A507E2B}</a:tableStyleId>
              </a:tblPr>
              <a:tblGrid>
                <a:gridCol w="648850"/>
                <a:gridCol w="648850"/>
                <a:gridCol w="648850"/>
              </a:tblGrid>
              <a:tr h="62700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45</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238" name="Google Shape;238;gead799c4de_0_157"/>
          <p:cNvGraphicFramePr/>
          <p:nvPr/>
        </p:nvGraphicFramePr>
        <p:xfrm>
          <a:off x="1919900" y="4676350"/>
          <a:ext cx="3000000" cy="3000000"/>
        </p:xfrm>
        <a:graphic>
          <a:graphicData uri="http://schemas.openxmlformats.org/drawingml/2006/table">
            <a:tbl>
              <a:tblPr>
                <a:noFill/>
                <a:tableStyleId>{503EA2D3-CB0F-4DCD-9059-FB1E2A507E2B}</a:tableStyleId>
              </a:tblPr>
              <a:tblGrid>
                <a:gridCol w="712850"/>
                <a:gridCol w="712850"/>
                <a:gridCol w="712850"/>
              </a:tblGrid>
              <a:tr h="627000">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5</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39" name="Google Shape;239;gead799c4de_0_157"/>
          <p:cNvCxnSpPr/>
          <p:nvPr/>
        </p:nvCxnSpPr>
        <p:spPr>
          <a:xfrm flipH="1">
            <a:off x="2953725" y="4325175"/>
            <a:ext cx="1103100" cy="372600"/>
          </a:xfrm>
          <a:prstGeom prst="straightConnector1">
            <a:avLst/>
          </a:prstGeom>
          <a:noFill/>
          <a:ln cap="flat" cmpd="sng" w="19050">
            <a:solidFill>
              <a:schemeClr val="dk2"/>
            </a:solidFill>
            <a:prstDash val="solid"/>
            <a:round/>
            <a:headEnd len="sm" w="sm" type="none"/>
            <a:tailEnd len="med" w="med" type="triangle"/>
          </a:ln>
        </p:spPr>
      </p:cxnSp>
      <p:graphicFrame>
        <p:nvGraphicFramePr>
          <p:cNvPr id="240" name="Google Shape;240;gead799c4de_0_157"/>
          <p:cNvGraphicFramePr/>
          <p:nvPr/>
        </p:nvGraphicFramePr>
        <p:xfrm>
          <a:off x="3824900" y="3685750"/>
          <a:ext cx="3000000" cy="3000000"/>
        </p:xfrm>
        <a:graphic>
          <a:graphicData uri="http://schemas.openxmlformats.org/drawingml/2006/table">
            <a:tbl>
              <a:tblPr>
                <a:noFill/>
                <a:tableStyleId>{503EA2D3-CB0F-4DCD-9059-FB1E2A507E2B}</a:tableStyleId>
              </a:tblPr>
              <a:tblGrid>
                <a:gridCol w="663725"/>
                <a:gridCol w="663725"/>
                <a:gridCol w="663725"/>
              </a:tblGrid>
              <a:tr h="627000">
                <a:tc>
                  <a:txBody>
                    <a:bodyPr/>
                    <a:lstStyle/>
                    <a:p>
                      <a:pPr indent="0" lvl="0" marL="0" marR="0" rtl="0" algn="ctr">
                        <a:lnSpc>
                          <a:spcPct val="100000"/>
                        </a:lnSpc>
                        <a:spcBef>
                          <a:spcPts val="0"/>
                        </a:spcBef>
                        <a:spcAft>
                          <a:spcPts val="0"/>
                        </a:spcAft>
                        <a:buClr>
                          <a:srgbClr val="000000"/>
                        </a:buClr>
                        <a:buSzPts val="2400"/>
                        <a:buFont typeface="Arial"/>
                        <a:buNone/>
                      </a:pPr>
                      <a:r>
                        <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32</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lang="en-IN" sz="2400" u="none" cap="none" strike="noStrike">
                          <a:latin typeface="Calibri"/>
                          <a:ea typeface="Calibri"/>
                          <a:cs typeface="Calibri"/>
                          <a:sym typeface="Calibri"/>
                        </a:rPr>
                        <a:t>null</a:t>
                      </a:r>
                      <a:endParaRPr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cxnSp>
        <p:nvCxnSpPr>
          <p:cNvPr id="241" name="Google Shape;241;gead799c4de_0_157"/>
          <p:cNvCxnSpPr/>
          <p:nvPr/>
        </p:nvCxnSpPr>
        <p:spPr>
          <a:xfrm flipH="1">
            <a:off x="4681150" y="3341200"/>
            <a:ext cx="1134900" cy="334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fd20670fb_0_24"/>
          <p:cNvSpPr txBox="1"/>
          <p:nvPr>
            <p:ph type="ctrTitle"/>
          </p:nvPr>
        </p:nvSpPr>
        <p:spPr>
          <a:xfrm>
            <a:off x="737425" y="434901"/>
            <a:ext cx="10363200" cy="1470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Summary</a:t>
            </a:r>
            <a:endParaRPr b="1" sz="3200">
              <a:latin typeface="Calibri"/>
              <a:ea typeface="Calibri"/>
              <a:cs typeface="Calibri"/>
              <a:sym typeface="Calibri"/>
            </a:endParaRPr>
          </a:p>
        </p:txBody>
      </p:sp>
      <p:sp>
        <p:nvSpPr>
          <p:cNvPr id="248" name="Google Shape;248;gdfd20670fb_0_24"/>
          <p:cNvSpPr txBox="1"/>
          <p:nvPr>
            <p:ph idx="1" type="subTitle"/>
          </p:nvPr>
        </p:nvSpPr>
        <p:spPr>
          <a:xfrm>
            <a:off x="737425" y="1904900"/>
            <a:ext cx="11040900" cy="2329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We have seen what Binary trees are and its types.</a:t>
            </a:r>
            <a:endParaRPr sz="2400">
              <a:solidFill>
                <a:schemeClr val="dk1"/>
              </a:solidFill>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We have also seen the representation of binary tree using arrays and linked list.</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254" name="Google Shape;254;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dfd20670fb_0_4"/>
          <p:cNvSpPr txBox="1"/>
          <p:nvPr/>
        </p:nvSpPr>
        <p:spPr>
          <a:xfrm>
            <a:off x="678056" y="420913"/>
            <a:ext cx="10947300" cy="7563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87" name="Google Shape;87;gdfd20670fb_0_4"/>
          <p:cNvSpPr txBox="1"/>
          <p:nvPr/>
        </p:nvSpPr>
        <p:spPr>
          <a:xfrm>
            <a:off x="678045" y="1661108"/>
            <a:ext cx="9969900" cy="24012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Binary Trees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Types of Binary Trees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Representation of Binary tree using array</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Representation of Right Skewed Binary tree using array</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Representation of Binary tree using Linked List</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Representation of Left Skewed Binary tree using Linked List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dfd20670fb_0_9"/>
          <p:cNvSpPr txBox="1"/>
          <p:nvPr/>
        </p:nvSpPr>
        <p:spPr>
          <a:xfrm>
            <a:off x="731156" y="617689"/>
            <a:ext cx="8000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Binary Trees</a:t>
            </a:r>
            <a:endParaRPr b="1" i="0" sz="3200" u="none" cap="none" strike="noStrike">
              <a:solidFill>
                <a:schemeClr val="dk1"/>
              </a:solidFill>
              <a:latin typeface="Calibri"/>
              <a:ea typeface="Calibri"/>
              <a:cs typeface="Calibri"/>
              <a:sym typeface="Calibri"/>
            </a:endParaRPr>
          </a:p>
        </p:txBody>
      </p:sp>
      <p:sp>
        <p:nvSpPr>
          <p:cNvPr id="93" name="Google Shape;93;gdfd20670fb_0_9"/>
          <p:cNvSpPr txBox="1"/>
          <p:nvPr/>
        </p:nvSpPr>
        <p:spPr>
          <a:xfrm>
            <a:off x="731150" y="1774825"/>
            <a:ext cx="10956300" cy="923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IN" sz="2400" u="none" cap="none" strike="noStrike">
                <a:solidFill>
                  <a:schemeClr val="dk1"/>
                </a:solidFill>
                <a:latin typeface="Calibri"/>
                <a:ea typeface="Calibri"/>
                <a:cs typeface="Calibri"/>
                <a:sym typeface="Calibri"/>
              </a:rPr>
              <a:t>The trees in which every node cannot have more than two child nodes are called Binary Trees.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54210d65968aa0b_10"/>
          <p:cNvSpPr txBox="1"/>
          <p:nvPr/>
        </p:nvSpPr>
        <p:spPr>
          <a:xfrm>
            <a:off x="771731" y="672889"/>
            <a:ext cx="8000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Example of Binary Trees</a:t>
            </a:r>
            <a:endParaRPr b="1" i="0" sz="3200" u="none" cap="none" strike="noStrike">
              <a:solidFill>
                <a:schemeClr val="dk1"/>
              </a:solidFill>
              <a:latin typeface="Calibri"/>
              <a:ea typeface="Calibri"/>
              <a:cs typeface="Calibri"/>
              <a:sym typeface="Calibri"/>
            </a:endParaRPr>
          </a:p>
        </p:txBody>
      </p:sp>
      <p:sp>
        <p:nvSpPr>
          <p:cNvPr id="99" name="Google Shape;99;g354210d65968aa0b_10"/>
          <p:cNvSpPr txBox="1"/>
          <p:nvPr/>
        </p:nvSpPr>
        <p:spPr>
          <a:xfrm>
            <a:off x="1749812" y="2327900"/>
            <a:ext cx="937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0" name="Google Shape;100;g354210d65968aa0b_10"/>
          <p:cNvSpPr/>
          <p:nvPr/>
        </p:nvSpPr>
        <p:spPr>
          <a:xfrm>
            <a:off x="3295856" y="2907097"/>
            <a:ext cx="971100" cy="5532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01" name="Google Shape;101;g354210d65968aa0b_10"/>
          <p:cNvSpPr/>
          <p:nvPr/>
        </p:nvSpPr>
        <p:spPr>
          <a:xfrm>
            <a:off x="2367327" y="3999093"/>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102" name="Google Shape;102;g354210d65968aa0b_10"/>
          <p:cNvSpPr/>
          <p:nvPr/>
        </p:nvSpPr>
        <p:spPr>
          <a:xfrm>
            <a:off x="4219822" y="3951154"/>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sp>
        <p:nvSpPr>
          <p:cNvPr id="103" name="Google Shape;103;g354210d65968aa0b_10"/>
          <p:cNvSpPr/>
          <p:nvPr/>
        </p:nvSpPr>
        <p:spPr>
          <a:xfrm>
            <a:off x="3028779" y="4914963"/>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E</a:t>
            </a:r>
            <a:endParaRPr b="1" i="0" sz="2400" u="none" cap="none" strike="noStrike">
              <a:solidFill>
                <a:srgbClr val="000000"/>
              </a:solidFill>
              <a:latin typeface="Calibri"/>
              <a:ea typeface="Calibri"/>
              <a:cs typeface="Calibri"/>
              <a:sym typeface="Calibri"/>
            </a:endParaRPr>
          </a:p>
        </p:txBody>
      </p:sp>
      <p:cxnSp>
        <p:nvCxnSpPr>
          <p:cNvPr id="104" name="Google Shape;104;g354210d65968aa0b_10"/>
          <p:cNvCxnSpPr>
            <a:stCxn id="100" idx="4"/>
            <a:endCxn id="102" idx="0"/>
          </p:cNvCxnSpPr>
          <p:nvPr/>
        </p:nvCxnSpPr>
        <p:spPr>
          <a:xfrm>
            <a:off x="3781406" y="3460297"/>
            <a:ext cx="924000" cy="490800"/>
          </a:xfrm>
          <a:prstGeom prst="straightConnector1">
            <a:avLst/>
          </a:prstGeom>
          <a:noFill/>
          <a:ln cap="flat" cmpd="sng" w="28575">
            <a:solidFill>
              <a:srgbClr val="F79646"/>
            </a:solidFill>
            <a:prstDash val="solid"/>
            <a:round/>
            <a:headEnd len="sm" w="sm" type="none"/>
            <a:tailEnd len="med" w="med" type="triangle"/>
          </a:ln>
        </p:spPr>
      </p:cxnSp>
      <p:cxnSp>
        <p:nvCxnSpPr>
          <p:cNvPr id="105" name="Google Shape;105;g354210d65968aa0b_10"/>
          <p:cNvCxnSpPr>
            <a:stCxn id="100" idx="4"/>
            <a:endCxn id="101" idx="0"/>
          </p:cNvCxnSpPr>
          <p:nvPr/>
        </p:nvCxnSpPr>
        <p:spPr>
          <a:xfrm flipH="1">
            <a:off x="2852906" y="3460297"/>
            <a:ext cx="928500" cy="538800"/>
          </a:xfrm>
          <a:prstGeom prst="straightConnector1">
            <a:avLst/>
          </a:prstGeom>
          <a:noFill/>
          <a:ln cap="flat" cmpd="sng" w="28575">
            <a:solidFill>
              <a:srgbClr val="F79646"/>
            </a:solidFill>
            <a:prstDash val="solid"/>
            <a:round/>
            <a:headEnd len="sm" w="sm" type="none"/>
            <a:tailEnd len="med" w="med" type="triangle"/>
          </a:ln>
        </p:spPr>
      </p:cxnSp>
      <p:cxnSp>
        <p:nvCxnSpPr>
          <p:cNvPr id="106" name="Google Shape;106;g354210d65968aa0b_10"/>
          <p:cNvCxnSpPr>
            <a:stCxn id="101" idx="4"/>
            <a:endCxn id="107" idx="0"/>
          </p:cNvCxnSpPr>
          <p:nvPr/>
        </p:nvCxnSpPr>
        <p:spPr>
          <a:xfrm flipH="1">
            <a:off x="2222577" y="4552293"/>
            <a:ext cx="630300" cy="362700"/>
          </a:xfrm>
          <a:prstGeom prst="straightConnector1">
            <a:avLst/>
          </a:prstGeom>
          <a:noFill/>
          <a:ln cap="flat" cmpd="sng" w="28575">
            <a:solidFill>
              <a:srgbClr val="F79646"/>
            </a:solidFill>
            <a:prstDash val="solid"/>
            <a:round/>
            <a:headEnd len="sm" w="sm" type="none"/>
            <a:tailEnd len="med" w="med" type="triangle"/>
          </a:ln>
        </p:spPr>
      </p:cxnSp>
      <p:sp>
        <p:nvSpPr>
          <p:cNvPr id="107" name="Google Shape;107;g354210d65968aa0b_10"/>
          <p:cNvSpPr/>
          <p:nvPr/>
        </p:nvSpPr>
        <p:spPr>
          <a:xfrm>
            <a:off x="1737150" y="4914963"/>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a:t>
            </a:r>
            <a:endParaRPr b="1" i="0" sz="2400" u="none" cap="none" strike="noStrike">
              <a:solidFill>
                <a:srgbClr val="000000"/>
              </a:solidFill>
              <a:latin typeface="Calibri"/>
              <a:ea typeface="Calibri"/>
              <a:cs typeface="Calibri"/>
              <a:sym typeface="Calibri"/>
            </a:endParaRPr>
          </a:p>
        </p:txBody>
      </p:sp>
      <p:cxnSp>
        <p:nvCxnSpPr>
          <p:cNvPr id="108" name="Google Shape;108;g354210d65968aa0b_10"/>
          <p:cNvCxnSpPr>
            <a:stCxn id="101" idx="4"/>
            <a:endCxn id="103" idx="0"/>
          </p:cNvCxnSpPr>
          <p:nvPr/>
        </p:nvCxnSpPr>
        <p:spPr>
          <a:xfrm>
            <a:off x="2852877" y="4552293"/>
            <a:ext cx="661500" cy="362700"/>
          </a:xfrm>
          <a:prstGeom prst="straightConnector1">
            <a:avLst/>
          </a:prstGeom>
          <a:noFill/>
          <a:ln cap="flat" cmpd="sng" w="28575">
            <a:solidFill>
              <a:srgbClr val="F79646"/>
            </a:solidFill>
            <a:prstDash val="solid"/>
            <a:round/>
            <a:headEnd len="sm" w="sm" type="none"/>
            <a:tailEnd len="med" w="med" type="triangle"/>
          </a:ln>
        </p:spPr>
      </p:cxnSp>
      <p:sp>
        <p:nvSpPr>
          <p:cNvPr id="109" name="Google Shape;109;g354210d65968aa0b_10"/>
          <p:cNvSpPr/>
          <p:nvPr/>
        </p:nvSpPr>
        <p:spPr>
          <a:xfrm>
            <a:off x="9378644" y="2907097"/>
            <a:ext cx="971100" cy="5532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10" name="Google Shape;110;g354210d65968aa0b_10"/>
          <p:cNvSpPr/>
          <p:nvPr/>
        </p:nvSpPr>
        <p:spPr>
          <a:xfrm>
            <a:off x="8450115" y="3999093"/>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cxnSp>
        <p:nvCxnSpPr>
          <p:cNvPr id="111" name="Google Shape;111;g354210d65968aa0b_10"/>
          <p:cNvCxnSpPr>
            <a:stCxn id="109" idx="4"/>
            <a:endCxn id="110" idx="0"/>
          </p:cNvCxnSpPr>
          <p:nvPr/>
        </p:nvCxnSpPr>
        <p:spPr>
          <a:xfrm flipH="1">
            <a:off x="8935694" y="3460297"/>
            <a:ext cx="928500" cy="538800"/>
          </a:xfrm>
          <a:prstGeom prst="straightConnector1">
            <a:avLst/>
          </a:prstGeom>
          <a:noFill/>
          <a:ln cap="flat" cmpd="sng" w="28575">
            <a:solidFill>
              <a:srgbClr val="F79646"/>
            </a:solidFill>
            <a:prstDash val="solid"/>
            <a:round/>
            <a:headEnd len="sm" w="sm" type="none"/>
            <a:tailEnd len="med" w="med" type="triangle"/>
          </a:ln>
        </p:spPr>
      </p:cxnSp>
      <p:sp>
        <p:nvSpPr>
          <p:cNvPr id="112" name="Google Shape;112;g354210d65968aa0b_10"/>
          <p:cNvSpPr/>
          <p:nvPr/>
        </p:nvSpPr>
        <p:spPr>
          <a:xfrm>
            <a:off x="6298751" y="2907097"/>
            <a:ext cx="971100" cy="5532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13" name="Google Shape;113;g354210d65968aa0b_10"/>
          <p:cNvSpPr/>
          <p:nvPr/>
        </p:nvSpPr>
        <p:spPr>
          <a:xfrm>
            <a:off x="5370222" y="3999093"/>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114" name="Google Shape;114;g354210d65968aa0b_10"/>
          <p:cNvSpPr/>
          <p:nvPr/>
        </p:nvSpPr>
        <p:spPr>
          <a:xfrm>
            <a:off x="7222717" y="3951154"/>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cxnSp>
        <p:nvCxnSpPr>
          <p:cNvPr id="115" name="Google Shape;115;g354210d65968aa0b_10"/>
          <p:cNvCxnSpPr>
            <a:stCxn id="112" idx="4"/>
            <a:endCxn id="114" idx="0"/>
          </p:cNvCxnSpPr>
          <p:nvPr/>
        </p:nvCxnSpPr>
        <p:spPr>
          <a:xfrm>
            <a:off x="6784301" y="3460297"/>
            <a:ext cx="924000" cy="490800"/>
          </a:xfrm>
          <a:prstGeom prst="straightConnector1">
            <a:avLst/>
          </a:prstGeom>
          <a:noFill/>
          <a:ln cap="flat" cmpd="sng" w="28575">
            <a:solidFill>
              <a:srgbClr val="F79646"/>
            </a:solidFill>
            <a:prstDash val="solid"/>
            <a:round/>
            <a:headEnd len="sm" w="sm" type="none"/>
            <a:tailEnd len="med" w="med" type="triangle"/>
          </a:ln>
        </p:spPr>
      </p:cxnSp>
      <p:cxnSp>
        <p:nvCxnSpPr>
          <p:cNvPr id="116" name="Google Shape;116;g354210d65968aa0b_10"/>
          <p:cNvCxnSpPr>
            <a:stCxn id="112" idx="4"/>
            <a:endCxn id="113" idx="0"/>
          </p:cNvCxnSpPr>
          <p:nvPr/>
        </p:nvCxnSpPr>
        <p:spPr>
          <a:xfrm flipH="1">
            <a:off x="5855801" y="3460297"/>
            <a:ext cx="928500" cy="538800"/>
          </a:xfrm>
          <a:prstGeom prst="straightConnector1">
            <a:avLst/>
          </a:prstGeom>
          <a:noFill/>
          <a:ln cap="flat" cmpd="sng" w="28575">
            <a:solidFill>
              <a:srgbClr val="F79646"/>
            </a:solidFill>
            <a:prstDash val="solid"/>
            <a:round/>
            <a:headEnd len="sm" w="sm" type="none"/>
            <a:tailEnd len="med" w="med" type="triangle"/>
          </a:ln>
        </p:spPr>
      </p:cxnSp>
      <p:cxnSp>
        <p:nvCxnSpPr>
          <p:cNvPr id="117" name="Google Shape;117;g354210d65968aa0b_10"/>
          <p:cNvCxnSpPr>
            <a:stCxn id="113" idx="4"/>
            <a:endCxn id="118" idx="0"/>
          </p:cNvCxnSpPr>
          <p:nvPr/>
        </p:nvCxnSpPr>
        <p:spPr>
          <a:xfrm flipH="1">
            <a:off x="5225472" y="4552293"/>
            <a:ext cx="630300" cy="362700"/>
          </a:xfrm>
          <a:prstGeom prst="straightConnector1">
            <a:avLst/>
          </a:prstGeom>
          <a:noFill/>
          <a:ln cap="flat" cmpd="sng" w="28575">
            <a:solidFill>
              <a:srgbClr val="F79646"/>
            </a:solidFill>
            <a:prstDash val="solid"/>
            <a:round/>
            <a:headEnd len="sm" w="sm" type="none"/>
            <a:tailEnd len="med" w="med" type="triangle"/>
          </a:ln>
        </p:spPr>
      </p:cxnSp>
      <p:sp>
        <p:nvSpPr>
          <p:cNvPr id="118" name="Google Shape;118;g354210d65968aa0b_10"/>
          <p:cNvSpPr/>
          <p:nvPr/>
        </p:nvSpPr>
        <p:spPr>
          <a:xfrm>
            <a:off x="4740046" y="4914963"/>
            <a:ext cx="971100" cy="553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089eab42f_0_6"/>
          <p:cNvSpPr txBox="1"/>
          <p:nvPr/>
        </p:nvSpPr>
        <p:spPr>
          <a:xfrm>
            <a:off x="797506" y="551339"/>
            <a:ext cx="8000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Types of Binary Trees</a:t>
            </a:r>
            <a:endParaRPr b="1" i="0" sz="3200" u="none" cap="none" strike="noStrike">
              <a:solidFill>
                <a:schemeClr val="dk1"/>
              </a:solidFill>
              <a:latin typeface="Calibri"/>
              <a:ea typeface="Calibri"/>
              <a:cs typeface="Calibri"/>
              <a:sym typeface="Calibri"/>
            </a:endParaRPr>
          </a:p>
        </p:txBody>
      </p:sp>
      <p:sp>
        <p:nvSpPr>
          <p:cNvPr id="124" name="Google Shape;124;ge089eab42f_0_6"/>
          <p:cNvSpPr txBox="1"/>
          <p:nvPr/>
        </p:nvSpPr>
        <p:spPr>
          <a:xfrm>
            <a:off x="797500" y="1597850"/>
            <a:ext cx="9278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Types of Binary Trees are: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AutoNum type="arabicPeriod"/>
            </a:pPr>
            <a:r>
              <a:rPr b="0" i="0" lang="en-IN" sz="2400" u="none" cap="none" strike="noStrike">
                <a:solidFill>
                  <a:schemeClr val="dk1"/>
                </a:solidFill>
                <a:latin typeface="Calibri"/>
                <a:ea typeface="Calibri"/>
                <a:cs typeface="Calibri"/>
                <a:sym typeface="Calibri"/>
              </a:rPr>
              <a:t>Complete Binary Tree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AutoNum type="arabicPeriod"/>
            </a:pPr>
            <a:r>
              <a:rPr b="0" i="0" lang="en-IN" sz="2400" u="none" cap="none" strike="noStrike">
                <a:solidFill>
                  <a:schemeClr val="dk1"/>
                </a:solidFill>
                <a:latin typeface="Calibri"/>
                <a:ea typeface="Calibri"/>
                <a:cs typeface="Calibri"/>
                <a:sym typeface="Calibri"/>
              </a:rPr>
              <a:t>Full Binary Tree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7ba64573572722e8_1"/>
          <p:cNvSpPr txBox="1"/>
          <p:nvPr/>
        </p:nvSpPr>
        <p:spPr>
          <a:xfrm>
            <a:off x="724556" y="529214"/>
            <a:ext cx="8000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Types of Binary Trees</a:t>
            </a:r>
            <a:endParaRPr b="1" i="0" sz="3200" u="none" cap="none" strike="noStrike">
              <a:solidFill>
                <a:schemeClr val="dk1"/>
              </a:solidFill>
              <a:latin typeface="Calibri"/>
              <a:ea typeface="Calibri"/>
              <a:cs typeface="Calibri"/>
              <a:sym typeface="Calibri"/>
            </a:endParaRPr>
          </a:p>
        </p:txBody>
      </p:sp>
      <p:sp>
        <p:nvSpPr>
          <p:cNvPr id="130" name="Google Shape;130;g7ba64573572722e8_1"/>
          <p:cNvSpPr txBox="1"/>
          <p:nvPr/>
        </p:nvSpPr>
        <p:spPr>
          <a:xfrm>
            <a:off x="1752800" y="1941425"/>
            <a:ext cx="9278700" cy="1293000"/>
          </a:xfrm>
          <a:prstGeom prst="rect">
            <a:avLst/>
          </a:prstGeom>
          <a:noFill/>
          <a:ln>
            <a:noFill/>
          </a:ln>
        </p:spPr>
        <p:txBody>
          <a:bodyPr anchorCtr="0" anchor="t" bIns="91425" lIns="91425" spcFirstLastPara="1" rIns="91425" wrap="square" tIns="91425">
            <a:spAutoFit/>
          </a:bodyPr>
          <a:lstStyle/>
          <a:p>
            <a:pPr indent="-381000" lvl="0" marL="457200" marR="0" rtl="0" algn="just">
              <a:lnSpc>
                <a:spcPct val="100000"/>
              </a:lnSpc>
              <a:spcBef>
                <a:spcPts val="0"/>
              </a:spcBef>
              <a:spcAft>
                <a:spcPts val="0"/>
              </a:spcAft>
              <a:buClr>
                <a:schemeClr val="dk1"/>
              </a:buClr>
              <a:buSzPts val="2400"/>
              <a:buFont typeface="Calibri"/>
              <a:buAutoNum type="arabicPeriod"/>
            </a:pPr>
            <a:r>
              <a:rPr b="1" i="0" lang="en-IN" sz="2400" u="none" cap="none" strike="noStrike">
                <a:solidFill>
                  <a:schemeClr val="dk1"/>
                </a:solidFill>
                <a:latin typeface="Calibri"/>
                <a:ea typeface="Calibri"/>
                <a:cs typeface="Calibri"/>
                <a:sym typeface="Calibri"/>
              </a:rPr>
              <a:t>Complete Binary Tree:</a:t>
            </a:r>
            <a:r>
              <a:rPr b="0" i="0" lang="en-IN" sz="2400" u="none" cap="none" strike="noStrike">
                <a:solidFill>
                  <a:schemeClr val="dk1"/>
                </a:solidFill>
                <a:latin typeface="Calibri"/>
                <a:ea typeface="Calibri"/>
                <a:cs typeface="Calibri"/>
                <a:sym typeface="Calibri"/>
              </a:rPr>
              <a:t> The tree in which every parent node till last branch level have exactly two nodes and the last level of the trees nodes are sequentially filled from left is called complete binary tree.</a:t>
            </a:r>
            <a:endParaRPr b="0" i="0" sz="2400" u="none" cap="none" strike="noStrike">
              <a:solidFill>
                <a:schemeClr val="dk1"/>
              </a:solidFill>
              <a:latin typeface="Calibri"/>
              <a:ea typeface="Calibri"/>
              <a:cs typeface="Calibri"/>
              <a:sym typeface="Calibri"/>
            </a:endParaRPr>
          </a:p>
        </p:txBody>
      </p:sp>
      <p:sp>
        <p:nvSpPr>
          <p:cNvPr id="131" name="Google Shape;131;g7ba64573572722e8_1"/>
          <p:cNvSpPr/>
          <p:nvPr/>
        </p:nvSpPr>
        <p:spPr>
          <a:xfrm>
            <a:off x="2191259" y="3700563"/>
            <a:ext cx="960900" cy="5256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32" name="Google Shape;132;g7ba64573572722e8_1"/>
          <p:cNvSpPr/>
          <p:nvPr/>
        </p:nvSpPr>
        <p:spPr>
          <a:xfrm>
            <a:off x="1272345" y="4737867"/>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133" name="Google Shape;133;g7ba64573572722e8_1"/>
          <p:cNvSpPr/>
          <p:nvPr/>
        </p:nvSpPr>
        <p:spPr>
          <a:xfrm>
            <a:off x="3105657" y="4692329"/>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sp>
        <p:nvSpPr>
          <p:cNvPr id="134" name="Google Shape;134;g7ba64573572722e8_1"/>
          <p:cNvSpPr/>
          <p:nvPr/>
        </p:nvSpPr>
        <p:spPr>
          <a:xfrm>
            <a:off x="1926948" y="5607866"/>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E</a:t>
            </a:r>
            <a:endParaRPr b="1" i="0" sz="2400" u="none" cap="none" strike="noStrike">
              <a:solidFill>
                <a:srgbClr val="000000"/>
              </a:solidFill>
              <a:latin typeface="Calibri"/>
              <a:ea typeface="Calibri"/>
              <a:cs typeface="Calibri"/>
              <a:sym typeface="Calibri"/>
            </a:endParaRPr>
          </a:p>
        </p:txBody>
      </p:sp>
      <p:cxnSp>
        <p:nvCxnSpPr>
          <p:cNvPr id="135" name="Google Shape;135;g7ba64573572722e8_1"/>
          <p:cNvCxnSpPr>
            <a:stCxn id="131" idx="4"/>
            <a:endCxn id="133" idx="0"/>
          </p:cNvCxnSpPr>
          <p:nvPr/>
        </p:nvCxnSpPr>
        <p:spPr>
          <a:xfrm>
            <a:off x="2671709" y="4226163"/>
            <a:ext cx="914400" cy="466200"/>
          </a:xfrm>
          <a:prstGeom prst="straightConnector1">
            <a:avLst/>
          </a:prstGeom>
          <a:noFill/>
          <a:ln cap="flat" cmpd="sng" w="28575">
            <a:solidFill>
              <a:srgbClr val="F79646"/>
            </a:solidFill>
            <a:prstDash val="solid"/>
            <a:round/>
            <a:headEnd len="sm" w="sm" type="none"/>
            <a:tailEnd len="med" w="med" type="triangle"/>
          </a:ln>
        </p:spPr>
      </p:cxnSp>
      <p:cxnSp>
        <p:nvCxnSpPr>
          <p:cNvPr id="136" name="Google Shape;136;g7ba64573572722e8_1"/>
          <p:cNvCxnSpPr>
            <a:stCxn id="131" idx="4"/>
            <a:endCxn id="132" idx="0"/>
          </p:cNvCxnSpPr>
          <p:nvPr/>
        </p:nvCxnSpPr>
        <p:spPr>
          <a:xfrm flipH="1">
            <a:off x="1752809" y="4226163"/>
            <a:ext cx="918900" cy="511800"/>
          </a:xfrm>
          <a:prstGeom prst="straightConnector1">
            <a:avLst/>
          </a:prstGeom>
          <a:noFill/>
          <a:ln cap="flat" cmpd="sng" w="28575">
            <a:solidFill>
              <a:srgbClr val="F79646"/>
            </a:solidFill>
            <a:prstDash val="solid"/>
            <a:round/>
            <a:headEnd len="sm" w="sm" type="none"/>
            <a:tailEnd len="med" w="med" type="triangle"/>
          </a:ln>
        </p:spPr>
      </p:cxnSp>
      <p:cxnSp>
        <p:nvCxnSpPr>
          <p:cNvPr id="137" name="Google Shape;137;g7ba64573572722e8_1"/>
          <p:cNvCxnSpPr>
            <a:stCxn id="132" idx="4"/>
            <a:endCxn id="138" idx="0"/>
          </p:cNvCxnSpPr>
          <p:nvPr/>
        </p:nvCxnSpPr>
        <p:spPr>
          <a:xfrm flipH="1">
            <a:off x="1129095" y="5263467"/>
            <a:ext cx="623700" cy="344400"/>
          </a:xfrm>
          <a:prstGeom prst="straightConnector1">
            <a:avLst/>
          </a:prstGeom>
          <a:noFill/>
          <a:ln cap="flat" cmpd="sng" w="28575">
            <a:solidFill>
              <a:srgbClr val="F79646"/>
            </a:solidFill>
            <a:prstDash val="solid"/>
            <a:round/>
            <a:headEnd len="sm" w="sm" type="none"/>
            <a:tailEnd len="med" w="med" type="triangle"/>
          </a:ln>
        </p:spPr>
      </p:cxnSp>
      <p:sp>
        <p:nvSpPr>
          <p:cNvPr id="138" name="Google Shape;138;g7ba64573572722e8_1"/>
          <p:cNvSpPr/>
          <p:nvPr/>
        </p:nvSpPr>
        <p:spPr>
          <a:xfrm>
            <a:off x="648694" y="5607866"/>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a:t>
            </a:r>
            <a:endParaRPr b="1" i="0" sz="2400" u="none" cap="none" strike="noStrike">
              <a:solidFill>
                <a:srgbClr val="000000"/>
              </a:solidFill>
              <a:latin typeface="Calibri"/>
              <a:ea typeface="Calibri"/>
              <a:cs typeface="Calibri"/>
              <a:sym typeface="Calibri"/>
            </a:endParaRPr>
          </a:p>
        </p:txBody>
      </p:sp>
      <p:cxnSp>
        <p:nvCxnSpPr>
          <p:cNvPr id="139" name="Google Shape;139;g7ba64573572722e8_1"/>
          <p:cNvCxnSpPr>
            <a:stCxn id="132" idx="4"/>
            <a:endCxn id="134" idx="0"/>
          </p:cNvCxnSpPr>
          <p:nvPr/>
        </p:nvCxnSpPr>
        <p:spPr>
          <a:xfrm>
            <a:off x="1752795" y="5263467"/>
            <a:ext cx="654600" cy="344400"/>
          </a:xfrm>
          <a:prstGeom prst="straightConnector1">
            <a:avLst/>
          </a:prstGeom>
          <a:noFill/>
          <a:ln cap="flat" cmpd="sng" w="28575">
            <a:solidFill>
              <a:srgbClr val="F79646"/>
            </a:solidFill>
            <a:prstDash val="solid"/>
            <a:round/>
            <a:headEnd len="sm" w="sm" type="none"/>
            <a:tailEnd len="med" w="med" type="triangle"/>
          </a:ln>
        </p:spPr>
      </p:cxnSp>
      <p:sp>
        <p:nvSpPr>
          <p:cNvPr id="140" name="Google Shape;140;g7ba64573572722e8_1"/>
          <p:cNvSpPr/>
          <p:nvPr/>
        </p:nvSpPr>
        <p:spPr>
          <a:xfrm>
            <a:off x="8211059" y="3700563"/>
            <a:ext cx="960900" cy="5256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41" name="Google Shape;141;g7ba64573572722e8_1"/>
          <p:cNvSpPr/>
          <p:nvPr/>
        </p:nvSpPr>
        <p:spPr>
          <a:xfrm>
            <a:off x="7292145" y="4737867"/>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cxnSp>
        <p:nvCxnSpPr>
          <p:cNvPr id="142" name="Google Shape;142;g7ba64573572722e8_1"/>
          <p:cNvCxnSpPr>
            <a:stCxn id="140" idx="4"/>
            <a:endCxn id="141" idx="0"/>
          </p:cNvCxnSpPr>
          <p:nvPr/>
        </p:nvCxnSpPr>
        <p:spPr>
          <a:xfrm flipH="1">
            <a:off x="7772609" y="4226163"/>
            <a:ext cx="918900" cy="511800"/>
          </a:xfrm>
          <a:prstGeom prst="straightConnector1">
            <a:avLst/>
          </a:prstGeom>
          <a:noFill/>
          <a:ln cap="flat" cmpd="sng" w="28575">
            <a:solidFill>
              <a:srgbClr val="F79646"/>
            </a:solidFill>
            <a:prstDash val="solid"/>
            <a:round/>
            <a:headEnd len="sm" w="sm" type="none"/>
            <a:tailEnd len="med" w="med" type="triangle"/>
          </a:ln>
        </p:spPr>
      </p:cxnSp>
      <p:sp>
        <p:nvSpPr>
          <p:cNvPr id="143" name="Google Shape;143;g7ba64573572722e8_1"/>
          <p:cNvSpPr/>
          <p:nvPr/>
        </p:nvSpPr>
        <p:spPr>
          <a:xfrm>
            <a:off x="5163059" y="3700563"/>
            <a:ext cx="960900" cy="5256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44" name="Google Shape;144;g7ba64573572722e8_1"/>
          <p:cNvSpPr/>
          <p:nvPr/>
        </p:nvSpPr>
        <p:spPr>
          <a:xfrm>
            <a:off x="4244145" y="4737867"/>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145" name="Google Shape;145;g7ba64573572722e8_1"/>
          <p:cNvSpPr/>
          <p:nvPr/>
        </p:nvSpPr>
        <p:spPr>
          <a:xfrm>
            <a:off x="6077457" y="4692329"/>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cxnSp>
        <p:nvCxnSpPr>
          <p:cNvPr id="146" name="Google Shape;146;g7ba64573572722e8_1"/>
          <p:cNvCxnSpPr>
            <a:stCxn id="143" idx="4"/>
            <a:endCxn id="145" idx="0"/>
          </p:cNvCxnSpPr>
          <p:nvPr/>
        </p:nvCxnSpPr>
        <p:spPr>
          <a:xfrm>
            <a:off x="5643509" y="4226163"/>
            <a:ext cx="914400" cy="466200"/>
          </a:xfrm>
          <a:prstGeom prst="straightConnector1">
            <a:avLst/>
          </a:prstGeom>
          <a:noFill/>
          <a:ln cap="flat" cmpd="sng" w="28575">
            <a:solidFill>
              <a:srgbClr val="F79646"/>
            </a:solidFill>
            <a:prstDash val="solid"/>
            <a:round/>
            <a:headEnd len="sm" w="sm" type="none"/>
            <a:tailEnd len="med" w="med" type="triangle"/>
          </a:ln>
        </p:spPr>
      </p:cxnSp>
      <p:cxnSp>
        <p:nvCxnSpPr>
          <p:cNvPr id="147" name="Google Shape;147;g7ba64573572722e8_1"/>
          <p:cNvCxnSpPr>
            <a:stCxn id="143" idx="4"/>
            <a:endCxn id="144" idx="0"/>
          </p:cNvCxnSpPr>
          <p:nvPr/>
        </p:nvCxnSpPr>
        <p:spPr>
          <a:xfrm flipH="1">
            <a:off x="4724609" y="4226163"/>
            <a:ext cx="918900" cy="511800"/>
          </a:xfrm>
          <a:prstGeom prst="straightConnector1">
            <a:avLst/>
          </a:prstGeom>
          <a:noFill/>
          <a:ln cap="flat" cmpd="sng" w="28575">
            <a:solidFill>
              <a:srgbClr val="F79646"/>
            </a:solidFill>
            <a:prstDash val="solid"/>
            <a:round/>
            <a:headEnd len="sm" w="sm" type="none"/>
            <a:tailEnd len="med" w="med" type="triangle"/>
          </a:ln>
        </p:spPr>
      </p:cxnSp>
      <p:cxnSp>
        <p:nvCxnSpPr>
          <p:cNvPr id="148" name="Google Shape;148;g7ba64573572722e8_1"/>
          <p:cNvCxnSpPr>
            <a:stCxn id="144" idx="4"/>
            <a:endCxn id="149" idx="0"/>
          </p:cNvCxnSpPr>
          <p:nvPr/>
        </p:nvCxnSpPr>
        <p:spPr>
          <a:xfrm flipH="1">
            <a:off x="4100895" y="5263467"/>
            <a:ext cx="623700" cy="344400"/>
          </a:xfrm>
          <a:prstGeom prst="straightConnector1">
            <a:avLst/>
          </a:prstGeom>
          <a:noFill/>
          <a:ln cap="flat" cmpd="sng" w="28575">
            <a:solidFill>
              <a:srgbClr val="F79646"/>
            </a:solidFill>
            <a:prstDash val="solid"/>
            <a:round/>
            <a:headEnd len="sm" w="sm" type="none"/>
            <a:tailEnd len="med" w="med" type="triangle"/>
          </a:ln>
        </p:spPr>
      </p:cxnSp>
      <p:sp>
        <p:nvSpPr>
          <p:cNvPr id="149" name="Google Shape;149;g7ba64573572722e8_1"/>
          <p:cNvSpPr/>
          <p:nvPr/>
        </p:nvSpPr>
        <p:spPr>
          <a:xfrm>
            <a:off x="3620494" y="5607866"/>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a:t>
            </a:r>
            <a:endParaRPr b="1" i="0" sz="2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7ba64573572722e8_6"/>
          <p:cNvSpPr txBox="1"/>
          <p:nvPr/>
        </p:nvSpPr>
        <p:spPr>
          <a:xfrm>
            <a:off x="870481" y="595589"/>
            <a:ext cx="8000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Types of Binary Trees</a:t>
            </a:r>
            <a:endParaRPr b="1" i="0" sz="3200" u="none" cap="none" strike="noStrike">
              <a:solidFill>
                <a:schemeClr val="dk1"/>
              </a:solidFill>
              <a:latin typeface="Calibri"/>
              <a:ea typeface="Calibri"/>
              <a:cs typeface="Calibri"/>
              <a:sym typeface="Calibri"/>
            </a:endParaRPr>
          </a:p>
        </p:txBody>
      </p:sp>
      <p:sp>
        <p:nvSpPr>
          <p:cNvPr id="155" name="Google Shape;155;g7ba64573572722e8_6"/>
          <p:cNvSpPr txBox="1"/>
          <p:nvPr/>
        </p:nvSpPr>
        <p:spPr>
          <a:xfrm>
            <a:off x="1832025" y="1955975"/>
            <a:ext cx="92787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dk1"/>
                </a:solidFill>
                <a:latin typeface="Calibri"/>
                <a:ea typeface="Calibri"/>
                <a:cs typeface="Calibri"/>
                <a:sym typeface="Calibri"/>
              </a:rPr>
              <a:t>2.   </a:t>
            </a:r>
            <a:r>
              <a:rPr b="1" i="0" lang="en-IN" sz="2400" u="none" cap="none" strike="noStrike">
                <a:solidFill>
                  <a:schemeClr val="dk1"/>
                </a:solidFill>
                <a:latin typeface="Calibri"/>
                <a:ea typeface="Calibri"/>
                <a:cs typeface="Calibri"/>
                <a:sym typeface="Calibri"/>
              </a:rPr>
              <a:t>Full Binary Tree:</a:t>
            </a:r>
            <a:r>
              <a:rPr b="0" i="0" lang="en-IN" sz="2400" u="none" cap="none" strike="noStrike">
                <a:solidFill>
                  <a:schemeClr val="dk1"/>
                </a:solidFill>
                <a:latin typeface="Calibri"/>
                <a:ea typeface="Calibri"/>
                <a:cs typeface="Calibri"/>
                <a:sym typeface="Calibri"/>
              </a:rPr>
              <a:t> The tree in which every parent node having exactly two children is called Full Binary Tree.</a:t>
            </a:r>
            <a:endParaRPr b="0" i="0" sz="2400" u="none" cap="none" strike="noStrike">
              <a:solidFill>
                <a:schemeClr val="dk1"/>
              </a:solidFill>
              <a:latin typeface="Calibri"/>
              <a:ea typeface="Calibri"/>
              <a:cs typeface="Calibri"/>
              <a:sym typeface="Calibri"/>
            </a:endParaRPr>
          </a:p>
        </p:txBody>
      </p:sp>
      <p:sp>
        <p:nvSpPr>
          <p:cNvPr id="156" name="Google Shape;156;g7ba64573572722e8_6"/>
          <p:cNvSpPr/>
          <p:nvPr/>
        </p:nvSpPr>
        <p:spPr>
          <a:xfrm>
            <a:off x="2953259" y="3700563"/>
            <a:ext cx="960900" cy="5256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57" name="Google Shape;157;g7ba64573572722e8_6"/>
          <p:cNvSpPr/>
          <p:nvPr/>
        </p:nvSpPr>
        <p:spPr>
          <a:xfrm>
            <a:off x="1775720" y="4737867"/>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158" name="Google Shape;158;g7ba64573572722e8_6"/>
          <p:cNvSpPr/>
          <p:nvPr/>
        </p:nvSpPr>
        <p:spPr>
          <a:xfrm>
            <a:off x="4176557" y="4674729"/>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sp>
        <p:nvSpPr>
          <p:cNvPr id="159" name="Google Shape;159;g7ba64573572722e8_6"/>
          <p:cNvSpPr/>
          <p:nvPr/>
        </p:nvSpPr>
        <p:spPr>
          <a:xfrm>
            <a:off x="2430323" y="5607866"/>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E</a:t>
            </a:r>
            <a:endParaRPr b="1" i="0" sz="2400" u="none" cap="none" strike="noStrike">
              <a:solidFill>
                <a:srgbClr val="000000"/>
              </a:solidFill>
              <a:latin typeface="Calibri"/>
              <a:ea typeface="Calibri"/>
              <a:cs typeface="Calibri"/>
              <a:sym typeface="Calibri"/>
            </a:endParaRPr>
          </a:p>
        </p:txBody>
      </p:sp>
      <p:cxnSp>
        <p:nvCxnSpPr>
          <p:cNvPr id="160" name="Google Shape;160;g7ba64573572722e8_6"/>
          <p:cNvCxnSpPr>
            <a:stCxn id="156" idx="4"/>
            <a:endCxn id="158" idx="0"/>
          </p:cNvCxnSpPr>
          <p:nvPr/>
        </p:nvCxnSpPr>
        <p:spPr>
          <a:xfrm>
            <a:off x="3433709" y="4226163"/>
            <a:ext cx="1223400" cy="448500"/>
          </a:xfrm>
          <a:prstGeom prst="straightConnector1">
            <a:avLst/>
          </a:prstGeom>
          <a:noFill/>
          <a:ln cap="flat" cmpd="sng" w="28575">
            <a:solidFill>
              <a:srgbClr val="F79646"/>
            </a:solidFill>
            <a:prstDash val="solid"/>
            <a:round/>
            <a:headEnd len="sm" w="sm" type="none"/>
            <a:tailEnd len="med" w="med" type="triangle"/>
          </a:ln>
        </p:spPr>
      </p:cxnSp>
      <p:cxnSp>
        <p:nvCxnSpPr>
          <p:cNvPr id="161" name="Google Shape;161;g7ba64573572722e8_6"/>
          <p:cNvCxnSpPr>
            <a:stCxn id="156" idx="4"/>
            <a:endCxn id="157" idx="0"/>
          </p:cNvCxnSpPr>
          <p:nvPr/>
        </p:nvCxnSpPr>
        <p:spPr>
          <a:xfrm flipH="1">
            <a:off x="2256209" y="4226163"/>
            <a:ext cx="1177500" cy="511800"/>
          </a:xfrm>
          <a:prstGeom prst="straightConnector1">
            <a:avLst/>
          </a:prstGeom>
          <a:noFill/>
          <a:ln cap="flat" cmpd="sng" w="28575">
            <a:solidFill>
              <a:srgbClr val="F79646"/>
            </a:solidFill>
            <a:prstDash val="solid"/>
            <a:round/>
            <a:headEnd len="sm" w="sm" type="none"/>
            <a:tailEnd len="med" w="med" type="triangle"/>
          </a:ln>
        </p:spPr>
      </p:cxnSp>
      <p:cxnSp>
        <p:nvCxnSpPr>
          <p:cNvPr id="162" name="Google Shape;162;g7ba64573572722e8_6"/>
          <p:cNvCxnSpPr>
            <a:stCxn id="157" idx="4"/>
            <a:endCxn id="163" idx="0"/>
          </p:cNvCxnSpPr>
          <p:nvPr/>
        </p:nvCxnSpPr>
        <p:spPr>
          <a:xfrm flipH="1">
            <a:off x="1632470" y="5263467"/>
            <a:ext cx="623700" cy="344400"/>
          </a:xfrm>
          <a:prstGeom prst="straightConnector1">
            <a:avLst/>
          </a:prstGeom>
          <a:noFill/>
          <a:ln cap="flat" cmpd="sng" w="28575">
            <a:solidFill>
              <a:srgbClr val="F79646"/>
            </a:solidFill>
            <a:prstDash val="solid"/>
            <a:round/>
            <a:headEnd len="sm" w="sm" type="none"/>
            <a:tailEnd len="med" w="med" type="triangle"/>
          </a:ln>
        </p:spPr>
      </p:cxnSp>
      <p:sp>
        <p:nvSpPr>
          <p:cNvPr id="163" name="Google Shape;163;g7ba64573572722e8_6"/>
          <p:cNvSpPr/>
          <p:nvPr/>
        </p:nvSpPr>
        <p:spPr>
          <a:xfrm>
            <a:off x="1152069" y="5607866"/>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a:t>
            </a:r>
            <a:endParaRPr b="1" i="0" sz="2400" u="none" cap="none" strike="noStrike">
              <a:solidFill>
                <a:srgbClr val="000000"/>
              </a:solidFill>
              <a:latin typeface="Calibri"/>
              <a:ea typeface="Calibri"/>
              <a:cs typeface="Calibri"/>
              <a:sym typeface="Calibri"/>
            </a:endParaRPr>
          </a:p>
        </p:txBody>
      </p:sp>
      <p:cxnSp>
        <p:nvCxnSpPr>
          <p:cNvPr id="164" name="Google Shape;164;g7ba64573572722e8_6"/>
          <p:cNvCxnSpPr>
            <a:stCxn id="157" idx="4"/>
            <a:endCxn id="159" idx="0"/>
          </p:cNvCxnSpPr>
          <p:nvPr/>
        </p:nvCxnSpPr>
        <p:spPr>
          <a:xfrm>
            <a:off x="2256170" y="5263467"/>
            <a:ext cx="654600" cy="344400"/>
          </a:xfrm>
          <a:prstGeom prst="straightConnector1">
            <a:avLst/>
          </a:prstGeom>
          <a:noFill/>
          <a:ln cap="flat" cmpd="sng" w="28575">
            <a:solidFill>
              <a:srgbClr val="F79646"/>
            </a:solidFill>
            <a:prstDash val="solid"/>
            <a:round/>
            <a:headEnd len="sm" w="sm" type="none"/>
            <a:tailEnd len="med" w="med" type="triangle"/>
          </a:ln>
        </p:spPr>
      </p:cxnSp>
      <p:sp>
        <p:nvSpPr>
          <p:cNvPr id="165" name="Google Shape;165;g7ba64573572722e8_6"/>
          <p:cNvSpPr/>
          <p:nvPr/>
        </p:nvSpPr>
        <p:spPr>
          <a:xfrm>
            <a:off x="4754423" y="5671032"/>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G</a:t>
            </a:r>
            <a:endParaRPr b="1" i="0" sz="2400" u="none" cap="none" strike="noStrike">
              <a:solidFill>
                <a:srgbClr val="000000"/>
              </a:solidFill>
              <a:latin typeface="Calibri"/>
              <a:ea typeface="Calibri"/>
              <a:cs typeface="Calibri"/>
              <a:sym typeface="Calibri"/>
            </a:endParaRPr>
          </a:p>
        </p:txBody>
      </p:sp>
      <p:cxnSp>
        <p:nvCxnSpPr>
          <p:cNvPr id="166" name="Google Shape;166;g7ba64573572722e8_6"/>
          <p:cNvCxnSpPr>
            <a:stCxn id="158" idx="4"/>
            <a:endCxn id="167" idx="0"/>
          </p:cNvCxnSpPr>
          <p:nvPr/>
        </p:nvCxnSpPr>
        <p:spPr>
          <a:xfrm flipH="1">
            <a:off x="3956507" y="5200329"/>
            <a:ext cx="700500" cy="470700"/>
          </a:xfrm>
          <a:prstGeom prst="straightConnector1">
            <a:avLst/>
          </a:prstGeom>
          <a:noFill/>
          <a:ln cap="flat" cmpd="sng" w="28575">
            <a:solidFill>
              <a:srgbClr val="F79646"/>
            </a:solidFill>
            <a:prstDash val="solid"/>
            <a:round/>
            <a:headEnd len="sm" w="sm" type="none"/>
            <a:tailEnd len="med" w="med" type="triangle"/>
          </a:ln>
        </p:spPr>
      </p:cxnSp>
      <p:sp>
        <p:nvSpPr>
          <p:cNvPr id="167" name="Google Shape;167;g7ba64573572722e8_6"/>
          <p:cNvSpPr/>
          <p:nvPr/>
        </p:nvSpPr>
        <p:spPr>
          <a:xfrm>
            <a:off x="3476169" y="5671032"/>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a:t>
            </a:r>
            <a:endParaRPr b="1" i="0" sz="2400" u="none" cap="none" strike="noStrike">
              <a:solidFill>
                <a:srgbClr val="000000"/>
              </a:solidFill>
              <a:latin typeface="Calibri"/>
              <a:ea typeface="Calibri"/>
              <a:cs typeface="Calibri"/>
              <a:sym typeface="Calibri"/>
            </a:endParaRPr>
          </a:p>
        </p:txBody>
      </p:sp>
      <p:cxnSp>
        <p:nvCxnSpPr>
          <p:cNvPr id="168" name="Google Shape;168;g7ba64573572722e8_6"/>
          <p:cNvCxnSpPr>
            <a:stCxn id="158" idx="4"/>
            <a:endCxn id="165" idx="0"/>
          </p:cNvCxnSpPr>
          <p:nvPr/>
        </p:nvCxnSpPr>
        <p:spPr>
          <a:xfrm>
            <a:off x="4657007" y="5200329"/>
            <a:ext cx="577800" cy="470700"/>
          </a:xfrm>
          <a:prstGeom prst="straightConnector1">
            <a:avLst/>
          </a:prstGeom>
          <a:noFill/>
          <a:ln cap="flat" cmpd="sng" w="28575">
            <a:solidFill>
              <a:srgbClr val="F79646"/>
            </a:solidFill>
            <a:prstDash val="solid"/>
            <a:round/>
            <a:headEnd len="sm" w="sm" type="none"/>
            <a:tailEnd len="med" w="med" type="triangle"/>
          </a:ln>
        </p:spPr>
      </p:cxnSp>
      <p:sp>
        <p:nvSpPr>
          <p:cNvPr id="169" name="Google Shape;169;g7ba64573572722e8_6"/>
          <p:cNvSpPr/>
          <p:nvPr/>
        </p:nvSpPr>
        <p:spPr>
          <a:xfrm>
            <a:off x="6687059" y="3548163"/>
            <a:ext cx="960900" cy="525600"/>
          </a:xfrm>
          <a:prstGeom prst="ellipse">
            <a:avLst/>
          </a:prstGeom>
          <a:solidFill>
            <a:schemeClr val="lt1"/>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70" name="Google Shape;170;g7ba64573572722e8_6"/>
          <p:cNvSpPr/>
          <p:nvPr/>
        </p:nvSpPr>
        <p:spPr>
          <a:xfrm>
            <a:off x="5509520" y="4585467"/>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171" name="Google Shape;171;g7ba64573572722e8_6"/>
          <p:cNvSpPr/>
          <p:nvPr/>
        </p:nvSpPr>
        <p:spPr>
          <a:xfrm>
            <a:off x="7910357" y="4522329"/>
            <a:ext cx="960900" cy="5256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cxnSp>
        <p:nvCxnSpPr>
          <p:cNvPr id="172" name="Google Shape;172;g7ba64573572722e8_6"/>
          <p:cNvCxnSpPr>
            <a:stCxn id="169" idx="4"/>
            <a:endCxn id="171" idx="0"/>
          </p:cNvCxnSpPr>
          <p:nvPr/>
        </p:nvCxnSpPr>
        <p:spPr>
          <a:xfrm>
            <a:off x="7167509" y="4073763"/>
            <a:ext cx="1223400" cy="448500"/>
          </a:xfrm>
          <a:prstGeom prst="straightConnector1">
            <a:avLst/>
          </a:prstGeom>
          <a:noFill/>
          <a:ln cap="flat" cmpd="sng" w="28575">
            <a:solidFill>
              <a:srgbClr val="F79646"/>
            </a:solidFill>
            <a:prstDash val="solid"/>
            <a:round/>
            <a:headEnd len="sm" w="sm" type="none"/>
            <a:tailEnd len="med" w="med" type="triangle"/>
          </a:ln>
        </p:spPr>
      </p:cxnSp>
      <p:cxnSp>
        <p:nvCxnSpPr>
          <p:cNvPr id="173" name="Google Shape;173;g7ba64573572722e8_6"/>
          <p:cNvCxnSpPr>
            <a:stCxn id="169" idx="4"/>
            <a:endCxn id="170" idx="0"/>
          </p:cNvCxnSpPr>
          <p:nvPr/>
        </p:nvCxnSpPr>
        <p:spPr>
          <a:xfrm flipH="1">
            <a:off x="5990009" y="4073763"/>
            <a:ext cx="1177500" cy="511800"/>
          </a:xfrm>
          <a:prstGeom prst="straightConnector1">
            <a:avLst/>
          </a:prstGeom>
          <a:noFill/>
          <a:ln cap="flat" cmpd="sng" w="28575">
            <a:solidFill>
              <a:srgbClr val="F79646"/>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ead799c4de_0_70"/>
          <p:cNvSpPr txBox="1"/>
          <p:nvPr/>
        </p:nvSpPr>
        <p:spPr>
          <a:xfrm>
            <a:off x="631950" y="563100"/>
            <a:ext cx="10928100" cy="823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Representation of Binary tree using array</a:t>
            </a:r>
            <a:endParaRPr b="1" i="0" sz="3200" u="none" cap="none" strike="noStrike">
              <a:solidFill>
                <a:schemeClr val="dk1"/>
              </a:solidFill>
              <a:latin typeface="Calibri"/>
              <a:ea typeface="Calibri"/>
              <a:cs typeface="Calibri"/>
              <a:sym typeface="Calibri"/>
            </a:endParaRPr>
          </a:p>
        </p:txBody>
      </p:sp>
      <p:sp>
        <p:nvSpPr>
          <p:cNvPr id="179" name="Google Shape;179;gead799c4de_0_70"/>
          <p:cNvSpPr/>
          <p:nvPr/>
        </p:nvSpPr>
        <p:spPr>
          <a:xfrm>
            <a:off x="5713891" y="1386500"/>
            <a:ext cx="726600" cy="422400"/>
          </a:xfrm>
          <a:prstGeom prst="ellipse">
            <a:avLst/>
          </a:prstGeom>
          <a:solidFill>
            <a:srgbClr val="FFFFFF"/>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180" name="Google Shape;180;gead799c4de_0_70"/>
          <p:cNvSpPr/>
          <p:nvPr/>
        </p:nvSpPr>
        <p:spPr>
          <a:xfrm>
            <a:off x="4174797" y="2097693"/>
            <a:ext cx="726600" cy="4224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181" name="Google Shape;181;gead799c4de_0_70"/>
          <p:cNvSpPr/>
          <p:nvPr/>
        </p:nvSpPr>
        <p:spPr>
          <a:xfrm>
            <a:off x="7075929" y="2122336"/>
            <a:ext cx="726600" cy="4224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sp>
        <p:nvSpPr>
          <p:cNvPr id="182" name="Google Shape;182;gead799c4de_0_70"/>
          <p:cNvSpPr/>
          <p:nvPr/>
        </p:nvSpPr>
        <p:spPr>
          <a:xfrm>
            <a:off x="6249823" y="3041874"/>
            <a:ext cx="726600" cy="422400"/>
          </a:xfrm>
          <a:prstGeom prst="ellipse">
            <a:avLst/>
          </a:prstGeom>
          <a:solidFill>
            <a:srgbClr val="FFFFFF"/>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F</a:t>
            </a:r>
            <a:endParaRPr b="1" i="0" sz="2400" u="none" cap="none" strike="noStrike">
              <a:solidFill>
                <a:srgbClr val="000000"/>
              </a:solidFill>
              <a:latin typeface="Calibri"/>
              <a:ea typeface="Calibri"/>
              <a:cs typeface="Calibri"/>
              <a:sym typeface="Calibri"/>
            </a:endParaRPr>
          </a:p>
        </p:txBody>
      </p:sp>
      <p:sp>
        <p:nvSpPr>
          <p:cNvPr id="183" name="Google Shape;183;gead799c4de_0_70"/>
          <p:cNvSpPr/>
          <p:nvPr/>
        </p:nvSpPr>
        <p:spPr>
          <a:xfrm>
            <a:off x="7800115" y="3041874"/>
            <a:ext cx="726600" cy="422400"/>
          </a:xfrm>
          <a:prstGeom prst="ellipse">
            <a:avLst/>
          </a:prstGeom>
          <a:solidFill>
            <a:srgbClr val="FFFFFF"/>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G</a:t>
            </a:r>
            <a:endParaRPr b="1" i="0" sz="2400" u="none" cap="none" strike="noStrike">
              <a:solidFill>
                <a:srgbClr val="000000"/>
              </a:solidFill>
              <a:latin typeface="Calibri"/>
              <a:ea typeface="Calibri"/>
              <a:cs typeface="Calibri"/>
              <a:sym typeface="Calibri"/>
            </a:endParaRPr>
          </a:p>
        </p:txBody>
      </p:sp>
      <p:cxnSp>
        <p:nvCxnSpPr>
          <p:cNvPr id="184" name="Google Shape;184;gead799c4de_0_70"/>
          <p:cNvCxnSpPr>
            <a:stCxn id="181" idx="4"/>
            <a:endCxn id="182" idx="0"/>
          </p:cNvCxnSpPr>
          <p:nvPr/>
        </p:nvCxnSpPr>
        <p:spPr>
          <a:xfrm flipH="1">
            <a:off x="6613029" y="2544736"/>
            <a:ext cx="826200" cy="497100"/>
          </a:xfrm>
          <a:prstGeom prst="straightConnector1">
            <a:avLst/>
          </a:prstGeom>
          <a:noFill/>
          <a:ln cap="flat" cmpd="sng" w="28575">
            <a:solidFill>
              <a:srgbClr val="F79646"/>
            </a:solidFill>
            <a:prstDash val="solid"/>
            <a:round/>
            <a:headEnd len="sm" w="sm" type="none"/>
            <a:tailEnd len="med" w="med" type="triangle"/>
          </a:ln>
        </p:spPr>
      </p:cxnSp>
      <p:cxnSp>
        <p:nvCxnSpPr>
          <p:cNvPr id="185" name="Google Shape;185;gead799c4de_0_70"/>
          <p:cNvCxnSpPr>
            <a:stCxn id="181" idx="4"/>
            <a:endCxn id="183" idx="0"/>
          </p:cNvCxnSpPr>
          <p:nvPr/>
        </p:nvCxnSpPr>
        <p:spPr>
          <a:xfrm>
            <a:off x="7439229" y="2544736"/>
            <a:ext cx="724200" cy="497100"/>
          </a:xfrm>
          <a:prstGeom prst="straightConnector1">
            <a:avLst/>
          </a:prstGeom>
          <a:noFill/>
          <a:ln cap="flat" cmpd="sng" w="28575">
            <a:solidFill>
              <a:srgbClr val="F79646"/>
            </a:solidFill>
            <a:prstDash val="solid"/>
            <a:round/>
            <a:headEnd len="sm" w="sm" type="none"/>
            <a:tailEnd len="med" w="med" type="triangle"/>
          </a:ln>
        </p:spPr>
      </p:cxnSp>
      <p:cxnSp>
        <p:nvCxnSpPr>
          <p:cNvPr id="186" name="Google Shape;186;gead799c4de_0_70"/>
          <p:cNvCxnSpPr>
            <a:stCxn id="179" idx="4"/>
            <a:endCxn id="180" idx="0"/>
          </p:cNvCxnSpPr>
          <p:nvPr/>
        </p:nvCxnSpPr>
        <p:spPr>
          <a:xfrm flipH="1">
            <a:off x="4538191" y="1808900"/>
            <a:ext cx="1539000" cy="288900"/>
          </a:xfrm>
          <a:prstGeom prst="straightConnector1">
            <a:avLst/>
          </a:prstGeom>
          <a:noFill/>
          <a:ln cap="flat" cmpd="sng" w="28575">
            <a:solidFill>
              <a:srgbClr val="F79646"/>
            </a:solidFill>
            <a:prstDash val="solid"/>
            <a:round/>
            <a:headEnd len="sm" w="sm" type="none"/>
            <a:tailEnd len="med" w="med" type="triangle"/>
          </a:ln>
        </p:spPr>
      </p:cxnSp>
      <p:cxnSp>
        <p:nvCxnSpPr>
          <p:cNvPr id="187" name="Google Shape;187;gead799c4de_0_70"/>
          <p:cNvCxnSpPr>
            <a:stCxn id="179" idx="4"/>
            <a:endCxn id="181" idx="0"/>
          </p:cNvCxnSpPr>
          <p:nvPr/>
        </p:nvCxnSpPr>
        <p:spPr>
          <a:xfrm>
            <a:off x="6077191" y="1808900"/>
            <a:ext cx="1362000" cy="313500"/>
          </a:xfrm>
          <a:prstGeom prst="straightConnector1">
            <a:avLst/>
          </a:prstGeom>
          <a:noFill/>
          <a:ln cap="flat" cmpd="sng" w="28575">
            <a:solidFill>
              <a:srgbClr val="F79646"/>
            </a:solidFill>
            <a:prstDash val="solid"/>
            <a:round/>
            <a:headEnd len="sm" w="sm" type="none"/>
            <a:tailEnd len="med" w="med" type="triangle"/>
          </a:ln>
        </p:spPr>
      </p:cxnSp>
      <p:cxnSp>
        <p:nvCxnSpPr>
          <p:cNvPr id="188" name="Google Shape;188;gead799c4de_0_70"/>
          <p:cNvCxnSpPr>
            <a:stCxn id="180" idx="4"/>
            <a:endCxn id="189" idx="0"/>
          </p:cNvCxnSpPr>
          <p:nvPr/>
        </p:nvCxnSpPr>
        <p:spPr>
          <a:xfrm flipH="1">
            <a:off x="3609297" y="2520093"/>
            <a:ext cx="928800" cy="521700"/>
          </a:xfrm>
          <a:prstGeom prst="straightConnector1">
            <a:avLst/>
          </a:prstGeom>
          <a:noFill/>
          <a:ln cap="flat" cmpd="sng" w="28575">
            <a:solidFill>
              <a:srgbClr val="F79646"/>
            </a:solidFill>
            <a:prstDash val="solid"/>
            <a:round/>
            <a:headEnd len="sm" w="sm" type="none"/>
            <a:tailEnd len="med" w="med" type="triangle"/>
          </a:ln>
        </p:spPr>
      </p:cxnSp>
      <p:sp>
        <p:nvSpPr>
          <p:cNvPr id="189" name="Google Shape;189;gead799c4de_0_70"/>
          <p:cNvSpPr/>
          <p:nvPr/>
        </p:nvSpPr>
        <p:spPr>
          <a:xfrm>
            <a:off x="3245990" y="3041874"/>
            <a:ext cx="726600" cy="422400"/>
          </a:xfrm>
          <a:prstGeom prst="ellipse">
            <a:avLst/>
          </a:prstGeom>
          <a:solidFill>
            <a:srgbClr val="FFFFFF"/>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a:t>
            </a:r>
            <a:endParaRPr b="1" i="0" sz="2400" u="none" cap="none" strike="noStrike">
              <a:solidFill>
                <a:srgbClr val="000000"/>
              </a:solidFill>
              <a:latin typeface="Calibri"/>
              <a:ea typeface="Calibri"/>
              <a:cs typeface="Calibri"/>
              <a:sym typeface="Calibri"/>
            </a:endParaRPr>
          </a:p>
        </p:txBody>
      </p:sp>
      <p:sp>
        <p:nvSpPr>
          <p:cNvPr id="190" name="Google Shape;190;gead799c4de_0_70"/>
          <p:cNvSpPr/>
          <p:nvPr/>
        </p:nvSpPr>
        <p:spPr>
          <a:xfrm>
            <a:off x="2683550" y="3769861"/>
            <a:ext cx="726600" cy="4224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H</a:t>
            </a:r>
            <a:endParaRPr b="1" i="0" sz="2400" u="none" cap="none" strike="noStrike">
              <a:solidFill>
                <a:srgbClr val="000000"/>
              </a:solidFill>
              <a:latin typeface="Calibri"/>
              <a:ea typeface="Calibri"/>
              <a:cs typeface="Calibri"/>
              <a:sym typeface="Calibri"/>
            </a:endParaRPr>
          </a:p>
        </p:txBody>
      </p:sp>
      <p:cxnSp>
        <p:nvCxnSpPr>
          <p:cNvPr id="191" name="Google Shape;191;gead799c4de_0_70"/>
          <p:cNvCxnSpPr>
            <a:stCxn id="189" idx="4"/>
            <a:endCxn id="190" idx="0"/>
          </p:cNvCxnSpPr>
          <p:nvPr/>
        </p:nvCxnSpPr>
        <p:spPr>
          <a:xfrm flipH="1">
            <a:off x="3046790" y="3464274"/>
            <a:ext cx="562500" cy="305700"/>
          </a:xfrm>
          <a:prstGeom prst="straightConnector1">
            <a:avLst/>
          </a:prstGeom>
          <a:noFill/>
          <a:ln cap="flat" cmpd="sng" w="28575">
            <a:solidFill>
              <a:srgbClr val="F79646"/>
            </a:solidFill>
            <a:prstDash val="solid"/>
            <a:round/>
            <a:headEnd len="sm" w="sm" type="none"/>
            <a:tailEnd len="med" w="med" type="triangle"/>
          </a:ln>
        </p:spPr>
      </p:cxnSp>
      <p:sp>
        <p:nvSpPr>
          <p:cNvPr id="192" name="Google Shape;192;gead799c4de_0_70"/>
          <p:cNvSpPr/>
          <p:nvPr/>
        </p:nvSpPr>
        <p:spPr>
          <a:xfrm>
            <a:off x="4584834" y="3778461"/>
            <a:ext cx="726600" cy="4224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J</a:t>
            </a:r>
            <a:endParaRPr b="1" i="0" sz="2400" u="none" cap="none" strike="noStrike">
              <a:solidFill>
                <a:srgbClr val="000000"/>
              </a:solidFill>
              <a:latin typeface="Calibri"/>
              <a:ea typeface="Calibri"/>
              <a:cs typeface="Calibri"/>
              <a:sym typeface="Calibri"/>
            </a:endParaRPr>
          </a:p>
        </p:txBody>
      </p:sp>
      <p:sp>
        <p:nvSpPr>
          <p:cNvPr id="193" name="Google Shape;193;gead799c4de_0_70"/>
          <p:cNvSpPr/>
          <p:nvPr/>
        </p:nvSpPr>
        <p:spPr>
          <a:xfrm>
            <a:off x="3770967" y="3778471"/>
            <a:ext cx="726600" cy="4224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I</a:t>
            </a:r>
            <a:endParaRPr b="1" i="0" sz="2400" u="none" cap="none" strike="noStrike">
              <a:solidFill>
                <a:srgbClr val="000000"/>
              </a:solidFill>
              <a:latin typeface="Calibri"/>
              <a:ea typeface="Calibri"/>
              <a:cs typeface="Calibri"/>
              <a:sym typeface="Calibri"/>
            </a:endParaRPr>
          </a:p>
        </p:txBody>
      </p:sp>
      <p:sp>
        <p:nvSpPr>
          <p:cNvPr id="194" name="Google Shape;194;gead799c4de_0_70"/>
          <p:cNvSpPr/>
          <p:nvPr/>
        </p:nvSpPr>
        <p:spPr>
          <a:xfrm>
            <a:off x="4922614" y="3041874"/>
            <a:ext cx="726600" cy="4224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E</a:t>
            </a:r>
            <a:endParaRPr b="1" i="0" sz="2400" u="none" cap="none" strike="noStrike">
              <a:solidFill>
                <a:srgbClr val="000000"/>
              </a:solidFill>
              <a:latin typeface="Calibri"/>
              <a:ea typeface="Calibri"/>
              <a:cs typeface="Calibri"/>
              <a:sym typeface="Calibri"/>
            </a:endParaRPr>
          </a:p>
        </p:txBody>
      </p:sp>
      <p:cxnSp>
        <p:nvCxnSpPr>
          <p:cNvPr id="195" name="Google Shape;195;gead799c4de_0_70"/>
          <p:cNvCxnSpPr>
            <a:stCxn id="180" idx="4"/>
            <a:endCxn id="194" idx="0"/>
          </p:cNvCxnSpPr>
          <p:nvPr/>
        </p:nvCxnSpPr>
        <p:spPr>
          <a:xfrm>
            <a:off x="4538097" y="2520093"/>
            <a:ext cx="747900" cy="521700"/>
          </a:xfrm>
          <a:prstGeom prst="straightConnector1">
            <a:avLst/>
          </a:prstGeom>
          <a:noFill/>
          <a:ln cap="flat" cmpd="sng" w="28575">
            <a:solidFill>
              <a:srgbClr val="F79646"/>
            </a:solidFill>
            <a:prstDash val="solid"/>
            <a:round/>
            <a:headEnd len="sm" w="sm" type="none"/>
            <a:tailEnd len="med" w="med" type="triangle"/>
          </a:ln>
        </p:spPr>
      </p:cxnSp>
      <p:cxnSp>
        <p:nvCxnSpPr>
          <p:cNvPr id="196" name="Google Shape;196;gead799c4de_0_70"/>
          <p:cNvCxnSpPr>
            <a:stCxn id="189" idx="4"/>
            <a:endCxn id="193" idx="0"/>
          </p:cNvCxnSpPr>
          <p:nvPr/>
        </p:nvCxnSpPr>
        <p:spPr>
          <a:xfrm>
            <a:off x="3609290" y="3464274"/>
            <a:ext cx="525000" cy="314100"/>
          </a:xfrm>
          <a:prstGeom prst="straightConnector1">
            <a:avLst/>
          </a:prstGeom>
          <a:noFill/>
          <a:ln cap="flat" cmpd="sng" w="28575">
            <a:solidFill>
              <a:srgbClr val="F79646"/>
            </a:solidFill>
            <a:prstDash val="solid"/>
            <a:round/>
            <a:headEnd len="sm" w="sm" type="none"/>
            <a:tailEnd len="med" w="med" type="triangle"/>
          </a:ln>
        </p:spPr>
      </p:cxnSp>
      <p:cxnSp>
        <p:nvCxnSpPr>
          <p:cNvPr id="197" name="Google Shape;197;gead799c4de_0_70"/>
          <p:cNvCxnSpPr>
            <a:stCxn id="194" idx="4"/>
            <a:endCxn id="192" idx="0"/>
          </p:cNvCxnSpPr>
          <p:nvPr/>
        </p:nvCxnSpPr>
        <p:spPr>
          <a:xfrm flipH="1">
            <a:off x="4948114" y="3464274"/>
            <a:ext cx="337800" cy="314100"/>
          </a:xfrm>
          <a:prstGeom prst="straightConnector1">
            <a:avLst/>
          </a:prstGeom>
          <a:noFill/>
          <a:ln cap="flat" cmpd="sng" w="28575">
            <a:solidFill>
              <a:srgbClr val="F79646"/>
            </a:solidFill>
            <a:prstDash val="solid"/>
            <a:round/>
            <a:headEnd len="sm" w="sm" type="none"/>
            <a:tailEnd len="med" w="med" type="triangle"/>
          </a:ln>
        </p:spPr>
      </p:cxnSp>
      <p:graphicFrame>
        <p:nvGraphicFramePr>
          <p:cNvPr id="198" name="Google Shape;198;gead799c4de_0_70"/>
          <p:cNvGraphicFramePr/>
          <p:nvPr/>
        </p:nvGraphicFramePr>
        <p:xfrm>
          <a:off x="685225" y="4686300"/>
          <a:ext cx="3000000" cy="3000000"/>
        </p:xfrm>
        <a:graphic>
          <a:graphicData uri="http://schemas.openxmlformats.org/drawingml/2006/table">
            <a:tbl>
              <a:tblPr>
                <a:noFill/>
                <a:tableStyleId>{503EA2D3-CB0F-4DCD-9059-FB1E2A507E2B}</a:tableStyleId>
              </a:tblPr>
              <a:tblGrid>
                <a:gridCol w="548450"/>
                <a:gridCol w="548450"/>
                <a:gridCol w="548450"/>
                <a:gridCol w="548450"/>
                <a:gridCol w="548450"/>
                <a:gridCol w="548450"/>
                <a:gridCol w="548450"/>
                <a:gridCol w="548450"/>
                <a:gridCol w="548450"/>
                <a:gridCol w="548450"/>
                <a:gridCol w="548450"/>
                <a:gridCol w="548450"/>
                <a:gridCol w="548450"/>
                <a:gridCol w="548450"/>
                <a:gridCol w="548450"/>
                <a:gridCol w="548450"/>
              </a:tblGrid>
              <a:tr h="396200">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B</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C</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D</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E</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F</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G</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H</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I</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J</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ead799c4de_0_94"/>
          <p:cNvSpPr txBox="1"/>
          <p:nvPr/>
        </p:nvSpPr>
        <p:spPr>
          <a:xfrm>
            <a:off x="756025" y="367775"/>
            <a:ext cx="10928100" cy="115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IN" sz="3200" u="none" cap="none" strike="noStrike">
                <a:solidFill>
                  <a:schemeClr val="dk1"/>
                </a:solidFill>
                <a:latin typeface="Calibri"/>
                <a:ea typeface="Calibri"/>
                <a:cs typeface="Calibri"/>
                <a:sym typeface="Calibri"/>
              </a:rPr>
              <a:t>Representation of Right Skewed Binary tree using array</a:t>
            </a:r>
            <a:endParaRPr b="1" i="0" sz="3200" u="none" cap="none" strike="noStrike">
              <a:solidFill>
                <a:schemeClr val="dk1"/>
              </a:solidFill>
              <a:latin typeface="Calibri"/>
              <a:ea typeface="Calibri"/>
              <a:cs typeface="Calibri"/>
              <a:sym typeface="Calibri"/>
            </a:endParaRPr>
          </a:p>
        </p:txBody>
      </p:sp>
      <p:sp>
        <p:nvSpPr>
          <p:cNvPr id="204" name="Google Shape;204;gead799c4de_0_94"/>
          <p:cNvSpPr/>
          <p:nvPr/>
        </p:nvSpPr>
        <p:spPr>
          <a:xfrm>
            <a:off x="4129701" y="1520675"/>
            <a:ext cx="836100" cy="418200"/>
          </a:xfrm>
          <a:prstGeom prst="ellipse">
            <a:avLst/>
          </a:prstGeom>
          <a:solidFill>
            <a:srgbClr val="FFFFFF"/>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A</a:t>
            </a:r>
            <a:endParaRPr b="1" i="0" sz="2400" u="none" cap="none" strike="noStrike">
              <a:solidFill>
                <a:srgbClr val="000000"/>
              </a:solidFill>
              <a:latin typeface="Calibri"/>
              <a:ea typeface="Calibri"/>
              <a:cs typeface="Calibri"/>
              <a:sym typeface="Calibri"/>
            </a:endParaRPr>
          </a:p>
        </p:txBody>
      </p:sp>
      <p:sp>
        <p:nvSpPr>
          <p:cNvPr id="205" name="Google Shape;205;gead799c4de_0_94"/>
          <p:cNvSpPr/>
          <p:nvPr/>
        </p:nvSpPr>
        <p:spPr>
          <a:xfrm>
            <a:off x="4965870" y="2167308"/>
            <a:ext cx="836100" cy="418200"/>
          </a:xfrm>
          <a:prstGeom prst="ellipse">
            <a:avLst/>
          </a:prstGeom>
          <a:no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B</a:t>
            </a:r>
            <a:endParaRPr b="1" i="0" sz="2400" u="none" cap="none" strike="noStrike">
              <a:solidFill>
                <a:srgbClr val="000000"/>
              </a:solidFill>
              <a:latin typeface="Calibri"/>
              <a:ea typeface="Calibri"/>
              <a:cs typeface="Calibri"/>
              <a:sym typeface="Calibri"/>
            </a:endParaRPr>
          </a:p>
        </p:txBody>
      </p:sp>
      <p:sp>
        <p:nvSpPr>
          <p:cNvPr id="206" name="Google Shape;206;gead799c4de_0_94"/>
          <p:cNvSpPr/>
          <p:nvPr/>
        </p:nvSpPr>
        <p:spPr>
          <a:xfrm>
            <a:off x="6638202" y="3488736"/>
            <a:ext cx="836100" cy="418200"/>
          </a:xfrm>
          <a:prstGeom prst="ellipse">
            <a:avLst/>
          </a:prstGeom>
          <a:solidFill>
            <a:srgbClr val="FFFFFF"/>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D</a:t>
            </a:r>
            <a:endParaRPr b="1" i="0" sz="2400" u="none" cap="none" strike="noStrike">
              <a:solidFill>
                <a:srgbClr val="000000"/>
              </a:solidFill>
              <a:latin typeface="Calibri"/>
              <a:ea typeface="Calibri"/>
              <a:cs typeface="Calibri"/>
              <a:sym typeface="Calibri"/>
            </a:endParaRPr>
          </a:p>
        </p:txBody>
      </p:sp>
      <p:sp>
        <p:nvSpPr>
          <p:cNvPr id="207" name="Google Shape;207;gead799c4de_0_94"/>
          <p:cNvSpPr/>
          <p:nvPr/>
        </p:nvSpPr>
        <p:spPr>
          <a:xfrm>
            <a:off x="5802030" y="2828022"/>
            <a:ext cx="836100" cy="418200"/>
          </a:xfrm>
          <a:prstGeom prst="ellipse">
            <a:avLst/>
          </a:prstGeom>
          <a:solidFill>
            <a:srgbClr val="FFFFFF"/>
          </a:solidFill>
          <a:ln cap="flat" cmpd="sng" w="38100">
            <a:solidFill>
              <a:srgbClr val="0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Calibri"/>
                <a:ea typeface="Calibri"/>
                <a:cs typeface="Calibri"/>
                <a:sym typeface="Calibri"/>
              </a:rPr>
              <a:t>C</a:t>
            </a:r>
            <a:endParaRPr b="1" i="0" sz="2400" u="none" cap="none" strike="noStrike">
              <a:solidFill>
                <a:srgbClr val="000000"/>
              </a:solidFill>
              <a:latin typeface="Calibri"/>
              <a:ea typeface="Calibri"/>
              <a:cs typeface="Calibri"/>
              <a:sym typeface="Calibri"/>
            </a:endParaRPr>
          </a:p>
        </p:txBody>
      </p:sp>
      <p:cxnSp>
        <p:nvCxnSpPr>
          <p:cNvPr id="208" name="Google Shape;208;gead799c4de_0_94"/>
          <p:cNvCxnSpPr>
            <a:stCxn id="205" idx="4"/>
            <a:endCxn id="207" idx="1"/>
          </p:cNvCxnSpPr>
          <p:nvPr/>
        </p:nvCxnSpPr>
        <p:spPr>
          <a:xfrm>
            <a:off x="5383920" y="2585508"/>
            <a:ext cx="540600" cy="303900"/>
          </a:xfrm>
          <a:prstGeom prst="straightConnector1">
            <a:avLst/>
          </a:prstGeom>
          <a:noFill/>
          <a:ln cap="flat" cmpd="sng" w="28575">
            <a:solidFill>
              <a:srgbClr val="F79646"/>
            </a:solidFill>
            <a:prstDash val="solid"/>
            <a:round/>
            <a:headEnd len="sm" w="sm" type="none"/>
            <a:tailEnd len="med" w="med" type="triangle"/>
          </a:ln>
        </p:spPr>
      </p:cxnSp>
      <p:cxnSp>
        <p:nvCxnSpPr>
          <p:cNvPr id="209" name="Google Shape;209;gead799c4de_0_94"/>
          <p:cNvCxnSpPr>
            <a:stCxn id="204" idx="4"/>
            <a:endCxn id="205" idx="1"/>
          </p:cNvCxnSpPr>
          <p:nvPr/>
        </p:nvCxnSpPr>
        <p:spPr>
          <a:xfrm>
            <a:off x="4547751" y="1938875"/>
            <a:ext cx="540600" cy="289800"/>
          </a:xfrm>
          <a:prstGeom prst="straightConnector1">
            <a:avLst/>
          </a:prstGeom>
          <a:noFill/>
          <a:ln cap="flat" cmpd="sng" w="28575">
            <a:solidFill>
              <a:srgbClr val="F79646"/>
            </a:solidFill>
            <a:prstDash val="solid"/>
            <a:round/>
            <a:headEnd len="sm" w="sm" type="none"/>
            <a:tailEnd len="med" w="med" type="triangle"/>
          </a:ln>
        </p:spPr>
      </p:cxnSp>
      <p:cxnSp>
        <p:nvCxnSpPr>
          <p:cNvPr id="210" name="Google Shape;210;gead799c4de_0_94"/>
          <p:cNvCxnSpPr>
            <a:stCxn id="207" idx="4"/>
            <a:endCxn id="206" idx="1"/>
          </p:cNvCxnSpPr>
          <p:nvPr/>
        </p:nvCxnSpPr>
        <p:spPr>
          <a:xfrm>
            <a:off x="6220080" y="3246222"/>
            <a:ext cx="540600" cy="303900"/>
          </a:xfrm>
          <a:prstGeom prst="straightConnector1">
            <a:avLst/>
          </a:prstGeom>
          <a:noFill/>
          <a:ln cap="flat" cmpd="sng" w="28575">
            <a:solidFill>
              <a:srgbClr val="F79646"/>
            </a:solidFill>
            <a:prstDash val="solid"/>
            <a:round/>
            <a:headEnd len="sm" w="sm" type="none"/>
            <a:tailEnd len="med" w="med" type="triangle"/>
          </a:ln>
        </p:spPr>
      </p:cxnSp>
      <p:graphicFrame>
        <p:nvGraphicFramePr>
          <p:cNvPr id="211" name="Google Shape;211;gead799c4de_0_94"/>
          <p:cNvGraphicFramePr/>
          <p:nvPr/>
        </p:nvGraphicFramePr>
        <p:xfrm>
          <a:off x="837625" y="4457700"/>
          <a:ext cx="3000000" cy="3000000"/>
        </p:xfrm>
        <a:graphic>
          <a:graphicData uri="http://schemas.openxmlformats.org/drawingml/2006/table">
            <a:tbl>
              <a:tblPr>
                <a:noFill/>
                <a:tableStyleId>{503EA2D3-CB0F-4DCD-9059-FB1E2A507E2B}</a:tableStyleId>
              </a:tblPr>
              <a:tblGrid>
                <a:gridCol w="548450"/>
                <a:gridCol w="548450"/>
                <a:gridCol w="548450"/>
                <a:gridCol w="548450"/>
                <a:gridCol w="548450"/>
                <a:gridCol w="548450"/>
                <a:gridCol w="548450"/>
                <a:gridCol w="548450"/>
                <a:gridCol w="548450"/>
                <a:gridCol w="548450"/>
                <a:gridCol w="548450"/>
                <a:gridCol w="548450"/>
                <a:gridCol w="548450"/>
                <a:gridCol w="548450"/>
                <a:gridCol w="548450"/>
                <a:gridCol w="548450"/>
              </a:tblGrid>
              <a:tr h="396200">
                <a:tc>
                  <a:txBody>
                    <a:bodyPr/>
                    <a:lstStyle/>
                    <a:p>
                      <a:pPr indent="0" lvl="0" marL="0" marR="0" rtl="0" algn="ctr">
                        <a:lnSpc>
                          <a:spcPct val="100000"/>
                        </a:lnSpc>
                        <a:spcBef>
                          <a:spcPts val="0"/>
                        </a:spcBef>
                        <a:spcAft>
                          <a:spcPts val="0"/>
                        </a:spcAft>
                        <a:buClr>
                          <a:srgbClr val="000000"/>
                        </a:buClr>
                        <a:buSzPts val="2400"/>
                        <a:buFont typeface="Arial"/>
                        <a:buNone/>
                      </a:pPr>
                      <a:r>
                        <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B</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C</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25AAE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1" lang="en-IN" sz="2400" u="none" cap="none" strike="noStrike">
                          <a:latin typeface="Calibri"/>
                          <a:ea typeface="Calibri"/>
                          <a:cs typeface="Calibri"/>
                          <a:sym typeface="Calibri"/>
                        </a:rPr>
                        <a:t>D</a:t>
                      </a:r>
                      <a:endParaRPr b="1" sz="2400" u="none" cap="none" strike="noStrike">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7964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