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y="6858000" cx="12192000"/>
  <p:notesSz cx="6858000" cy="9144000"/>
  <p:embeddedFontLst>
    <p:embeddedFont>
      <p:font typeface="Roboto"/>
      <p:regular r:id="rId59"/>
      <p:bold r:id="rId60"/>
      <p:italic r:id="rId61"/>
      <p:boldItalic r:id="rId62"/>
    </p:embeddedFont>
    <p:embeddedFont>
      <p:font typeface="Corbel"/>
      <p:regular r:id="rId63"/>
      <p:bold r:id="rId64"/>
      <p:italic r:id="rId65"/>
      <p:boldItalic r:id="rId66"/>
    </p:embeddedFont>
    <p:embeddedFont>
      <p:font typeface="Candara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71" roundtripDataSignature="AMtx7mjWH2YNJ5S+1UV5rxpJJ322s97S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91BAC2-26A6-4C0A-ACFC-A6A071C00141}">
  <a:tblStyle styleId="{6091BAC2-26A6-4C0A-ACFC-A6A071C0014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01610116-F7BE-4F8D-948A-A92337964044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customschemas.google.com/relationships/presentationmetadata" Target="metadata"/><Relationship Id="rId70" Type="http://schemas.openxmlformats.org/officeDocument/2006/relationships/font" Target="fonts/Candara-bold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-boldItalic.fntdata"/><Relationship Id="rId61" Type="http://schemas.openxmlformats.org/officeDocument/2006/relationships/font" Target="fonts/Roboto-italic.fntdata"/><Relationship Id="rId20" Type="http://schemas.openxmlformats.org/officeDocument/2006/relationships/slide" Target="slides/slide14.xml"/><Relationship Id="rId64" Type="http://schemas.openxmlformats.org/officeDocument/2006/relationships/font" Target="fonts/Corbel-bold.fntdata"/><Relationship Id="rId63" Type="http://schemas.openxmlformats.org/officeDocument/2006/relationships/font" Target="fonts/Corbel-regular.fntdata"/><Relationship Id="rId22" Type="http://schemas.openxmlformats.org/officeDocument/2006/relationships/slide" Target="slides/slide16.xml"/><Relationship Id="rId66" Type="http://schemas.openxmlformats.org/officeDocument/2006/relationships/font" Target="fonts/Corbel-boldItalic.fntdata"/><Relationship Id="rId21" Type="http://schemas.openxmlformats.org/officeDocument/2006/relationships/slide" Target="slides/slide15.xml"/><Relationship Id="rId65" Type="http://schemas.openxmlformats.org/officeDocument/2006/relationships/font" Target="fonts/Corbel-italic.fntdata"/><Relationship Id="rId24" Type="http://schemas.openxmlformats.org/officeDocument/2006/relationships/slide" Target="slides/slide18.xml"/><Relationship Id="rId68" Type="http://schemas.openxmlformats.org/officeDocument/2006/relationships/font" Target="fonts/Candara-bold.fntdata"/><Relationship Id="rId23" Type="http://schemas.openxmlformats.org/officeDocument/2006/relationships/slide" Target="slides/slide17.xml"/><Relationship Id="rId67" Type="http://schemas.openxmlformats.org/officeDocument/2006/relationships/font" Target="fonts/Candara-regular.fntdata"/><Relationship Id="rId60" Type="http://schemas.openxmlformats.org/officeDocument/2006/relationships/font" Target="fonts/Roboto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Candara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Roboto-regular.fntdata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252b342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f252b342c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Please explain why we cannot use where keyword with aggregate functions</a:t>
            </a:r>
            <a:endParaRPr/>
          </a:p>
        </p:txBody>
      </p:sp>
      <p:sp>
        <p:nvSpPr>
          <p:cNvPr id="309" name="Google Shape;309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252b342c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f252b342c4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8" name="Google Shape;378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7" name="Google Shape;387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252b342c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f252b342c4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7" name="Google Shape;397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7" name="Google Shape;407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7" name="Google Shape;417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252b342c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f252b342c4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252b342c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f252b342c4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252b342c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f252b342c4_0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DBMS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 txBox="1"/>
          <p:nvPr/>
        </p:nvSpPr>
        <p:spPr>
          <a:xfrm>
            <a:off x="731775" y="1551450"/>
            <a:ext cx="10638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Redundancy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Same data in multiple places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Inconsistency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Same data in different format in different places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Integrity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problems: overall completeness of data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Difficulty in accessing data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Atomicity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updates: perform all set of operations or none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Concurrent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by multiple users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Problems with File System</a:t>
            </a:r>
            <a:endParaRPr b="1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/>
          <p:nvPr/>
        </p:nvSpPr>
        <p:spPr>
          <a:xfrm>
            <a:off x="731775" y="1551450"/>
            <a:ext cx="10638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Consistency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Reduced Data Redundancy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Integrity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Atomicity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Concurrent access by maintaining log files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Advantages of RDBMS</a:t>
            </a:r>
            <a:endParaRPr b="0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Schema Definition</a:t>
            </a:r>
            <a:endParaRPr b="1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678045" y="1847233"/>
            <a:ext cx="996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structural view that shows the entire logical representation of the database.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Schema Architecture</a:t>
            </a:r>
            <a:endParaRPr b="1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678045" y="1847233"/>
            <a:ext cx="9969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schema Architecture is divided into Physical and Logical.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Database Schema: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schema handles how to store data in secondary storage.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 Database Schema: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handles logical constraints on the data being stored.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Schema Example</a:t>
            </a:r>
            <a:endParaRPr b="1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050" y="1210400"/>
            <a:ext cx="6373674" cy="54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Types of SQL commands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622350" y="1402350"/>
            <a:ext cx="10947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commands are classified into subcategories. They are: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 - Data definition language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DML -Data manipulation language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DCL - Data control language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TCL - Transaction control language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/>
          <p:nvPr/>
        </p:nvSpPr>
        <p:spPr>
          <a:xfrm>
            <a:off x="678050" y="1214825"/>
            <a:ext cx="10947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definition language (DDL) commands are used to define database structure.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create, alter, rename, truncate, drop commands in DDL.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8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DDL Definition 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/>
        </p:nvSpPr>
        <p:spPr>
          <a:xfrm>
            <a:off x="678050" y="1214825"/>
            <a:ext cx="109473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</a:t>
            </a:r>
            <a:r>
              <a:rPr b="0" i="1" lang="en-IN" sz="20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database_name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create database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b="0" i="1" lang="en-IN" sz="20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(attribute_1 data_type, attribute_2 data_type,.....);  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create table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b="0" i="1" lang="en-IN" sz="20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b="0" i="0" lang="en-IN" sz="20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column </a:t>
            </a:r>
            <a:r>
              <a:rPr b="0" i="1" lang="en-IN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column_name </a:t>
            </a:r>
            <a:r>
              <a:rPr b="0" i="1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data_type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add column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b="0" i="1" lang="en-IN" sz="20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b="0" i="0" lang="en-IN" sz="20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column </a:t>
            </a:r>
            <a:r>
              <a:rPr b="0" i="1" lang="en-IN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column_name </a:t>
            </a:r>
            <a:r>
              <a:rPr b="0" i="1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data_type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modify column data_type only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b="0" i="1" lang="en-IN" sz="20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b="0" i="0" lang="en-IN" sz="20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rename to </a:t>
            </a:r>
            <a:r>
              <a:rPr b="0" i="1" lang="en-IN" sz="20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new_table_name</a:t>
            </a:r>
            <a:r>
              <a:rPr b="0" i="0" lang="en-IN" sz="20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// rename table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b="0" i="1" lang="en-IN" sz="20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b="0" i="0" lang="en-IN" sz="20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rename column </a:t>
            </a:r>
            <a:r>
              <a:rPr b="0" i="1" lang="en-IN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column_name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b="0" i="1" lang="en-IN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new_column_name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rename column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b="0" i="1" lang="en-IN" sz="20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b="0" i="0" lang="en-IN" sz="20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column </a:t>
            </a:r>
            <a:r>
              <a:rPr b="0" i="1" lang="en-IN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column_name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drop column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rename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b="0" i="1" lang="en-IN" sz="20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b="0" i="0" lang="en-IN" sz="20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b="0" i="1" lang="en-IN" sz="20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new_table_name</a:t>
            </a:r>
            <a:r>
              <a:rPr b="0" i="0" lang="en-IN" sz="20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rename table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truncate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b="0" i="1" lang="en-IN" sz="20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b="0" i="0" lang="en-IN" sz="20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truncate table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b="0" i="1" lang="en-IN" sz="20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b="0" i="0" lang="en-IN" sz="20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drop table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</a:t>
            </a:r>
            <a:r>
              <a:rPr b="0" i="1" lang="en-IN" sz="20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b="0" i="0" lang="en-IN" sz="20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drop database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9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DDL Syntax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DDL Example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0"/>
          <p:cNvSpPr txBox="1"/>
          <p:nvPr/>
        </p:nvSpPr>
        <p:spPr>
          <a:xfrm>
            <a:off x="678051" y="1218500"/>
            <a:ext cx="109473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database </a:t>
            </a:r>
            <a:r>
              <a:rPr b="1" i="1" lang="en-IN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employee_DBMS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  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create database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</a:t>
            </a:r>
            <a:r>
              <a:rPr b="1" i="0" lang="en-IN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emp_details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(id int , name varchar(50), department varchar(50), salary int);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b="1" i="0" lang="en-IN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emp_details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column </a:t>
            </a:r>
            <a:r>
              <a:rPr b="1" i="1" lang="en-IN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Address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varchar(50);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add column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b="1" i="0" lang="en-IN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emp_details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column </a:t>
            </a:r>
            <a:r>
              <a:rPr b="1" i="1" lang="en-IN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Address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varchar(100);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modify column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b="1" i="0" lang="en-IN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emp_details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column </a:t>
            </a:r>
            <a:r>
              <a:rPr b="1" i="1" lang="en-IN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Address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// drop column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b="1" i="0" lang="en-IN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emp_details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rename column </a:t>
            </a:r>
            <a:r>
              <a:rPr b="1" i="0" lang="en-IN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name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b="1" i="0" lang="en-IN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emp_name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rename column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b="1" i="0" lang="en-IN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emp_details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rename to </a:t>
            </a:r>
            <a:r>
              <a:rPr b="1" i="0" lang="en-IN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employee_details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rename table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Rename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rename table </a:t>
            </a:r>
            <a:r>
              <a:rPr b="1" i="0" lang="en-IN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employee_details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b="1" i="0" lang="en-IN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emp_details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rename table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Truncate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truncate table </a:t>
            </a:r>
            <a:r>
              <a:rPr b="1" i="0" lang="en-IN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emp_details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truncate table(deletes table data only)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table </a:t>
            </a:r>
            <a:r>
              <a:rPr b="1" i="0" lang="en-IN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emp_details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     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drop table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database </a:t>
            </a:r>
            <a:r>
              <a:rPr b="1" i="1" lang="en-IN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employee_DBMS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  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drop database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DML Definition 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1"/>
          <p:cNvSpPr txBox="1"/>
          <p:nvPr/>
        </p:nvSpPr>
        <p:spPr>
          <a:xfrm>
            <a:off x="678050" y="1326300"/>
            <a:ext cx="10947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manipulation language are commands used to manipulate data in table.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select, insert, update, delete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847233"/>
            <a:ext cx="9969900" cy="38779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DBMS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for RDBMS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Types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 in DBMS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and Clauses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Conditions in Query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Aggregate Functions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Joins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DML Syntax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2"/>
          <p:cNvSpPr txBox="1"/>
          <p:nvPr/>
        </p:nvSpPr>
        <p:spPr>
          <a:xfrm>
            <a:off x="678050" y="1326300"/>
            <a:ext cx="109473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insert into </a:t>
            </a:r>
            <a:r>
              <a:rPr b="0" i="1" lang="en-IN" sz="20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b="0" i="0" lang="en-IN" sz="20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 (val_1, val_2);        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// comma separated insertion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Or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insert into </a:t>
            </a:r>
            <a:r>
              <a:rPr b="0" i="1" lang="en-IN" sz="20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b="0" i="0" lang="en-IN" sz="20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(attribute_2, attribute_1) values (value_2, value_1);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</a:t>
            </a:r>
            <a:r>
              <a:rPr b="0" i="1" lang="en-IN" sz="20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b="0" i="0" lang="en-IN" sz="20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column_name from </a:t>
            </a:r>
            <a:r>
              <a:rPr b="0" i="1" lang="en-IN" sz="20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b="0" i="0" lang="en-IN" sz="20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>
              <a:rPr b="0" i="1" lang="en-IN" sz="20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b="0" i="0" lang="en-IN" sz="20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attribute = value2 where attribute =value1;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from </a:t>
            </a:r>
            <a:r>
              <a:rPr b="0" i="1" lang="en-IN" sz="20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b="0" i="0" lang="en-IN" sz="20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attribute = value;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DML Example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3"/>
          <p:cNvSpPr txBox="1"/>
          <p:nvPr/>
        </p:nvSpPr>
        <p:spPr>
          <a:xfrm>
            <a:off x="678050" y="1385825"/>
            <a:ext cx="109473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 </a:t>
            </a:r>
            <a:r>
              <a:rPr b="1" i="0" lang="en-IN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emp_details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 (1,"Aman","IT ", 100000);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comma separated insertion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insert into </a:t>
            </a:r>
            <a:r>
              <a:rPr b="1" i="0" lang="en-IN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emp_details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(id,name,department,salary) values (7,"ganga","IT",125000);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Select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</a:t>
            </a:r>
            <a:r>
              <a:rPr b="1" i="0" lang="en-IN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emp_details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name from </a:t>
            </a:r>
            <a:r>
              <a:rPr b="1" i="0" lang="en-IN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emp_details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>
              <a:rPr b="1" i="0" lang="en-IN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emp_details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name = "Ranbir" where id =3;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from </a:t>
            </a:r>
            <a:r>
              <a:rPr b="1" i="0" lang="en-IN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emp_details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Id = 8;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/>
          <p:nvPr/>
        </p:nvSpPr>
        <p:spPr>
          <a:xfrm>
            <a:off x="622350" y="1241500"/>
            <a:ext cx="10947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control language,i.e, commands which controls the data access in database.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Revoke, Grant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DCL Definition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/>
          <p:nvPr/>
        </p:nvSpPr>
        <p:spPr>
          <a:xfrm>
            <a:off x="622350" y="1241500"/>
            <a:ext cx="109473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grant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privilege_name/s on object to user_account;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revoke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privilege_name/s on object from user_account;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privilege_name/s: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 specify the required privileges. The various privileges are: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Select, insert, delete, create, alter, update, drop, index, execute, all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Object: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database_name.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All tables in database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database_name.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specific table in a database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	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All databases  and all tables in them.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user_account: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username@hostname			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5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DCL Syntax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/>
          <p:nvPr/>
        </p:nvSpPr>
        <p:spPr>
          <a:xfrm>
            <a:off x="235825" y="1417575"/>
            <a:ext cx="109473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//all permissions to all databases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25AAE2"/>
                </a:solidFill>
                <a:latin typeface="Calibri"/>
                <a:ea typeface="Calibri"/>
                <a:cs typeface="Calibri"/>
                <a:sym typeface="Calibri"/>
              </a:rPr>
              <a:t>grant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privileges on *.* to sam@localhost;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select permission to employee database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25AAE2"/>
                </a:solidFill>
                <a:latin typeface="Calibri"/>
                <a:ea typeface="Calibri"/>
                <a:cs typeface="Calibri"/>
                <a:sym typeface="Calibri"/>
              </a:rPr>
              <a:t>grant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on employee_DBMS.* to sam@localhost;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specific access privileges to table column/s for a user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25AAE2"/>
                </a:solidFill>
                <a:latin typeface="Calibri"/>
                <a:ea typeface="Calibri"/>
                <a:cs typeface="Calibri"/>
                <a:sym typeface="Calibri"/>
              </a:rPr>
              <a:t>grant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select(id), insert(id, name) on employee_DBMS.emp_details to sam@localhost;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revoke select permission on table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emp.details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25AAE2"/>
                </a:solidFill>
                <a:latin typeface="Calibri"/>
                <a:ea typeface="Calibri"/>
                <a:cs typeface="Calibri"/>
                <a:sym typeface="Calibri"/>
              </a:rPr>
              <a:t>revoke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on emp.details to sam@localhost;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//revoking more than one privilege on table emp.details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revoke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select,insert,update,delete on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emp.details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sam@localhost;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6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DCL Example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Keys and its types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7"/>
          <p:cNvSpPr txBox="1"/>
          <p:nvPr/>
        </p:nvSpPr>
        <p:spPr>
          <a:xfrm>
            <a:off x="678045" y="1434108"/>
            <a:ext cx="9969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 are used to find a row in database and also helps in identifying and establishing relationships between/among tables.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keys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99" lvl="0" marL="89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Key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Candidate Key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8"/>
          <p:cNvSpPr txBox="1"/>
          <p:nvPr/>
        </p:nvSpPr>
        <p:spPr>
          <a:xfrm>
            <a:off x="601845" y="1357908"/>
            <a:ext cx="996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 is a column in a table which uniquely identifies each tuple/row/record in a table.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unique and not null.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can be only 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 in a table. However , there can be multiple 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Primary Key is selected from the possible Primary key based on the requirements.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Primary Key example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9"/>
          <p:cNvSpPr txBox="1"/>
          <p:nvPr/>
        </p:nvSpPr>
        <p:spPr>
          <a:xfrm>
            <a:off x="601851" y="1334050"/>
            <a:ext cx="1130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below example, Student Id, Student Aadhaar no. are best suited as Primary Key.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selected Student Id as a Primary Key.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3" name="Google Shape;233;p19"/>
          <p:cNvGraphicFramePr/>
          <p:nvPr/>
        </p:nvGraphicFramePr>
        <p:xfrm>
          <a:off x="850175" y="24592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{01610116-F7BE-4F8D-948A-A92337964044}</a:tableStyleId>
              </a:tblPr>
              <a:tblGrid>
                <a:gridCol w="2036550"/>
              </a:tblGrid>
              <a:tr h="66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Student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Id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Name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Marks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Aadhaar No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p19"/>
          <p:cNvSpPr txBox="1"/>
          <p:nvPr/>
        </p:nvSpPr>
        <p:spPr>
          <a:xfrm>
            <a:off x="4432975" y="5279625"/>
            <a:ext cx="889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9"/>
          <p:cNvSpPr/>
          <p:nvPr/>
        </p:nvSpPr>
        <p:spPr>
          <a:xfrm>
            <a:off x="3103800" y="3482075"/>
            <a:ext cx="1112100" cy="247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9"/>
          <p:cNvSpPr txBox="1"/>
          <p:nvPr/>
        </p:nvSpPr>
        <p:spPr>
          <a:xfrm>
            <a:off x="4432975" y="3374825"/>
            <a:ext cx="889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Super Key 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0"/>
          <p:cNvSpPr txBox="1"/>
          <p:nvPr/>
        </p:nvSpPr>
        <p:spPr>
          <a:xfrm>
            <a:off x="601845" y="1390158"/>
            <a:ext cx="9969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set of attributes that uniquely identify a row.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set of Candidate Key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Key can also contains attributes which do not play any role in identifying the dataset.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Super Key example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1"/>
          <p:cNvSpPr txBox="1"/>
          <p:nvPr/>
        </p:nvSpPr>
        <p:spPr>
          <a:xfrm>
            <a:off x="601845" y="1348008"/>
            <a:ext cx="9969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below example we can identify unique rows with the help of Id.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identify a row with the help of (Id, name) or (Id, marks). But, we 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cannot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name and marks as Super Keys.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9" name="Google Shape;249;p21"/>
          <p:cNvGraphicFramePr/>
          <p:nvPr/>
        </p:nvGraphicFramePr>
        <p:xfrm>
          <a:off x="906175" y="2764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{01610116-F7BE-4F8D-948A-A92337964044}</a:tableStyleId>
              </a:tblPr>
              <a:tblGrid>
                <a:gridCol w="1953925"/>
              </a:tblGrid>
              <a:tr h="66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Student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Id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name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marks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Aadhaar no.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0" name="Google Shape;250;p21"/>
          <p:cNvSpPr txBox="1"/>
          <p:nvPr/>
        </p:nvSpPr>
        <p:spPr>
          <a:xfrm>
            <a:off x="3044925" y="3228225"/>
            <a:ext cx="8896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Super Keys = (Student Id), (Student Id, Student name)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(Student Id, Student marks), (Adhaar no)… etc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252b342c4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What is DBMS ?</a:t>
            </a:r>
            <a:endParaRPr b="1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f252b342c4_0_0"/>
          <p:cNvSpPr txBox="1"/>
          <p:nvPr/>
        </p:nvSpPr>
        <p:spPr>
          <a:xfrm>
            <a:off x="731775" y="1551450"/>
            <a:ext cx="106386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Database Management System (DBMS) is a software package designed to store and manage databases.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Examples of database: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MYSQL,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Oracle,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Maria DB, etc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Candidate Key 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2"/>
          <p:cNvSpPr txBox="1"/>
          <p:nvPr/>
        </p:nvSpPr>
        <p:spPr>
          <a:xfrm>
            <a:off x="601845" y="1288133"/>
            <a:ext cx="996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Candidate Key is a subset of Super Key.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set of attributes that uniquely identify row (tuple) in a table.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 that can become a Primary Key are considered as Candidate Key.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Candidate Keys are Super Keys by default.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Candidate Key example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3"/>
          <p:cNvSpPr txBox="1"/>
          <p:nvPr/>
        </p:nvSpPr>
        <p:spPr>
          <a:xfrm>
            <a:off x="601851" y="1334050"/>
            <a:ext cx="1130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below example, Id is selected as Primary Key.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Student’s Aadhaar no can be a possible Primary Key and hence it is a Candidate Key.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3" name="Google Shape;263;p23"/>
          <p:cNvGraphicFramePr/>
          <p:nvPr/>
        </p:nvGraphicFramePr>
        <p:xfrm>
          <a:off x="829975" y="23068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{01610116-F7BE-4F8D-948A-A92337964044}</a:tableStyleId>
              </a:tblPr>
              <a:tblGrid>
                <a:gridCol w="1953925"/>
              </a:tblGrid>
              <a:tr h="66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Student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Id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name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marks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Aadhaar no.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4" name="Google Shape;264;p23"/>
          <p:cNvSpPr/>
          <p:nvPr/>
        </p:nvSpPr>
        <p:spPr>
          <a:xfrm>
            <a:off x="2951200" y="5242350"/>
            <a:ext cx="1112100" cy="247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3"/>
          <p:cNvSpPr txBox="1"/>
          <p:nvPr/>
        </p:nvSpPr>
        <p:spPr>
          <a:xfrm>
            <a:off x="4356775" y="5103350"/>
            <a:ext cx="889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Candidate Key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3"/>
          <p:cNvSpPr/>
          <p:nvPr/>
        </p:nvSpPr>
        <p:spPr>
          <a:xfrm>
            <a:off x="2951200" y="3215375"/>
            <a:ext cx="1112100" cy="247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3"/>
          <p:cNvSpPr txBox="1"/>
          <p:nvPr/>
        </p:nvSpPr>
        <p:spPr>
          <a:xfrm>
            <a:off x="4356775" y="3076375"/>
            <a:ext cx="889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Foreign Key 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4"/>
          <p:cNvSpPr txBox="1"/>
          <p:nvPr/>
        </p:nvSpPr>
        <p:spPr>
          <a:xfrm>
            <a:off x="601845" y="1331283"/>
            <a:ext cx="9969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maintains referential integrity, ie , it provides a link among data of two tables.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points to Primary Key of other table.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Foreign Key example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5"/>
          <p:cNvSpPr txBox="1"/>
          <p:nvPr/>
        </p:nvSpPr>
        <p:spPr>
          <a:xfrm>
            <a:off x="76201" y="1296125"/>
            <a:ext cx="1130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899" lvl="0" marL="99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below example, for table student, student Id is primary Key and student address Id is Foreign Key.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99" lvl="0" marL="99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table address, student address Id is Primary Key.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0" name="Google Shape;280;p25"/>
          <p:cNvGraphicFramePr/>
          <p:nvPr/>
        </p:nvGraphicFramePr>
        <p:xfrm>
          <a:off x="775400" y="22963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{01610116-F7BE-4F8D-948A-A92337964044}</a:tableStyleId>
              </a:tblPr>
              <a:tblGrid>
                <a:gridCol w="2656725"/>
              </a:tblGrid>
              <a:tr h="51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Student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Id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name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marks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Aadhaar no.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address Id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1" name="Google Shape;281;p25"/>
          <p:cNvGraphicFramePr/>
          <p:nvPr/>
        </p:nvGraphicFramePr>
        <p:xfrm>
          <a:off x="6965050" y="226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{01610116-F7BE-4F8D-948A-A92337964044}</a:tableStyleId>
              </a:tblPr>
              <a:tblGrid>
                <a:gridCol w="2309175"/>
              </a:tblGrid>
              <a:tr h="56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address Id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City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82" name="Google Shape;282;p25"/>
          <p:cNvCxnSpPr/>
          <p:nvPr/>
        </p:nvCxnSpPr>
        <p:spPr>
          <a:xfrm flipH="1" rot="10800000">
            <a:off x="3530950" y="3265325"/>
            <a:ext cx="3367200" cy="203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3" name="Google Shape;283;p25"/>
          <p:cNvSpPr txBox="1"/>
          <p:nvPr/>
        </p:nvSpPr>
        <p:spPr>
          <a:xfrm>
            <a:off x="4341550" y="2894225"/>
            <a:ext cx="889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5"/>
          <p:cNvSpPr/>
          <p:nvPr/>
        </p:nvSpPr>
        <p:spPr>
          <a:xfrm>
            <a:off x="3698775" y="5329375"/>
            <a:ext cx="1112100" cy="247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5"/>
          <p:cNvSpPr txBox="1"/>
          <p:nvPr/>
        </p:nvSpPr>
        <p:spPr>
          <a:xfrm>
            <a:off x="5135250" y="5175925"/>
            <a:ext cx="889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Foreign Key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5"/>
          <p:cNvSpPr/>
          <p:nvPr/>
        </p:nvSpPr>
        <p:spPr>
          <a:xfrm>
            <a:off x="6094975" y="3172575"/>
            <a:ext cx="803100" cy="9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5"/>
          <p:cNvSpPr/>
          <p:nvPr/>
        </p:nvSpPr>
        <p:spPr>
          <a:xfrm>
            <a:off x="3530950" y="3147375"/>
            <a:ext cx="803100" cy="92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Foreign Key query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6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6"/>
          <p:cNvSpPr txBox="1"/>
          <p:nvPr/>
        </p:nvSpPr>
        <p:spPr>
          <a:xfrm>
            <a:off x="547945" y="1347808"/>
            <a:ext cx="99699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Address(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Student_Address_Id int primary key,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city varchar(50),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state varchar(50)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Student (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Student_Id int primary key,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Student_Name varchar(50),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Student_Marks float,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Student_Aadhaar_No bigint,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Student_Address_Id int,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(Student_Address_Id) 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Address(Student_Address_Id)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Basic Query structure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9"/>
          <p:cNvSpPr txBox="1"/>
          <p:nvPr/>
        </p:nvSpPr>
        <p:spPr>
          <a:xfrm>
            <a:off x="678045" y="1457058"/>
            <a:ext cx="9969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col_name1,col_name2.. from table_name where…..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Clauses, Conditions, Aggregate functions are case 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insensitive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Group By Clause 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0"/>
          <p:cNvSpPr txBox="1"/>
          <p:nvPr/>
        </p:nvSpPr>
        <p:spPr>
          <a:xfrm>
            <a:off x="601845" y="1333183"/>
            <a:ext cx="9969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group unique tuples based on attribute.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Clause will mostly be executed with aggregate functions(count, sum, avg, max, min).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SELECT col_name(s) FROM table_Name WHERE condition GROUP BY col_name(s);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state,count(city) from address group by state;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Having Clause with example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1"/>
          <p:cNvSpPr txBox="1"/>
          <p:nvPr/>
        </p:nvSpPr>
        <p:spPr>
          <a:xfrm>
            <a:off x="678045" y="1401058"/>
            <a:ext cx="9969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cannot use where keyword with Aggregate functions. Hence we use having keyword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Clause will always come after group by Clause;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SELECT col_name(s) FROM table_Name GROUP BY col_name(s) having condition;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select state,count(city) from address group by state having count(city)&gt;1;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Order by Clause with example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2"/>
          <p:cNvSpPr txBox="1"/>
          <p:nvPr/>
        </p:nvSpPr>
        <p:spPr>
          <a:xfrm>
            <a:off x="622350" y="1401050"/>
            <a:ext cx="109473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all attribute values in ascending or descending order.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SELECT col_name(s) FROM table_Name WHERE ORDER BY col_name ASC/DESC;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select  Student_Name ,Student_Marks from Student order by Student_Marks asc;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select  Student_Name ,Student_Marks from Student order by Student_Marks 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AND Condition 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3"/>
          <p:cNvSpPr txBox="1"/>
          <p:nvPr/>
        </p:nvSpPr>
        <p:spPr>
          <a:xfrm>
            <a:off x="601850" y="1324825"/>
            <a:ext cx="10947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displays records if the Conditions which are separated by AND is/are TRUE.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SELECT col_name(s) FROM table_Name WHERE condition1 AND condition2 ...;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Student_Name,Student_Marks  from Student where Student_Address_Id = 7 AND Student_Marks&gt;=50;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252b342c4_0_12"/>
          <p:cNvSpPr txBox="1"/>
          <p:nvPr/>
        </p:nvSpPr>
        <p:spPr>
          <a:xfrm>
            <a:off x="678056" y="420913"/>
            <a:ext cx="10947300" cy="10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Types of DBMS</a:t>
            </a:r>
            <a:endParaRPr b="1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f252b342c4_0_12"/>
          <p:cNvSpPr txBox="1"/>
          <p:nvPr/>
        </p:nvSpPr>
        <p:spPr>
          <a:xfrm>
            <a:off x="731775" y="1551450"/>
            <a:ext cx="10638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Hierarchical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 Oriented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OR Condition 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4"/>
          <p:cNvSpPr txBox="1"/>
          <p:nvPr/>
        </p:nvSpPr>
        <p:spPr>
          <a:xfrm>
            <a:off x="622350" y="1324850"/>
            <a:ext cx="10947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displays records if any Condition/s which are separated by OR is/are TRUE.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SELECT col_name(s) FROM table_Name WHERE condition1 OR condition2 ...;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Student_Name,Student_Marks  from Student where Student_Address_Id = 6 OR Student_Marks&gt;=50;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NOT Condition 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5"/>
          <p:cNvSpPr txBox="1"/>
          <p:nvPr/>
        </p:nvSpPr>
        <p:spPr>
          <a:xfrm>
            <a:off x="622350" y="1265150"/>
            <a:ext cx="109473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displays records if any Condition/s which is/are separated by NOT is/are NOT TRUE.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SELECT col_name(s) FROM table_Name WHERE NOT condition1 AND/OR NOT condition2 ...;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Student_Name,Student_Marks  from Student where NOT Student_Address_Id = 6 AND NOT Student_Marks&gt;=70;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LIKE Condition 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6"/>
          <p:cNvSpPr txBox="1"/>
          <p:nvPr/>
        </p:nvSpPr>
        <p:spPr>
          <a:xfrm>
            <a:off x="622350" y="1373800"/>
            <a:ext cx="109473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used if we want to search for a specific pattern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Wildcards in LIKE operator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%(percentage) → it represents zero,one or multiple characters.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_(underscore) → it represents one/single character.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SELECT col_name(s) FROM table_Name WHERE col LIKE pattern;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Example: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Student_Name,Student_Marks  from Student where Student_Name LIKE 'H%' OR Student_Name LIKE 'B%' 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List of Aggregate functions provided by RDBMS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9"/>
          <p:cNvSpPr txBox="1"/>
          <p:nvPr/>
        </p:nvSpPr>
        <p:spPr>
          <a:xfrm>
            <a:off x="601845" y="1384508"/>
            <a:ext cx="9969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 → returns the average value of the column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→ counts the no of rows which satisfy given condition.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→ returns the max value of the column.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Min→ returns the minimum value of the column.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Sum→ returns the sum of values of a particular column specified.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Syntax of Aggregate functions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40"/>
          <p:cNvSpPr txBox="1"/>
          <p:nvPr/>
        </p:nvSpPr>
        <p:spPr>
          <a:xfrm>
            <a:off x="595420" y="1155908"/>
            <a:ext cx="9969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(Col_name) from tableName where Condition.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(Col_name) from tableName where Condition.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(Col_name) from tableName where Condition.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(Col_name) from tableName where Condition.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(Col_name) from tableName where Condition.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1"/>
          <p:cNvSpPr txBox="1"/>
          <p:nvPr/>
        </p:nvSpPr>
        <p:spPr>
          <a:xfrm>
            <a:off x="601856" y="4971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 Aggregate functions example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1"/>
          <p:cNvSpPr txBox="1"/>
          <p:nvPr/>
        </p:nvSpPr>
        <p:spPr>
          <a:xfrm>
            <a:off x="601845" y="1188983"/>
            <a:ext cx="99699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(Student_Marks) from Student where Student_Address_Id = 7;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(Student_Marks) from Student;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(Student_Marks) from Student where Student_Address_Id = 7;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(Student_Marks) from Student;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(Student_Marks) from Student where Student_Address_Id = 7;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(Student_Marks) from Student;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(Student_Marks) from Student where Student_Address_Id = 7;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(Student_Marks) from Student;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(Student_Marks) from Student where Student_Address_Id = 7;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(Student_Marks) from Student;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2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Types of Joins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42"/>
          <p:cNvSpPr txBox="1"/>
          <p:nvPr/>
        </p:nvSpPr>
        <p:spPr>
          <a:xfrm>
            <a:off x="678045" y="1321208"/>
            <a:ext cx="9969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Join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 Join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Join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3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Left Join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3"/>
          <p:cNvSpPr txBox="1"/>
          <p:nvPr/>
        </p:nvSpPr>
        <p:spPr>
          <a:xfrm>
            <a:off x="678045" y="1370783"/>
            <a:ext cx="9969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 is used to return all the left table tuples along with the tuples from right table for those attribute values match when compared.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col  from Table1  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Table2  ON Table1.col_name = Table2.col_name;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Orders.orderId, Customers.Customer_Name  FROM Orders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 ON Orders.orderId = Customers.orderId;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43"/>
          <p:cNvSpPr/>
          <p:nvPr/>
        </p:nvSpPr>
        <p:spPr>
          <a:xfrm>
            <a:off x="890125" y="4048875"/>
            <a:ext cx="1607100" cy="13584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3"/>
          <p:cNvSpPr/>
          <p:nvPr/>
        </p:nvSpPr>
        <p:spPr>
          <a:xfrm>
            <a:off x="1927625" y="4048875"/>
            <a:ext cx="1607100" cy="13584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3"/>
          <p:cNvSpPr txBox="1"/>
          <p:nvPr/>
        </p:nvSpPr>
        <p:spPr>
          <a:xfrm>
            <a:off x="644550" y="5300875"/>
            <a:ext cx="889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Table 1         Table 2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Right Join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45"/>
          <p:cNvSpPr txBox="1"/>
          <p:nvPr/>
        </p:nvSpPr>
        <p:spPr>
          <a:xfrm>
            <a:off x="622350" y="1291425"/>
            <a:ext cx="109473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Join is used to return all the right table tuples along with the tuples from left table for those attribute values match when compared.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col  from Table1  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JOIN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Table2  ON Table1.col_name = Table2.col_name;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Orders.orderId, Customers.Customer_Name, Orders.OrderPrice FROM Customers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JOIN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Orders ON Orders.orderId = Customers.orderId AND Orders.OrderPrice &gt; 0;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45"/>
          <p:cNvSpPr/>
          <p:nvPr/>
        </p:nvSpPr>
        <p:spPr>
          <a:xfrm>
            <a:off x="1883400" y="3892650"/>
            <a:ext cx="1607100" cy="13584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5"/>
          <p:cNvSpPr/>
          <p:nvPr/>
        </p:nvSpPr>
        <p:spPr>
          <a:xfrm>
            <a:off x="830450" y="3892650"/>
            <a:ext cx="1607100" cy="13584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5"/>
          <p:cNvSpPr txBox="1"/>
          <p:nvPr/>
        </p:nvSpPr>
        <p:spPr>
          <a:xfrm>
            <a:off x="677550" y="53541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Table 1         Table 2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6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Inner Join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46"/>
          <p:cNvSpPr txBox="1"/>
          <p:nvPr/>
        </p:nvSpPr>
        <p:spPr>
          <a:xfrm>
            <a:off x="678050" y="1306875"/>
            <a:ext cx="10947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 is used to selects all rows from both tables as long as there is a match between the columns.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col  from Table1  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Table2  ON Table1.col_name = Table2.col_name;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Orders.orderId, Customers.Customer_Name FROM Orders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Customers ON Orders.orderId = Customers.orderId;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46"/>
          <p:cNvSpPr/>
          <p:nvPr/>
        </p:nvSpPr>
        <p:spPr>
          <a:xfrm>
            <a:off x="1807200" y="3892650"/>
            <a:ext cx="1607100" cy="13584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6"/>
          <p:cNvSpPr/>
          <p:nvPr/>
        </p:nvSpPr>
        <p:spPr>
          <a:xfrm>
            <a:off x="754250" y="3892650"/>
            <a:ext cx="1607100" cy="13584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6"/>
          <p:cNvSpPr/>
          <p:nvPr/>
        </p:nvSpPr>
        <p:spPr>
          <a:xfrm flipH="1">
            <a:off x="1807250" y="4066200"/>
            <a:ext cx="554100" cy="10113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6"/>
          <p:cNvSpPr txBox="1"/>
          <p:nvPr/>
        </p:nvSpPr>
        <p:spPr>
          <a:xfrm>
            <a:off x="584300" y="52510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Table 1         Table 2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252b342c4_0_18"/>
          <p:cNvSpPr txBox="1"/>
          <p:nvPr/>
        </p:nvSpPr>
        <p:spPr>
          <a:xfrm>
            <a:off x="678056" y="420913"/>
            <a:ext cx="10947300" cy="10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Types of DBMS</a:t>
            </a:r>
            <a:endParaRPr b="1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f252b342c4_0_18"/>
          <p:cNvSpPr txBox="1"/>
          <p:nvPr/>
        </p:nvSpPr>
        <p:spPr>
          <a:xfrm>
            <a:off x="672525" y="1399050"/>
            <a:ext cx="10638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Hierarchical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called Hierarchical Database Management System (HDBMS)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access at the top level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access in the bottom levels.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type of storage is called linear storage.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f252b342c4_0_18"/>
          <p:cNvSpPr/>
          <p:nvPr/>
        </p:nvSpPr>
        <p:spPr>
          <a:xfrm>
            <a:off x="4028875" y="3441300"/>
            <a:ext cx="1096200" cy="58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19050">
            <a:solidFill>
              <a:srgbClr val="25AA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Vehicles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f252b342c4_0_18"/>
          <p:cNvSpPr/>
          <p:nvPr/>
        </p:nvSpPr>
        <p:spPr>
          <a:xfrm>
            <a:off x="2188675" y="4559700"/>
            <a:ext cx="1096200" cy="58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19050">
            <a:solidFill>
              <a:srgbClr val="25AA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Road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f252b342c4_0_18"/>
          <p:cNvSpPr/>
          <p:nvPr/>
        </p:nvSpPr>
        <p:spPr>
          <a:xfrm>
            <a:off x="4017475" y="4559700"/>
            <a:ext cx="1096200" cy="58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19050">
            <a:solidFill>
              <a:srgbClr val="25AA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Water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gf252b342c4_0_18"/>
          <p:cNvSpPr/>
          <p:nvPr/>
        </p:nvSpPr>
        <p:spPr>
          <a:xfrm>
            <a:off x="5922475" y="4559700"/>
            <a:ext cx="1096200" cy="58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19050">
            <a:solidFill>
              <a:srgbClr val="25AA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Air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f252b342c4_0_18"/>
          <p:cNvSpPr/>
          <p:nvPr/>
        </p:nvSpPr>
        <p:spPr>
          <a:xfrm>
            <a:off x="2179975" y="5734125"/>
            <a:ext cx="1096200" cy="58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19050">
            <a:solidFill>
              <a:srgbClr val="25AA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f252b342c4_0_18"/>
          <p:cNvSpPr/>
          <p:nvPr/>
        </p:nvSpPr>
        <p:spPr>
          <a:xfrm>
            <a:off x="4008775" y="5734125"/>
            <a:ext cx="1096200" cy="58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19050">
            <a:solidFill>
              <a:srgbClr val="25AA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Boat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f252b342c4_0_18"/>
          <p:cNvSpPr/>
          <p:nvPr/>
        </p:nvSpPr>
        <p:spPr>
          <a:xfrm>
            <a:off x="5913775" y="5734125"/>
            <a:ext cx="1096200" cy="58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19050">
            <a:solidFill>
              <a:srgbClr val="25AA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Drone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" name="Google Shape;79;gf252b342c4_0_18"/>
          <p:cNvCxnSpPr>
            <a:stCxn id="72" idx="2"/>
            <a:endCxn id="73" idx="0"/>
          </p:cNvCxnSpPr>
          <p:nvPr/>
        </p:nvCxnSpPr>
        <p:spPr>
          <a:xfrm flipH="1">
            <a:off x="2736775" y="4026300"/>
            <a:ext cx="1840200" cy="53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gf252b342c4_0_18"/>
          <p:cNvCxnSpPr>
            <a:stCxn id="72" idx="2"/>
            <a:endCxn id="74" idx="0"/>
          </p:cNvCxnSpPr>
          <p:nvPr/>
        </p:nvCxnSpPr>
        <p:spPr>
          <a:xfrm flipH="1">
            <a:off x="4565575" y="4026300"/>
            <a:ext cx="11400" cy="53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gf252b342c4_0_18"/>
          <p:cNvCxnSpPr>
            <a:stCxn id="72" idx="2"/>
            <a:endCxn id="75" idx="0"/>
          </p:cNvCxnSpPr>
          <p:nvPr/>
        </p:nvCxnSpPr>
        <p:spPr>
          <a:xfrm>
            <a:off x="4576975" y="4026300"/>
            <a:ext cx="1893600" cy="53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" name="Google Shape;82;gf252b342c4_0_18"/>
          <p:cNvCxnSpPr>
            <a:stCxn id="73" idx="2"/>
            <a:endCxn id="76" idx="0"/>
          </p:cNvCxnSpPr>
          <p:nvPr/>
        </p:nvCxnSpPr>
        <p:spPr>
          <a:xfrm flipH="1">
            <a:off x="2728075" y="5144700"/>
            <a:ext cx="8700" cy="58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gf252b342c4_0_18"/>
          <p:cNvCxnSpPr>
            <a:stCxn id="74" idx="2"/>
            <a:endCxn id="77" idx="0"/>
          </p:cNvCxnSpPr>
          <p:nvPr/>
        </p:nvCxnSpPr>
        <p:spPr>
          <a:xfrm flipH="1">
            <a:off x="4556875" y="5144700"/>
            <a:ext cx="8700" cy="58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gf252b342c4_0_18"/>
          <p:cNvCxnSpPr>
            <a:stCxn id="75" idx="2"/>
            <a:endCxn id="78" idx="0"/>
          </p:cNvCxnSpPr>
          <p:nvPr/>
        </p:nvCxnSpPr>
        <p:spPr>
          <a:xfrm flipH="1">
            <a:off x="6461875" y="5144700"/>
            <a:ext cx="8700" cy="58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7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Self Join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47"/>
          <p:cNvSpPr txBox="1"/>
          <p:nvPr/>
        </p:nvSpPr>
        <p:spPr>
          <a:xfrm>
            <a:off x="678050" y="1320650"/>
            <a:ext cx="10947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 Join is used to print tuples when matched with columns of same table.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col(s)  from Table1 t1, Table1 t2 where condition;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Customers.Customer_Name, Orders.orderId, Orders.OrderPrice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from Customers,Orders where Orders.orderId = Customers.orderId;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47"/>
          <p:cNvSpPr/>
          <p:nvPr/>
        </p:nvSpPr>
        <p:spPr>
          <a:xfrm>
            <a:off x="1813625" y="3721850"/>
            <a:ext cx="1607100" cy="13584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47"/>
          <p:cNvSpPr/>
          <p:nvPr/>
        </p:nvSpPr>
        <p:spPr>
          <a:xfrm>
            <a:off x="760675" y="3721850"/>
            <a:ext cx="1607100" cy="13584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7"/>
          <p:cNvSpPr/>
          <p:nvPr/>
        </p:nvSpPr>
        <p:spPr>
          <a:xfrm flipH="1">
            <a:off x="1813675" y="3895400"/>
            <a:ext cx="554100" cy="10113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7"/>
          <p:cNvSpPr txBox="1"/>
          <p:nvPr/>
        </p:nvSpPr>
        <p:spPr>
          <a:xfrm>
            <a:off x="590725" y="51683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Table 1         Table 2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8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Full Join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48"/>
          <p:cNvSpPr txBox="1"/>
          <p:nvPr/>
        </p:nvSpPr>
        <p:spPr>
          <a:xfrm>
            <a:off x="678050" y="1334113"/>
            <a:ext cx="10947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all records when Table1, Table2 record match atTable1(left) or at Table2(right).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col  from Table1  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JOIN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Table2  ON Table1.col_name = Table2.col_name where condition;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Customers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JOIN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Orders ON Customers.orderId = Orders.orderId where Orders.OrderPrice &gt; 0;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Full join doesn’t work in MYSQL, we can use UNION of LEFT and RIGHT JOIN.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48"/>
          <p:cNvSpPr/>
          <p:nvPr/>
        </p:nvSpPr>
        <p:spPr>
          <a:xfrm>
            <a:off x="2065175" y="4197450"/>
            <a:ext cx="1607100" cy="13584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48"/>
          <p:cNvSpPr/>
          <p:nvPr/>
        </p:nvSpPr>
        <p:spPr>
          <a:xfrm>
            <a:off x="1012225" y="4197450"/>
            <a:ext cx="1607100" cy="13584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8"/>
          <p:cNvSpPr/>
          <p:nvPr/>
        </p:nvSpPr>
        <p:spPr>
          <a:xfrm flipH="1">
            <a:off x="2065225" y="4371000"/>
            <a:ext cx="554100" cy="10113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48"/>
          <p:cNvSpPr txBox="1"/>
          <p:nvPr/>
        </p:nvSpPr>
        <p:spPr>
          <a:xfrm>
            <a:off x="672275" y="56285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Table 1         Table 2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rgbClr val="0F75BD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rgbClr val="0F75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252b342c4_0_37"/>
          <p:cNvSpPr txBox="1"/>
          <p:nvPr/>
        </p:nvSpPr>
        <p:spPr>
          <a:xfrm>
            <a:off x="678056" y="420913"/>
            <a:ext cx="10947300" cy="10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Types of DBMS</a:t>
            </a:r>
            <a:endParaRPr b="1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f252b342c4_0_37"/>
          <p:cNvSpPr txBox="1"/>
          <p:nvPr/>
        </p:nvSpPr>
        <p:spPr>
          <a:xfrm>
            <a:off x="731775" y="1399050"/>
            <a:ext cx="10638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  Network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called Network Database Management System (NBMS)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Modified version of the Hierarchical model.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Uses pointers to point different tables/entities in the background.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Very difficult to use this kind of database.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f252b342c4_0_37"/>
          <p:cNvSpPr/>
          <p:nvPr/>
        </p:nvSpPr>
        <p:spPr>
          <a:xfrm>
            <a:off x="3919974" y="3441300"/>
            <a:ext cx="1350115" cy="58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19050">
            <a:solidFill>
              <a:srgbClr val="25AA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Restaurant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f252b342c4_0_37"/>
          <p:cNvSpPr/>
          <p:nvPr/>
        </p:nvSpPr>
        <p:spPr>
          <a:xfrm>
            <a:off x="2188675" y="4559700"/>
            <a:ext cx="1096200" cy="58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19050">
            <a:solidFill>
              <a:srgbClr val="25AA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Cashier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f252b342c4_0_37"/>
          <p:cNvSpPr/>
          <p:nvPr/>
        </p:nvSpPr>
        <p:spPr>
          <a:xfrm>
            <a:off x="4017475" y="4559700"/>
            <a:ext cx="1096200" cy="58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19050">
            <a:solidFill>
              <a:srgbClr val="25AA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f252b342c4_0_37"/>
          <p:cNvSpPr/>
          <p:nvPr/>
        </p:nvSpPr>
        <p:spPr>
          <a:xfrm>
            <a:off x="5922475" y="4559700"/>
            <a:ext cx="1096200" cy="58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19050">
            <a:solidFill>
              <a:srgbClr val="25AA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Cook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f252b342c4_0_37"/>
          <p:cNvSpPr/>
          <p:nvPr/>
        </p:nvSpPr>
        <p:spPr>
          <a:xfrm>
            <a:off x="3098725" y="5678100"/>
            <a:ext cx="1096200" cy="58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19050">
            <a:solidFill>
              <a:srgbClr val="25AA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Money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f252b342c4_0_37"/>
          <p:cNvSpPr/>
          <p:nvPr/>
        </p:nvSpPr>
        <p:spPr>
          <a:xfrm>
            <a:off x="4965625" y="5678100"/>
            <a:ext cx="1096200" cy="58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19050">
            <a:solidFill>
              <a:srgbClr val="25AA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Food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gf252b342c4_0_37"/>
          <p:cNvCxnSpPr>
            <a:stCxn id="91" idx="2"/>
            <a:endCxn id="92" idx="0"/>
          </p:cNvCxnSpPr>
          <p:nvPr/>
        </p:nvCxnSpPr>
        <p:spPr>
          <a:xfrm flipH="1">
            <a:off x="2736831" y="4026300"/>
            <a:ext cx="1858200" cy="53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gf252b342c4_0_37"/>
          <p:cNvCxnSpPr>
            <a:stCxn id="91" idx="2"/>
            <a:endCxn id="93" idx="0"/>
          </p:cNvCxnSpPr>
          <p:nvPr/>
        </p:nvCxnSpPr>
        <p:spPr>
          <a:xfrm flipH="1">
            <a:off x="4565631" y="4026300"/>
            <a:ext cx="29400" cy="53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gf252b342c4_0_37"/>
          <p:cNvCxnSpPr>
            <a:stCxn id="91" idx="2"/>
            <a:endCxn id="94" idx="0"/>
          </p:cNvCxnSpPr>
          <p:nvPr/>
        </p:nvCxnSpPr>
        <p:spPr>
          <a:xfrm>
            <a:off x="4595031" y="4026300"/>
            <a:ext cx="1875600" cy="53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gf252b342c4_0_37"/>
          <p:cNvCxnSpPr>
            <a:stCxn id="92" idx="2"/>
            <a:endCxn id="95" idx="0"/>
          </p:cNvCxnSpPr>
          <p:nvPr/>
        </p:nvCxnSpPr>
        <p:spPr>
          <a:xfrm>
            <a:off x="2736775" y="5144700"/>
            <a:ext cx="910200" cy="53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gf252b342c4_0_37"/>
          <p:cNvCxnSpPr>
            <a:stCxn id="93" idx="2"/>
            <a:endCxn id="95" idx="0"/>
          </p:cNvCxnSpPr>
          <p:nvPr/>
        </p:nvCxnSpPr>
        <p:spPr>
          <a:xfrm flipH="1">
            <a:off x="3646975" y="5144700"/>
            <a:ext cx="918600" cy="53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gf252b342c4_0_37"/>
          <p:cNvCxnSpPr>
            <a:stCxn id="94" idx="2"/>
            <a:endCxn id="96" idx="0"/>
          </p:cNvCxnSpPr>
          <p:nvPr/>
        </p:nvCxnSpPr>
        <p:spPr>
          <a:xfrm flipH="1">
            <a:off x="5513875" y="5144700"/>
            <a:ext cx="956700" cy="53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gf252b342c4_0_37"/>
          <p:cNvCxnSpPr>
            <a:stCxn id="93" idx="2"/>
            <a:endCxn id="96" idx="0"/>
          </p:cNvCxnSpPr>
          <p:nvPr/>
        </p:nvCxnSpPr>
        <p:spPr>
          <a:xfrm>
            <a:off x="4565575" y="5144700"/>
            <a:ext cx="948300" cy="53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252b342c4_0_55"/>
          <p:cNvSpPr txBox="1"/>
          <p:nvPr/>
        </p:nvSpPr>
        <p:spPr>
          <a:xfrm>
            <a:off x="678056" y="420913"/>
            <a:ext cx="10947300" cy="10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Types of DBMS</a:t>
            </a:r>
            <a:endParaRPr b="1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f252b342c4_0_55"/>
          <p:cNvSpPr txBox="1"/>
          <p:nvPr/>
        </p:nvSpPr>
        <p:spPr>
          <a:xfrm>
            <a:off x="731775" y="1399050"/>
            <a:ext cx="10638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 Relational Database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called Relational Database Management System (RDBMS)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Columns are called Column or fields or attributes.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Rows are called Records or Tuples.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rows is called cardinality of the table.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0" name="Google Shape;110;gf252b342c4_0_55"/>
          <p:cNvGraphicFramePr/>
          <p:nvPr/>
        </p:nvGraphicFramePr>
        <p:xfrm>
          <a:off x="1183525" y="376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{6091BAC2-26A6-4C0A-ACFC-A6A071C00141}</a:tableStyleId>
              </a:tblPr>
              <a:tblGrid>
                <a:gridCol w="758025"/>
                <a:gridCol w="1705650"/>
                <a:gridCol w="3120475"/>
              </a:tblGrid>
              <a:tr h="41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S.No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Mobile Number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City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11111 11111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Mumbai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22222 22222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Delhi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33333 33333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Jaipur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252b342c4_0_73"/>
          <p:cNvSpPr txBox="1"/>
          <p:nvPr/>
        </p:nvSpPr>
        <p:spPr>
          <a:xfrm>
            <a:off x="678056" y="420913"/>
            <a:ext cx="10947300" cy="10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Types of DBMS</a:t>
            </a:r>
            <a:endParaRPr b="1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f252b342c4_0_73"/>
          <p:cNvSpPr txBox="1"/>
          <p:nvPr/>
        </p:nvSpPr>
        <p:spPr>
          <a:xfrm>
            <a:off x="731775" y="1399050"/>
            <a:ext cx="10638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 </a:t>
            </a: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 Oriented Database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Also called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Oriented Database Management System (OORDBMS)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of Object oriented concepts in database is called Object Oriented RDBMS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Uses concepts of Objects, Classes, Principles of OOP, and many more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"/>
          <p:cNvSpPr txBox="1"/>
          <p:nvPr/>
        </p:nvSpPr>
        <p:spPr>
          <a:xfrm>
            <a:off x="731775" y="1551450"/>
            <a:ext cx="10638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which is organized in a grid (table) like structure forming relation between rows and columns is called relational database.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Relation between Employee and salary in the below table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Relational Database Management System (RDBMS) is an modified version of DBMS.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Similarly we can relate two or more tables.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RDBMS</a:t>
            </a:r>
            <a:endParaRPr b="1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3" name="Google Shape;123;p1"/>
          <p:cNvGraphicFramePr/>
          <p:nvPr/>
        </p:nvGraphicFramePr>
        <p:xfrm>
          <a:off x="678050" y="469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{01610116-F7BE-4F8D-948A-A92337964044}</a:tableStyleId>
              </a:tblPr>
              <a:tblGrid>
                <a:gridCol w="1644150"/>
                <a:gridCol w="1644150"/>
                <a:gridCol w="1644150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Emp_Id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Emp_Name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Salary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Ram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3,00,000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John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4,50,000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