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orbel"/>
      <p:regular r:id="rId26"/>
      <p:bold r:id="rId27"/>
      <p:italic r:id="rId28"/>
      <p:boldItalic r:id="rId29"/>
    </p:embeddedFont>
    <p:embeddedFont>
      <p:font typeface="Candar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4" roundtripDataSignature="AMtx7mih587JZWKSC1jia/i/wzeenuFK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6C63A2-A90F-42DC-A1F1-AB2D4A732862}">
  <a:tblStyle styleId="{936C63A2-A90F-42DC-A1F1-AB2D4A73286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bold.fntdata"/><Relationship Id="rId30" Type="http://schemas.openxmlformats.org/officeDocument/2006/relationships/font" Target="fonts/Candara-regular.fntdata"/><Relationship Id="rId11" Type="http://schemas.openxmlformats.org/officeDocument/2006/relationships/slide" Target="slides/slide5.xml"/><Relationship Id="rId33" Type="http://schemas.openxmlformats.org/officeDocument/2006/relationships/font" Target="fonts/Candara-boldItalic.fntdata"/><Relationship Id="rId10" Type="http://schemas.openxmlformats.org/officeDocument/2006/relationships/slide" Target="slides/slide4.xml"/><Relationship Id="rId32" Type="http://schemas.openxmlformats.org/officeDocument/2006/relationships/font" Target="fonts/Candar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e3927f82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eae3927f82_0_6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ae3927f82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eae3927f82_0_7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ae3927f8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eae3927f82_0_7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ae3927f82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eae3927f82_0_7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e3927f82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ae3927f82_0_5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ae3927f82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ae3927f82_0_5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e3927f8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ae3927f82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e3927f82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eae3927f82_0_6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e3927f82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eae3927f82_0_6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e3927f82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eae3927f82_0_6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e3927f82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eae3927f82_0_6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Preorder 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Traversal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geae3927f82_0_699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6" name="Google Shape;176;geae3927f82_0_699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77" name="Google Shape;177;geae3927f82_0_699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geae3927f82_0_699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9" name="Google Shape;179;geae3927f82_0_699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0" name="Google Shape;180;geae3927f82_0_699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1" name="Google Shape;181;geae3927f82_0_699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2" name="Google Shape;182;geae3927f82_0_699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3" name="Google Shape;183;geae3927f82_0_699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4" name="Google Shape;184;geae3927f82_0_699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geae3927f82_0_699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6" name="Google Shape;186;geae3927f82_0_699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7" name="Google Shape;187;geae3927f82_0_699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geae3927f82_0_699"/>
          <p:cNvSpPr/>
          <p:nvPr/>
        </p:nvSpPr>
        <p:spPr>
          <a:xfrm>
            <a:off x="642550" y="2379700"/>
            <a:ext cx="16401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and print root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eae3927f82_0_699"/>
          <p:cNvCxnSpPr>
            <a:stCxn id="188" idx="3"/>
          </p:cNvCxnSpPr>
          <p:nvPr/>
        </p:nvCxnSpPr>
        <p:spPr>
          <a:xfrm>
            <a:off x="2282650" y="2856250"/>
            <a:ext cx="5982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geae3927f82_0_699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67, 54, 32, 69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ae3927f82_0_69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geae3927f82_0_719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7" name="Google Shape;197;geae3927f82_0_719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98" name="Google Shape;198;geae3927f82_0_719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geae3927f82_0_719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0" name="Google Shape;200;geae3927f82_0_719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1" name="Google Shape;201;geae3927f82_0_719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2" name="Google Shape;202;geae3927f82_0_719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3" name="Google Shape;203;geae3927f82_0_719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4" name="Google Shape;204;geae3927f82_0_719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5" name="Google Shape;205;geae3927f82_0_719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6" name="Google Shape;206;geae3927f82_0_719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7" name="Google Shape;207;geae3927f82_0_719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8" name="Google Shape;208;geae3927f82_0_719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geae3927f82_0_719"/>
          <p:cNvSpPr/>
          <p:nvPr/>
        </p:nvSpPr>
        <p:spPr>
          <a:xfrm>
            <a:off x="622100" y="3392100"/>
            <a:ext cx="16401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left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eae3927f82_0_719"/>
          <p:cNvCxnSpPr>
            <a:stCxn id="209" idx="3"/>
          </p:cNvCxnSpPr>
          <p:nvPr/>
        </p:nvCxnSpPr>
        <p:spPr>
          <a:xfrm>
            <a:off x="2262200" y="3868650"/>
            <a:ext cx="4704600" cy="2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geae3927f82_0_719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67, 54, 32, 69, 75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ae3927f82_0_71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geae3927f82_0_739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geae3927f82_0_739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9" name="Google Shape;219;geae3927f82_0_739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geae3927f82_0_739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1" name="Google Shape;221;geae3927f82_0_739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2" name="Google Shape;222;geae3927f82_0_739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3" name="Google Shape;223;geae3927f82_0_739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4" name="Google Shape;224;geae3927f82_0_739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5" name="Google Shape;225;geae3927f82_0_739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6" name="Google Shape;226;geae3927f82_0_739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7" name="Google Shape;227;geae3927f82_0_739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8" name="Google Shape;228;geae3927f82_0_739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9" name="Google Shape;229;geae3927f82_0_739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geae3927f82_0_739"/>
          <p:cNvSpPr/>
          <p:nvPr/>
        </p:nvSpPr>
        <p:spPr>
          <a:xfrm>
            <a:off x="622100" y="3392100"/>
            <a:ext cx="16401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right 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geae3927f82_0_739"/>
          <p:cNvCxnSpPr>
            <a:stCxn id="230" idx="3"/>
          </p:cNvCxnSpPr>
          <p:nvPr/>
        </p:nvCxnSpPr>
        <p:spPr>
          <a:xfrm flipH="1" rot="10800000">
            <a:off x="2262200" y="3861450"/>
            <a:ext cx="70872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geae3927f82_0_739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67, 54, 32, 69, 75, 86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ae3927f82_0_73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geae3927f82_0_759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9" name="Google Shape;239;geae3927f82_0_759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0" name="Google Shape;240;geae3927f82_0_759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geae3927f82_0_759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2" name="Google Shape;242;geae3927f82_0_759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3" name="Google Shape;243;geae3927f82_0_759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4" name="Google Shape;244;geae3927f82_0_759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5" name="Google Shape;245;geae3927f82_0_759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6" name="Google Shape;246;geae3927f82_0_759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7" name="Google Shape;247;geae3927f82_0_759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8" name="Google Shape;248;geae3927f82_0_759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49" name="Google Shape;249;geae3927f82_0_759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0" name="Google Shape;250;geae3927f82_0_759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geae3927f82_0_759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67, 54, 32, 69, 75, 86, 41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ae3927f82_0_75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fd20670fb_0_24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dfd20670fb_0_24"/>
          <p:cNvSpPr txBox="1"/>
          <p:nvPr/>
        </p:nvSpPr>
        <p:spPr>
          <a:xfrm>
            <a:off x="737425" y="1595175"/>
            <a:ext cx="105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understood Depth first Preorder Traversal with algorithm and example.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45" y="16093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Preorder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Preorder Traversal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e3927f82_0_582"/>
          <p:cNvSpPr txBox="1"/>
          <p:nvPr/>
        </p:nvSpPr>
        <p:spPr>
          <a:xfrm>
            <a:off x="728925" y="1457225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this, we traverse in the order of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root, left, right.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traverse to root node and then the left subtree.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print the left subtree root and traverse to the left subtree if present.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the left and right children.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traverse back to the right subtree and repeat the same process till we traverse to top of tree.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see this using an example: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ae3927f82_0_582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e3927f82_0_572"/>
          <p:cNvSpPr txBox="1"/>
          <p:nvPr/>
        </p:nvSpPr>
        <p:spPr>
          <a:xfrm>
            <a:off x="728925" y="1457225"/>
            <a:ext cx="9278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root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root.key != NULL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Inorder(tree)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to root and print root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to the left subtree, which is Inorder(left_tree) and print the left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to the right subtree, which is Inorder(right_tree) and print the right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empty root value and traversal complete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ae3927f82_0_572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Algorithm of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geae3927f82_0_34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1" name="Google Shape;71;geae3927f82_0_34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2" name="Google Shape;72;geae3927f82_0_34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geae3927f82_0_34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" name="Google Shape;74;geae3927f82_0_34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5" name="Google Shape;75;geae3927f82_0_34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6" name="Google Shape;76;geae3927f82_0_34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7" name="Google Shape;77;geae3927f82_0_34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8" name="Google Shape;78;geae3927f82_0_34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9" name="Google Shape;79;geae3927f82_0_34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" name="Google Shape;80;geae3927f82_0_34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1" name="Google Shape;81;geae3927f82_0_34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2" name="Google Shape;82;geae3927f82_0_34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geae3927f82_0_34"/>
          <p:cNvSpPr/>
          <p:nvPr/>
        </p:nvSpPr>
        <p:spPr>
          <a:xfrm>
            <a:off x="831275" y="1589425"/>
            <a:ext cx="1640100" cy="6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and print root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geae3927f82_0_34"/>
          <p:cNvCxnSpPr>
            <a:stCxn id="83" idx="3"/>
          </p:cNvCxnSpPr>
          <p:nvPr/>
        </p:nvCxnSpPr>
        <p:spPr>
          <a:xfrm flipH="1" rot="10800000">
            <a:off x="2471375" y="1889725"/>
            <a:ext cx="3706800" cy="1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geae3927f82_0_34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ae3927f82_0_34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 of 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geae3927f82_0_619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2" name="Google Shape;92;geae3927f82_0_619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3" name="Google Shape;93;geae3927f82_0_619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geae3927f82_0_619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5" name="Google Shape;95;geae3927f82_0_619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6" name="Google Shape;96;geae3927f82_0_619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7" name="Google Shape;97;geae3927f82_0_619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8" name="Google Shape;98;geae3927f82_0_619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9" name="Google Shape;99;geae3927f82_0_619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0" name="Google Shape;100;geae3927f82_0_619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1" name="Google Shape;101;geae3927f82_0_619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2" name="Google Shape;102;geae3927f82_0_619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3" name="Google Shape;103;geae3927f82_0_619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geae3927f82_0_619"/>
          <p:cNvSpPr/>
          <p:nvPr/>
        </p:nvSpPr>
        <p:spPr>
          <a:xfrm>
            <a:off x="762625" y="2399650"/>
            <a:ext cx="16401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and print subtree root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geae3927f82_0_619"/>
          <p:cNvCxnSpPr>
            <a:stCxn id="104" idx="3"/>
          </p:cNvCxnSpPr>
          <p:nvPr/>
        </p:nvCxnSpPr>
        <p:spPr>
          <a:xfrm>
            <a:off x="2402725" y="2876200"/>
            <a:ext cx="15243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geae3927f82_0_619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eae3927f82_0_61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geae3927f82_0_639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3" name="Google Shape;113;geae3927f82_0_639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4" name="Google Shape;114;geae3927f82_0_639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geae3927f82_0_639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6" name="Google Shape;116;geae3927f82_0_639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7" name="Google Shape;117;geae3927f82_0_639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8" name="Google Shape;118;geae3927f82_0_639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9" name="Google Shape;119;geae3927f82_0_639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0" name="Google Shape;120;geae3927f82_0_639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1" name="Google Shape;121;geae3927f82_0_639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2" name="Google Shape;122;geae3927f82_0_639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3" name="Google Shape;123;geae3927f82_0_639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4" name="Google Shape;124;geae3927f82_0_639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geae3927f82_0_639"/>
          <p:cNvSpPr/>
          <p:nvPr/>
        </p:nvSpPr>
        <p:spPr>
          <a:xfrm>
            <a:off x="171100" y="3370300"/>
            <a:ext cx="16401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left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eae3927f82_0_639"/>
          <p:cNvCxnSpPr>
            <a:stCxn id="125" idx="3"/>
          </p:cNvCxnSpPr>
          <p:nvPr/>
        </p:nvCxnSpPr>
        <p:spPr>
          <a:xfrm>
            <a:off x="1811200" y="3846850"/>
            <a:ext cx="653400" cy="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geae3927f82_0_639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67, 54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eae3927f82_0_63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geae3927f82_0_659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4" name="Google Shape;134;geae3927f82_0_659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5" name="Google Shape;135;geae3927f82_0_659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geae3927f82_0_659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7" name="Google Shape;137;geae3927f82_0_659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8" name="Google Shape;138;geae3927f82_0_659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9" name="Google Shape;139;geae3927f82_0_659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0" name="Google Shape;140;geae3927f82_0_659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1" name="Google Shape;141;geae3927f82_0_659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2" name="Google Shape;142;geae3927f82_0_659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3" name="Google Shape;143;geae3927f82_0_659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4" name="Google Shape;144;geae3927f82_0_659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5" name="Google Shape;145;geae3927f82_0_659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geae3927f82_0_659"/>
          <p:cNvSpPr/>
          <p:nvPr/>
        </p:nvSpPr>
        <p:spPr>
          <a:xfrm>
            <a:off x="171100" y="3370300"/>
            <a:ext cx="16401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right node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geae3927f82_0_659"/>
          <p:cNvCxnSpPr>
            <a:stCxn id="146" idx="3"/>
          </p:cNvCxnSpPr>
          <p:nvPr/>
        </p:nvCxnSpPr>
        <p:spPr>
          <a:xfrm>
            <a:off x="1811200" y="3846850"/>
            <a:ext cx="3003300" cy="3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geae3927f82_0_659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67, 54, 32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ae3927f82_0_65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geae3927f82_0_679"/>
          <p:cNvGraphicFramePr/>
          <p:nvPr/>
        </p:nvGraphicFramePr>
        <p:xfrm>
          <a:off x="6187100" y="155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5" name="Google Shape;155;geae3927f82_0_679"/>
          <p:cNvCxnSpPr/>
          <p:nvPr/>
        </p:nvCxnSpPr>
        <p:spPr>
          <a:xfrm flipH="1">
            <a:off x="4778925" y="218992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6" name="Google Shape;156;geae3927f82_0_679"/>
          <p:cNvGraphicFramePr/>
          <p:nvPr/>
        </p:nvGraphicFramePr>
        <p:xfrm>
          <a:off x="39011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geae3927f82_0_679"/>
          <p:cNvGraphicFramePr/>
          <p:nvPr/>
        </p:nvGraphicFramePr>
        <p:xfrm>
          <a:off x="8244500" y="254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geae3927f82_0_679"/>
          <p:cNvCxnSpPr/>
          <p:nvPr/>
        </p:nvCxnSpPr>
        <p:spPr>
          <a:xfrm>
            <a:off x="7567000" y="217502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9" name="Google Shape;159;geae3927f82_0_679"/>
          <p:cNvGraphicFramePr/>
          <p:nvPr/>
        </p:nvGraphicFramePr>
        <p:xfrm>
          <a:off x="24376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0" name="Google Shape;160;geae3927f82_0_679"/>
          <p:cNvCxnSpPr/>
          <p:nvPr/>
        </p:nvCxnSpPr>
        <p:spPr>
          <a:xfrm flipH="1">
            <a:off x="3461900" y="318880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1" name="Google Shape;161;geae3927f82_0_679"/>
          <p:cNvGraphicFramePr/>
          <p:nvPr/>
        </p:nvGraphicFramePr>
        <p:xfrm>
          <a:off x="4799825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2" name="Google Shape;162;geae3927f82_0_679"/>
          <p:cNvCxnSpPr/>
          <p:nvPr/>
        </p:nvCxnSpPr>
        <p:spPr>
          <a:xfrm>
            <a:off x="5285950" y="318880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3" name="Google Shape;163;geae3927f82_0_679"/>
          <p:cNvGraphicFramePr/>
          <p:nvPr/>
        </p:nvGraphicFramePr>
        <p:xfrm>
          <a:off x="69491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4" name="Google Shape;164;geae3927f82_0_679"/>
          <p:cNvCxnSpPr/>
          <p:nvPr/>
        </p:nvCxnSpPr>
        <p:spPr>
          <a:xfrm flipH="1">
            <a:off x="7805350" y="3188800"/>
            <a:ext cx="7158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5" name="Google Shape;165;geae3927f82_0_679"/>
          <p:cNvGraphicFramePr/>
          <p:nvPr/>
        </p:nvGraphicFramePr>
        <p:xfrm>
          <a:off x="9311300" y="35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{936C63A2-A90F-42DC-A1F1-AB2D4A732862}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6" name="Google Shape;166;geae3927f82_0_679"/>
          <p:cNvCxnSpPr/>
          <p:nvPr/>
        </p:nvCxnSpPr>
        <p:spPr>
          <a:xfrm>
            <a:off x="9639300" y="3188800"/>
            <a:ext cx="6261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geae3927f82_0_679"/>
          <p:cNvSpPr/>
          <p:nvPr/>
        </p:nvSpPr>
        <p:spPr>
          <a:xfrm>
            <a:off x="642550" y="2379700"/>
            <a:ext cx="1640100" cy="9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 to right subtree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eae3927f82_0_679"/>
          <p:cNvCxnSpPr>
            <a:stCxn id="167" idx="3"/>
          </p:cNvCxnSpPr>
          <p:nvPr/>
        </p:nvCxnSpPr>
        <p:spPr>
          <a:xfrm>
            <a:off x="2282650" y="2856250"/>
            <a:ext cx="5982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geae3927f82_0_679"/>
          <p:cNvSpPr/>
          <p:nvPr/>
        </p:nvSpPr>
        <p:spPr>
          <a:xfrm>
            <a:off x="831275" y="5174675"/>
            <a:ext cx="3802500" cy="74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67, 54, 32, 69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ae3927f82_0_679"/>
          <p:cNvSpPr txBox="1"/>
          <p:nvPr/>
        </p:nvSpPr>
        <p:spPr>
          <a:xfrm>
            <a:off x="72892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Example of Preorder Traversal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