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orbel"/>
      <p:regular r:id="rId27"/>
      <p:bold r:id="rId28"/>
      <p:italic r:id="rId29"/>
      <p:boldItalic r:id="rId30"/>
    </p:embeddedFont>
    <p:embeddedFont>
      <p:font typeface="Candar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5" roundtripDataSignature="AMtx7milLkQhHZtrmwNlIuojQApmybd5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D6EEA2-D350-4814-8025-446B96BF116D}">
  <a:tblStyle styleId="{7DD6EEA2-D350-4814-8025-446B96BF116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33" Type="http://schemas.openxmlformats.org/officeDocument/2006/relationships/font" Target="fonts/Candara-italic.fntdata"/><Relationship Id="rId10" Type="http://schemas.openxmlformats.org/officeDocument/2006/relationships/slide" Target="slides/slide4.xml"/><Relationship Id="rId32" Type="http://schemas.openxmlformats.org/officeDocument/2006/relationships/font" Target="fonts/Candara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Candar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b21b58c3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b21b58c32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21b58c3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eb21b58c32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21b58c3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eb21b58c32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b21b58c3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eb21b58c32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21b58c3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eb21b58c32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c9fed12a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ec9fed12a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ec9fed12ad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b21b58c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b21b58c3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b21b58c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b21b58c3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b21b58c3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eb21b58c32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b21b58c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eb21b58c32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b21b58c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eb21b58c32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21b58c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b21b58c32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i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1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1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geb21b58c32_0_150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7" name="Google Shape;137;geb21b58c32_0_150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38" name="Google Shape;138;geb21b58c32_0_150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" name="Google Shape;139;geb21b58c32_0_150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0" name="Google Shape;140;geb21b58c32_0_150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1" name="Google Shape;141;geb21b58c32_0_150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2" name="Google Shape;142;geb21b58c32_0_150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3" name="Google Shape;143;geb21b58c32_0_150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4" name="Google Shape;144;geb21b58c32_0_150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5" name="Google Shape;145;geb21b58c32_0_150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6" name="Google Shape;146;geb21b58c32_0_150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7" name="Google Shape;147;geb21b58c32_0_150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geb21b58c32_0_150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geb21b58c32_0_150"/>
          <p:cNvSpPr/>
          <p:nvPr/>
        </p:nvSpPr>
        <p:spPr>
          <a:xfrm>
            <a:off x="3085400" y="2584900"/>
            <a:ext cx="12975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 =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b21b58c32_0_150"/>
          <p:cNvSpPr/>
          <p:nvPr/>
        </p:nvSpPr>
        <p:spPr>
          <a:xfrm>
            <a:off x="3458897" y="2546051"/>
            <a:ext cx="550500" cy="5265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b21b58c32_0_150"/>
          <p:cNvSpPr/>
          <p:nvPr/>
        </p:nvSpPr>
        <p:spPr>
          <a:xfrm>
            <a:off x="2767100" y="19753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tmp_root =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b21b58c32_0_150"/>
          <p:cNvSpPr/>
          <p:nvPr/>
        </p:nvSpPr>
        <p:spPr>
          <a:xfrm>
            <a:off x="8802800" y="1180350"/>
            <a:ext cx="3032100" cy="10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tmp_root == key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Print found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Esle, search for child nodes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b21b58c32_0_150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eb21b58c32_0_173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9" name="Google Shape;159;geb21b58c32_0_173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0" name="Google Shape;160;geb21b58c32_0_173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1" name="Google Shape;161;geb21b58c32_0_173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2" name="Google Shape;162;geb21b58c32_0_173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3" name="Google Shape;163;geb21b58c32_0_173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4" name="Google Shape;164;geb21b58c32_0_173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5" name="Google Shape;165;geb21b58c32_0_173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6" name="Google Shape;166;geb21b58c32_0_173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7" name="Google Shape;167;geb21b58c32_0_173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geb21b58c32_0_173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69" name="Google Shape;169;geb21b58c32_0_173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0" name="Google Shape;170;geb21b58c32_0_173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geb21b58c32_0_173"/>
          <p:cNvSpPr/>
          <p:nvPr/>
        </p:nvSpPr>
        <p:spPr>
          <a:xfrm>
            <a:off x="3085400" y="2356300"/>
            <a:ext cx="12975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 &gt;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b21b58c32_0_173"/>
          <p:cNvSpPr/>
          <p:nvPr/>
        </p:nvSpPr>
        <p:spPr>
          <a:xfrm>
            <a:off x="3458897" y="2317451"/>
            <a:ext cx="550500" cy="5265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b21b58c32_0_173"/>
          <p:cNvSpPr/>
          <p:nvPr/>
        </p:nvSpPr>
        <p:spPr>
          <a:xfrm>
            <a:off x="8780250" y="1180350"/>
            <a:ext cx="3032100" cy="10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tmp_root.previous != null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Search left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Else, print not found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eb21b58c32_0_173"/>
          <p:cNvSpPr/>
          <p:nvPr/>
        </p:nvSpPr>
        <p:spPr>
          <a:xfrm>
            <a:off x="709700" y="23563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tmp_root = 67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eb21b58c32_0_173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geb21b58c32_0_193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1" name="Google Shape;181;geb21b58c32_0_193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2" name="Google Shape;182;geb21b58c32_0_193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geb21b58c32_0_193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4" name="Google Shape;184;geb21b58c32_0_193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5" name="Google Shape;185;geb21b58c32_0_193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6" name="Google Shape;186;geb21b58c32_0_193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7" name="Google Shape;187;geb21b58c32_0_193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8" name="Google Shape;188;geb21b58c32_0_193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9" name="Google Shape;189;geb21b58c32_0_193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0" name="Google Shape;190;geb21b58c32_0_193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91" name="Google Shape;191;geb21b58c32_0_193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2" name="Google Shape;192;geb21b58c32_0_193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eb21b58c32_0_193"/>
          <p:cNvSpPr/>
          <p:nvPr/>
        </p:nvSpPr>
        <p:spPr>
          <a:xfrm>
            <a:off x="980100" y="3357000"/>
            <a:ext cx="12975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 =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eb21b58c32_0_193"/>
          <p:cNvSpPr/>
          <p:nvPr/>
        </p:nvSpPr>
        <p:spPr>
          <a:xfrm>
            <a:off x="1353597" y="3318151"/>
            <a:ext cx="550500" cy="526500"/>
          </a:xfrm>
          <a:prstGeom prst="noSmoking">
            <a:avLst>
              <a:gd fmla="val 1875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b21b58c32_0_193"/>
          <p:cNvSpPr/>
          <p:nvPr/>
        </p:nvSpPr>
        <p:spPr>
          <a:xfrm>
            <a:off x="659700" y="26712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tmp_root =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b21b58c32_0_193"/>
          <p:cNvSpPr/>
          <p:nvPr/>
        </p:nvSpPr>
        <p:spPr>
          <a:xfrm>
            <a:off x="8802800" y="1180350"/>
            <a:ext cx="3032100" cy="10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tmp_root == key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Print found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Esle, search for child nodes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eb21b58c32_0_193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geb21b58c32_0_237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geb21b58c32_0_237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4" name="Google Shape;204;geb21b58c32_0_237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geb21b58c32_0_237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geb21b58c32_0_237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7" name="Google Shape;207;geb21b58c32_0_237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8" name="Google Shape;208;geb21b58c32_0_237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9" name="Google Shape;209;geb21b58c32_0_237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0" name="Google Shape;210;geb21b58c32_0_237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1" name="Google Shape;211;geb21b58c32_0_237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2" name="Google Shape;212;geb21b58c32_0_237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3" name="Google Shape;213;geb21b58c32_0_237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geb21b58c32_0_237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geb21b58c32_0_237"/>
          <p:cNvSpPr/>
          <p:nvPr/>
        </p:nvSpPr>
        <p:spPr>
          <a:xfrm>
            <a:off x="980100" y="3357000"/>
            <a:ext cx="12975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 &gt;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eb21b58c32_0_237"/>
          <p:cNvSpPr/>
          <p:nvPr/>
        </p:nvSpPr>
        <p:spPr>
          <a:xfrm>
            <a:off x="659700" y="26712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tmp_root = 54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eb21b58c32_0_237"/>
          <p:cNvSpPr/>
          <p:nvPr/>
        </p:nvSpPr>
        <p:spPr>
          <a:xfrm>
            <a:off x="8780250" y="1180350"/>
            <a:ext cx="3032100" cy="10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tmp_root.next != null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Search right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Else, print not found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b21b58c32_0_237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geb21b58c32_0_216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4" name="Google Shape;224;geb21b58c32_0_216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5" name="Google Shape;225;geb21b58c32_0_216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geb21b58c32_0_216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geb21b58c32_0_216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8" name="Google Shape;228;geb21b58c32_0_216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geb21b58c32_0_216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0" name="Google Shape;230;geb21b58c32_0_216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1" name="Google Shape;231;geb21b58c32_0_216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2" name="Google Shape;232;geb21b58c32_0_216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3" name="Google Shape;233;geb21b58c32_0_216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4" name="Google Shape;234;geb21b58c32_0_216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5" name="Google Shape;235;geb21b58c32_0_216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eb21b58c32_0_216"/>
          <p:cNvSpPr/>
          <p:nvPr/>
        </p:nvSpPr>
        <p:spPr>
          <a:xfrm>
            <a:off x="602450" y="5033400"/>
            <a:ext cx="1297500" cy="448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 = 58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eb21b58c32_0_216"/>
          <p:cNvSpPr/>
          <p:nvPr/>
        </p:nvSpPr>
        <p:spPr>
          <a:xfrm>
            <a:off x="189975" y="36488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tmp_root = 58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eb21b58c32_0_216"/>
          <p:cNvSpPr/>
          <p:nvPr/>
        </p:nvSpPr>
        <p:spPr>
          <a:xfrm>
            <a:off x="8802800" y="1180350"/>
            <a:ext cx="3032100" cy="10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tmp_root == key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Print found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Esle, search for child nodes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eb21b58c32_0_216"/>
          <p:cNvSpPr/>
          <p:nvPr/>
        </p:nvSpPr>
        <p:spPr>
          <a:xfrm>
            <a:off x="418575" y="5782400"/>
            <a:ext cx="19968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 found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eb21b58c32_0_216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c9fed12ad_0_2"/>
          <p:cNvSpPr txBox="1"/>
          <p:nvPr/>
        </p:nvSpPr>
        <p:spPr>
          <a:xfrm>
            <a:off x="892275" y="415025"/>
            <a:ext cx="1092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c9fed12ad_0_2"/>
          <p:cNvSpPr txBox="1"/>
          <p:nvPr/>
        </p:nvSpPr>
        <p:spPr>
          <a:xfrm>
            <a:off x="737425" y="1595175"/>
            <a:ext cx="10928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what is balance and unbalanced binary tree.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also seen what binary search tree is with algorithm and example.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616883"/>
            <a:ext cx="996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alanced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nbalanced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of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b21b58c32_0_20"/>
          <p:cNvSpPr txBox="1"/>
          <p:nvPr/>
        </p:nvSpPr>
        <p:spPr>
          <a:xfrm>
            <a:off x="716956" y="2931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b21b58c32_0_20"/>
          <p:cNvSpPr txBox="1"/>
          <p:nvPr/>
        </p:nvSpPr>
        <p:spPr>
          <a:xfrm>
            <a:off x="716950" y="1360700"/>
            <a:ext cx="10343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in which difference between the height of left subtree and right subtree is not greater than 1 is called Balanced Binary Tree.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Balancing Binary Tree: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keep adding new elements to the tree, the tree might grow in an unstructured way, which is either to left or right.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the elements will take more time when the tree is growing only to the left and the search value is to the left.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b21b58c32_0_25"/>
          <p:cNvSpPr txBox="1"/>
          <p:nvPr/>
        </p:nvSpPr>
        <p:spPr>
          <a:xfrm>
            <a:off x="910981" y="322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Balanced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" name="Google Shape;65;geb21b58c32_0_25"/>
          <p:cNvGraphicFramePr/>
          <p:nvPr/>
        </p:nvGraphicFramePr>
        <p:xfrm>
          <a:off x="5602100" y="13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" name="Google Shape;66;geb21b58c32_0_25"/>
          <p:cNvCxnSpPr/>
          <p:nvPr/>
        </p:nvCxnSpPr>
        <p:spPr>
          <a:xfrm flipH="1">
            <a:off x="4193925" y="20006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67" name="Google Shape;67;geb21b58c32_0_25"/>
          <p:cNvGraphicFramePr/>
          <p:nvPr/>
        </p:nvGraphicFramePr>
        <p:xfrm>
          <a:off x="3316100" y="23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Google Shape;68;geb21b58c32_0_25"/>
          <p:cNvGraphicFramePr/>
          <p:nvPr/>
        </p:nvGraphicFramePr>
        <p:xfrm>
          <a:off x="7430900" y="235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9" name="Google Shape;69;geb21b58c32_0_25"/>
          <p:cNvCxnSpPr/>
          <p:nvPr/>
        </p:nvCxnSpPr>
        <p:spPr>
          <a:xfrm>
            <a:off x="6982000" y="19857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0" name="Google Shape;70;geb21b58c32_0_25"/>
          <p:cNvGraphicFramePr/>
          <p:nvPr/>
        </p:nvGraphicFramePr>
        <p:xfrm>
          <a:off x="1852625" y="3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1" name="Google Shape;71;geb21b58c32_0_25"/>
          <p:cNvCxnSpPr/>
          <p:nvPr/>
        </p:nvCxnSpPr>
        <p:spPr>
          <a:xfrm flipH="1">
            <a:off x="2876900" y="29995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2" name="Google Shape;72;geb21b58c32_0_25"/>
          <p:cNvGraphicFramePr/>
          <p:nvPr/>
        </p:nvGraphicFramePr>
        <p:xfrm>
          <a:off x="4214825" y="3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3" name="Google Shape;73;geb21b58c32_0_25"/>
          <p:cNvCxnSpPr/>
          <p:nvPr/>
        </p:nvCxnSpPr>
        <p:spPr>
          <a:xfrm>
            <a:off x="4700950" y="29995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74" name="Google Shape;74;geb21b58c32_0_25"/>
          <p:cNvGraphicFramePr/>
          <p:nvPr/>
        </p:nvGraphicFramePr>
        <p:xfrm>
          <a:off x="910975" y="43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777925"/>
                <a:gridCol w="1574075"/>
                <a:gridCol w="1574075"/>
                <a:gridCol w="1574075"/>
                <a:gridCol w="1574075"/>
              </a:tblGrid>
              <a:tr h="73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root/parent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 of left subtree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 of right subtree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Difference in heights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geb21b58c32_0_99"/>
          <p:cNvGraphicFramePr/>
          <p:nvPr/>
        </p:nvGraphicFramePr>
        <p:xfrm>
          <a:off x="5678300" y="151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" name="Google Shape;80;geb21b58c32_0_99"/>
          <p:cNvCxnSpPr/>
          <p:nvPr/>
        </p:nvCxnSpPr>
        <p:spPr>
          <a:xfrm flipH="1">
            <a:off x="4270125" y="2153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1" name="Google Shape;81;geb21b58c32_0_99"/>
          <p:cNvGraphicFramePr/>
          <p:nvPr/>
        </p:nvGraphicFramePr>
        <p:xfrm>
          <a:off x="3163700" y="25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4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geb21b58c32_0_99"/>
          <p:cNvGraphicFramePr/>
          <p:nvPr/>
        </p:nvGraphicFramePr>
        <p:xfrm>
          <a:off x="7507100" y="25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" name="Google Shape;83;geb21b58c32_0_99"/>
          <p:cNvCxnSpPr/>
          <p:nvPr/>
        </p:nvCxnSpPr>
        <p:spPr>
          <a:xfrm>
            <a:off x="7058200" y="2138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4" name="Google Shape;84;geb21b58c32_0_99"/>
          <p:cNvGraphicFramePr/>
          <p:nvPr/>
        </p:nvGraphicFramePr>
        <p:xfrm>
          <a:off x="1928825" y="34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" name="Google Shape;85;geb21b58c32_0_99"/>
          <p:cNvCxnSpPr/>
          <p:nvPr/>
        </p:nvCxnSpPr>
        <p:spPr>
          <a:xfrm flipH="1">
            <a:off x="2953100" y="3151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6" name="Google Shape;86;geb21b58c32_0_99"/>
          <p:cNvGraphicFramePr/>
          <p:nvPr/>
        </p:nvGraphicFramePr>
        <p:xfrm>
          <a:off x="8639700" y="34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" name="Google Shape;87;geb21b58c32_0_99"/>
          <p:cNvCxnSpPr/>
          <p:nvPr/>
        </p:nvCxnSpPr>
        <p:spPr>
          <a:xfrm>
            <a:off x="9125825" y="3151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88" name="Google Shape;88;geb21b58c32_0_99"/>
          <p:cNvGraphicFramePr/>
          <p:nvPr/>
        </p:nvGraphicFramePr>
        <p:xfrm>
          <a:off x="572900" y="44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" name="Google Shape;89;geb21b58c32_0_99"/>
          <p:cNvCxnSpPr/>
          <p:nvPr/>
        </p:nvCxnSpPr>
        <p:spPr>
          <a:xfrm flipH="1">
            <a:off x="1581500" y="41425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0" name="Google Shape;90;geb21b58c32_0_99"/>
          <p:cNvGraphicFramePr/>
          <p:nvPr/>
        </p:nvGraphicFramePr>
        <p:xfrm>
          <a:off x="6106525" y="349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1" name="Google Shape;91;geb21b58c32_0_99"/>
          <p:cNvCxnSpPr/>
          <p:nvPr/>
        </p:nvCxnSpPr>
        <p:spPr>
          <a:xfrm flipH="1">
            <a:off x="7115125" y="3151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geb21b58c32_0_99"/>
          <p:cNvSpPr txBox="1"/>
          <p:nvPr/>
        </p:nvSpPr>
        <p:spPr>
          <a:xfrm>
            <a:off x="910981" y="322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Unbalanced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b21b58c32_0_30"/>
          <p:cNvSpPr txBox="1"/>
          <p:nvPr/>
        </p:nvSpPr>
        <p:spPr>
          <a:xfrm>
            <a:off x="1846900" y="1642100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" name="Google Shape;98;geb21b58c32_0_30"/>
          <p:cNvGraphicFramePr/>
          <p:nvPr/>
        </p:nvGraphicFramePr>
        <p:xfrm>
          <a:off x="910975" y="16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847150"/>
                <a:gridCol w="1714150"/>
                <a:gridCol w="1714150"/>
                <a:gridCol w="1714150"/>
                <a:gridCol w="1714150"/>
              </a:tblGrid>
              <a:tr h="7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root/parent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 of left subtree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 of right subtree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Difference in heights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geb21b58c32_0_30"/>
          <p:cNvSpPr txBox="1"/>
          <p:nvPr/>
        </p:nvSpPr>
        <p:spPr>
          <a:xfrm>
            <a:off x="910981" y="322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Unbalanced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d20670fb_0_9"/>
          <p:cNvSpPr txBox="1"/>
          <p:nvPr/>
        </p:nvSpPr>
        <p:spPr>
          <a:xfrm>
            <a:off x="910975" y="1649600"/>
            <a:ext cx="9278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search tree is a Binary tree in which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left child node is less than root/parent node,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right child node is greater than root/parent node, and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tree with no duplicate values present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Binary search tree.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dfd20670fb_0_9"/>
          <p:cNvSpPr txBox="1"/>
          <p:nvPr/>
        </p:nvSpPr>
        <p:spPr>
          <a:xfrm>
            <a:off x="910981" y="322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21b58c32_0_35"/>
          <p:cNvSpPr txBox="1"/>
          <p:nvPr/>
        </p:nvSpPr>
        <p:spPr>
          <a:xfrm>
            <a:off x="910975" y="1456025"/>
            <a:ext cx="8955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variables Node root, Node tmp_root, int key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key == tmp_root.data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value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key &gt; tmp_root.data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tmp_root.next !=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tmp_root = tmp_root.next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from step 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value not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 key &lt; tmp_root.data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tmp_root.previous != Null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tmp_root = tmp_root.previous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from step 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Else, print value not found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eb21b58c32_0_35"/>
          <p:cNvSpPr txBox="1"/>
          <p:nvPr/>
        </p:nvSpPr>
        <p:spPr>
          <a:xfrm>
            <a:off x="910981" y="322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for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b21b58c32_0_45"/>
          <p:cNvSpPr txBox="1"/>
          <p:nvPr/>
        </p:nvSpPr>
        <p:spPr>
          <a:xfrm>
            <a:off x="894281" y="3163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Binary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earch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geb21b58c32_0_45"/>
          <p:cNvGraphicFramePr/>
          <p:nvPr/>
        </p:nvGraphicFramePr>
        <p:xfrm>
          <a:off x="4992500" y="22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8" name="Google Shape;118;geb21b58c32_0_45"/>
          <p:cNvCxnSpPr/>
          <p:nvPr/>
        </p:nvCxnSpPr>
        <p:spPr>
          <a:xfrm flipH="1">
            <a:off x="3584325" y="2915075"/>
            <a:ext cx="1640100" cy="3579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19" name="Google Shape;119;geb21b58c32_0_45"/>
          <p:cNvGraphicFramePr/>
          <p:nvPr/>
        </p:nvGraphicFramePr>
        <p:xfrm>
          <a:off x="2706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558800"/>
                <a:gridCol w="558800"/>
                <a:gridCol w="558800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geb21b58c32_0_45"/>
          <p:cNvGraphicFramePr/>
          <p:nvPr/>
        </p:nvGraphicFramePr>
        <p:xfrm>
          <a:off x="6897500" y="32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geb21b58c32_0_45"/>
          <p:cNvCxnSpPr/>
          <p:nvPr/>
        </p:nvCxnSpPr>
        <p:spPr>
          <a:xfrm>
            <a:off x="6372400" y="2900175"/>
            <a:ext cx="1403100" cy="3876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2" name="Google Shape;122;geb21b58c32_0_45"/>
          <p:cNvGraphicFramePr/>
          <p:nvPr/>
        </p:nvGraphicFramePr>
        <p:xfrm>
          <a:off x="12430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3" name="Google Shape;123;geb21b58c32_0_45"/>
          <p:cNvCxnSpPr/>
          <p:nvPr/>
        </p:nvCxnSpPr>
        <p:spPr>
          <a:xfrm flipH="1">
            <a:off x="22673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4" name="Google Shape;124;geb21b58c32_0_45"/>
          <p:cNvGraphicFramePr/>
          <p:nvPr/>
        </p:nvGraphicFramePr>
        <p:xfrm>
          <a:off x="36052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5" name="Google Shape;125;geb21b58c32_0_45"/>
          <p:cNvCxnSpPr/>
          <p:nvPr/>
        </p:nvCxnSpPr>
        <p:spPr>
          <a:xfrm>
            <a:off x="40913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6" name="Google Shape;126;geb21b58c32_0_45"/>
          <p:cNvGraphicFramePr/>
          <p:nvPr/>
        </p:nvGraphicFramePr>
        <p:xfrm>
          <a:off x="5738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7" name="Google Shape;127;geb21b58c32_0_45"/>
          <p:cNvCxnSpPr/>
          <p:nvPr/>
        </p:nvCxnSpPr>
        <p:spPr>
          <a:xfrm flipH="1">
            <a:off x="6686900" y="3913950"/>
            <a:ext cx="705900" cy="3348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8" name="Google Shape;128;geb21b58c32_0_45"/>
          <p:cNvGraphicFramePr/>
          <p:nvPr/>
        </p:nvGraphicFramePr>
        <p:xfrm>
          <a:off x="8024825" y="42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{7DD6EEA2-D350-4814-8025-446B96BF116D}</a:tableStyleId>
              </a:tblPr>
              <a:tblGrid>
                <a:gridCol w="665625"/>
                <a:gridCol w="665625"/>
                <a:gridCol w="665625"/>
              </a:tblGrid>
              <a:tr h="6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9" name="Google Shape;129;geb21b58c32_0_45"/>
          <p:cNvCxnSpPr/>
          <p:nvPr/>
        </p:nvCxnSpPr>
        <p:spPr>
          <a:xfrm>
            <a:off x="8510950" y="3913950"/>
            <a:ext cx="636000" cy="364200"/>
          </a:xfrm>
          <a:prstGeom prst="straightConnector1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geb21b58c32_0_45"/>
          <p:cNvSpPr/>
          <p:nvPr/>
        </p:nvSpPr>
        <p:spPr>
          <a:xfrm>
            <a:off x="1627350" y="1773325"/>
            <a:ext cx="1821900" cy="84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58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b21b58c32_0_45"/>
          <p:cNvSpPr/>
          <p:nvPr/>
        </p:nvSpPr>
        <p:spPr>
          <a:xfrm>
            <a:off x="6881900" y="1975300"/>
            <a:ext cx="1821900" cy="44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key = 58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