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  <p:embeddedFont>
      <p:font typeface="Canda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3" roundtripDataSignature="AMtx7mhN9OYNGoNrDuXi+Uy+QPiVsZvk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14C4BB-EA2B-4985-93B9-1D9D728B7127}">
  <a:tblStyle styleId="{1114C4BB-EA2B-4985-93B9-1D9D728B71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43312c5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eb43312c54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43312c5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eb43312c54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b43312c5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b43312c54_0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43312c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b43312c5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b43312c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b43312c5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43312c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b43312c5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43312c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b43312c54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43312c5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b43312c54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b43312c5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eb43312c54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Create/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nsert Binary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43312c54_0_286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geb43312c54_0_286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geb43312c54_0_286"/>
          <p:cNvSpPr/>
          <p:nvPr/>
        </p:nvSpPr>
        <p:spPr>
          <a:xfrm>
            <a:off x="6881900" y="20515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87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b43312c54_0_286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geb43312c54_0_286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geb43312c54_0_286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b43312c54_0_286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geb43312c54_0_286"/>
          <p:cNvCxnSpPr/>
          <p:nvPr/>
        </p:nvCxnSpPr>
        <p:spPr>
          <a:xfrm flipH="1">
            <a:off x="34319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9" name="Google Shape;149;geb43312c54_0_286"/>
          <p:cNvGraphicFramePr/>
          <p:nvPr/>
        </p:nvGraphicFramePr>
        <p:xfrm>
          <a:off x="2582825" y="32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geb43312c54_0_286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geb43312c54_0_286"/>
          <p:cNvGraphicFramePr/>
          <p:nvPr/>
        </p:nvGraphicFramePr>
        <p:xfrm>
          <a:off x="3757625" y="41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2" name="Google Shape;152;geb43312c54_0_286"/>
          <p:cNvCxnSpPr/>
          <p:nvPr/>
        </p:nvCxnSpPr>
        <p:spPr>
          <a:xfrm>
            <a:off x="4239275" y="37463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eb43312c54_0_286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87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b43312c54_0_286"/>
          <p:cNvSpPr/>
          <p:nvPr/>
        </p:nvSpPr>
        <p:spPr>
          <a:xfrm>
            <a:off x="9563000" y="3319125"/>
            <a:ext cx="1676400" cy="93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87 Inserted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b43312c54_0_306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geb43312c54_0_306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geb43312c54_0_306"/>
          <p:cNvSpPr/>
          <p:nvPr/>
        </p:nvSpPr>
        <p:spPr>
          <a:xfrm>
            <a:off x="6881900" y="20515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100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b43312c54_0_306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geb43312c54_0_306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geb43312c54_0_306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b43312c54_0_306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eb43312c54_0_306"/>
          <p:cNvCxnSpPr/>
          <p:nvPr/>
        </p:nvCxnSpPr>
        <p:spPr>
          <a:xfrm flipH="1">
            <a:off x="34319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7" name="Google Shape;167;geb43312c54_0_306"/>
          <p:cNvGraphicFramePr/>
          <p:nvPr/>
        </p:nvGraphicFramePr>
        <p:xfrm>
          <a:off x="2582825" y="32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geb43312c54_0_306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geb43312c54_0_306"/>
          <p:cNvGraphicFramePr/>
          <p:nvPr/>
        </p:nvGraphicFramePr>
        <p:xfrm>
          <a:off x="3757625" y="41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0" name="Google Shape;170;geb43312c54_0_306"/>
          <p:cNvCxnSpPr/>
          <p:nvPr/>
        </p:nvCxnSpPr>
        <p:spPr>
          <a:xfrm>
            <a:off x="4239275" y="37463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geb43312c54_0_306"/>
          <p:cNvSpPr/>
          <p:nvPr/>
        </p:nvSpPr>
        <p:spPr>
          <a:xfrm>
            <a:off x="1449600" y="4321925"/>
            <a:ext cx="2222100" cy="106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respective last node.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b43312c54_0_306"/>
          <p:cNvSpPr/>
          <p:nvPr/>
        </p:nvSpPr>
        <p:spPr>
          <a:xfrm>
            <a:off x="5906900" y="4294850"/>
            <a:ext cx="2781000" cy="106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 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current_parent.right == null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b43312c54_0_306"/>
          <p:cNvSpPr/>
          <p:nvPr/>
        </p:nvSpPr>
        <p:spPr>
          <a:xfrm>
            <a:off x="5169650" y="3272975"/>
            <a:ext cx="25365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current_parent data = 90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b43312c54_0_306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100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43312c54_0_332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geb43312c54_0_332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geb43312c54_0_332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geb43312c54_0_332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geb43312c54_0_332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b43312c54_0_332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eb43312c54_0_332"/>
          <p:cNvCxnSpPr/>
          <p:nvPr/>
        </p:nvCxnSpPr>
        <p:spPr>
          <a:xfrm flipH="1">
            <a:off x="34319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6" name="Google Shape;186;geb43312c54_0_332"/>
          <p:cNvGraphicFramePr/>
          <p:nvPr/>
        </p:nvGraphicFramePr>
        <p:xfrm>
          <a:off x="2582825" y="32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geb43312c54_0_332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geb43312c54_0_332"/>
          <p:cNvGraphicFramePr/>
          <p:nvPr/>
        </p:nvGraphicFramePr>
        <p:xfrm>
          <a:off x="3757625" y="41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9" name="Google Shape;189;geb43312c54_0_332"/>
          <p:cNvCxnSpPr/>
          <p:nvPr/>
        </p:nvCxnSpPr>
        <p:spPr>
          <a:xfrm>
            <a:off x="4239275" y="3746325"/>
            <a:ext cx="640500" cy="3795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eb43312c54_0_332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100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" name="Google Shape;191;geb43312c54_0_332"/>
          <p:cNvGraphicFramePr/>
          <p:nvPr/>
        </p:nvGraphicFramePr>
        <p:xfrm>
          <a:off x="6705600" y="33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65625"/>
                <a:gridCol w="665625"/>
                <a:gridCol w="6656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2" name="Google Shape;192;geb43312c54_0_332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eb43312c54_0_332"/>
          <p:cNvSpPr/>
          <p:nvPr/>
        </p:nvSpPr>
        <p:spPr>
          <a:xfrm>
            <a:off x="9570850" y="3350575"/>
            <a:ext cx="1676400" cy="93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Inserted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d20670fb_0_24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dfd20670fb_0_24"/>
          <p:cNvSpPr txBox="1"/>
          <p:nvPr/>
        </p:nvSpPr>
        <p:spPr>
          <a:xfrm>
            <a:off x="824000" y="17057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how to create/insert value to tree with algorithm and example.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1598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82100" y="1180350"/>
            <a:ext cx="10627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root node and insert value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it current_parent.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node and insert value to it.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new node less than current_parent and no left child present to current_parent, insert new node to left of current_parent node..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if, left child exists, traverse to left child node, make it as current_parent node and repeat from point 4.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new node greater than current_parent and no right child present to current_parent, insert new node to right of current_parent node.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if, right child exists, traverse to right child node, make it as current_parent node and repeat from point 4.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43312c54_0_44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b43312c54_0_44"/>
          <p:cNvSpPr txBox="1"/>
          <p:nvPr/>
        </p:nvSpPr>
        <p:spPr>
          <a:xfrm>
            <a:off x="824000" y="1705775"/>
            <a:ext cx="10940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newnode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to it, create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root,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-&gt;data != 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 // y keeps track of the parent node of the subtree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the respective node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-&gt;data &gt;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newnode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left child of 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-&gt;data &lt;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newnode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right child of 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inorder tree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43312c54_0_49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b43312c54_0_49"/>
          <p:cNvSpPr txBox="1"/>
          <p:nvPr/>
        </p:nvSpPr>
        <p:spPr>
          <a:xfrm>
            <a:off x="824000" y="17057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b43312c54_0_49"/>
          <p:cNvSpPr/>
          <p:nvPr/>
        </p:nvSpPr>
        <p:spPr>
          <a:xfrm>
            <a:off x="851725" y="2671300"/>
            <a:ext cx="4323000" cy="100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root found!!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Hence create root with first value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43312c54_0_59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" name="Google Shape;78;geb43312c54_0_59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eb43312c54_0_59"/>
          <p:cNvSpPr/>
          <p:nvPr/>
        </p:nvSpPr>
        <p:spPr>
          <a:xfrm>
            <a:off x="6881900" y="20515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90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b43312c54_0_59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" name="Google Shape;81;geb43312c54_0_59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geb43312c54_0_59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43312c54_0_59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" name="Google Shape;84;geb43312c54_0_59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geb43312c54_0_59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90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43312c54_0_59"/>
          <p:cNvSpPr/>
          <p:nvPr/>
        </p:nvSpPr>
        <p:spPr>
          <a:xfrm>
            <a:off x="9563000" y="3319125"/>
            <a:ext cx="1676400" cy="93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 Inserted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43312c54_0_142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eb43312c54_0_142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geb43312c54_0_142"/>
          <p:cNvSpPr/>
          <p:nvPr/>
        </p:nvSpPr>
        <p:spPr>
          <a:xfrm>
            <a:off x="6881900" y="20515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33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b43312c54_0_142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geb43312c54_0_142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geb43312c54_0_142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b43312c54_0_142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geb43312c54_0_142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geb43312c54_0_142"/>
          <p:cNvSpPr/>
          <p:nvPr/>
        </p:nvSpPr>
        <p:spPr>
          <a:xfrm>
            <a:off x="1449600" y="4350450"/>
            <a:ext cx="2674800" cy="103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.left == null</a:t>
            </a:r>
            <a:b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&lt; root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b43312c54_0_142"/>
          <p:cNvSpPr/>
          <p:nvPr/>
        </p:nvSpPr>
        <p:spPr>
          <a:xfrm>
            <a:off x="1449600" y="3102725"/>
            <a:ext cx="2222100" cy="82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respective last node.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eb43312c54_0_142"/>
          <p:cNvSpPr/>
          <p:nvPr/>
        </p:nvSpPr>
        <p:spPr>
          <a:xfrm>
            <a:off x="3888000" y="3255125"/>
            <a:ext cx="25365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current_parent data = 90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b43312c54_0_142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33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43312c54_0_189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geb43312c54_0_189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geb43312c54_0_189"/>
          <p:cNvSpPr/>
          <p:nvPr/>
        </p:nvSpPr>
        <p:spPr>
          <a:xfrm>
            <a:off x="6881900" y="20515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33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b43312c54_0_189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geb43312c54_0_189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geb43312c54_0_189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b43312c54_0_189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eb43312c54_0_189"/>
          <p:cNvCxnSpPr/>
          <p:nvPr/>
        </p:nvCxnSpPr>
        <p:spPr>
          <a:xfrm flipH="1">
            <a:off x="34319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5" name="Google Shape;115;geb43312c54_0_189"/>
          <p:cNvGraphicFramePr/>
          <p:nvPr/>
        </p:nvGraphicFramePr>
        <p:xfrm>
          <a:off x="2582825" y="32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geb43312c54_0_189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geb43312c54_0_189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33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b43312c54_0_189"/>
          <p:cNvSpPr/>
          <p:nvPr/>
        </p:nvSpPr>
        <p:spPr>
          <a:xfrm>
            <a:off x="9563000" y="3319125"/>
            <a:ext cx="1676400" cy="93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 Inserted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uccessfully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43312c54_0_174"/>
          <p:cNvSpPr txBox="1"/>
          <p:nvPr/>
        </p:nvSpPr>
        <p:spPr>
          <a:xfrm>
            <a:off x="851723" y="356850"/>
            <a:ext cx="106278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to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reate/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geb43312c54_0_174"/>
          <p:cNvGraphicFramePr/>
          <p:nvPr/>
        </p:nvGraphicFramePr>
        <p:xfrm>
          <a:off x="9296800" y="20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geb43312c54_0_174"/>
          <p:cNvSpPr/>
          <p:nvPr/>
        </p:nvSpPr>
        <p:spPr>
          <a:xfrm>
            <a:off x="6881900" y="2051500"/>
            <a:ext cx="18219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87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eb43312c54_0_174"/>
          <p:cNvSpPr/>
          <p:nvPr/>
        </p:nvSpPr>
        <p:spPr>
          <a:xfrm>
            <a:off x="9433825" y="2705225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geb43312c54_0_174"/>
          <p:cNvGraphicFramePr/>
          <p:nvPr/>
        </p:nvGraphicFramePr>
        <p:xfrm>
          <a:off x="4533275" y="24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711875"/>
                <a:gridCol w="711875"/>
                <a:gridCol w="7118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geb43312c54_0_174"/>
          <p:cNvSpPr/>
          <p:nvPr/>
        </p:nvSpPr>
        <p:spPr>
          <a:xfrm>
            <a:off x="6881900" y="2589400"/>
            <a:ext cx="1676400" cy="4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b43312c54_0_174"/>
          <p:cNvSpPr txBox="1"/>
          <p:nvPr/>
        </p:nvSpPr>
        <p:spPr>
          <a:xfrm>
            <a:off x="824000" y="1248575"/>
            <a:ext cx="1062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Create tree if not found and insert 90, 33, 87, 100 to the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eb43312c54_0_174"/>
          <p:cNvCxnSpPr/>
          <p:nvPr/>
        </p:nvCxnSpPr>
        <p:spPr>
          <a:xfrm flipH="1">
            <a:off x="34319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1" name="Google Shape;131;geb43312c54_0_174"/>
          <p:cNvGraphicFramePr/>
          <p:nvPr/>
        </p:nvGraphicFramePr>
        <p:xfrm>
          <a:off x="2582825" y="32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650150"/>
                <a:gridCol w="650150"/>
                <a:gridCol w="650150"/>
              </a:tblGrid>
              <a:tr h="44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geb43312c54_0_174"/>
          <p:cNvGraphicFramePr/>
          <p:nvPr/>
        </p:nvGraphicFramePr>
        <p:xfrm>
          <a:off x="824000" y="5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{1114C4BB-EA2B-4985-93B9-1D9D728B7127}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geb43312c54_0_174"/>
          <p:cNvSpPr/>
          <p:nvPr/>
        </p:nvSpPr>
        <p:spPr>
          <a:xfrm>
            <a:off x="1449600" y="4321925"/>
            <a:ext cx="2222100" cy="106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Traverse to respective last node.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eb43312c54_0_174"/>
          <p:cNvSpPr/>
          <p:nvPr/>
        </p:nvSpPr>
        <p:spPr>
          <a:xfrm>
            <a:off x="3888000" y="4321925"/>
            <a:ext cx="2781000" cy="106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current_parent 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current_parent.right == null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b43312c54_0_174"/>
          <p:cNvSpPr/>
          <p:nvPr/>
        </p:nvSpPr>
        <p:spPr>
          <a:xfrm>
            <a:off x="5169650" y="3272975"/>
            <a:ext cx="25365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current_parent data = 33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b43312c54_0_174"/>
          <p:cNvSpPr/>
          <p:nvPr/>
        </p:nvSpPr>
        <p:spPr>
          <a:xfrm>
            <a:off x="1449600" y="2051500"/>
            <a:ext cx="1146600" cy="62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 87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