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Corbel"/>
      <p:regular r:id="rId24"/>
      <p:bold r:id="rId25"/>
      <p:italic r:id="rId26"/>
      <p:boldItalic r:id="rId27"/>
    </p:embeddedFont>
    <p:embeddedFont>
      <p:font typeface="Candar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2" roundtripDataSignature="AMtx7mjrOoy9MQ4TCICOFYC9Zwp2gxE2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6016A8-B34F-48D2-9D9E-7F15D1DD8646}">
  <a:tblStyle styleId="{466016A8-B34F-48D2-9D9E-7F15D1DD86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Corbel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rbel-italic.fntdata"/><Relationship Id="rId25" Type="http://schemas.openxmlformats.org/officeDocument/2006/relationships/font" Target="fonts/Corbel-bold.fntdata"/><Relationship Id="rId28" Type="http://schemas.openxmlformats.org/officeDocument/2006/relationships/font" Target="fonts/Candara-regular.fntdata"/><Relationship Id="rId27" Type="http://schemas.openxmlformats.org/officeDocument/2006/relationships/font" Target="fonts/Corbel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andar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andara-boldItalic.fntdata"/><Relationship Id="rId30" Type="http://schemas.openxmlformats.org/officeDocument/2006/relationships/font" Target="fonts/Candara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b4d976a3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eb4d976a31_0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b4d976a3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eb4d976a31_0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2" name="Google Shape;182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b4d976a3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eb4d976a31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b4d976a3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b4d976a31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b4d976a3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eb4d976a31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b4d976a3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eb4d976a31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b4d976a3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eb4d976a31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b4d976a3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eb4d976a31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b4d976a3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eb4d976a31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Delete </a:t>
            </a: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peration in Binary </a:t>
            </a: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1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b4d976a31_0_132"/>
          <p:cNvSpPr txBox="1"/>
          <p:nvPr/>
        </p:nvSpPr>
        <p:spPr>
          <a:xfrm>
            <a:off x="851723" y="356850"/>
            <a:ext cx="106278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on delete operation in Binary search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eb4d976a31_0_132"/>
          <p:cNvSpPr/>
          <p:nvPr/>
        </p:nvSpPr>
        <p:spPr>
          <a:xfrm>
            <a:off x="9657625" y="1870900"/>
            <a:ext cx="1821900" cy="44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val = 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9" name="Google Shape;149;geb4d976a31_0_132"/>
          <p:cNvGraphicFramePr/>
          <p:nvPr/>
        </p:nvGraphicFramePr>
        <p:xfrm>
          <a:off x="3923675" y="197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{466016A8-B34F-48D2-9D9E-7F15D1DD8646}</a:tableStyleId>
              </a:tblPr>
              <a:tblGrid>
                <a:gridCol w="711875"/>
                <a:gridCol w="711875"/>
                <a:gridCol w="711875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0" name="Google Shape;150;geb4d976a31_0_132"/>
          <p:cNvSpPr/>
          <p:nvPr/>
        </p:nvSpPr>
        <p:spPr>
          <a:xfrm>
            <a:off x="6164225" y="1934138"/>
            <a:ext cx="1676400" cy="44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Root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geb4d976a31_0_132"/>
          <p:cNvCxnSpPr/>
          <p:nvPr/>
        </p:nvCxnSpPr>
        <p:spPr>
          <a:xfrm flipH="1">
            <a:off x="2822325" y="245787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52" name="Google Shape;152;geb4d976a31_0_132"/>
          <p:cNvGraphicFramePr/>
          <p:nvPr/>
        </p:nvGraphicFramePr>
        <p:xfrm>
          <a:off x="1973225" y="281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{466016A8-B34F-48D2-9D9E-7F15D1DD8646}</a:tableStyleId>
              </a:tblPr>
              <a:tblGrid>
                <a:gridCol w="650150"/>
                <a:gridCol w="650150"/>
                <a:gridCol w="650150"/>
              </a:tblGrid>
              <a:tr h="44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" name="Google Shape;153;geb4d976a31_0_132"/>
          <p:cNvSpPr/>
          <p:nvPr/>
        </p:nvSpPr>
        <p:spPr>
          <a:xfrm>
            <a:off x="9657625" y="2540325"/>
            <a:ext cx="1821900" cy="62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 found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Status = true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eb4d976a31_0_132"/>
          <p:cNvSpPr/>
          <p:nvPr/>
        </p:nvSpPr>
        <p:spPr>
          <a:xfrm>
            <a:off x="535200" y="2051500"/>
            <a:ext cx="1146600" cy="62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 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geb4d976a31_0_132"/>
          <p:cNvCxnSpPr/>
          <p:nvPr/>
        </p:nvCxnSpPr>
        <p:spPr>
          <a:xfrm>
            <a:off x="5565525" y="245787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56" name="Google Shape;156;geb4d976a31_0_132"/>
          <p:cNvGraphicFramePr/>
          <p:nvPr/>
        </p:nvGraphicFramePr>
        <p:xfrm>
          <a:off x="6164225" y="281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{466016A8-B34F-48D2-9D9E-7F15D1DD8646}</a:tableStyleId>
              </a:tblPr>
              <a:tblGrid>
                <a:gridCol w="650150"/>
                <a:gridCol w="650150"/>
                <a:gridCol w="650150"/>
              </a:tblGrid>
              <a:tr h="44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Google Shape;157;geb4d976a31_0_132"/>
          <p:cNvGraphicFramePr/>
          <p:nvPr/>
        </p:nvGraphicFramePr>
        <p:xfrm>
          <a:off x="824000" y="554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{466016A8-B34F-48D2-9D9E-7F15D1DD8646}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8" name="Google Shape;158;geb4d976a31_0_132"/>
          <p:cNvSpPr txBox="1"/>
          <p:nvPr/>
        </p:nvSpPr>
        <p:spPr>
          <a:xfrm>
            <a:off x="824000" y="1248575"/>
            <a:ext cx="1062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Question: Delete 89, 1, 89 from the tree.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9" name="Google Shape;159;geb4d976a31_0_132"/>
          <p:cNvGraphicFramePr/>
          <p:nvPr/>
        </p:nvGraphicFramePr>
        <p:xfrm>
          <a:off x="824000" y="362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{466016A8-B34F-48D2-9D9E-7F15D1DD8646}</a:tableStyleId>
              </a:tblPr>
              <a:tblGrid>
                <a:gridCol w="665625"/>
                <a:gridCol w="665625"/>
                <a:gridCol w="665625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0" name="Google Shape;160;geb4d976a31_0_132"/>
          <p:cNvCxnSpPr/>
          <p:nvPr/>
        </p:nvCxnSpPr>
        <p:spPr>
          <a:xfrm flipH="1">
            <a:off x="1762850" y="3267450"/>
            <a:ext cx="640500" cy="3795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1" name="Google Shape;161;geb4d976a31_0_132"/>
          <p:cNvSpPr/>
          <p:nvPr/>
        </p:nvSpPr>
        <p:spPr>
          <a:xfrm>
            <a:off x="9730375" y="3441513"/>
            <a:ext cx="1676400" cy="936600"/>
          </a:xfrm>
          <a:prstGeom prst="roundRect">
            <a:avLst>
              <a:gd fmla="val 16667" name="adj"/>
            </a:avLst>
          </a:prstGeom>
          <a:solidFill>
            <a:srgbClr val="9BBB59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Deleted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uccessfully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b4d976a31_0_157"/>
          <p:cNvSpPr txBox="1"/>
          <p:nvPr/>
        </p:nvSpPr>
        <p:spPr>
          <a:xfrm>
            <a:off x="851723" y="356850"/>
            <a:ext cx="106278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on delete operation in Binary search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eb4d976a31_0_157"/>
          <p:cNvSpPr/>
          <p:nvPr/>
        </p:nvSpPr>
        <p:spPr>
          <a:xfrm>
            <a:off x="9657625" y="1870900"/>
            <a:ext cx="1821900" cy="44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val = 89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8" name="Google Shape;168;geb4d976a31_0_157"/>
          <p:cNvGraphicFramePr/>
          <p:nvPr/>
        </p:nvGraphicFramePr>
        <p:xfrm>
          <a:off x="3923675" y="197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{466016A8-B34F-48D2-9D9E-7F15D1DD8646}</a:tableStyleId>
              </a:tblPr>
              <a:tblGrid>
                <a:gridCol w="711875"/>
                <a:gridCol w="711875"/>
                <a:gridCol w="711875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geb4d976a31_0_157"/>
          <p:cNvSpPr/>
          <p:nvPr/>
        </p:nvSpPr>
        <p:spPr>
          <a:xfrm>
            <a:off x="6164225" y="1934138"/>
            <a:ext cx="1676400" cy="44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Root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Google Shape;170;geb4d976a31_0_157"/>
          <p:cNvCxnSpPr/>
          <p:nvPr/>
        </p:nvCxnSpPr>
        <p:spPr>
          <a:xfrm flipH="1">
            <a:off x="2822325" y="245787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71" name="Google Shape;171;geb4d976a31_0_157"/>
          <p:cNvGraphicFramePr/>
          <p:nvPr/>
        </p:nvGraphicFramePr>
        <p:xfrm>
          <a:off x="1973225" y="281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{466016A8-B34F-48D2-9D9E-7F15D1DD8646}</a:tableStyleId>
              </a:tblPr>
              <a:tblGrid>
                <a:gridCol w="650150"/>
                <a:gridCol w="650150"/>
                <a:gridCol w="650150"/>
              </a:tblGrid>
              <a:tr h="44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geb4d976a31_0_157"/>
          <p:cNvSpPr/>
          <p:nvPr/>
        </p:nvSpPr>
        <p:spPr>
          <a:xfrm>
            <a:off x="9657625" y="2540325"/>
            <a:ext cx="1821900" cy="62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 not found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Status = false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eb4d976a31_0_157"/>
          <p:cNvSpPr/>
          <p:nvPr/>
        </p:nvSpPr>
        <p:spPr>
          <a:xfrm>
            <a:off x="535200" y="2051500"/>
            <a:ext cx="1146600" cy="62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 89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geb4d976a31_0_157"/>
          <p:cNvCxnSpPr/>
          <p:nvPr/>
        </p:nvCxnSpPr>
        <p:spPr>
          <a:xfrm>
            <a:off x="5565525" y="245787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75" name="Google Shape;175;geb4d976a31_0_157"/>
          <p:cNvGraphicFramePr/>
          <p:nvPr/>
        </p:nvGraphicFramePr>
        <p:xfrm>
          <a:off x="6164225" y="281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{466016A8-B34F-48D2-9D9E-7F15D1DD8646}</a:tableStyleId>
              </a:tblPr>
              <a:tblGrid>
                <a:gridCol w="650150"/>
                <a:gridCol w="650150"/>
                <a:gridCol w="650150"/>
              </a:tblGrid>
              <a:tr h="44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6" name="Google Shape;176;geb4d976a31_0_157"/>
          <p:cNvGraphicFramePr/>
          <p:nvPr/>
        </p:nvGraphicFramePr>
        <p:xfrm>
          <a:off x="824000" y="554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{466016A8-B34F-48D2-9D9E-7F15D1DD8646}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7" name="Google Shape;177;geb4d976a31_0_157"/>
          <p:cNvSpPr txBox="1"/>
          <p:nvPr/>
        </p:nvSpPr>
        <p:spPr>
          <a:xfrm>
            <a:off x="824000" y="1248575"/>
            <a:ext cx="1062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Question: Delete 89, 1, 89 from the tree.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8" name="Google Shape;178;geb4d976a31_0_157"/>
          <p:cNvGraphicFramePr/>
          <p:nvPr/>
        </p:nvGraphicFramePr>
        <p:xfrm>
          <a:off x="824000" y="362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{466016A8-B34F-48D2-9D9E-7F15D1DD8646}</a:tableStyleId>
              </a:tblPr>
              <a:tblGrid>
                <a:gridCol w="665625"/>
                <a:gridCol w="665625"/>
                <a:gridCol w="665625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79" name="Google Shape;179;geb4d976a31_0_157"/>
          <p:cNvCxnSpPr/>
          <p:nvPr/>
        </p:nvCxnSpPr>
        <p:spPr>
          <a:xfrm flipH="1">
            <a:off x="1762850" y="3267450"/>
            <a:ext cx="640500" cy="3795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fd20670fb_0_24"/>
          <p:cNvSpPr txBox="1"/>
          <p:nvPr/>
        </p:nvSpPr>
        <p:spPr>
          <a:xfrm>
            <a:off x="851723" y="356850"/>
            <a:ext cx="106278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dfd20670fb_0_24"/>
          <p:cNvSpPr txBox="1"/>
          <p:nvPr/>
        </p:nvSpPr>
        <p:spPr>
          <a:xfrm>
            <a:off x="824000" y="1705775"/>
            <a:ext cx="10627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how to delete node in Binary Search Tree with algorithm and example.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793858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peration in Binary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of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elete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peration in Binary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on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elete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peration in Binary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b4d976a31_0_3"/>
          <p:cNvSpPr txBox="1"/>
          <p:nvPr/>
        </p:nvSpPr>
        <p:spPr>
          <a:xfrm>
            <a:off x="851723" y="356850"/>
            <a:ext cx="106278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peration in Binary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eb4d976a31_0_3"/>
          <p:cNvSpPr txBox="1"/>
          <p:nvPr/>
        </p:nvSpPr>
        <p:spPr>
          <a:xfrm>
            <a:off x="782100" y="1180350"/>
            <a:ext cx="106278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 value from the user.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root node.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the tree.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value found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 subtree, delete the deletion node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one child node found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the deletion node with its child node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two child nodes found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min value(leftmost value) node of its right subtree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the deletion value with the min value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min value node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print value not found.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b4d976a31_0_42"/>
          <p:cNvSpPr txBox="1"/>
          <p:nvPr/>
        </p:nvSpPr>
        <p:spPr>
          <a:xfrm>
            <a:off x="851723" y="356850"/>
            <a:ext cx="106278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of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elete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peration in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inary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eb4d976a31_0_42"/>
          <p:cNvSpPr txBox="1"/>
          <p:nvPr/>
        </p:nvSpPr>
        <p:spPr>
          <a:xfrm>
            <a:off x="782100" y="1180350"/>
            <a:ext cx="10627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user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=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status  == true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deleteNode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(root, val)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inorder tree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print value node found in tree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b4d976a31_0_48"/>
          <p:cNvSpPr txBox="1"/>
          <p:nvPr/>
        </p:nvSpPr>
        <p:spPr>
          <a:xfrm>
            <a:off x="851723" y="356850"/>
            <a:ext cx="106278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of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elete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peration in Binary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eb4d976a31_0_48"/>
          <p:cNvSpPr txBox="1"/>
          <p:nvPr/>
        </p:nvSpPr>
        <p:spPr>
          <a:xfrm>
            <a:off x="782100" y="1180350"/>
            <a:ext cx="10627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(Node root, int key)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=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searchRecursive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(root, key)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root != null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true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return false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searchRecursive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(Node root, int key)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root.key is null (or) root.key == key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return root;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key &lt; root.key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searchRecursive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(root.left, key)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searchRecursive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(root.right, key)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b4d976a31_0_53"/>
          <p:cNvSpPr txBox="1"/>
          <p:nvPr/>
        </p:nvSpPr>
        <p:spPr>
          <a:xfrm>
            <a:off x="851723" y="356850"/>
            <a:ext cx="106278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of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elete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peration in Binary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eb4d976a31_0_53"/>
          <p:cNvSpPr txBox="1"/>
          <p:nvPr/>
        </p:nvSpPr>
        <p:spPr>
          <a:xfrm>
            <a:off x="782100" y="1180350"/>
            <a:ext cx="106278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deleteNode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(Node root, int key)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root == null  // if root is null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LcPeriod"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root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key &lt; root.key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LcPeriod"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root.left = deleteNode(root.left, key)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 key &gt; root.key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LcPeriod"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Root.right = deleteNode(root.right, key)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 // when deletion node found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LcPeriod"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root.left == null   // when one or no child nodes present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root.right;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LcPeriod"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Esle, if root.right == null  // one or no child nodes present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root.left;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LcPeriod"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root.key = minValue(root.right) // two child nodes present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LcPeriod"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root.right = deleteNode(root.right, key) // delete last node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b4d976a31_0_58"/>
          <p:cNvSpPr txBox="1"/>
          <p:nvPr/>
        </p:nvSpPr>
        <p:spPr>
          <a:xfrm>
            <a:off x="851723" y="356850"/>
            <a:ext cx="106278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on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elete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peration in Binary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eb4d976a31_0_58"/>
          <p:cNvSpPr/>
          <p:nvPr/>
        </p:nvSpPr>
        <p:spPr>
          <a:xfrm>
            <a:off x="9657625" y="1870900"/>
            <a:ext cx="1821900" cy="44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val = 89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4" name="Google Shape;84;geb4d976a31_0_58"/>
          <p:cNvGraphicFramePr/>
          <p:nvPr/>
        </p:nvGraphicFramePr>
        <p:xfrm>
          <a:off x="3923675" y="197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{466016A8-B34F-48D2-9D9E-7F15D1DD8646}</a:tableStyleId>
              </a:tblPr>
              <a:tblGrid>
                <a:gridCol w="711875"/>
                <a:gridCol w="711875"/>
                <a:gridCol w="711875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" name="Google Shape;85;geb4d976a31_0_58"/>
          <p:cNvSpPr/>
          <p:nvPr/>
        </p:nvSpPr>
        <p:spPr>
          <a:xfrm>
            <a:off x="6164225" y="1934138"/>
            <a:ext cx="1676400" cy="44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Root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86;geb4d976a31_0_58"/>
          <p:cNvCxnSpPr/>
          <p:nvPr/>
        </p:nvCxnSpPr>
        <p:spPr>
          <a:xfrm flipH="1">
            <a:off x="2822325" y="245787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87" name="Google Shape;87;geb4d976a31_0_58"/>
          <p:cNvGraphicFramePr/>
          <p:nvPr/>
        </p:nvGraphicFramePr>
        <p:xfrm>
          <a:off x="1973225" y="281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{466016A8-B34F-48D2-9D9E-7F15D1DD8646}</a:tableStyleId>
              </a:tblPr>
              <a:tblGrid>
                <a:gridCol w="650150"/>
                <a:gridCol w="650150"/>
                <a:gridCol w="650150"/>
              </a:tblGrid>
              <a:tr h="44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Google Shape;88;geb4d976a31_0_58"/>
          <p:cNvGraphicFramePr/>
          <p:nvPr/>
        </p:nvGraphicFramePr>
        <p:xfrm>
          <a:off x="3071825" y="364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{466016A8-B34F-48D2-9D9E-7F15D1DD8646}</a:tableStyleId>
              </a:tblPr>
              <a:tblGrid>
                <a:gridCol w="665625"/>
                <a:gridCol w="665625"/>
                <a:gridCol w="665625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9" name="Google Shape;89;geb4d976a31_0_58"/>
          <p:cNvCxnSpPr/>
          <p:nvPr/>
        </p:nvCxnSpPr>
        <p:spPr>
          <a:xfrm>
            <a:off x="3629675" y="3289125"/>
            <a:ext cx="640500" cy="3795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" name="Google Shape;90;geb4d976a31_0_58"/>
          <p:cNvSpPr/>
          <p:nvPr/>
        </p:nvSpPr>
        <p:spPr>
          <a:xfrm>
            <a:off x="9657625" y="2540325"/>
            <a:ext cx="1821900" cy="62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 found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Status = true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eb4d976a31_0_58"/>
          <p:cNvSpPr/>
          <p:nvPr/>
        </p:nvSpPr>
        <p:spPr>
          <a:xfrm>
            <a:off x="8668775" y="3387950"/>
            <a:ext cx="2810700" cy="82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node 89 has one child node, link 34 right node to node 38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eb4d976a31_0_58"/>
          <p:cNvSpPr/>
          <p:nvPr/>
        </p:nvSpPr>
        <p:spPr>
          <a:xfrm>
            <a:off x="535200" y="2051500"/>
            <a:ext cx="1146600" cy="62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 89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geb4d976a31_0_58"/>
          <p:cNvCxnSpPr/>
          <p:nvPr/>
        </p:nvCxnSpPr>
        <p:spPr>
          <a:xfrm>
            <a:off x="5565525" y="245787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94" name="Google Shape;94;geb4d976a31_0_58"/>
          <p:cNvGraphicFramePr/>
          <p:nvPr/>
        </p:nvGraphicFramePr>
        <p:xfrm>
          <a:off x="6164225" y="281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{466016A8-B34F-48D2-9D9E-7F15D1DD8646}</a:tableStyleId>
              </a:tblPr>
              <a:tblGrid>
                <a:gridCol w="650150"/>
                <a:gridCol w="650150"/>
                <a:gridCol w="650150"/>
              </a:tblGrid>
              <a:tr h="44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Google Shape;95;geb4d976a31_0_58"/>
          <p:cNvGraphicFramePr/>
          <p:nvPr/>
        </p:nvGraphicFramePr>
        <p:xfrm>
          <a:off x="5205425" y="364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{466016A8-B34F-48D2-9D9E-7F15D1DD8646}</a:tableStyleId>
              </a:tblPr>
              <a:tblGrid>
                <a:gridCol w="665625"/>
                <a:gridCol w="665625"/>
                <a:gridCol w="665625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6" name="Google Shape;96;geb4d976a31_0_58"/>
          <p:cNvCxnSpPr/>
          <p:nvPr/>
        </p:nvCxnSpPr>
        <p:spPr>
          <a:xfrm flipH="1">
            <a:off x="5991875" y="3289125"/>
            <a:ext cx="640500" cy="3795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97" name="Google Shape;97;geb4d976a31_0_58"/>
          <p:cNvGraphicFramePr/>
          <p:nvPr/>
        </p:nvGraphicFramePr>
        <p:xfrm>
          <a:off x="824000" y="554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{466016A8-B34F-48D2-9D9E-7F15D1DD8646}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" name="Google Shape;98;geb4d976a31_0_58"/>
          <p:cNvSpPr txBox="1"/>
          <p:nvPr/>
        </p:nvSpPr>
        <p:spPr>
          <a:xfrm>
            <a:off x="824000" y="1248575"/>
            <a:ext cx="1062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Question: Delete 89, 1, 89 from the tree.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9" name="Google Shape;99;geb4d976a31_0_58"/>
          <p:cNvGraphicFramePr/>
          <p:nvPr/>
        </p:nvGraphicFramePr>
        <p:xfrm>
          <a:off x="1852625" y="448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{466016A8-B34F-48D2-9D9E-7F15D1DD8646}</a:tableStyleId>
              </a:tblPr>
              <a:tblGrid>
                <a:gridCol w="665625"/>
                <a:gridCol w="665625"/>
                <a:gridCol w="665625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0" name="Google Shape;100;geb4d976a31_0_58"/>
          <p:cNvCxnSpPr/>
          <p:nvPr/>
        </p:nvCxnSpPr>
        <p:spPr>
          <a:xfrm flipH="1">
            <a:off x="2791475" y="4127325"/>
            <a:ext cx="640500" cy="3795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b4d976a31_0_85"/>
          <p:cNvSpPr txBox="1"/>
          <p:nvPr/>
        </p:nvSpPr>
        <p:spPr>
          <a:xfrm>
            <a:off x="851723" y="356850"/>
            <a:ext cx="106278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on delete operation in Binary search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eb4d976a31_0_85"/>
          <p:cNvSpPr/>
          <p:nvPr/>
        </p:nvSpPr>
        <p:spPr>
          <a:xfrm>
            <a:off x="9657625" y="1870900"/>
            <a:ext cx="1821900" cy="44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val = 89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7" name="Google Shape;107;geb4d976a31_0_85"/>
          <p:cNvGraphicFramePr/>
          <p:nvPr/>
        </p:nvGraphicFramePr>
        <p:xfrm>
          <a:off x="3923675" y="197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{466016A8-B34F-48D2-9D9E-7F15D1DD8646}</a:tableStyleId>
              </a:tblPr>
              <a:tblGrid>
                <a:gridCol w="711875"/>
                <a:gridCol w="711875"/>
                <a:gridCol w="711875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8" name="Google Shape;108;geb4d976a31_0_85"/>
          <p:cNvSpPr/>
          <p:nvPr/>
        </p:nvSpPr>
        <p:spPr>
          <a:xfrm>
            <a:off x="6164225" y="1934138"/>
            <a:ext cx="1676400" cy="44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Root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geb4d976a31_0_85"/>
          <p:cNvCxnSpPr/>
          <p:nvPr/>
        </p:nvCxnSpPr>
        <p:spPr>
          <a:xfrm flipH="1">
            <a:off x="2822325" y="245787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10" name="Google Shape;110;geb4d976a31_0_85"/>
          <p:cNvGraphicFramePr/>
          <p:nvPr/>
        </p:nvGraphicFramePr>
        <p:xfrm>
          <a:off x="1973225" y="281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{466016A8-B34F-48D2-9D9E-7F15D1DD8646}</a:tableStyleId>
              </a:tblPr>
              <a:tblGrid>
                <a:gridCol w="650150"/>
                <a:gridCol w="650150"/>
                <a:gridCol w="650150"/>
              </a:tblGrid>
              <a:tr h="44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1" name="Google Shape;111;geb4d976a31_0_85"/>
          <p:cNvGraphicFramePr/>
          <p:nvPr/>
        </p:nvGraphicFramePr>
        <p:xfrm>
          <a:off x="3071825" y="364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{466016A8-B34F-48D2-9D9E-7F15D1DD8646}</a:tableStyleId>
              </a:tblPr>
              <a:tblGrid>
                <a:gridCol w="665625"/>
                <a:gridCol w="665625"/>
                <a:gridCol w="665625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2" name="Google Shape;112;geb4d976a31_0_85"/>
          <p:cNvCxnSpPr/>
          <p:nvPr/>
        </p:nvCxnSpPr>
        <p:spPr>
          <a:xfrm>
            <a:off x="3629675" y="3289125"/>
            <a:ext cx="640500" cy="3795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3" name="Google Shape;113;geb4d976a31_0_85"/>
          <p:cNvSpPr/>
          <p:nvPr/>
        </p:nvSpPr>
        <p:spPr>
          <a:xfrm>
            <a:off x="9657625" y="2540325"/>
            <a:ext cx="1821900" cy="62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 found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Status = true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eb4d976a31_0_85"/>
          <p:cNvSpPr/>
          <p:nvPr/>
        </p:nvSpPr>
        <p:spPr>
          <a:xfrm>
            <a:off x="535200" y="2051500"/>
            <a:ext cx="1146600" cy="62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 89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geb4d976a31_0_85"/>
          <p:cNvCxnSpPr/>
          <p:nvPr/>
        </p:nvCxnSpPr>
        <p:spPr>
          <a:xfrm>
            <a:off x="5565525" y="245787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16" name="Google Shape;116;geb4d976a31_0_85"/>
          <p:cNvGraphicFramePr/>
          <p:nvPr/>
        </p:nvGraphicFramePr>
        <p:xfrm>
          <a:off x="6164225" y="281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{466016A8-B34F-48D2-9D9E-7F15D1DD8646}</a:tableStyleId>
              </a:tblPr>
              <a:tblGrid>
                <a:gridCol w="650150"/>
                <a:gridCol w="650150"/>
                <a:gridCol w="650150"/>
              </a:tblGrid>
              <a:tr h="44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7" name="Google Shape;117;geb4d976a31_0_85"/>
          <p:cNvGraphicFramePr/>
          <p:nvPr/>
        </p:nvGraphicFramePr>
        <p:xfrm>
          <a:off x="824000" y="554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{466016A8-B34F-48D2-9D9E-7F15D1DD8646}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" name="Google Shape;118;geb4d976a31_0_85"/>
          <p:cNvSpPr txBox="1"/>
          <p:nvPr/>
        </p:nvSpPr>
        <p:spPr>
          <a:xfrm>
            <a:off x="824000" y="1248575"/>
            <a:ext cx="1062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Question: Delete 89, 1, 89 from the tree.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9" name="Google Shape;119;geb4d976a31_0_85"/>
          <p:cNvGraphicFramePr/>
          <p:nvPr/>
        </p:nvGraphicFramePr>
        <p:xfrm>
          <a:off x="1852625" y="448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{466016A8-B34F-48D2-9D9E-7F15D1DD8646}</a:tableStyleId>
              </a:tblPr>
              <a:tblGrid>
                <a:gridCol w="665625"/>
                <a:gridCol w="665625"/>
                <a:gridCol w="665625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0" name="Google Shape;120;geb4d976a31_0_85"/>
          <p:cNvCxnSpPr/>
          <p:nvPr/>
        </p:nvCxnSpPr>
        <p:spPr>
          <a:xfrm flipH="1">
            <a:off x="2791475" y="4127325"/>
            <a:ext cx="640500" cy="3795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1" name="Google Shape;121;geb4d976a31_0_85"/>
          <p:cNvSpPr/>
          <p:nvPr/>
        </p:nvSpPr>
        <p:spPr>
          <a:xfrm>
            <a:off x="9730375" y="3441513"/>
            <a:ext cx="1676400" cy="936600"/>
          </a:xfrm>
          <a:prstGeom prst="roundRect">
            <a:avLst>
              <a:gd fmla="val 16667" name="adj"/>
            </a:avLst>
          </a:prstGeom>
          <a:solidFill>
            <a:srgbClr val="9BBB59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89 Deleted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uccessfully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b4d976a31_0_109"/>
          <p:cNvSpPr txBox="1"/>
          <p:nvPr/>
        </p:nvSpPr>
        <p:spPr>
          <a:xfrm>
            <a:off x="851723" y="356850"/>
            <a:ext cx="106278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on delete operation in Binary search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eb4d976a31_0_109"/>
          <p:cNvSpPr/>
          <p:nvPr/>
        </p:nvSpPr>
        <p:spPr>
          <a:xfrm>
            <a:off x="9657625" y="1870900"/>
            <a:ext cx="1821900" cy="44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val = 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8" name="Google Shape;128;geb4d976a31_0_109"/>
          <p:cNvGraphicFramePr/>
          <p:nvPr/>
        </p:nvGraphicFramePr>
        <p:xfrm>
          <a:off x="3923675" y="197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{466016A8-B34F-48D2-9D9E-7F15D1DD8646}</a:tableStyleId>
              </a:tblPr>
              <a:tblGrid>
                <a:gridCol w="711875"/>
                <a:gridCol w="711875"/>
                <a:gridCol w="711875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" name="Google Shape;129;geb4d976a31_0_109"/>
          <p:cNvSpPr/>
          <p:nvPr/>
        </p:nvSpPr>
        <p:spPr>
          <a:xfrm>
            <a:off x="6164225" y="1934138"/>
            <a:ext cx="1676400" cy="44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Root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geb4d976a31_0_109"/>
          <p:cNvCxnSpPr/>
          <p:nvPr/>
        </p:nvCxnSpPr>
        <p:spPr>
          <a:xfrm flipH="1">
            <a:off x="2822325" y="245787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31" name="Google Shape;131;geb4d976a31_0_109"/>
          <p:cNvGraphicFramePr/>
          <p:nvPr/>
        </p:nvGraphicFramePr>
        <p:xfrm>
          <a:off x="1973225" y="281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{466016A8-B34F-48D2-9D9E-7F15D1DD8646}</a:tableStyleId>
              </a:tblPr>
              <a:tblGrid>
                <a:gridCol w="650150"/>
                <a:gridCol w="650150"/>
                <a:gridCol w="650150"/>
              </a:tblGrid>
              <a:tr h="44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2" name="Google Shape;132;geb4d976a31_0_109"/>
          <p:cNvGraphicFramePr/>
          <p:nvPr/>
        </p:nvGraphicFramePr>
        <p:xfrm>
          <a:off x="3071825" y="364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{466016A8-B34F-48D2-9D9E-7F15D1DD8646}</a:tableStyleId>
              </a:tblPr>
              <a:tblGrid>
                <a:gridCol w="665625"/>
                <a:gridCol w="665625"/>
                <a:gridCol w="665625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3" name="Google Shape;133;geb4d976a31_0_109"/>
          <p:cNvCxnSpPr/>
          <p:nvPr/>
        </p:nvCxnSpPr>
        <p:spPr>
          <a:xfrm>
            <a:off x="3629675" y="3289125"/>
            <a:ext cx="640500" cy="3795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4" name="Google Shape;134;geb4d976a31_0_109"/>
          <p:cNvSpPr/>
          <p:nvPr/>
        </p:nvSpPr>
        <p:spPr>
          <a:xfrm>
            <a:off x="9657625" y="2540325"/>
            <a:ext cx="1821900" cy="62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 found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Status = true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eb4d976a31_0_109"/>
          <p:cNvSpPr/>
          <p:nvPr/>
        </p:nvSpPr>
        <p:spPr>
          <a:xfrm>
            <a:off x="535200" y="2051500"/>
            <a:ext cx="1146600" cy="62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 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geb4d976a31_0_109"/>
          <p:cNvCxnSpPr/>
          <p:nvPr/>
        </p:nvCxnSpPr>
        <p:spPr>
          <a:xfrm>
            <a:off x="5565525" y="245787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37" name="Google Shape;137;geb4d976a31_0_109"/>
          <p:cNvGraphicFramePr/>
          <p:nvPr/>
        </p:nvGraphicFramePr>
        <p:xfrm>
          <a:off x="6164225" y="281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{466016A8-B34F-48D2-9D9E-7F15D1DD8646}</a:tableStyleId>
              </a:tblPr>
              <a:tblGrid>
                <a:gridCol w="650150"/>
                <a:gridCol w="650150"/>
                <a:gridCol w="650150"/>
              </a:tblGrid>
              <a:tr h="44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8" name="Google Shape;138;geb4d976a31_0_109"/>
          <p:cNvGraphicFramePr/>
          <p:nvPr/>
        </p:nvGraphicFramePr>
        <p:xfrm>
          <a:off x="824000" y="554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{466016A8-B34F-48D2-9D9E-7F15D1DD8646}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" name="Google Shape;139;geb4d976a31_0_109"/>
          <p:cNvSpPr txBox="1"/>
          <p:nvPr/>
        </p:nvSpPr>
        <p:spPr>
          <a:xfrm>
            <a:off x="824000" y="1248575"/>
            <a:ext cx="1062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Question: Delete 89, 1, 89 from the tree.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" name="Google Shape;140;geb4d976a31_0_109"/>
          <p:cNvGraphicFramePr/>
          <p:nvPr/>
        </p:nvGraphicFramePr>
        <p:xfrm>
          <a:off x="1852625" y="448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{466016A8-B34F-48D2-9D9E-7F15D1DD8646}</a:tableStyleId>
              </a:tblPr>
              <a:tblGrid>
                <a:gridCol w="665625"/>
                <a:gridCol w="665625"/>
                <a:gridCol w="665625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1" name="Google Shape;141;geb4d976a31_0_109"/>
          <p:cNvCxnSpPr/>
          <p:nvPr/>
        </p:nvCxnSpPr>
        <p:spPr>
          <a:xfrm flipH="1">
            <a:off x="2791475" y="4127325"/>
            <a:ext cx="640500" cy="3795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" name="Google Shape;142;geb4d976a31_0_109"/>
          <p:cNvSpPr/>
          <p:nvPr/>
        </p:nvSpPr>
        <p:spPr>
          <a:xfrm>
            <a:off x="8668775" y="3387950"/>
            <a:ext cx="2810700" cy="82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node 1 has one child node, link 22 right node to node 34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