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Roboto"/>
      <p:regular r:id="rId16"/>
      <p:bold r:id="rId17"/>
      <p:italic r:id="rId18"/>
      <p:boldItalic r:id="rId19"/>
    </p:embeddedFont>
    <p:embeddedFont>
      <p:font typeface="Corbel"/>
      <p:regular r:id="rId20"/>
      <p:bold r:id="rId21"/>
      <p:italic r:id="rId22"/>
      <p:boldItalic r:id="rId23"/>
    </p:embeddedFont>
    <p:embeddedFont>
      <p:font typeface="Canda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8" roundtripDataSignature="AMtx7mgwUqm7ezOnVJBlfZO3ITDXHB6Q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FC589C-035B-4C35-B14E-2874F7D79525}">
  <a:tblStyle styleId="{4EFC589C-035B-4C35-B14E-2874F7D7952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regular.fntdata"/><Relationship Id="rId22" Type="http://schemas.openxmlformats.org/officeDocument/2006/relationships/font" Target="fonts/Corbel-italic.fntdata"/><Relationship Id="rId21" Type="http://schemas.openxmlformats.org/officeDocument/2006/relationships/font" Target="fonts/Corbel-bold.fntdata"/><Relationship Id="rId24" Type="http://schemas.openxmlformats.org/officeDocument/2006/relationships/font" Target="fonts/Candara-regular.fntdata"/><Relationship Id="rId23" Type="http://schemas.openxmlformats.org/officeDocument/2006/relationships/font" Target="fonts/Corbel-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italic.fntdata"/><Relationship Id="rId25" Type="http://schemas.openxmlformats.org/officeDocument/2006/relationships/font" Target="fonts/Candara-bold.fntdata"/><Relationship Id="rId28" Type="http://customschemas.google.com/relationships/presentationmetadata" Target="metadata"/><Relationship Id="rId27" Type="http://schemas.openxmlformats.org/officeDocument/2006/relationships/font" Target="fonts/Canda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e8f3b130a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e8f3b130a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8f3b130a4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e8f3b130a4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8f3b130a4_0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e8f3b130a4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8f3b130a4_0_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e8f3b130a4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8f3b130a4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Individual slides are assigned for each of the operations. Kindly discuss there.</a:t>
            </a:r>
            <a:endParaRPr/>
          </a:p>
        </p:txBody>
      </p:sp>
      <p:sp>
        <p:nvSpPr>
          <p:cNvPr id="115" name="Google Shape;115;ge8f3b130a4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8f3b130a4_0_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e8f3b130a4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1" lang="en-IN" sz="2800" u="none" cap="none" strike="noStrike">
                <a:solidFill>
                  <a:srgbClr val="0F75BD"/>
                </a:solidFill>
                <a:latin typeface="Calibri"/>
                <a:ea typeface="Calibri"/>
                <a:cs typeface="Calibri"/>
                <a:sym typeface="Calibri"/>
              </a:rPr>
              <a:t>AVL Trees</a:t>
            </a:r>
            <a:endParaRPr b="1" i="1" sz="28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7563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53" name="Google Shape;53;gdfd20670fb_0_4"/>
          <p:cNvSpPr txBox="1"/>
          <p:nvPr/>
        </p:nvSpPr>
        <p:spPr>
          <a:xfrm>
            <a:off x="678045" y="1815958"/>
            <a:ext cx="9969900" cy="20319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AVL Trees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Balancing </a:t>
            </a:r>
            <a:r>
              <a:rPr lang="en-IN" sz="2400">
                <a:solidFill>
                  <a:schemeClr val="dk1"/>
                </a:solidFill>
                <a:latin typeface="Calibri"/>
                <a:ea typeface="Calibri"/>
                <a:cs typeface="Calibri"/>
                <a:sym typeface="Calibri"/>
              </a:rPr>
              <a:t>f</a:t>
            </a:r>
            <a:r>
              <a:rPr b="0" i="0" lang="en-IN" sz="2400" u="none" cap="none" strike="noStrike">
                <a:solidFill>
                  <a:schemeClr val="dk1"/>
                </a:solidFill>
                <a:latin typeface="Calibri"/>
                <a:ea typeface="Calibri"/>
                <a:cs typeface="Calibri"/>
                <a:sym typeface="Calibri"/>
              </a:rPr>
              <a:t>actor of AVL Trees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Example of </a:t>
            </a:r>
            <a:r>
              <a:rPr lang="en-IN" sz="2400">
                <a:solidFill>
                  <a:schemeClr val="dk1"/>
                </a:solidFill>
                <a:latin typeface="Calibri"/>
                <a:ea typeface="Calibri"/>
                <a:cs typeface="Calibri"/>
                <a:sym typeface="Calibri"/>
              </a:rPr>
              <a:t>u</a:t>
            </a:r>
            <a:r>
              <a:rPr b="0" i="0" lang="en-IN" sz="2400" u="none" cap="none" strike="noStrike">
                <a:solidFill>
                  <a:schemeClr val="dk1"/>
                </a:solidFill>
                <a:latin typeface="Calibri"/>
                <a:ea typeface="Calibri"/>
                <a:cs typeface="Calibri"/>
                <a:sym typeface="Calibri"/>
              </a:rPr>
              <a:t>nbalanced Trees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Example of </a:t>
            </a:r>
            <a:r>
              <a:rPr lang="en-IN" sz="2400">
                <a:solidFill>
                  <a:schemeClr val="dk1"/>
                </a:solidFill>
                <a:latin typeface="Calibri"/>
                <a:ea typeface="Calibri"/>
                <a:cs typeface="Calibri"/>
                <a:sym typeface="Calibri"/>
              </a:rPr>
              <a:t>b</a:t>
            </a:r>
            <a:r>
              <a:rPr b="0" i="0" lang="en-IN" sz="2400" u="none" cap="none" strike="noStrike">
                <a:solidFill>
                  <a:schemeClr val="dk1"/>
                </a:solidFill>
                <a:latin typeface="Calibri"/>
                <a:ea typeface="Calibri"/>
                <a:cs typeface="Calibri"/>
                <a:sym typeface="Calibri"/>
              </a:rPr>
              <a:t>alanced Trees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Types of </a:t>
            </a:r>
            <a:r>
              <a:rPr lang="en-IN" sz="2400">
                <a:solidFill>
                  <a:schemeClr val="dk1"/>
                </a:solidFill>
                <a:latin typeface="Calibri"/>
                <a:ea typeface="Calibri"/>
                <a:cs typeface="Calibri"/>
                <a:sym typeface="Calibri"/>
              </a:rPr>
              <a:t>o</a:t>
            </a:r>
            <a:r>
              <a:rPr b="0" i="0" lang="en-IN" sz="2400" u="none" cap="none" strike="noStrike">
                <a:solidFill>
                  <a:schemeClr val="dk1"/>
                </a:solidFill>
                <a:latin typeface="Calibri"/>
                <a:ea typeface="Calibri"/>
                <a:cs typeface="Calibri"/>
                <a:sym typeface="Calibri"/>
              </a:rPr>
              <a:t>perations used to construct AVL Tree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e8f3b130a4_0_0"/>
          <p:cNvSpPr txBox="1"/>
          <p:nvPr/>
        </p:nvSpPr>
        <p:spPr>
          <a:xfrm>
            <a:off x="851723" y="356850"/>
            <a:ext cx="10627800" cy="585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AVL Trees</a:t>
            </a:r>
            <a:endParaRPr b="1" i="0" sz="3200" u="none" cap="none" strike="noStrike">
              <a:solidFill>
                <a:schemeClr val="dk1"/>
              </a:solidFill>
              <a:latin typeface="Calibri"/>
              <a:ea typeface="Calibri"/>
              <a:cs typeface="Calibri"/>
              <a:sym typeface="Calibri"/>
            </a:endParaRPr>
          </a:p>
        </p:txBody>
      </p:sp>
      <p:sp>
        <p:nvSpPr>
          <p:cNvPr id="59" name="Google Shape;59;ge8f3b130a4_0_0"/>
          <p:cNvSpPr txBox="1"/>
          <p:nvPr/>
        </p:nvSpPr>
        <p:spPr>
          <a:xfrm>
            <a:off x="824000" y="1248575"/>
            <a:ext cx="106278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The Binary Search Tree in which every parent nodes left and right subtree height differ by 1 is called AVL Tree.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AVL Tree is a special type of Binary Search Tree.</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AVL Trees depend on the number of nodes connected to the parent node, but not on the value present in the nodes connected to parent node to balance a tree.</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Use of AVL Trees instead of plain Binary Search Trees keeps the height of the tree minimum and balanced when operations like creation, insertion and deletion are performed on the tree.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e8f3b130a4_0_74"/>
          <p:cNvSpPr txBox="1"/>
          <p:nvPr/>
        </p:nvSpPr>
        <p:spPr>
          <a:xfrm>
            <a:off x="851723" y="356850"/>
            <a:ext cx="10627800" cy="585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Balancing </a:t>
            </a:r>
            <a:r>
              <a:rPr b="1" lang="en-IN" sz="3200">
                <a:solidFill>
                  <a:schemeClr val="dk1"/>
                </a:solidFill>
                <a:latin typeface="Calibri"/>
                <a:ea typeface="Calibri"/>
                <a:cs typeface="Calibri"/>
                <a:sym typeface="Calibri"/>
              </a:rPr>
              <a:t>f</a:t>
            </a:r>
            <a:r>
              <a:rPr b="1" i="0" lang="en-IN" sz="3200" u="none" cap="none" strike="noStrike">
                <a:solidFill>
                  <a:schemeClr val="dk1"/>
                </a:solidFill>
                <a:latin typeface="Calibri"/>
                <a:ea typeface="Calibri"/>
                <a:cs typeface="Calibri"/>
                <a:sym typeface="Calibri"/>
              </a:rPr>
              <a:t>actor in AVL Trees</a:t>
            </a:r>
            <a:endParaRPr b="1" i="0" sz="3200" u="none" cap="none" strike="noStrike">
              <a:solidFill>
                <a:schemeClr val="dk1"/>
              </a:solidFill>
              <a:latin typeface="Calibri"/>
              <a:ea typeface="Calibri"/>
              <a:cs typeface="Calibri"/>
              <a:sym typeface="Calibri"/>
            </a:endParaRPr>
          </a:p>
        </p:txBody>
      </p:sp>
      <p:sp>
        <p:nvSpPr>
          <p:cNvPr id="65" name="Google Shape;65;ge8f3b130a4_0_74"/>
          <p:cNvSpPr txBox="1"/>
          <p:nvPr/>
        </p:nvSpPr>
        <p:spPr>
          <a:xfrm>
            <a:off x="824000" y="1248575"/>
            <a:ext cx="106278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 node </a:t>
            </a:r>
            <a:r>
              <a:rPr b="1" i="0" lang="en-IN" sz="2400" u="none" cap="none" strike="noStrike">
                <a:solidFill>
                  <a:srgbClr val="000000"/>
                </a:solidFill>
                <a:latin typeface="Calibri"/>
                <a:ea typeface="Calibri"/>
                <a:cs typeface="Calibri"/>
                <a:sym typeface="Calibri"/>
              </a:rPr>
              <a:t>‘x’</a:t>
            </a:r>
            <a:r>
              <a:rPr b="0" i="0" lang="en-IN" sz="2400" u="none" cap="none" strike="noStrike">
                <a:solidFill>
                  <a:srgbClr val="000000"/>
                </a:solidFill>
                <a:latin typeface="Calibri"/>
                <a:ea typeface="Calibri"/>
                <a:cs typeface="Calibri"/>
                <a:sym typeface="Calibri"/>
              </a:rPr>
              <a:t> is said to be Balanced in the tree when difference in Height of Left Subtree of </a:t>
            </a:r>
            <a:r>
              <a:rPr b="1" i="0" lang="en-IN" sz="2400" u="none" cap="none" strike="noStrike">
                <a:solidFill>
                  <a:srgbClr val="000000"/>
                </a:solidFill>
                <a:latin typeface="Calibri"/>
                <a:ea typeface="Calibri"/>
                <a:cs typeface="Calibri"/>
                <a:sym typeface="Calibri"/>
              </a:rPr>
              <a:t>‘x’</a:t>
            </a:r>
            <a:r>
              <a:rPr b="0" i="0" lang="en-IN" sz="2400" u="none" cap="none" strike="noStrike">
                <a:solidFill>
                  <a:srgbClr val="000000"/>
                </a:solidFill>
                <a:latin typeface="Calibri"/>
                <a:ea typeface="Calibri"/>
                <a:cs typeface="Calibri"/>
                <a:sym typeface="Calibri"/>
              </a:rPr>
              <a:t>- Height of Right Subtree of </a:t>
            </a:r>
            <a:r>
              <a:rPr b="1" i="0" lang="en-IN" sz="2400" u="none" cap="none" strike="noStrike">
                <a:solidFill>
                  <a:srgbClr val="000000"/>
                </a:solidFill>
                <a:latin typeface="Calibri"/>
                <a:ea typeface="Calibri"/>
                <a:cs typeface="Calibri"/>
                <a:sym typeface="Calibri"/>
              </a:rPr>
              <a:t>‘x’ </a:t>
            </a:r>
            <a:r>
              <a:rPr b="0" i="0" lang="en-IN" sz="2400" u="none" cap="none" strike="noStrike">
                <a:solidFill>
                  <a:srgbClr val="000000"/>
                </a:solidFill>
                <a:latin typeface="Calibri"/>
                <a:ea typeface="Calibri"/>
                <a:cs typeface="Calibri"/>
                <a:sym typeface="Calibri"/>
              </a:rPr>
              <a:t>is -1 or 0 or 1.</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If the Balancing </a:t>
            </a:r>
            <a:r>
              <a:rPr lang="en-IN" sz="2400">
                <a:latin typeface="Calibri"/>
                <a:ea typeface="Calibri"/>
                <a:cs typeface="Calibri"/>
                <a:sym typeface="Calibri"/>
              </a:rPr>
              <a:t>f</a:t>
            </a:r>
            <a:r>
              <a:rPr b="0" i="0" lang="en-IN" sz="2400" u="none" cap="none" strike="noStrike">
                <a:solidFill>
                  <a:srgbClr val="000000"/>
                </a:solidFill>
                <a:latin typeface="Calibri"/>
                <a:ea typeface="Calibri"/>
                <a:cs typeface="Calibri"/>
                <a:sym typeface="Calibri"/>
              </a:rPr>
              <a:t>actor is not in the above range, we perform various operations to balance the tree.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e8f3b130a4_0_79"/>
          <p:cNvSpPr txBox="1"/>
          <p:nvPr/>
        </p:nvSpPr>
        <p:spPr>
          <a:xfrm>
            <a:off x="851723" y="356850"/>
            <a:ext cx="10627800" cy="585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Example of </a:t>
            </a:r>
            <a:r>
              <a:rPr b="1" lang="en-IN" sz="3200">
                <a:solidFill>
                  <a:schemeClr val="dk1"/>
                </a:solidFill>
                <a:latin typeface="Calibri"/>
                <a:ea typeface="Calibri"/>
                <a:cs typeface="Calibri"/>
                <a:sym typeface="Calibri"/>
              </a:rPr>
              <a:t>u</a:t>
            </a:r>
            <a:r>
              <a:rPr b="1" i="0" lang="en-IN" sz="3200" u="none" cap="none" strike="noStrike">
                <a:solidFill>
                  <a:schemeClr val="dk1"/>
                </a:solidFill>
                <a:latin typeface="Calibri"/>
                <a:ea typeface="Calibri"/>
                <a:cs typeface="Calibri"/>
                <a:sym typeface="Calibri"/>
              </a:rPr>
              <a:t>nbalanced Tree</a:t>
            </a:r>
            <a:endParaRPr b="1" i="0" sz="3200" u="none" cap="none" strike="noStrike">
              <a:solidFill>
                <a:schemeClr val="dk1"/>
              </a:solidFill>
              <a:latin typeface="Calibri"/>
              <a:ea typeface="Calibri"/>
              <a:cs typeface="Calibri"/>
              <a:sym typeface="Calibri"/>
            </a:endParaRPr>
          </a:p>
        </p:txBody>
      </p:sp>
      <p:graphicFrame>
        <p:nvGraphicFramePr>
          <p:cNvPr id="71" name="Google Shape;71;ge8f3b130a4_0_79"/>
          <p:cNvGraphicFramePr/>
          <p:nvPr/>
        </p:nvGraphicFramePr>
        <p:xfrm>
          <a:off x="4165800" y="1954963"/>
          <a:ext cx="3000000" cy="3000000"/>
        </p:xfrm>
        <a:graphic>
          <a:graphicData uri="http://schemas.openxmlformats.org/drawingml/2006/table">
            <a:tbl>
              <a:tblPr>
                <a:noFill/>
                <a:tableStyleId>{4EFC589C-035B-4C35-B14E-2874F7D79525}</a:tableStyleId>
              </a:tblPr>
              <a:tblGrid>
                <a:gridCol w="711875"/>
                <a:gridCol w="711875"/>
                <a:gridCol w="711875"/>
              </a:tblGrid>
              <a:tr h="4571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34</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72" name="Google Shape;72;ge8f3b130a4_0_79"/>
          <p:cNvSpPr/>
          <p:nvPr/>
        </p:nvSpPr>
        <p:spPr>
          <a:xfrm>
            <a:off x="6406350" y="1916600"/>
            <a:ext cx="1676400" cy="4488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Root node</a:t>
            </a:r>
            <a:endParaRPr b="0" i="0" sz="1800" u="none" cap="none" strike="noStrike">
              <a:solidFill>
                <a:srgbClr val="000000"/>
              </a:solidFill>
              <a:latin typeface="Calibri"/>
              <a:ea typeface="Calibri"/>
              <a:cs typeface="Calibri"/>
              <a:sym typeface="Calibri"/>
            </a:endParaRPr>
          </a:p>
        </p:txBody>
      </p:sp>
      <p:cxnSp>
        <p:nvCxnSpPr>
          <p:cNvPr id="73" name="Google Shape;73;ge8f3b130a4_0_79"/>
          <p:cNvCxnSpPr/>
          <p:nvPr/>
        </p:nvCxnSpPr>
        <p:spPr>
          <a:xfrm flipH="1">
            <a:off x="3064450" y="2440338"/>
            <a:ext cx="1640100" cy="357900"/>
          </a:xfrm>
          <a:prstGeom prst="straightConnector1">
            <a:avLst/>
          </a:prstGeom>
          <a:noFill/>
          <a:ln cap="flat" cmpd="sng" w="19050">
            <a:solidFill>
              <a:srgbClr val="1F497D"/>
            </a:solidFill>
            <a:prstDash val="solid"/>
            <a:round/>
            <a:headEnd len="sm" w="sm" type="none"/>
            <a:tailEnd len="med" w="med" type="triangle"/>
          </a:ln>
        </p:spPr>
      </p:cxnSp>
      <p:graphicFrame>
        <p:nvGraphicFramePr>
          <p:cNvPr id="74" name="Google Shape;74;ge8f3b130a4_0_79"/>
          <p:cNvGraphicFramePr/>
          <p:nvPr/>
        </p:nvGraphicFramePr>
        <p:xfrm>
          <a:off x="2215350" y="2798238"/>
          <a:ext cx="3000000" cy="3000000"/>
        </p:xfrm>
        <a:graphic>
          <a:graphicData uri="http://schemas.openxmlformats.org/drawingml/2006/table">
            <a:tbl>
              <a:tblPr>
                <a:noFill/>
                <a:tableStyleId>{4EFC589C-035B-4C35-B14E-2874F7D79525}</a:tableStyleId>
              </a:tblPr>
              <a:tblGrid>
                <a:gridCol w="650150"/>
                <a:gridCol w="650150"/>
                <a:gridCol w="650150"/>
              </a:tblGrid>
              <a:tr h="448800">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75" name="Google Shape;75;ge8f3b130a4_0_79"/>
          <p:cNvGraphicFramePr/>
          <p:nvPr/>
        </p:nvGraphicFramePr>
        <p:xfrm>
          <a:off x="3313950" y="3631363"/>
          <a:ext cx="3000000" cy="3000000"/>
        </p:xfrm>
        <a:graphic>
          <a:graphicData uri="http://schemas.openxmlformats.org/drawingml/2006/table">
            <a:tbl>
              <a:tblPr>
                <a:noFill/>
                <a:tableStyleId>{4EFC589C-035B-4C35-B14E-2874F7D79525}</a:tableStyleId>
              </a:tblPr>
              <a:tblGrid>
                <a:gridCol w="665625"/>
                <a:gridCol w="665625"/>
                <a:gridCol w="6656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22</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cxnSp>
        <p:nvCxnSpPr>
          <p:cNvPr id="76" name="Google Shape;76;ge8f3b130a4_0_79"/>
          <p:cNvCxnSpPr/>
          <p:nvPr/>
        </p:nvCxnSpPr>
        <p:spPr>
          <a:xfrm>
            <a:off x="3871800" y="3271588"/>
            <a:ext cx="640500" cy="379500"/>
          </a:xfrm>
          <a:prstGeom prst="straightConnector1">
            <a:avLst/>
          </a:prstGeom>
          <a:noFill/>
          <a:ln cap="flat" cmpd="sng" w="19050">
            <a:solidFill>
              <a:srgbClr val="1F497D"/>
            </a:solidFill>
            <a:prstDash val="solid"/>
            <a:round/>
            <a:headEnd len="sm" w="sm" type="none"/>
            <a:tailEnd len="med" w="med" type="triangle"/>
          </a:ln>
        </p:spPr>
      </p:cxnSp>
      <p:cxnSp>
        <p:nvCxnSpPr>
          <p:cNvPr id="77" name="Google Shape;77;ge8f3b130a4_0_79"/>
          <p:cNvCxnSpPr/>
          <p:nvPr/>
        </p:nvCxnSpPr>
        <p:spPr>
          <a:xfrm>
            <a:off x="5807650" y="2440338"/>
            <a:ext cx="1640100" cy="357900"/>
          </a:xfrm>
          <a:prstGeom prst="straightConnector1">
            <a:avLst/>
          </a:prstGeom>
          <a:noFill/>
          <a:ln cap="flat" cmpd="sng" w="19050">
            <a:solidFill>
              <a:srgbClr val="1F497D"/>
            </a:solidFill>
            <a:prstDash val="solid"/>
            <a:round/>
            <a:headEnd len="sm" w="sm" type="none"/>
            <a:tailEnd len="med" w="med" type="triangle"/>
          </a:ln>
        </p:spPr>
      </p:cxnSp>
      <p:graphicFrame>
        <p:nvGraphicFramePr>
          <p:cNvPr id="78" name="Google Shape;78;ge8f3b130a4_0_79"/>
          <p:cNvGraphicFramePr/>
          <p:nvPr/>
        </p:nvGraphicFramePr>
        <p:xfrm>
          <a:off x="6406350" y="2798238"/>
          <a:ext cx="3000000" cy="3000000"/>
        </p:xfrm>
        <a:graphic>
          <a:graphicData uri="http://schemas.openxmlformats.org/drawingml/2006/table">
            <a:tbl>
              <a:tblPr>
                <a:noFill/>
                <a:tableStyleId>{4EFC589C-035B-4C35-B14E-2874F7D79525}</a:tableStyleId>
              </a:tblPr>
              <a:tblGrid>
                <a:gridCol w="650150"/>
                <a:gridCol w="650150"/>
                <a:gridCol w="650150"/>
              </a:tblGrid>
              <a:tr h="4488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89</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79" name="Google Shape;79;ge8f3b130a4_0_79"/>
          <p:cNvGraphicFramePr/>
          <p:nvPr/>
        </p:nvGraphicFramePr>
        <p:xfrm>
          <a:off x="5447550" y="3631363"/>
          <a:ext cx="3000000" cy="3000000"/>
        </p:xfrm>
        <a:graphic>
          <a:graphicData uri="http://schemas.openxmlformats.org/drawingml/2006/table">
            <a:tbl>
              <a:tblPr>
                <a:noFill/>
                <a:tableStyleId>{4EFC589C-035B-4C35-B14E-2874F7D79525}</a:tableStyleId>
              </a:tblPr>
              <a:tblGrid>
                <a:gridCol w="665625"/>
                <a:gridCol w="665625"/>
                <a:gridCol w="6656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38</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cxnSp>
        <p:nvCxnSpPr>
          <p:cNvPr id="80" name="Google Shape;80;ge8f3b130a4_0_79"/>
          <p:cNvCxnSpPr/>
          <p:nvPr/>
        </p:nvCxnSpPr>
        <p:spPr>
          <a:xfrm flipH="1">
            <a:off x="6234000" y="3271588"/>
            <a:ext cx="640500" cy="379500"/>
          </a:xfrm>
          <a:prstGeom prst="straightConnector1">
            <a:avLst/>
          </a:prstGeom>
          <a:noFill/>
          <a:ln cap="flat" cmpd="sng" w="19050">
            <a:solidFill>
              <a:srgbClr val="1F497D"/>
            </a:solidFill>
            <a:prstDash val="solid"/>
            <a:round/>
            <a:headEnd len="sm" w="sm" type="none"/>
            <a:tailEnd len="med" w="med" type="triangle"/>
          </a:ln>
        </p:spPr>
      </p:cxnSp>
      <p:graphicFrame>
        <p:nvGraphicFramePr>
          <p:cNvPr id="81" name="Google Shape;81;ge8f3b130a4_0_79"/>
          <p:cNvGraphicFramePr/>
          <p:nvPr/>
        </p:nvGraphicFramePr>
        <p:xfrm>
          <a:off x="4595700" y="4484213"/>
          <a:ext cx="3000000" cy="3000000"/>
        </p:xfrm>
        <a:graphic>
          <a:graphicData uri="http://schemas.openxmlformats.org/drawingml/2006/table">
            <a:tbl>
              <a:tblPr>
                <a:noFill/>
                <a:tableStyleId>{4EFC589C-035B-4C35-B14E-2874F7D79525}</a:tableStyleId>
              </a:tblPr>
              <a:tblGrid>
                <a:gridCol w="665625"/>
                <a:gridCol w="665625"/>
                <a:gridCol w="6656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19</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82" name="Google Shape;82;ge8f3b130a4_0_79"/>
          <p:cNvSpPr/>
          <p:nvPr/>
        </p:nvSpPr>
        <p:spPr>
          <a:xfrm>
            <a:off x="2971475" y="2004613"/>
            <a:ext cx="9273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3-2=1</a:t>
            </a:r>
            <a:endParaRPr b="0" i="0" sz="1800" u="none" cap="none" strike="noStrike">
              <a:solidFill>
                <a:srgbClr val="000000"/>
              </a:solidFill>
              <a:latin typeface="Calibri"/>
              <a:ea typeface="Calibri"/>
              <a:cs typeface="Calibri"/>
              <a:sym typeface="Calibri"/>
            </a:endParaRPr>
          </a:p>
        </p:txBody>
      </p:sp>
      <p:sp>
        <p:nvSpPr>
          <p:cNvPr id="83" name="Google Shape;83;ge8f3b130a4_0_79"/>
          <p:cNvSpPr/>
          <p:nvPr/>
        </p:nvSpPr>
        <p:spPr>
          <a:xfrm>
            <a:off x="1205825" y="2847863"/>
            <a:ext cx="927300" cy="3579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0-2=-2</a:t>
            </a:r>
            <a:endParaRPr b="0" i="0" sz="1800" u="none" cap="none" strike="noStrike">
              <a:solidFill>
                <a:srgbClr val="000000"/>
              </a:solidFill>
              <a:latin typeface="Calibri"/>
              <a:ea typeface="Calibri"/>
              <a:cs typeface="Calibri"/>
              <a:sym typeface="Calibri"/>
            </a:endParaRPr>
          </a:p>
        </p:txBody>
      </p:sp>
      <p:cxnSp>
        <p:nvCxnSpPr>
          <p:cNvPr id="84" name="Google Shape;84;ge8f3b130a4_0_79"/>
          <p:cNvCxnSpPr/>
          <p:nvPr/>
        </p:nvCxnSpPr>
        <p:spPr>
          <a:xfrm>
            <a:off x="4913363" y="4088538"/>
            <a:ext cx="640500" cy="379500"/>
          </a:xfrm>
          <a:prstGeom prst="straightConnector1">
            <a:avLst/>
          </a:prstGeom>
          <a:noFill/>
          <a:ln cap="flat" cmpd="sng" w="19050">
            <a:solidFill>
              <a:srgbClr val="1F497D"/>
            </a:solidFill>
            <a:prstDash val="solid"/>
            <a:round/>
            <a:headEnd len="sm" w="sm" type="none"/>
            <a:tailEnd len="med" w="med" type="triangle"/>
          </a:ln>
        </p:spPr>
      </p:cxnSp>
      <p:sp>
        <p:nvSpPr>
          <p:cNvPr id="85" name="Google Shape;85;ge8f3b130a4_0_79"/>
          <p:cNvSpPr/>
          <p:nvPr/>
        </p:nvSpPr>
        <p:spPr>
          <a:xfrm>
            <a:off x="2215350" y="3691138"/>
            <a:ext cx="9273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0-1=-1</a:t>
            </a:r>
            <a:endParaRPr b="0" i="0" sz="1800" u="none" cap="none" strike="noStrike">
              <a:solidFill>
                <a:srgbClr val="000000"/>
              </a:solidFill>
              <a:latin typeface="Calibri"/>
              <a:ea typeface="Calibri"/>
              <a:cs typeface="Calibri"/>
              <a:sym typeface="Calibri"/>
            </a:endParaRPr>
          </a:p>
        </p:txBody>
      </p:sp>
      <p:sp>
        <p:nvSpPr>
          <p:cNvPr id="86" name="Google Shape;86;ge8f3b130a4_0_79"/>
          <p:cNvSpPr/>
          <p:nvPr/>
        </p:nvSpPr>
        <p:spPr>
          <a:xfrm>
            <a:off x="3585000" y="4560163"/>
            <a:ext cx="9273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0-0=0</a:t>
            </a:r>
            <a:endParaRPr b="0" i="0" sz="1800" u="none" cap="none" strike="noStrike">
              <a:solidFill>
                <a:srgbClr val="000000"/>
              </a:solidFill>
              <a:latin typeface="Calibri"/>
              <a:ea typeface="Calibri"/>
              <a:cs typeface="Calibri"/>
              <a:sym typeface="Calibri"/>
            </a:endParaRPr>
          </a:p>
        </p:txBody>
      </p:sp>
      <p:sp>
        <p:nvSpPr>
          <p:cNvPr id="87" name="Google Shape;87;ge8f3b130a4_0_79"/>
          <p:cNvSpPr/>
          <p:nvPr/>
        </p:nvSpPr>
        <p:spPr>
          <a:xfrm>
            <a:off x="7706650" y="3688238"/>
            <a:ext cx="9273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0-0=0</a:t>
            </a:r>
            <a:endParaRPr b="0" i="0" sz="1800" u="none" cap="none" strike="noStrike">
              <a:solidFill>
                <a:srgbClr val="000000"/>
              </a:solidFill>
              <a:latin typeface="Calibri"/>
              <a:ea typeface="Calibri"/>
              <a:cs typeface="Calibri"/>
              <a:sym typeface="Calibri"/>
            </a:endParaRPr>
          </a:p>
        </p:txBody>
      </p:sp>
      <p:sp>
        <p:nvSpPr>
          <p:cNvPr id="88" name="Google Shape;88;ge8f3b130a4_0_79"/>
          <p:cNvSpPr/>
          <p:nvPr/>
        </p:nvSpPr>
        <p:spPr>
          <a:xfrm>
            <a:off x="8633950" y="2847850"/>
            <a:ext cx="9273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1-0=1</a:t>
            </a:r>
            <a:endParaRPr b="0" i="0" sz="1800" u="none" cap="none" strike="noStrike">
              <a:solidFill>
                <a:srgbClr val="000000"/>
              </a:solidFill>
              <a:latin typeface="Calibri"/>
              <a:ea typeface="Calibri"/>
              <a:cs typeface="Calibri"/>
              <a:sym typeface="Calibri"/>
            </a:endParaRPr>
          </a:p>
        </p:txBody>
      </p:sp>
      <p:sp>
        <p:nvSpPr>
          <p:cNvPr id="89" name="Google Shape;89;ge8f3b130a4_0_79"/>
          <p:cNvSpPr/>
          <p:nvPr/>
        </p:nvSpPr>
        <p:spPr>
          <a:xfrm>
            <a:off x="851725" y="3310138"/>
            <a:ext cx="13002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Unbalanced</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e8f3b130a4_0_138"/>
          <p:cNvSpPr txBox="1"/>
          <p:nvPr/>
        </p:nvSpPr>
        <p:spPr>
          <a:xfrm>
            <a:off x="851723" y="356850"/>
            <a:ext cx="10627800" cy="585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Example of </a:t>
            </a:r>
            <a:r>
              <a:rPr b="1" lang="en-IN" sz="3200">
                <a:solidFill>
                  <a:schemeClr val="dk1"/>
                </a:solidFill>
                <a:latin typeface="Calibri"/>
                <a:ea typeface="Calibri"/>
                <a:cs typeface="Calibri"/>
                <a:sym typeface="Calibri"/>
              </a:rPr>
              <a:t>b</a:t>
            </a:r>
            <a:r>
              <a:rPr b="1" i="0" lang="en-IN" sz="3200" u="none" cap="none" strike="noStrike">
                <a:solidFill>
                  <a:schemeClr val="dk1"/>
                </a:solidFill>
                <a:latin typeface="Calibri"/>
                <a:ea typeface="Calibri"/>
                <a:cs typeface="Calibri"/>
                <a:sym typeface="Calibri"/>
              </a:rPr>
              <a:t>alanced Tree</a:t>
            </a:r>
            <a:endParaRPr b="1" i="0" sz="3200" u="none" cap="none" strike="noStrike">
              <a:solidFill>
                <a:schemeClr val="dk1"/>
              </a:solidFill>
              <a:latin typeface="Calibri"/>
              <a:ea typeface="Calibri"/>
              <a:cs typeface="Calibri"/>
              <a:sym typeface="Calibri"/>
            </a:endParaRPr>
          </a:p>
        </p:txBody>
      </p:sp>
      <p:graphicFrame>
        <p:nvGraphicFramePr>
          <p:cNvPr id="95" name="Google Shape;95;ge8f3b130a4_0_138"/>
          <p:cNvGraphicFramePr/>
          <p:nvPr/>
        </p:nvGraphicFramePr>
        <p:xfrm>
          <a:off x="4618450" y="2020500"/>
          <a:ext cx="3000000" cy="3000000"/>
        </p:xfrm>
        <a:graphic>
          <a:graphicData uri="http://schemas.openxmlformats.org/drawingml/2006/table">
            <a:tbl>
              <a:tblPr>
                <a:noFill/>
                <a:tableStyleId>{4EFC589C-035B-4C35-B14E-2874F7D79525}</a:tableStyleId>
              </a:tblPr>
              <a:tblGrid>
                <a:gridCol w="711875"/>
                <a:gridCol w="711875"/>
                <a:gridCol w="711875"/>
              </a:tblGrid>
              <a:tr h="4571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34</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96" name="Google Shape;96;ge8f3b130a4_0_138"/>
          <p:cNvSpPr/>
          <p:nvPr/>
        </p:nvSpPr>
        <p:spPr>
          <a:xfrm>
            <a:off x="6859000" y="1982138"/>
            <a:ext cx="1676400" cy="448800"/>
          </a:xfrm>
          <a:prstGeom prst="rect">
            <a:avLst/>
          </a:prstGeom>
          <a:solidFill>
            <a:srgbClr val="FFFFF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Root node</a:t>
            </a:r>
            <a:endParaRPr b="0" i="0" sz="1800" u="none" cap="none" strike="noStrike">
              <a:solidFill>
                <a:srgbClr val="000000"/>
              </a:solidFill>
              <a:latin typeface="Calibri"/>
              <a:ea typeface="Calibri"/>
              <a:cs typeface="Calibri"/>
              <a:sym typeface="Calibri"/>
            </a:endParaRPr>
          </a:p>
        </p:txBody>
      </p:sp>
      <p:cxnSp>
        <p:nvCxnSpPr>
          <p:cNvPr id="97" name="Google Shape;97;ge8f3b130a4_0_138"/>
          <p:cNvCxnSpPr/>
          <p:nvPr/>
        </p:nvCxnSpPr>
        <p:spPr>
          <a:xfrm flipH="1">
            <a:off x="3517100" y="2505875"/>
            <a:ext cx="1640100" cy="357900"/>
          </a:xfrm>
          <a:prstGeom prst="straightConnector1">
            <a:avLst/>
          </a:prstGeom>
          <a:noFill/>
          <a:ln cap="flat" cmpd="sng" w="19050">
            <a:solidFill>
              <a:srgbClr val="1F497D"/>
            </a:solidFill>
            <a:prstDash val="solid"/>
            <a:round/>
            <a:headEnd len="sm" w="sm" type="none"/>
            <a:tailEnd len="med" w="med" type="triangle"/>
          </a:ln>
        </p:spPr>
      </p:cxnSp>
      <p:graphicFrame>
        <p:nvGraphicFramePr>
          <p:cNvPr id="98" name="Google Shape;98;ge8f3b130a4_0_138"/>
          <p:cNvGraphicFramePr/>
          <p:nvPr/>
        </p:nvGraphicFramePr>
        <p:xfrm>
          <a:off x="2668000" y="2863775"/>
          <a:ext cx="3000000" cy="3000000"/>
        </p:xfrm>
        <a:graphic>
          <a:graphicData uri="http://schemas.openxmlformats.org/drawingml/2006/table">
            <a:tbl>
              <a:tblPr>
                <a:noFill/>
                <a:tableStyleId>{4EFC589C-035B-4C35-B14E-2874F7D79525}</a:tableStyleId>
              </a:tblPr>
              <a:tblGrid>
                <a:gridCol w="650150"/>
                <a:gridCol w="650150"/>
                <a:gridCol w="650150"/>
              </a:tblGrid>
              <a:tr h="4488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99" name="Google Shape;99;ge8f3b130a4_0_138"/>
          <p:cNvGraphicFramePr/>
          <p:nvPr/>
        </p:nvGraphicFramePr>
        <p:xfrm>
          <a:off x="3766600" y="3696900"/>
          <a:ext cx="3000000" cy="3000000"/>
        </p:xfrm>
        <a:graphic>
          <a:graphicData uri="http://schemas.openxmlformats.org/drawingml/2006/table">
            <a:tbl>
              <a:tblPr>
                <a:noFill/>
                <a:tableStyleId>{4EFC589C-035B-4C35-B14E-2874F7D79525}</a:tableStyleId>
              </a:tblPr>
              <a:tblGrid>
                <a:gridCol w="665625"/>
                <a:gridCol w="665625"/>
                <a:gridCol w="6656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22</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cxnSp>
        <p:nvCxnSpPr>
          <p:cNvPr id="100" name="Google Shape;100;ge8f3b130a4_0_138"/>
          <p:cNvCxnSpPr/>
          <p:nvPr/>
        </p:nvCxnSpPr>
        <p:spPr>
          <a:xfrm>
            <a:off x="4324450" y="3337125"/>
            <a:ext cx="640500" cy="379500"/>
          </a:xfrm>
          <a:prstGeom prst="straightConnector1">
            <a:avLst/>
          </a:prstGeom>
          <a:noFill/>
          <a:ln cap="flat" cmpd="sng" w="19050">
            <a:solidFill>
              <a:srgbClr val="1F497D"/>
            </a:solidFill>
            <a:prstDash val="solid"/>
            <a:round/>
            <a:headEnd len="sm" w="sm" type="none"/>
            <a:tailEnd len="med" w="med" type="triangle"/>
          </a:ln>
        </p:spPr>
      </p:cxnSp>
      <p:cxnSp>
        <p:nvCxnSpPr>
          <p:cNvPr id="101" name="Google Shape;101;ge8f3b130a4_0_138"/>
          <p:cNvCxnSpPr/>
          <p:nvPr/>
        </p:nvCxnSpPr>
        <p:spPr>
          <a:xfrm>
            <a:off x="6260300" y="2505875"/>
            <a:ext cx="1640100" cy="357900"/>
          </a:xfrm>
          <a:prstGeom prst="straightConnector1">
            <a:avLst/>
          </a:prstGeom>
          <a:noFill/>
          <a:ln cap="flat" cmpd="sng" w="19050">
            <a:solidFill>
              <a:srgbClr val="1F497D"/>
            </a:solidFill>
            <a:prstDash val="solid"/>
            <a:round/>
            <a:headEnd len="sm" w="sm" type="none"/>
            <a:tailEnd len="med" w="med" type="triangle"/>
          </a:ln>
        </p:spPr>
      </p:cxnSp>
      <p:graphicFrame>
        <p:nvGraphicFramePr>
          <p:cNvPr id="102" name="Google Shape;102;ge8f3b130a4_0_138"/>
          <p:cNvGraphicFramePr/>
          <p:nvPr/>
        </p:nvGraphicFramePr>
        <p:xfrm>
          <a:off x="6859000" y="2863775"/>
          <a:ext cx="3000000" cy="3000000"/>
        </p:xfrm>
        <a:graphic>
          <a:graphicData uri="http://schemas.openxmlformats.org/drawingml/2006/table">
            <a:tbl>
              <a:tblPr>
                <a:noFill/>
                <a:tableStyleId>{4EFC589C-035B-4C35-B14E-2874F7D79525}</a:tableStyleId>
              </a:tblPr>
              <a:tblGrid>
                <a:gridCol w="650150"/>
                <a:gridCol w="650150"/>
                <a:gridCol w="650150"/>
              </a:tblGrid>
              <a:tr h="4488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89</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03" name="Google Shape;103;ge8f3b130a4_0_138"/>
          <p:cNvGraphicFramePr/>
          <p:nvPr/>
        </p:nvGraphicFramePr>
        <p:xfrm>
          <a:off x="5900200" y="3696900"/>
          <a:ext cx="3000000" cy="3000000"/>
        </p:xfrm>
        <a:graphic>
          <a:graphicData uri="http://schemas.openxmlformats.org/drawingml/2006/table">
            <a:tbl>
              <a:tblPr>
                <a:noFill/>
                <a:tableStyleId>{4EFC589C-035B-4C35-B14E-2874F7D79525}</a:tableStyleId>
              </a:tblPr>
              <a:tblGrid>
                <a:gridCol w="665625"/>
                <a:gridCol w="665625"/>
                <a:gridCol w="6656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38</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cxnSp>
        <p:nvCxnSpPr>
          <p:cNvPr id="104" name="Google Shape;104;ge8f3b130a4_0_138"/>
          <p:cNvCxnSpPr/>
          <p:nvPr/>
        </p:nvCxnSpPr>
        <p:spPr>
          <a:xfrm flipH="1">
            <a:off x="6686650" y="3337125"/>
            <a:ext cx="640500" cy="379500"/>
          </a:xfrm>
          <a:prstGeom prst="straightConnector1">
            <a:avLst/>
          </a:prstGeom>
          <a:noFill/>
          <a:ln cap="flat" cmpd="sng" w="19050">
            <a:solidFill>
              <a:srgbClr val="1F497D"/>
            </a:solidFill>
            <a:prstDash val="solid"/>
            <a:round/>
            <a:headEnd len="sm" w="sm" type="none"/>
            <a:tailEnd len="med" w="med" type="triangle"/>
          </a:ln>
        </p:spPr>
      </p:cxnSp>
      <p:graphicFrame>
        <p:nvGraphicFramePr>
          <p:cNvPr id="105" name="Google Shape;105;ge8f3b130a4_0_138"/>
          <p:cNvGraphicFramePr/>
          <p:nvPr/>
        </p:nvGraphicFramePr>
        <p:xfrm>
          <a:off x="1392325" y="3680725"/>
          <a:ext cx="3000000" cy="3000000"/>
        </p:xfrm>
        <a:graphic>
          <a:graphicData uri="http://schemas.openxmlformats.org/drawingml/2006/table">
            <a:tbl>
              <a:tblPr>
                <a:noFill/>
                <a:tableStyleId>{4EFC589C-035B-4C35-B14E-2874F7D79525}</a:tableStyleId>
              </a:tblPr>
              <a:tblGrid>
                <a:gridCol w="665625"/>
                <a:gridCol w="665625"/>
                <a:gridCol w="665625"/>
              </a:tblGrid>
              <a:tr h="457175">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20</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IN" sz="1800" u="none" cap="none" strike="noStrike">
                          <a:latin typeface="Calibri"/>
                          <a:ea typeface="Calibri"/>
                          <a:cs typeface="Calibri"/>
                          <a:sym typeface="Calibri"/>
                        </a:rPr>
                        <a:t>null</a:t>
                      </a:r>
                      <a:endParaRPr sz="1800" u="none" cap="none" strike="noStrike">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cxnSp>
        <p:nvCxnSpPr>
          <p:cNvPr id="106" name="Google Shape;106;ge8f3b130a4_0_138"/>
          <p:cNvCxnSpPr/>
          <p:nvPr/>
        </p:nvCxnSpPr>
        <p:spPr>
          <a:xfrm flipH="1">
            <a:off x="2331175" y="3320950"/>
            <a:ext cx="640500" cy="379500"/>
          </a:xfrm>
          <a:prstGeom prst="straightConnector1">
            <a:avLst/>
          </a:prstGeom>
          <a:noFill/>
          <a:ln cap="flat" cmpd="sng" w="19050">
            <a:solidFill>
              <a:srgbClr val="1F497D"/>
            </a:solidFill>
            <a:prstDash val="solid"/>
            <a:round/>
            <a:headEnd len="sm" w="sm" type="none"/>
            <a:tailEnd len="med" w="med" type="triangle"/>
          </a:ln>
        </p:spPr>
      </p:cxnSp>
      <p:sp>
        <p:nvSpPr>
          <p:cNvPr id="107" name="Google Shape;107;ge8f3b130a4_0_138"/>
          <p:cNvSpPr/>
          <p:nvPr/>
        </p:nvSpPr>
        <p:spPr>
          <a:xfrm>
            <a:off x="3863325" y="4285000"/>
            <a:ext cx="3831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p:txBody>
      </p:sp>
      <p:sp>
        <p:nvSpPr>
          <p:cNvPr id="108" name="Google Shape;108;ge8f3b130a4_0_138"/>
          <p:cNvSpPr/>
          <p:nvPr/>
        </p:nvSpPr>
        <p:spPr>
          <a:xfrm>
            <a:off x="2671825" y="2308200"/>
            <a:ext cx="3831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p:txBody>
      </p:sp>
      <p:sp>
        <p:nvSpPr>
          <p:cNvPr id="109" name="Google Shape;109;ge8f3b130a4_0_138"/>
          <p:cNvSpPr/>
          <p:nvPr/>
        </p:nvSpPr>
        <p:spPr>
          <a:xfrm>
            <a:off x="851725" y="3780000"/>
            <a:ext cx="3831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p:txBody>
      </p:sp>
      <p:sp>
        <p:nvSpPr>
          <p:cNvPr id="110" name="Google Shape;110;ge8f3b130a4_0_138"/>
          <p:cNvSpPr/>
          <p:nvPr/>
        </p:nvSpPr>
        <p:spPr>
          <a:xfrm>
            <a:off x="3968300" y="2070138"/>
            <a:ext cx="3831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p:txBody>
      </p:sp>
      <p:sp>
        <p:nvSpPr>
          <p:cNvPr id="111" name="Google Shape;111;ge8f3b130a4_0_138"/>
          <p:cNvSpPr/>
          <p:nvPr/>
        </p:nvSpPr>
        <p:spPr>
          <a:xfrm>
            <a:off x="8033800" y="3746538"/>
            <a:ext cx="3831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0</a:t>
            </a:r>
            <a:endParaRPr b="0" i="0" sz="1800" u="none" cap="none" strike="noStrike">
              <a:solidFill>
                <a:srgbClr val="000000"/>
              </a:solidFill>
              <a:latin typeface="Calibri"/>
              <a:ea typeface="Calibri"/>
              <a:cs typeface="Calibri"/>
              <a:sym typeface="Calibri"/>
            </a:endParaRPr>
          </a:p>
        </p:txBody>
      </p:sp>
      <p:sp>
        <p:nvSpPr>
          <p:cNvPr id="112" name="Google Shape;112;ge8f3b130a4_0_138"/>
          <p:cNvSpPr/>
          <p:nvPr/>
        </p:nvSpPr>
        <p:spPr>
          <a:xfrm>
            <a:off x="8968975" y="2913388"/>
            <a:ext cx="383100" cy="357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1</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8f3b130a4_0_84"/>
          <p:cNvSpPr txBox="1"/>
          <p:nvPr/>
        </p:nvSpPr>
        <p:spPr>
          <a:xfrm>
            <a:off x="851723" y="356850"/>
            <a:ext cx="10627800" cy="585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Types of </a:t>
            </a:r>
            <a:r>
              <a:rPr b="1" lang="en-IN" sz="3200">
                <a:solidFill>
                  <a:schemeClr val="dk1"/>
                </a:solidFill>
                <a:latin typeface="Calibri"/>
                <a:ea typeface="Calibri"/>
                <a:cs typeface="Calibri"/>
                <a:sym typeface="Calibri"/>
              </a:rPr>
              <a:t>o</a:t>
            </a:r>
            <a:r>
              <a:rPr b="1" i="0" lang="en-IN" sz="3200" u="none" cap="none" strike="noStrike">
                <a:solidFill>
                  <a:schemeClr val="dk1"/>
                </a:solidFill>
                <a:latin typeface="Calibri"/>
                <a:ea typeface="Calibri"/>
                <a:cs typeface="Calibri"/>
                <a:sym typeface="Calibri"/>
              </a:rPr>
              <a:t>perations to make AVL Tree </a:t>
            </a:r>
            <a:r>
              <a:rPr b="1" lang="en-IN" sz="3200">
                <a:solidFill>
                  <a:schemeClr val="dk1"/>
                </a:solidFill>
                <a:latin typeface="Calibri"/>
                <a:ea typeface="Calibri"/>
                <a:cs typeface="Calibri"/>
                <a:sym typeface="Calibri"/>
              </a:rPr>
              <a:t>b</a:t>
            </a:r>
            <a:r>
              <a:rPr b="1" i="0" lang="en-IN" sz="3200" u="none" cap="none" strike="noStrike">
                <a:solidFill>
                  <a:schemeClr val="dk1"/>
                </a:solidFill>
                <a:latin typeface="Calibri"/>
                <a:ea typeface="Calibri"/>
                <a:cs typeface="Calibri"/>
                <a:sym typeface="Calibri"/>
              </a:rPr>
              <a:t>alanced</a:t>
            </a:r>
            <a:endParaRPr b="1" i="0" sz="3200" u="none" cap="none" strike="noStrike">
              <a:solidFill>
                <a:schemeClr val="dk1"/>
              </a:solidFill>
              <a:latin typeface="Calibri"/>
              <a:ea typeface="Calibri"/>
              <a:cs typeface="Calibri"/>
              <a:sym typeface="Calibri"/>
            </a:endParaRPr>
          </a:p>
        </p:txBody>
      </p:sp>
      <p:sp>
        <p:nvSpPr>
          <p:cNvPr id="118" name="Google Shape;118;ge8f3b130a4_0_84"/>
          <p:cNvSpPr txBox="1"/>
          <p:nvPr/>
        </p:nvSpPr>
        <p:spPr>
          <a:xfrm>
            <a:off x="824000" y="1248575"/>
            <a:ext cx="106278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To make a tree Balanced, we can perform below operations as needed.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Operations to make a tree balanced.</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AutoNum type="arabicPeriod"/>
            </a:pPr>
            <a:r>
              <a:rPr b="1" i="0" lang="en-IN" sz="2400" u="none" cap="none" strike="noStrike">
                <a:solidFill>
                  <a:srgbClr val="000000"/>
                </a:solidFill>
                <a:latin typeface="Calibri"/>
                <a:ea typeface="Calibri"/>
                <a:cs typeface="Calibri"/>
                <a:sym typeface="Calibri"/>
              </a:rPr>
              <a:t>Single Rotation</a:t>
            </a:r>
            <a:endParaRPr b="1" i="0" sz="2400" u="none" cap="none" strike="noStrike">
              <a:solidFill>
                <a:srgbClr val="000000"/>
              </a:solidFill>
              <a:latin typeface="Calibri"/>
              <a:ea typeface="Calibri"/>
              <a:cs typeface="Calibri"/>
              <a:sym typeface="Calibri"/>
            </a:endParaRPr>
          </a:p>
          <a:p>
            <a:pPr indent="-381000" lvl="1" marL="914400" marR="0" rtl="0" algn="l">
              <a:lnSpc>
                <a:spcPct val="100000"/>
              </a:lnSpc>
              <a:spcBef>
                <a:spcPts val="0"/>
              </a:spcBef>
              <a:spcAft>
                <a:spcPts val="0"/>
              </a:spcAft>
              <a:buClr>
                <a:srgbClr val="000000"/>
              </a:buClr>
              <a:buSzPts val="2400"/>
              <a:buFont typeface="Calibri"/>
              <a:buAutoNum type="alphaLcPeriod"/>
            </a:pPr>
            <a:r>
              <a:rPr b="0" i="0" lang="en-IN" sz="2400" u="none" cap="none" strike="noStrike">
                <a:solidFill>
                  <a:srgbClr val="000000"/>
                </a:solidFill>
                <a:latin typeface="Calibri"/>
                <a:ea typeface="Calibri"/>
                <a:cs typeface="Calibri"/>
                <a:sym typeface="Calibri"/>
              </a:rPr>
              <a:t>Left Rotation</a:t>
            </a:r>
            <a:endParaRPr b="0" i="0" sz="2400" u="none" cap="none" strike="noStrike">
              <a:solidFill>
                <a:srgbClr val="000000"/>
              </a:solidFill>
              <a:latin typeface="Calibri"/>
              <a:ea typeface="Calibri"/>
              <a:cs typeface="Calibri"/>
              <a:sym typeface="Calibri"/>
            </a:endParaRPr>
          </a:p>
          <a:p>
            <a:pPr indent="-381000" lvl="1" marL="914400" marR="0" rtl="0" algn="l">
              <a:lnSpc>
                <a:spcPct val="100000"/>
              </a:lnSpc>
              <a:spcBef>
                <a:spcPts val="0"/>
              </a:spcBef>
              <a:spcAft>
                <a:spcPts val="0"/>
              </a:spcAft>
              <a:buClr>
                <a:srgbClr val="000000"/>
              </a:buClr>
              <a:buSzPts val="2400"/>
              <a:buFont typeface="Calibri"/>
              <a:buAutoNum type="alphaLcPeriod"/>
            </a:pPr>
            <a:r>
              <a:rPr b="0" i="0" lang="en-IN" sz="2400" u="none" cap="none" strike="noStrike">
                <a:solidFill>
                  <a:srgbClr val="000000"/>
                </a:solidFill>
                <a:latin typeface="Calibri"/>
                <a:ea typeface="Calibri"/>
                <a:cs typeface="Calibri"/>
                <a:sym typeface="Calibri"/>
              </a:rPr>
              <a:t>Right Rotation</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AutoNum type="arabicPeriod"/>
            </a:pPr>
            <a:r>
              <a:rPr b="1" i="0" lang="en-IN" sz="2400" u="none" cap="none" strike="noStrike">
                <a:solidFill>
                  <a:srgbClr val="000000"/>
                </a:solidFill>
                <a:latin typeface="Calibri"/>
                <a:ea typeface="Calibri"/>
                <a:cs typeface="Calibri"/>
                <a:sym typeface="Calibri"/>
              </a:rPr>
              <a:t>Double Rotation</a:t>
            </a:r>
            <a:endParaRPr b="1" i="0" sz="2400" u="none" cap="none" strike="noStrike">
              <a:solidFill>
                <a:srgbClr val="000000"/>
              </a:solidFill>
              <a:latin typeface="Calibri"/>
              <a:ea typeface="Calibri"/>
              <a:cs typeface="Calibri"/>
              <a:sym typeface="Calibri"/>
            </a:endParaRPr>
          </a:p>
          <a:p>
            <a:pPr indent="-381000" lvl="1" marL="914400" marR="0" rtl="0" algn="l">
              <a:lnSpc>
                <a:spcPct val="100000"/>
              </a:lnSpc>
              <a:spcBef>
                <a:spcPts val="0"/>
              </a:spcBef>
              <a:spcAft>
                <a:spcPts val="0"/>
              </a:spcAft>
              <a:buClr>
                <a:srgbClr val="000000"/>
              </a:buClr>
              <a:buSzPts val="2400"/>
              <a:buFont typeface="Calibri"/>
              <a:buAutoNum type="alphaLcPeriod"/>
            </a:pPr>
            <a:r>
              <a:rPr b="0" i="0" lang="en-IN" sz="2400" u="none" cap="none" strike="noStrike">
                <a:solidFill>
                  <a:srgbClr val="000000"/>
                </a:solidFill>
                <a:latin typeface="Calibri"/>
                <a:ea typeface="Calibri"/>
                <a:cs typeface="Calibri"/>
                <a:sym typeface="Calibri"/>
              </a:rPr>
              <a:t>Left Right Rotation</a:t>
            </a:r>
            <a:endParaRPr b="0" i="0" sz="2400" u="none" cap="none" strike="noStrike">
              <a:solidFill>
                <a:srgbClr val="000000"/>
              </a:solidFill>
              <a:latin typeface="Calibri"/>
              <a:ea typeface="Calibri"/>
              <a:cs typeface="Calibri"/>
              <a:sym typeface="Calibri"/>
            </a:endParaRPr>
          </a:p>
          <a:p>
            <a:pPr indent="-381000" lvl="1" marL="914400" marR="0" rtl="0" algn="l">
              <a:lnSpc>
                <a:spcPct val="100000"/>
              </a:lnSpc>
              <a:spcBef>
                <a:spcPts val="0"/>
              </a:spcBef>
              <a:spcAft>
                <a:spcPts val="0"/>
              </a:spcAft>
              <a:buClr>
                <a:srgbClr val="000000"/>
              </a:buClr>
              <a:buSzPts val="2400"/>
              <a:buFont typeface="Calibri"/>
              <a:buAutoNum type="alphaLcPeriod"/>
            </a:pPr>
            <a:r>
              <a:rPr b="0" i="0" lang="en-IN" sz="2400" u="none" cap="none" strike="noStrike">
                <a:solidFill>
                  <a:srgbClr val="000000"/>
                </a:solidFill>
                <a:latin typeface="Calibri"/>
                <a:ea typeface="Calibri"/>
                <a:cs typeface="Calibri"/>
                <a:sym typeface="Calibri"/>
              </a:rPr>
              <a:t>Right Left Rotation</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8f3b130a4_0_90"/>
          <p:cNvSpPr txBox="1"/>
          <p:nvPr/>
        </p:nvSpPr>
        <p:spPr>
          <a:xfrm>
            <a:off x="851723" y="356850"/>
            <a:ext cx="10627800" cy="585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Summary</a:t>
            </a:r>
            <a:endParaRPr b="1" i="0" sz="3200" u="none" cap="none" strike="noStrike">
              <a:solidFill>
                <a:schemeClr val="dk1"/>
              </a:solidFill>
              <a:latin typeface="Calibri"/>
              <a:ea typeface="Calibri"/>
              <a:cs typeface="Calibri"/>
              <a:sym typeface="Calibri"/>
            </a:endParaRPr>
          </a:p>
        </p:txBody>
      </p:sp>
      <p:sp>
        <p:nvSpPr>
          <p:cNvPr id="124" name="Google Shape;124;ge8f3b130a4_0_90"/>
          <p:cNvSpPr txBox="1"/>
          <p:nvPr/>
        </p:nvSpPr>
        <p:spPr>
          <a:xfrm>
            <a:off x="824000" y="1248575"/>
            <a:ext cx="10627800" cy="12930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Understood what AVL Trees are and the range of balancing factor in AVL Trees.</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Seen examples of </a:t>
            </a:r>
            <a:r>
              <a:rPr lang="en-IN" sz="2400">
                <a:latin typeface="Calibri"/>
                <a:ea typeface="Calibri"/>
                <a:cs typeface="Calibri"/>
                <a:sym typeface="Calibri"/>
              </a:rPr>
              <a:t>b</a:t>
            </a:r>
            <a:r>
              <a:rPr b="0" i="0" lang="en-IN" sz="2400" u="none" cap="none" strike="noStrike">
                <a:solidFill>
                  <a:srgbClr val="000000"/>
                </a:solidFill>
                <a:latin typeface="Calibri"/>
                <a:ea typeface="Calibri"/>
                <a:cs typeface="Calibri"/>
                <a:sym typeface="Calibri"/>
              </a:rPr>
              <a:t>alanced and </a:t>
            </a:r>
            <a:r>
              <a:rPr lang="en-IN" sz="2400">
                <a:latin typeface="Calibri"/>
                <a:ea typeface="Calibri"/>
                <a:cs typeface="Calibri"/>
                <a:sym typeface="Calibri"/>
              </a:rPr>
              <a:t>u</a:t>
            </a:r>
            <a:r>
              <a:rPr b="0" i="0" lang="en-IN" sz="2400" u="none" cap="none" strike="noStrike">
                <a:solidFill>
                  <a:srgbClr val="000000"/>
                </a:solidFill>
                <a:latin typeface="Calibri"/>
                <a:ea typeface="Calibri"/>
                <a:cs typeface="Calibri"/>
                <a:sym typeface="Calibri"/>
              </a:rPr>
              <a:t>nbalanced Trees.</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IN" sz="2400" u="none" cap="none" strike="noStrike">
                <a:solidFill>
                  <a:srgbClr val="000000"/>
                </a:solidFill>
                <a:latin typeface="Calibri"/>
                <a:ea typeface="Calibri"/>
                <a:cs typeface="Calibri"/>
                <a:sym typeface="Calibri"/>
              </a:rPr>
              <a:t>Introduced operations to make a tree balanced.</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130" name="Google Shape;130;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