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Corbel"/>
      <p:regular r:id="rId22"/>
      <p:bold r:id="rId23"/>
      <p:italic r:id="rId24"/>
      <p:boldItalic r:id="rId25"/>
    </p:embeddedFont>
    <p:embeddedFont>
      <p:font typeface="Candar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0" roundtripDataSignature="AMtx7mjRdtCxMYyQoJ32vYg7kDu8iPD/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Corbel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Corbel-italic.fntdata"/><Relationship Id="rId23" Type="http://schemas.openxmlformats.org/officeDocument/2006/relationships/font" Target="fonts/Corbel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ndara-regular.fntdata"/><Relationship Id="rId25" Type="http://schemas.openxmlformats.org/officeDocument/2006/relationships/font" Target="fonts/Corbel-boldItalic.fntdata"/><Relationship Id="rId28" Type="http://schemas.openxmlformats.org/officeDocument/2006/relationships/font" Target="fonts/Candara-italic.fntdata"/><Relationship Id="rId27" Type="http://schemas.openxmlformats.org/officeDocument/2006/relationships/font" Target="fonts/Candar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ndar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19ec39b2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ea19ec39b2_0_3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a19ec39b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ea19ec39b2_0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a19ec39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ea19ec39b2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a19ec39b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a19ec39b2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19ec39b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ea19ec39b2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a19ec39b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ea19ec39b2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a19ec39b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ea19ec39b2_0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a19ec39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ea19ec39b2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19ec39b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ea19ec39b2_0_3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Right </a:t>
            </a: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1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a19ec39b2_0_333"/>
          <p:cNvSpPr txBox="1"/>
          <p:nvPr/>
        </p:nvSpPr>
        <p:spPr>
          <a:xfrm>
            <a:off x="851723" y="356850"/>
            <a:ext cx="106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for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ea19ec39b2_0_333"/>
          <p:cNvSpPr txBox="1"/>
          <p:nvPr/>
        </p:nvSpPr>
        <p:spPr>
          <a:xfrm>
            <a:off x="824000" y="1248575"/>
            <a:ext cx="106278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leftRotation(Node x)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Node y = x.right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Node ST = y.left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//Node ST holds Subtree of y.left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y.left = x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x.right =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copy ST to x.right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 Update heights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x.height = findMax(getHeight(x.left), getHeight(x.right)) + 1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y.height = findMax(getHeight(y.left), getHeight(y.right)) + 1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a19ec39b2_0_142"/>
          <p:cNvSpPr txBox="1"/>
          <p:nvPr/>
        </p:nvSpPr>
        <p:spPr>
          <a:xfrm>
            <a:off x="851723" y="356850"/>
            <a:ext cx="106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ea19ec39b2_0_142"/>
          <p:cNvSpPr txBox="1"/>
          <p:nvPr/>
        </p:nvSpPr>
        <p:spPr>
          <a:xfrm>
            <a:off x="877225" y="1292825"/>
            <a:ext cx="1057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seen how to perform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otation with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lgorithm and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xample.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7938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of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a19ec39b2_0_1"/>
          <p:cNvSpPr txBox="1"/>
          <p:nvPr/>
        </p:nvSpPr>
        <p:spPr>
          <a:xfrm>
            <a:off x="851723" y="356850"/>
            <a:ext cx="106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ea19ec39b2_0_1"/>
          <p:cNvSpPr txBox="1"/>
          <p:nvPr/>
        </p:nvSpPr>
        <p:spPr>
          <a:xfrm>
            <a:off x="824000" y="1248575"/>
            <a:ext cx="10627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balancing factor is less than -1 and the inserted node is the left subtree of the unbalanced nodes right child, then we perform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 rotation.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right rotation and left rotation consecutively.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a19ec39b2_0_60"/>
          <p:cNvSpPr txBox="1"/>
          <p:nvPr/>
        </p:nvSpPr>
        <p:spPr>
          <a:xfrm>
            <a:off x="851723" y="356850"/>
            <a:ext cx="106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ea19ec39b2_0_60"/>
          <p:cNvSpPr/>
          <p:nvPr/>
        </p:nvSpPr>
        <p:spPr>
          <a:xfrm>
            <a:off x="4869779" y="21334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ea19ec39b2_0_60"/>
          <p:cNvSpPr/>
          <p:nvPr/>
        </p:nvSpPr>
        <p:spPr>
          <a:xfrm>
            <a:off x="4869779" y="21334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ea19ec39b2_0_60"/>
          <p:cNvSpPr/>
          <p:nvPr/>
        </p:nvSpPr>
        <p:spPr>
          <a:xfrm>
            <a:off x="3278904" y="2930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" name="Google Shape;68;gea19ec39b2_0_60"/>
          <p:cNvCxnSpPr>
            <a:stCxn id="66" idx="4"/>
            <a:endCxn id="67" idx="0"/>
          </p:cNvCxnSpPr>
          <p:nvPr/>
        </p:nvCxnSpPr>
        <p:spPr>
          <a:xfrm flipH="1">
            <a:off x="3642179" y="2555850"/>
            <a:ext cx="15909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" name="Google Shape;69;gea19ec39b2_0_60"/>
          <p:cNvSpPr/>
          <p:nvPr/>
        </p:nvSpPr>
        <p:spPr>
          <a:xfrm>
            <a:off x="6403103" y="2930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70;gea19ec39b2_0_60"/>
          <p:cNvCxnSpPr>
            <a:stCxn id="66" idx="4"/>
            <a:endCxn id="69" idx="0"/>
          </p:cNvCxnSpPr>
          <p:nvPr/>
        </p:nvCxnSpPr>
        <p:spPr>
          <a:xfrm>
            <a:off x="5233079" y="2555850"/>
            <a:ext cx="153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" name="Google Shape;71;gea19ec39b2_0_60"/>
          <p:cNvSpPr/>
          <p:nvPr/>
        </p:nvSpPr>
        <p:spPr>
          <a:xfrm>
            <a:off x="7162354" y="3692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88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" name="Google Shape;72;gea19ec39b2_0_60"/>
          <p:cNvCxnSpPr/>
          <p:nvPr/>
        </p:nvCxnSpPr>
        <p:spPr>
          <a:xfrm>
            <a:off x="6973038" y="3119850"/>
            <a:ext cx="494400" cy="6183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3" name="Google Shape;73;gea19ec39b2_0_60"/>
          <p:cNvSpPr/>
          <p:nvPr/>
        </p:nvSpPr>
        <p:spPr>
          <a:xfrm>
            <a:off x="5812713" y="2133450"/>
            <a:ext cx="511200" cy="298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ea19ec39b2_0_60"/>
          <p:cNvSpPr/>
          <p:nvPr/>
        </p:nvSpPr>
        <p:spPr>
          <a:xfrm>
            <a:off x="6451054" y="4454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" name="Google Shape;75;gea19ec39b2_0_60"/>
          <p:cNvCxnSpPr>
            <a:stCxn id="76" idx="4"/>
            <a:endCxn id="74" idx="0"/>
          </p:cNvCxnSpPr>
          <p:nvPr/>
        </p:nvCxnSpPr>
        <p:spPr>
          <a:xfrm>
            <a:off x="6039703" y="4114950"/>
            <a:ext cx="7746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7" name="Google Shape;77;gea19ec39b2_0_60"/>
          <p:cNvSpPr/>
          <p:nvPr/>
        </p:nvSpPr>
        <p:spPr>
          <a:xfrm>
            <a:off x="2658288" y="2992500"/>
            <a:ext cx="5112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ea19ec39b2_0_60"/>
          <p:cNvSpPr/>
          <p:nvPr/>
        </p:nvSpPr>
        <p:spPr>
          <a:xfrm>
            <a:off x="7316588" y="299250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ea19ec39b2_0_60"/>
          <p:cNvSpPr/>
          <p:nvPr/>
        </p:nvSpPr>
        <p:spPr>
          <a:xfrm>
            <a:off x="6605088" y="375450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ea19ec39b2_0_60"/>
          <p:cNvSpPr/>
          <p:nvPr/>
        </p:nvSpPr>
        <p:spPr>
          <a:xfrm>
            <a:off x="5812713" y="451650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ea19ec39b2_0_60"/>
          <p:cNvSpPr txBox="1"/>
          <p:nvPr/>
        </p:nvSpPr>
        <p:spPr>
          <a:xfrm>
            <a:off x="851725" y="1248575"/>
            <a:ext cx="1057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ea19ec39b2_0_60"/>
          <p:cNvSpPr/>
          <p:nvPr/>
        </p:nvSpPr>
        <p:spPr>
          <a:xfrm>
            <a:off x="5676403" y="3692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Google Shape;82;gea19ec39b2_0_60"/>
          <p:cNvCxnSpPr>
            <a:stCxn id="69" idx="4"/>
            <a:endCxn id="76" idx="0"/>
          </p:cNvCxnSpPr>
          <p:nvPr/>
        </p:nvCxnSpPr>
        <p:spPr>
          <a:xfrm flipH="1">
            <a:off x="6039803" y="3352950"/>
            <a:ext cx="7266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" name="Google Shape;83;gea19ec39b2_0_60"/>
          <p:cNvSpPr/>
          <p:nvPr/>
        </p:nvSpPr>
        <p:spPr>
          <a:xfrm>
            <a:off x="4886888" y="375450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a19ec39b2_0_83"/>
          <p:cNvSpPr/>
          <p:nvPr/>
        </p:nvSpPr>
        <p:spPr>
          <a:xfrm>
            <a:off x="5936725" y="4114950"/>
            <a:ext cx="1593900" cy="11553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ea19ec39b2_0_83"/>
          <p:cNvSpPr txBox="1"/>
          <p:nvPr/>
        </p:nvSpPr>
        <p:spPr>
          <a:xfrm>
            <a:off x="851723" y="356850"/>
            <a:ext cx="106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ea19ec39b2_0_83"/>
          <p:cNvSpPr txBox="1"/>
          <p:nvPr/>
        </p:nvSpPr>
        <p:spPr>
          <a:xfrm>
            <a:off x="851725" y="1248575"/>
            <a:ext cx="1057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Right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ea19ec39b2_0_83"/>
          <p:cNvSpPr/>
          <p:nvPr/>
        </p:nvSpPr>
        <p:spPr>
          <a:xfrm flipH="1" rot="484079">
            <a:off x="6669294" y="2879000"/>
            <a:ext cx="953505" cy="499230"/>
          </a:xfrm>
          <a:custGeom>
            <a:rect b="b" l="l" r="r" t="t"/>
            <a:pathLst>
              <a:path extrusionOk="0" h="20574" w="26343">
                <a:moveTo>
                  <a:pt x="26343" y="6257"/>
                </a:moveTo>
                <a:cubicBezTo>
                  <a:pt x="22454" y="1071"/>
                  <a:pt x="12837" y="-1922"/>
                  <a:pt x="7445" y="1675"/>
                </a:cubicBezTo>
                <a:cubicBezTo>
                  <a:pt x="1812" y="5432"/>
                  <a:pt x="0" y="13803"/>
                  <a:pt x="0" y="20574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ea19ec39b2_0_83"/>
          <p:cNvSpPr/>
          <p:nvPr/>
        </p:nvSpPr>
        <p:spPr>
          <a:xfrm flipH="1" rot="-3990033">
            <a:off x="5772182" y="3086108"/>
            <a:ext cx="1016088" cy="374690"/>
          </a:xfrm>
          <a:custGeom>
            <a:rect b="b" l="l" r="r" t="t"/>
            <a:pathLst>
              <a:path extrusionOk="0" h="20574" w="26343">
                <a:moveTo>
                  <a:pt x="26343" y="6257"/>
                </a:moveTo>
                <a:cubicBezTo>
                  <a:pt x="22454" y="1071"/>
                  <a:pt x="12837" y="-1922"/>
                  <a:pt x="7445" y="1675"/>
                </a:cubicBezTo>
                <a:cubicBezTo>
                  <a:pt x="1812" y="5432"/>
                  <a:pt x="0" y="13803"/>
                  <a:pt x="0" y="20574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ea19ec39b2_0_83"/>
          <p:cNvSpPr/>
          <p:nvPr/>
        </p:nvSpPr>
        <p:spPr>
          <a:xfrm>
            <a:off x="4869779" y="21334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ea19ec39b2_0_83"/>
          <p:cNvSpPr/>
          <p:nvPr/>
        </p:nvSpPr>
        <p:spPr>
          <a:xfrm>
            <a:off x="4869779" y="21334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ea19ec39b2_0_83"/>
          <p:cNvSpPr/>
          <p:nvPr/>
        </p:nvSpPr>
        <p:spPr>
          <a:xfrm>
            <a:off x="3278904" y="2930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gea19ec39b2_0_83"/>
          <p:cNvCxnSpPr>
            <a:stCxn id="94" idx="4"/>
            <a:endCxn id="95" idx="0"/>
          </p:cNvCxnSpPr>
          <p:nvPr/>
        </p:nvCxnSpPr>
        <p:spPr>
          <a:xfrm flipH="1">
            <a:off x="3642179" y="2555850"/>
            <a:ext cx="15909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7" name="Google Shape;97;gea19ec39b2_0_83"/>
          <p:cNvSpPr/>
          <p:nvPr/>
        </p:nvSpPr>
        <p:spPr>
          <a:xfrm>
            <a:off x="6403103" y="2930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gea19ec39b2_0_83"/>
          <p:cNvCxnSpPr>
            <a:stCxn id="94" idx="4"/>
            <a:endCxn id="97" idx="0"/>
          </p:cNvCxnSpPr>
          <p:nvPr/>
        </p:nvCxnSpPr>
        <p:spPr>
          <a:xfrm>
            <a:off x="5233079" y="2555850"/>
            <a:ext cx="153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" name="Google Shape;99;gea19ec39b2_0_83"/>
          <p:cNvSpPr/>
          <p:nvPr/>
        </p:nvSpPr>
        <p:spPr>
          <a:xfrm>
            <a:off x="7162354" y="3692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88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gea19ec39b2_0_83"/>
          <p:cNvCxnSpPr>
            <a:stCxn id="97" idx="4"/>
            <a:endCxn id="99" idx="0"/>
          </p:cNvCxnSpPr>
          <p:nvPr/>
        </p:nvCxnSpPr>
        <p:spPr>
          <a:xfrm>
            <a:off x="6766403" y="3352950"/>
            <a:ext cx="7593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" name="Google Shape;101;gea19ec39b2_0_83"/>
          <p:cNvSpPr/>
          <p:nvPr/>
        </p:nvSpPr>
        <p:spPr>
          <a:xfrm>
            <a:off x="5812713" y="2133450"/>
            <a:ext cx="511200" cy="298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ea19ec39b2_0_83"/>
          <p:cNvSpPr/>
          <p:nvPr/>
        </p:nvSpPr>
        <p:spPr>
          <a:xfrm>
            <a:off x="6451054" y="4454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gea19ec39b2_0_83"/>
          <p:cNvCxnSpPr>
            <a:stCxn id="104" idx="4"/>
            <a:endCxn id="102" idx="0"/>
          </p:cNvCxnSpPr>
          <p:nvPr/>
        </p:nvCxnSpPr>
        <p:spPr>
          <a:xfrm>
            <a:off x="6039703" y="4114950"/>
            <a:ext cx="7746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5" name="Google Shape;105;gea19ec39b2_0_83"/>
          <p:cNvSpPr/>
          <p:nvPr/>
        </p:nvSpPr>
        <p:spPr>
          <a:xfrm>
            <a:off x="2658288" y="2992500"/>
            <a:ext cx="5112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ea19ec39b2_0_83"/>
          <p:cNvSpPr/>
          <p:nvPr/>
        </p:nvSpPr>
        <p:spPr>
          <a:xfrm>
            <a:off x="7316588" y="299250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ea19ec39b2_0_83"/>
          <p:cNvSpPr/>
          <p:nvPr/>
        </p:nvSpPr>
        <p:spPr>
          <a:xfrm>
            <a:off x="6605088" y="375450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ea19ec39b2_0_83"/>
          <p:cNvSpPr/>
          <p:nvPr/>
        </p:nvSpPr>
        <p:spPr>
          <a:xfrm>
            <a:off x="5676403" y="3692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gea19ec39b2_0_83"/>
          <p:cNvCxnSpPr>
            <a:stCxn id="97" idx="4"/>
            <a:endCxn id="104" idx="0"/>
          </p:cNvCxnSpPr>
          <p:nvPr/>
        </p:nvCxnSpPr>
        <p:spPr>
          <a:xfrm flipH="1">
            <a:off x="6039803" y="3352950"/>
            <a:ext cx="7266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" name="Google Shape;109;gea19ec39b2_0_83"/>
          <p:cNvSpPr/>
          <p:nvPr/>
        </p:nvSpPr>
        <p:spPr>
          <a:xfrm>
            <a:off x="4886888" y="375450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ea19ec39b2_0_83"/>
          <p:cNvSpPr/>
          <p:nvPr/>
        </p:nvSpPr>
        <p:spPr>
          <a:xfrm>
            <a:off x="5812713" y="451650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a19ec39b2_0_102"/>
          <p:cNvSpPr txBox="1"/>
          <p:nvPr/>
        </p:nvSpPr>
        <p:spPr>
          <a:xfrm>
            <a:off x="851723" y="356850"/>
            <a:ext cx="106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ea19ec39b2_0_102"/>
          <p:cNvSpPr txBox="1"/>
          <p:nvPr/>
        </p:nvSpPr>
        <p:spPr>
          <a:xfrm>
            <a:off x="851725" y="1248575"/>
            <a:ext cx="1057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2: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Left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ea19ec39b2_0_102"/>
          <p:cNvSpPr/>
          <p:nvPr/>
        </p:nvSpPr>
        <p:spPr>
          <a:xfrm>
            <a:off x="4157901" y="1861038"/>
            <a:ext cx="1166666" cy="706974"/>
          </a:xfrm>
          <a:custGeom>
            <a:rect b="b" l="l" r="r" t="t"/>
            <a:pathLst>
              <a:path extrusionOk="0" h="20574" w="26343">
                <a:moveTo>
                  <a:pt x="26343" y="6257"/>
                </a:moveTo>
                <a:cubicBezTo>
                  <a:pt x="22454" y="1071"/>
                  <a:pt x="12837" y="-1922"/>
                  <a:pt x="7445" y="1675"/>
                </a:cubicBezTo>
                <a:cubicBezTo>
                  <a:pt x="1812" y="5432"/>
                  <a:pt x="0" y="13803"/>
                  <a:pt x="0" y="20574"/>
                </a:cubicBezTo>
              </a:path>
            </a:pathLst>
          </a:custGeom>
          <a:noFill/>
          <a:ln cap="flat" cmpd="sng" w="28575">
            <a:solidFill>
              <a:srgbClr val="1F497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ea19ec39b2_0_102"/>
          <p:cNvSpPr/>
          <p:nvPr/>
        </p:nvSpPr>
        <p:spPr>
          <a:xfrm rot="3084788">
            <a:off x="5709270" y="2065707"/>
            <a:ext cx="1244080" cy="871599"/>
          </a:xfrm>
          <a:custGeom>
            <a:rect b="b" l="l" r="r" t="t"/>
            <a:pathLst>
              <a:path extrusionOk="0" h="20574" w="26343">
                <a:moveTo>
                  <a:pt x="26343" y="6257"/>
                </a:moveTo>
                <a:cubicBezTo>
                  <a:pt x="22454" y="1071"/>
                  <a:pt x="12837" y="-1922"/>
                  <a:pt x="7445" y="1675"/>
                </a:cubicBezTo>
                <a:cubicBezTo>
                  <a:pt x="1812" y="5432"/>
                  <a:pt x="0" y="13803"/>
                  <a:pt x="0" y="20574"/>
                </a:cubicBezTo>
              </a:path>
            </a:pathLst>
          </a:custGeom>
          <a:noFill/>
          <a:ln cap="flat" cmpd="sng" w="28575">
            <a:solidFill>
              <a:srgbClr val="1F497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ea19ec39b2_0_102"/>
          <p:cNvSpPr/>
          <p:nvPr/>
        </p:nvSpPr>
        <p:spPr>
          <a:xfrm rot="5104324">
            <a:off x="7040523" y="2704997"/>
            <a:ext cx="949883" cy="1166075"/>
          </a:xfrm>
          <a:custGeom>
            <a:rect b="b" l="l" r="r" t="t"/>
            <a:pathLst>
              <a:path extrusionOk="0" h="20574" w="26343">
                <a:moveTo>
                  <a:pt x="26343" y="6257"/>
                </a:moveTo>
                <a:cubicBezTo>
                  <a:pt x="22454" y="1071"/>
                  <a:pt x="12837" y="-1922"/>
                  <a:pt x="7445" y="1675"/>
                </a:cubicBezTo>
                <a:cubicBezTo>
                  <a:pt x="1812" y="5432"/>
                  <a:pt x="0" y="13803"/>
                  <a:pt x="0" y="20574"/>
                </a:cubicBezTo>
              </a:path>
            </a:pathLst>
          </a:custGeom>
          <a:noFill/>
          <a:ln cap="flat" cmpd="sng" w="28575">
            <a:solidFill>
              <a:srgbClr val="1F497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ea19ec39b2_0_102"/>
          <p:cNvSpPr/>
          <p:nvPr/>
        </p:nvSpPr>
        <p:spPr>
          <a:xfrm>
            <a:off x="4869779" y="21334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ea19ec39b2_0_102"/>
          <p:cNvSpPr/>
          <p:nvPr/>
        </p:nvSpPr>
        <p:spPr>
          <a:xfrm>
            <a:off x="4869779" y="21334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ea19ec39b2_0_102"/>
          <p:cNvSpPr/>
          <p:nvPr/>
        </p:nvSpPr>
        <p:spPr>
          <a:xfrm>
            <a:off x="3278904" y="2930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gea19ec39b2_0_102"/>
          <p:cNvCxnSpPr>
            <a:stCxn id="121" idx="4"/>
            <a:endCxn id="122" idx="0"/>
          </p:cNvCxnSpPr>
          <p:nvPr/>
        </p:nvCxnSpPr>
        <p:spPr>
          <a:xfrm flipH="1">
            <a:off x="3642179" y="2555850"/>
            <a:ext cx="15909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4" name="Google Shape;124;gea19ec39b2_0_102"/>
          <p:cNvSpPr/>
          <p:nvPr/>
        </p:nvSpPr>
        <p:spPr>
          <a:xfrm>
            <a:off x="6403103" y="2930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gea19ec39b2_0_102"/>
          <p:cNvCxnSpPr>
            <a:stCxn id="121" idx="4"/>
            <a:endCxn id="124" idx="0"/>
          </p:cNvCxnSpPr>
          <p:nvPr/>
        </p:nvCxnSpPr>
        <p:spPr>
          <a:xfrm>
            <a:off x="5233079" y="2555850"/>
            <a:ext cx="153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6" name="Google Shape;126;gea19ec39b2_0_102"/>
          <p:cNvSpPr/>
          <p:nvPr/>
        </p:nvSpPr>
        <p:spPr>
          <a:xfrm>
            <a:off x="7162354" y="3692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gea19ec39b2_0_102"/>
          <p:cNvCxnSpPr>
            <a:stCxn id="124" idx="4"/>
            <a:endCxn id="126" idx="0"/>
          </p:cNvCxnSpPr>
          <p:nvPr/>
        </p:nvCxnSpPr>
        <p:spPr>
          <a:xfrm>
            <a:off x="6766403" y="3352950"/>
            <a:ext cx="7593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8" name="Google Shape;128;gea19ec39b2_0_102"/>
          <p:cNvSpPr/>
          <p:nvPr/>
        </p:nvSpPr>
        <p:spPr>
          <a:xfrm>
            <a:off x="8006754" y="4454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88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gea19ec39b2_0_102"/>
          <p:cNvCxnSpPr>
            <a:stCxn id="126" idx="4"/>
            <a:endCxn id="128" idx="0"/>
          </p:cNvCxnSpPr>
          <p:nvPr/>
        </p:nvCxnSpPr>
        <p:spPr>
          <a:xfrm>
            <a:off x="7525654" y="4114950"/>
            <a:ext cx="8445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0" name="Google Shape;130;gea19ec39b2_0_102"/>
          <p:cNvSpPr/>
          <p:nvPr/>
        </p:nvSpPr>
        <p:spPr>
          <a:xfrm>
            <a:off x="5936725" y="4114950"/>
            <a:ext cx="1593900" cy="11553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ea19ec39b2_0_102"/>
          <p:cNvSpPr/>
          <p:nvPr/>
        </p:nvSpPr>
        <p:spPr>
          <a:xfrm>
            <a:off x="6403953" y="4481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gea19ec39b2_0_102"/>
          <p:cNvCxnSpPr>
            <a:endCxn id="131" idx="0"/>
          </p:cNvCxnSpPr>
          <p:nvPr/>
        </p:nvCxnSpPr>
        <p:spPr>
          <a:xfrm flipH="1">
            <a:off x="6767253" y="4141800"/>
            <a:ext cx="7266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a19ec39b2_0_123"/>
          <p:cNvSpPr txBox="1"/>
          <p:nvPr/>
        </p:nvSpPr>
        <p:spPr>
          <a:xfrm>
            <a:off x="851723" y="356850"/>
            <a:ext cx="106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ea19ec39b2_0_123"/>
          <p:cNvSpPr txBox="1"/>
          <p:nvPr/>
        </p:nvSpPr>
        <p:spPr>
          <a:xfrm>
            <a:off x="851725" y="1248575"/>
            <a:ext cx="1057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ea19ec39b2_0_123"/>
          <p:cNvSpPr/>
          <p:nvPr/>
        </p:nvSpPr>
        <p:spPr>
          <a:xfrm>
            <a:off x="4869779" y="21334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ea19ec39b2_0_123"/>
          <p:cNvSpPr/>
          <p:nvPr/>
        </p:nvSpPr>
        <p:spPr>
          <a:xfrm>
            <a:off x="4869779" y="21334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ea19ec39b2_0_123"/>
          <p:cNvSpPr/>
          <p:nvPr/>
        </p:nvSpPr>
        <p:spPr>
          <a:xfrm>
            <a:off x="3278904" y="2930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gea19ec39b2_0_123"/>
          <p:cNvCxnSpPr>
            <a:stCxn id="140" idx="4"/>
            <a:endCxn id="141" idx="0"/>
          </p:cNvCxnSpPr>
          <p:nvPr/>
        </p:nvCxnSpPr>
        <p:spPr>
          <a:xfrm flipH="1">
            <a:off x="3642179" y="2555850"/>
            <a:ext cx="15909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" name="Google Shape;143;gea19ec39b2_0_123"/>
          <p:cNvSpPr/>
          <p:nvPr/>
        </p:nvSpPr>
        <p:spPr>
          <a:xfrm>
            <a:off x="6403103" y="2930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gea19ec39b2_0_123"/>
          <p:cNvCxnSpPr>
            <a:stCxn id="140" idx="4"/>
            <a:endCxn id="143" idx="0"/>
          </p:cNvCxnSpPr>
          <p:nvPr/>
        </p:nvCxnSpPr>
        <p:spPr>
          <a:xfrm>
            <a:off x="5233079" y="2555850"/>
            <a:ext cx="153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5" name="Google Shape;145;gea19ec39b2_0_123"/>
          <p:cNvSpPr/>
          <p:nvPr/>
        </p:nvSpPr>
        <p:spPr>
          <a:xfrm>
            <a:off x="7162354" y="3692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88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gea19ec39b2_0_123"/>
          <p:cNvCxnSpPr>
            <a:stCxn id="143" idx="4"/>
            <a:endCxn id="145" idx="0"/>
          </p:cNvCxnSpPr>
          <p:nvPr/>
        </p:nvCxnSpPr>
        <p:spPr>
          <a:xfrm>
            <a:off x="6766403" y="3352950"/>
            <a:ext cx="7593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7" name="Google Shape;147;gea19ec39b2_0_123"/>
          <p:cNvSpPr/>
          <p:nvPr/>
        </p:nvSpPr>
        <p:spPr>
          <a:xfrm>
            <a:off x="5812713" y="2133450"/>
            <a:ext cx="5112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ea19ec39b2_0_123"/>
          <p:cNvSpPr/>
          <p:nvPr/>
        </p:nvSpPr>
        <p:spPr>
          <a:xfrm>
            <a:off x="2658288" y="2992500"/>
            <a:ext cx="5112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ea19ec39b2_0_123"/>
          <p:cNvSpPr/>
          <p:nvPr/>
        </p:nvSpPr>
        <p:spPr>
          <a:xfrm>
            <a:off x="7316588" y="299250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ea19ec39b2_0_123"/>
          <p:cNvSpPr/>
          <p:nvPr/>
        </p:nvSpPr>
        <p:spPr>
          <a:xfrm>
            <a:off x="8006738" y="369255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ea19ec39b2_0_123"/>
          <p:cNvSpPr/>
          <p:nvPr/>
        </p:nvSpPr>
        <p:spPr>
          <a:xfrm>
            <a:off x="2515503" y="3692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gea19ec39b2_0_123"/>
          <p:cNvCxnSpPr>
            <a:endCxn id="151" idx="0"/>
          </p:cNvCxnSpPr>
          <p:nvPr/>
        </p:nvCxnSpPr>
        <p:spPr>
          <a:xfrm flipH="1">
            <a:off x="2878803" y="3352950"/>
            <a:ext cx="7266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3" name="Google Shape;153;gea19ec39b2_0_123"/>
          <p:cNvSpPr/>
          <p:nvPr/>
        </p:nvSpPr>
        <p:spPr>
          <a:xfrm>
            <a:off x="1924263" y="381645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ea19ec39b2_0_123"/>
          <p:cNvSpPr/>
          <p:nvPr/>
        </p:nvSpPr>
        <p:spPr>
          <a:xfrm>
            <a:off x="5734628" y="3692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gea19ec39b2_0_123"/>
          <p:cNvCxnSpPr>
            <a:stCxn id="143" idx="4"/>
            <a:endCxn id="154" idx="0"/>
          </p:cNvCxnSpPr>
          <p:nvPr/>
        </p:nvCxnSpPr>
        <p:spPr>
          <a:xfrm flipH="1">
            <a:off x="6098003" y="3352950"/>
            <a:ext cx="668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6" name="Google Shape;156;gea19ec39b2_0_123"/>
          <p:cNvSpPr/>
          <p:nvPr/>
        </p:nvSpPr>
        <p:spPr>
          <a:xfrm>
            <a:off x="5143388" y="381645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a19ec39b2_0_6"/>
          <p:cNvSpPr txBox="1"/>
          <p:nvPr/>
        </p:nvSpPr>
        <p:spPr>
          <a:xfrm>
            <a:off x="851723" y="356850"/>
            <a:ext cx="106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for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ea19ec39b2_0_6"/>
          <p:cNvSpPr txBox="1"/>
          <p:nvPr/>
        </p:nvSpPr>
        <p:spPr>
          <a:xfrm>
            <a:off x="824000" y="1248575"/>
            <a:ext cx="10627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 values one after another. use </a:t>
            </a: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variable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balance factor of the node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(balance &lt; -1 &amp;&amp; key &lt; node.right.key)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IN" sz="2400"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Rotation(node.right)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// Perform right rotation</a:t>
            </a:r>
            <a:endParaRPr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IN" sz="2400">
                <a:latin typeface="Calibri"/>
                <a:ea typeface="Calibri"/>
                <a:cs typeface="Calibri"/>
                <a:sym typeface="Calibri"/>
              </a:rPr>
              <a:t>leftRotation(node)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// perform left rotation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		Print Inorder of the tree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5.  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a19ec39b2_0_339"/>
          <p:cNvSpPr txBox="1"/>
          <p:nvPr/>
        </p:nvSpPr>
        <p:spPr>
          <a:xfrm>
            <a:off x="851723" y="356850"/>
            <a:ext cx="106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for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ea19ec39b2_0_339"/>
          <p:cNvSpPr txBox="1"/>
          <p:nvPr/>
        </p:nvSpPr>
        <p:spPr>
          <a:xfrm>
            <a:off x="782100" y="1182225"/>
            <a:ext cx="106278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rightRotation(Node y)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Node x = y.left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Node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x.right //Node ST holds Subtree of x.right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x.right = 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y.left =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 // copy ST to y.left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 Update heights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y.height = findMax(getHeight(y.left), getHeight(y.right)) + 1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x.height = findMax(getHeight(x.left), getHeight(x.right)) + 1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x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