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17" roundtripDataSignature="AMtx7mhT9T1xDcb2wg1ufSjSHAWy59lZ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F03A75B-AC5F-46AC-BA83-C6668D3E83E8}">
  <a:tblStyle styleId="{FF03A75B-AC5F-46AC-BA83-C6668D3E83E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5D80AB4D-042E-4529-A160-DEBDA81E250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fd20670f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dfd20670fb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089eab4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e089eab42f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80be5f3e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b80be5f3e7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80be5f3e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b80be5f3e7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29bd2120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e29bd2120b_1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29bd2120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e29bd2120b_1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fd20670fb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2" name="Google Shape;122;gdfd20670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dfd20670fb_0_2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IN" sz="2800" u="none" cap="none" strike="noStrike">
                <a:solidFill>
                  <a:srgbClr val="0F75BD"/>
                </a:solidFill>
                <a:latin typeface="Arial"/>
                <a:ea typeface="Arial"/>
                <a:cs typeface="Arial"/>
                <a:sym typeface="Arial"/>
              </a:rPr>
              <a:t>Bubble Sort</a:t>
            </a:r>
            <a:endParaRPr b="1" i="1" sz="2800" u="none" cap="none" strike="noStrike">
              <a:solidFill>
                <a:srgbClr val="0F75B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Arial"/>
                <a:ea typeface="Arial"/>
                <a:cs typeface="Arial"/>
                <a:sym typeface="Arial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766708"/>
            <a:ext cx="9969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Bubble Sort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Bubble Sort </a:t>
            </a:r>
            <a:r>
              <a:rPr lang="en-IN" sz="2400">
                <a:solidFill>
                  <a:schemeClr val="dk1"/>
                </a:solidFill>
              </a:rPr>
              <a:t>A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lgorithm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Bubble Sort </a:t>
            </a:r>
            <a:r>
              <a:rPr lang="en-IN" sz="2400">
                <a:solidFill>
                  <a:schemeClr val="dk1"/>
                </a:solidFill>
              </a:rPr>
              <a:t>E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xample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</a:t>
            </a:r>
            <a:r>
              <a:rPr lang="en-IN" sz="2400">
                <a:solidFill>
                  <a:schemeClr val="dk1"/>
                </a:solidFill>
              </a:rPr>
              <a:t>c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omplexity </a:t>
            </a:r>
            <a:r>
              <a:rPr lang="en-IN" sz="2400">
                <a:solidFill>
                  <a:schemeClr val="dk1"/>
                </a:solidFill>
              </a:rPr>
              <a:t>Analysis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fd20670fb_0_9"/>
          <p:cNvSpPr txBox="1"/>
          <p:nvPr/>
        </p:nvSpPr>
        <p:spPr>
          <a:xfrm>
            <a:off x="884931" y="52621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Bubble Sort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dfd20670fb_0_9"/>
          <p:cNvSpPr txBox="1"/>
          <p:nvPr/>
        </p:nvSpPr>
        <p:spPr>
          <a:xfrm>
            <a:off x="884925" y="1789475"/>
            <a:ext cx="104364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the first two elements of an array and arrange them in ascending order. (Assume all the elements are in array).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compare the second and third element of the array and arrange them in ascending order.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the same till you reach the end of the array, which makes the largest element of the array sorted.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the above three steps till the array is sorted.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089eab42f_0_6"/>
          <p:cNvSpPr txBox="1"/>
          <p:nvPr/>
        </p:nvSpPr>
        <p:spPr>
          <a:xfrm>
            <a:off x="785731" y="50726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Bubble Sort Algorithm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e089eab42f_0_6"/>
          <p:cNvSpPr txBox="1"/>
          <p:nvPr/>
        </p:nvSpPr>
        <p:spPr>
          <a:xfrm>
            <a:off x="881450" y="1533925"/>
            <a:ext cx="92787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Declare variables size=0, i=0, j=0,k=0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size &gt; 1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 &lt; size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romanL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j=i and k=j+1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romanL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k &lt;= size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elements of j and K and arrange them in ascending order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Increment j and k by 1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romanL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from step ii until till the condition is false.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romanL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Decrement size by 1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from step a till the condition is false.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80be5f3e7_0_2"/>
          <p:cNvSpPr txBox="1"/>
          <p:nvPr/>
        </p:nvSpPr>
        <p:spPr>
          <a:xfrm>
            <a:off x="821456" y="49731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Bubble Sort Example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1" name="Google Shape;71;gb80be5f3e7_0_2"/>
          <p:cNvGraphicFramePr/>
          <p:nvPr/>
        </p:nvGraphicFramePr>
        <p:xfrm>
          <a:off x="954350" y="324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{FF03A75B-AC5F-46AC-BA83-C6668D3E83E8}</a:tableStyleId>
              </a:tblPr>
              <a:tblGrid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2" name="Google Shape;72;gb80be5f3e7_0_2"/>
          <p:cNvGraphicFramePr/>
          <p:nvPr/>
        </p:nvGraphicFramePr>
        <p:xfrm>
          <a:off x="952500" y="417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{FF03A75B-AC5F-46AC-BA83-C6668D3E83E8}</a:tableStyleId>
              </a:tblPr>
              <a:tblGrid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3" name="Google Shape;73;gb80be5f3e7_0_2"/>
          <p:cNvGraphicFramePr/>
          <p:nvPr/>
        </p:nvGraphicFramePr>
        <p:xfrm>
          <a:off x="6246550" y="417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{FF03A75B-AC5F-46AC-BA83-C6668D3E83E8}</a:tableStyleId>
              </a:tblPr>
              <a:tblGrid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Google Shape;74;gb80be5f3e7_0_2"/>
          <p:cNvGraphicFramePr/>
          <p:nvPr/>
        </p:nvGraphicFramePr>
        <p:xfrm>
          <a:off x="954350" y="510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{FF03A75B-AC5F-46AC-BA83-C6668D3E83E8}</a:tableStyleId>
              </a:tblPr>
              <a:tblGrid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5" name="Google Shape;75;gb80be5f3e7_0_2"/>
          <p:cNvGraphicFramePr/>
          <p:nvPr/>
        </p:nvGraphicFramePr>
        <p:xfrm>
          <a:off x="3524250" y="181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{FF03A75B-AC5F-46AC-BA83-C6668D3E83E8}</a:tableStyleId>
              </a:tblPr>
              <a:tblGrid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6" name="Google Shape;76;gb80be5f3e7_0_2"/>
          <p:cNvGraphicFramePr/>
          <p:nvPr/>
        </p:nvGraphicFramePr>
        <p:xfrm>
          <a:off x="952500" y="600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{FF03A75B-AC5F-46AC-BA83-C6668D3E83E8}</a:tableStyleId>
              </a:tblPr>
              <a:tblGrid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" name="Google Shape;77;gb80be5f3e7_0_2"/>
          <p:cNvGraphicFramePr/>
          <p:nvPr/>
        </p:nvGraphicFramePr>
        <p:xfrm>
          <a:off x="6246550" y="323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{FF03A75B-AC5F-46AC-BA83-C6668D3E83E8}</a:tableStyleId>
              </a:tblPr>
              <a:tblGrid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78" name="Google Shape;78;gb80be5f3e7_0_2"/>
          <p:cNvSpPr/>
          <p:nvPr/>
        </p:nvSpPr>
        <p:spPr>
          <a:xfrm>
            <a:off x="954350" y="2861075"/>
            <a:ext cx="725700" cy="29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j=0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b80be5f3e7_0_2"/>
          <p:cNvSpPr/>
          <p:nvPr/>
        </p:nvSpPr>
        <p:spPr>
          <a:xfrm>
            <a:off x="1868750" y="2861075"/>
            <a:ext cx="725700" cy="29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b80be5f3e7_0_2"/>
          <p:cNvSpPr/>
          <p:nvPr/>
        </p:nvSpPr>
        <p:spPr>
          <a:xfrm>
            <a:off x="1868750" y="3775475"/>
            <a:ext cx="725700" cy="29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b80be5f3e7_0_2"/>
          <p:cNvSpPr/>
          <p:nvPr/>
        </p:nvSpPr>
        <p:spPr>
          <a:xfrm>
            <a:off x="2783150" y="3775475"/>
            <a:ext cx="725700" cy="29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k=2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b80be5f3e7_0_2"/>
          <p:cNvSpPr/>
          <p:nvPr/>
        </p:nvSpPr>
        <p:spPr>
          <a:xfrm>
            <a:off x="2706050" y="4720738"/>
            <a:ext cx="725700" cy="29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j=2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b80be5f3e7_0_2"/>
          <p:cNvSpPr/>
          <p:nvPr/>
        </p:nvSpPr>
        <p:spPr>
          <a:xfrm>
            <a:off x="3620450" y="4720738"/>
            <a:ext cx="725700" cy="29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k=3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b80be5f3e7_0_2"/>
          <p:cNvSpPr/>
          <p:nvPr/>
        </p:nvSpPr>
        <p:spPr>
          <a:xfrm>
            <a:off x="3544250" y="5635138"/>
            <a:ext cx="725700" cy="29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j=3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b80be5f3e7_0_2"/>
          <p:cNvSpPr/>
          <p:nvPr/>
        </p:nvSpPr>
        <p:spPr>
          <a:xfrm>
            <a:off x="4458650" y="5635138"/>
            <a:ext cx="725700" cy="29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k=4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b80be5f3e7_0_2"/>
          <p:cNvSpPr/>
          <p:nvPr/>
        </p:nvSpPr>
        <p:spPr>
          <a:xfrm>
            <a:off x="9675550" y="2847438"/>
            <a:ext cx="725700" cy="29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j=4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b80be5f3e7_0_2"/>
          <p:cNvSpPr/>
          <p:nvPr/>
        </p:nvSpPr>
        <p:spPr>
          <a:xfrm>
            <a:off x="10589950" y="2847438"/>
            <a:ext cx="725700" cy="29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k=5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b80be5f3e7_0_2"/>
          <p:cNvSpPr txBox="1"/>
          <p:nvPr>
            <p:ph idx="1" type="subTitle"/>
          </p:nvPr>
        </p:nvSpPr>
        <p:spPr>
          <a:xfrm>
            <a:off x="3960750" y="2615400"/>
            <a:ext cx="427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i="1"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 1</a:t>
            </a:r>
            <a:endParaRPr b="1"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80be5f3e7_0_7"/>
          <p:cNvSpPr txBox="1"/>
          <p:nvPr/>
        </p:nvSpPr>
        <p:spPr>
          <a:xfrm>
            <a:off x="828231" y="455339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Bubble Sort Example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b80be5f3e7_0_7"/>
          <p:cNvSpPr txBox="1"/>
          <p:nvPr/>
        </p:nvSpPr>
        <p:spPr>
          <a:xfrm>
            <a:off x="828225" y="1923525"/>
            <a:ext cx="9278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Similarly, we need N-1 Iterations to sort the array.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of all the iterations are as below.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5" name="Google Shape;95;gb80be5f3e7_0_7"/>
          <p:cNvGraphicFramePr/>
          <p:nvPr/>
        </p:nvGraphicFramePr>
        <p:xfrm>
          <a:off x="1293550" y="34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{FF03A75B-AC5F-46AC-BA83-C6668D3E83E8}</a:tableStyleId>
              </a:tblPr>
              <a:tblGrid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Google Shape;96;gb80be5f3e7_0_7"/>
          <p:cNvGraphicFramePr/>
          <p:nvPr/>
        </p:nvGraphicFramePr>
        <p:xfrm>
          <a:off x="1293550" y="410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{FF03A75B-AC5F-46AC-BA83-C6668D3E83E8}</a:tableStyleId>
              </a:tblPr>
              <a:tblGrid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34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" name="Google Shape;97;gb80be5f3e7_0_7"/>
          <p:cNvGraphicFramePr/>
          <p:nvPr/>
        </p:nvGraphicFramePr>
        <p:xfrm>
          <a:off x="1293550" y="471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{FF03A75B-AC5F-46AC-BA83-C6668D3E83E8}</a:tableStyleId>
              </a:tblPr>
              <a:tblGrid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34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Google Shape;98;gb80be5f3e7_0_7"/>
          <p:cNvGraphicFramePr/>
          <p:nvPr/>
        </p:nvGraphicFramePr>
        <p:xfrm>
          <a:off x="1293550" y="532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{FF03A75B-AC5F-46AC-BA83-C6668D3E83E8}</a:tableStyleId>
              </a:tblPr>
              <a:tblGrid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34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Google Shape;99;gb80be5f3e7_0_7"/>
          <p:cNvGraphicFramePr/>
          <p:nvPr/>
        </p:nvGraphicFramePr>
        <p:xfrm>
          <a:off x="1293550" y="593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{FF03A75B-AC5F-46AC-BA83-C6668D3E83E8}</a:tableStyleId>
              </a:tblPr>
              <a:tblGrid>
                <a:gridCol w="857250"/>
                <a:gridCol w="857250"/>
                <a:gridCol w="857250"/>
                <a:gridCol w="857250"/>
                <a:gridCol w="857250"/>
                <a:gridCol w="857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34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77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00" name="Google Shape;100;gb80be5f3e7_0_7"/>
          <p:cNvSpPr/>
          <p:nvPr/>
        </p:nvSpPr>
        <p:spPr>
          <a:xfrm>
            <a:off x="501475" y="3552938"/>
            <a:ext cx="656700" cy="33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1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b80be5f3e7_0_7"/>
          <p:cNvSpPr/>
          <p:nvPr/>
        </p:nvSpPr>
        <p:spPr>
          <a:xfrm>
            <a:off x="501475" y="4162538"/>
            <a:ext cx="656700" cy="33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2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b80be5f3e7_0_7"/>
          <p:cNvSpPr/>
          <p:nvPr/>
        </p:nvSpPr>
        <p:spPr>
          <a:xfrm>
            <a:off x="474000" y="4772138"/>
            <a:ext cx="656700" cy="33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3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b80be5f3e7_0_7"/>
          <p:cNvSpPr/>
          <p:nvPr/>
        </p:nvSpPr>
        <p:spPr>
          <a:xfrm>
            <a:off x="474000" y="5381738"/>
            <a:ext cx="656700" cy="33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4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b80be5f3e7_0_7"/>
          <p:cNvSpPr/>
          <p:nvPr/>
        </p:nvSpPr>
        <p:spPr>
          <a:xfrm>
            <a:off x="474000" y="5991350"/>
            <a:ext cx="656700" cy="33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5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b80be5f3e7_0_7"/>
          <p:cNvSpPr/>
          <p:nvPr/>
        </p:nvSpPr>
        <p:spPr>
          <a:xfrm>
            <a:off x="6650625" y="3495650"/>
            <a:ext cx="429550" cy="2873550"/>
          </a:xfrm>
          <a:custGeom>
            <a:rect b="b" l="l" r="r" t="t"/>
            <a:pathLst>
              <a:path extrusionOk="0" h="114942" w="17182">
                <a:moveTo>
                  <a:pt x="0" y="0"/>
                </a:moveTo>
                <a:lnTo>
                  <a:pt x="17182" y="0"/>
                </a:lnTo>
                <a:lnTo>
                  <a:pt x="16590" y="114942"/>
                </a:lnTo>
                <a:lnTo>
                  <a:pt x="593" y="114942"/>
                </a:ln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b80be5f3e7_0_7"/>
          <p:cNvSpPr/>
          <p:nvPr/>
        </p:nvSpPr>
        <p:spPr>
          <a:xfrm>
            <a:off x="7198675" y="4221425"/>
            <a:ext cx="2236500" cy="142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N-1 times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N= size of array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29bd2120b_1_12"/>
          <p:cNvSpPr txBox="1"/>
          <p:nvPr/>
        </p:nvSpPr>
        <p:spPr>
          <a:xfrm>
            <a:off x="842381" y="44651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complexity </a:t>
            </a:r>
            <a:r>
              <a:rPr b="1" lang="en-IN" sz="4400">
                <a:solidFill>
                  <a:schemeClr val="dk1"/>
                </a:solidFill>
              </a:rPr>
              <a:t>A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nalysis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e29bd2120b_1_12"/>
          <p:cNvSpPr txBox="1"/>
          <p:nvPr/>
        </p:nvSpPr>
        <p:spPr>
          <a:xfrm>
            <a:off x="1010900" y="1704450"/>
            <a:ext cx="92787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1: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No. of comparisons: (n-1)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2: 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No. of comparisons: (n-2)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3: 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No. of comparisons: (n-3)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…..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…..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(n-1):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No. of comparisons: 1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number of comparisons: 1+2+3+….n-1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			= n(n-1)/2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			= O(n</a:t>
            </a:r>
            <a:r>
              <a:rPr b="0" baseline="3000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29bd2120b_1_17"/>
          <p:cNvSpPr txBox="1"/>
          <p:nvPr/>
        </p:nvSpPr>
        <p:spPr>
          <a:xfrm>
            <a:off x="927406" y="474864"/>
            <a:ext cx="80001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</a:t>
            </a:r>
            <a:r>
              <a:rPr b="1" lang="en-IN" sz="4400">
                <a:solidFill>
                  <a:schemeClr val="dk1"/>
                </a:solidFill>
              </a:rPr>
              <a:t>C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omplexity </a:t>
            </a:r>
            <a:r>
              <a:rPr b="1" lang="en-IN" sz="4400">
                <a:solidFill>
                  <a:schemeClr val="dk1"/>
                </a:solidFill>
              </a:rPr>
              <a:t>A</a:t>
            </a:r>
            <a:r>
              <a:rPr b="1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nalysis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e29bd2120b_1_17"/>
          <p:cNvSpPr txBox="1"/>
          <p:nvPr/>
        </p:nvSpPr>
        <p:spPr>
          <a:xfrm>
            <a:off x="927400" y="1874475"/>
            <a:ext cx="927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9" name="Google Shape;119;ge29bd2120b_1_17"/>
          <p:cNvGraphicFramePr/>
          <p:nvPr/>
        </p:nvGraphicFramePr>
        <p:xfrm>
          <a:off x="789575" y="205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{5D80AB4D-042E-4529-A160-DEBDA81E250C}</a:tableStyleId>
              </a:tblPr>
              <a:tblGrid>
                <a:gridCol w="2057400"/>
                <a:gridCol w="2057400"/>
                <a:gridCol w="2057400"/>
                <a:gridCol w="2057400"/>
                <a:gridCol w="2057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Algorithm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Best Case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Average case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Worst case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Space complexity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Bubble Sort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O(n)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O(n</a:t>
                      </a:r>
                      <a:r>
                        <a:rPr baseline="30000" lang="en-IN" sz="2400"/>
                        <a:t>2</a:t>
                      </a:r>
                      <a:r>
                        <a:rPr lang="en-IN" sz="2400"/>
                        <a:t>)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O(n</a:t>
                      </a:r>
                      <a:r>
                        <a:rPr baseline="30000" lang="en-IN" sz="2400"/>
                        <a:t>2</a:t>
                      </a:r>
                      <a:r>
                        <a:rPr lang="en-IN" sz="2400"/>
                        <a:t>)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400"/>
                        <a:t>O(1)</a:t>
                      </a:r>
                      <a:endParaRPr sz="24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d20670fb_0_24"/>
          <p:cNvSpPr txBox="1"/>
          <p:nvPr>
            <p:ph type="ctrTitle"/>
          </p:nvPr>
        </p:nvSpPr>
        <p:spPr>
          <a:xfrm>
            <a:off x="851100" y="209801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Summary</a:t>
            </a:r>
            <a:endParaRPr b="1"/>
          </a:p>
        </p:txBody>
      </p:sp>
      <p:sp>
        <p:nvSpPr>
          <p:cNvPr id="126" name="Google Shape;126;gdfd20670fb_0_24"/>
          <p:cNvSpPr txBox="1"/>
          <p:nvPr>
            <p:ph idx="1" type="subTitle"/>
          </p:nvPr>
        </p:nvSpPr>
        <p:spPr>
          <a:xfrm>
            <a:off x="851100" y="1756000"/>
            <a:ext cx="108246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Explanation of bubble sort along with </a:t>
            </a:r>
            <a:r>
              <a:rPr lang="en-IN" sz="2400">
                <a:solidFill>
                  <a:schemeClr val="dk1"/>
                </a:solidFill>
              </a:rPr>
              <a:t>a</a:t>
            </a: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lgorithm and example is completed successfully.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Bubble sort can arrange numbers in both ascending and descending order.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