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hZG39NGZmeTGb3j+tRNigvnX90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7A64A5-3AF7-46B3-AD65-20A932A13109}">
  <a:tblStyle styleId="{E87A64A5-3AF7-46B3-AD65-20A932A131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62B7D00-931C-40B1-9D8B-309317BBC9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9e6cf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39e6cf3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9e6cf3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39e6cf36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9e6cf3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39e6cf36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39e6cf3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e39e6cf36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lang="en-IN" sz="2400">
                <a:solidFill>
                  <a:schemeClr val="dk1"/>
                </a:solidFill>
              </a:rPr>
              <a:t>analysis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269731" y="640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846900" y="2327900"/>
            <a:ext cx="927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array into sorted and unsorted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first element from unsorted section of array and sort it in sorted section of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above step until all the elements of the array is sorted.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285781" y="528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832100" y="1817300"/>
            <a:ext cx="927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size = i = j = t_size = 0,  partition =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size of the array and store it in “size”.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size &gt;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partition &lt; size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partition element which is first element in unsorted section.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and </a:t>
            </a:r>
            <a:r>
              <a:rPr lang="en-IN" sz="2400">
                <a:solidFill>
                  <a:schemeClr val="dk1"/>
                </a:solidFill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nsert the selected element in the sorted section where needed.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partition by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a until condition is false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9e6cf362_0_0"/>
          <p:cNvSpPr txBox="1"/>
          <p:nvPr/>
        </p:nvSpPr>
        <p:spPr>
          <a:xfrm>
            <a:off x="2301856" y="5275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39e6cf362_0_0"/>
          <p:cNvSpPr txBox="1"/>
          <p:nvPr/>
        </p:nvSpPr>
        <p:spPr>
          <a:xfrm>
            <a:off x="3787150" y="2327900"/>
            <a:ext cx="50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ge39e6cf362_0_0"/>
          <p:cNvGraphicFramePr/>
          <p:nvPr/>
        </p:nvGraphicFramePr>
        <p:xfrm>
          <a:off x="952500" y="31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e39e6cf362_0_0"/>
          <p:cNvGraphicFramePr/>
          <p:nvPr/>
        </p:nvGraphicFramePr>
        <p:xfrm>
          <a:off x="952500" y="54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e39e6cf362_0_0"/>
          <p:cNvGraphicFramePr/>
          <p:nvPr/>
        </p:nvGraphicFramePr>
        <p:xfrm>
          <a:off x="3589875" y="18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ge39e6cf362_0_0"/>
          <p:cNvGraphicFramePr/>
          <p:nvPr/>
        </p:nvGraphicFramePr>
        <p:xfrm>
          <a:off x="952500" y="41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" name="Google Shape;76;ge39e6cf362_0_0"/>
          <p:cNvCxnSpPr/>
          <p:nvPr/>
        </p:nvCxnSpPr>
        <p:spPr>
          <a:xfrm>
            <a:off x="1821900" y="29497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77" name="Google Shape;77;ge39e6cf362_0_0"/>
          <p:cNvCxnSpPr/>
          <p:nvPr/>
        </p:nvCxnSpPr>
        <p:spPr>
          <a:xfrm>
            <a:off x="1821900" y="39403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8" name="Google Shape;78;ge39e6cf362_0_0"/>
          <p:cNvSpPr/>
          <p:nvPr/>
        </p:nvSpPr>
        <p:spPr>
          <a:xfrm>
            <a:off x="1974300" y="4722925"/>
            <a:ext cx="607200" cy="3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ge39e6cf362_0_0"/>
          <p:cNvCxnSpPr/>
          <p:nvPr/>
        </p:nvCxnSpPr>
        <p:spPr>
          <a:xfrm>
            <a:off x="2660100" y="52357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9e6cf362_0_10"/>
          <p:cNvSpPr txBox="1"/>
          <p:nvPr/>
        </p:nvSpPr>
        <p:spPr>
          <a:xfrm>
            <a:off x="3787150" y="2327900"/>
            <a:ext cx="50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ge39e6cf362_0_10"/>
          <p:cNvGraphicFramePr/>
          <p:nvPr/>
        </p:nvGraphicFramePr>
        <p:xfrm>
          <a:off x="952500" y="31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ge39e6cf362_0_10"/>
          <p:cNvGraphicFramePr/>
          <p:nvPr/>
        </p:nvGraphicFramePr>
        <p:xfrm>
          <a:off x="952500" y="53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ge39e6cf362_0_10"/>
          <p:cNvGraphicFramePr/>
          <p:nvPr/>
        </p:nvGraphicFramePr>
        <p:xfrm>
          <a:off x="3589875" y="18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ge39e6cf362_0_10"/>
          <p:cNvGraphicFramePr/>
          <p:nvPr/>
        </p:nvGraphicFramePr>
        <p:xfrm>
          <a:off x="952500" y="41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" name="Google Shape;89;ge39e6cf362_0_10"/>
          <p:cNvCxnSpPr/>
          <p:nvPr/>
        </p:nvCxnSpPr>
        <p:spPr>
          <a:xfrm>
            <a:off x="2660100" y="29497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0" name="Google Shape;90;ge39e6cf362_0_10"/>
          <p:cNvCxnSpPr/>
          <p:nvPr/>
        </p:nvCxnSpPr>
        <p:spPr>
          <a:xfrm>
            <a:off x="2660100" y="39403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1" name="Google Shape;91;ge39e6cf362_0_10"/>
          <p:cNvSpPr/>
          <p:nvPr/>
        </p:nvSpPr>
        <p:spPr>
          <a:xfrm>
            <a:off x="2812500" y="4722925"/>
            <a:ext cx="607200" cy="3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e39e6cf362_0_10"/>
          <p:cNvCxnSpPr/>
          <p:nvPr/>
        </p:nvCxnSpPr>
        <p:spPr>
          <a:xfrm>
            <a:off x="2660100" y="514350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3" name="Google Shape;93;ge39e6cf362_0_10"/>
          <p:cNvSpPr/>
          <p:nvPr/>
        </p:nvSpPr>
        <p:spPr>
          <a:xfrm>
            <a:off x="2812500" y="5942125"/>
            <a:ext cx="607200" cy="3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e39e6cf362_0_10"/>
          <p:cNvGraphicFramePr/>
          <p:nvPr/>
        </p:nvGraphicFramePr>
        <p:xfrm>
          <a:off x="6286500" y="31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" name="Google Shape;95;ge39e6cf362_0_10"/>
          <p:cNvCxnSpPr/>
          <p:nvPr/>
        </p:nvCxnSpPr>
        <p:spPr>
          <a:xfrm>
            <a:off x="8001000" y="29497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6" name="Google Shape;96;ge39e6cf362_0_10"/>
          <p:cNvSpPr/>
          <p:nvPr/>
        </p:nvSpPr>
        <p:spPr>
          <a:xfrm>
            <a:off x="8126025" y="3683488"/>
            <a:ext cx="607200" cy="3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ge39e6cf362_0_10"/>
          <p:cNvGraphicFramePr/>
          <p:nvPr/>
        </p:nvGraphicFramePr>
        <p:xfrm>
          <a:off x="6286500" y="41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8" name="Google Shape;98;ge39e6cf362_0_10"/>
          <p:cNvCxnSpPr/>
          <p:nvPr/>
        </p:nvCxnSpPr>
        <p:spPr>
          <a:xfrm>
            <a:off x="8858250" y="4025325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9" name="Google Shape;99;ge39e6cf362_0_10"/>
          <p:cNvSpPr txBox="1"/>
          <p:nvPr/>
        </p:nvSpPr>
        <p:spPr>
          <a:xfrm>
            <a:off x="2301856" y="5275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9e6cf362_0_15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ge39e6cf362_0_15"/>
          <p:cNvGraphicFramePr/>
          <p:nvPr/>
        </p:nvGraphicFramePr>
        <p:xfrm>
          <a:off x="1257300" y="24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Google Shape;106;ge39e6cf362_0_15"/>
          <p:cNvCxnSpPr/>
          <p:nvPr/>
        </p:nvCxnSpPr>
        <p:spPr>
          <a:xfrm>
            <a:off x="2964900" y="2263950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ge39e6cf362_0_15"/>
          <p:cNvGraphicFramePr/>
          <p:nvPr/>
        </p:nvGraphicFramePr>
        <p:xfrm>
          <a:off x="1257300" y="32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ge39e6cf362_0_15"/>
          <p:cNvCxnSpPr/>
          <p:nvPr/>
        </p:nvCxnSpPr>
        <p:spPr>
          <a:xfrm>
            <a:off x="3829050" y="3110925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graphicFrame>
        <p:nvGraphicFramePr>
          <p:cNvPr id="109" name="Google Shape;109;ge39e6cf362_0_15"/>
          <p:cNvGraphicFramePr/>
          <p:nvPr/>
        </p:nvGraphicFramePr>
        <p:xfrm>
          <a:off x="1257300" y="39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ge39e6cf362_0_15"/>
          <p:cNvCxnSpPr/>
          <p:nvPr/>
        </p:nvCxnSpPr>
        <p:spPr>
          <a:xfrm>
            <a:off x="4686300" y="3796738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graphicFrame>
        <p:nvGraphicFramePr>
          <p:cNvPr id="111" name="Google Shape;111;ge39e6cf362_0_15"/>
          <p:cNvGraphicFramePr/>
          <p:nvPr/>
        </p:nvGraphicFramePr>
        <p:xfrm>
          <a:off x="1257300" y="47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" name="Google Shape;112;ge39e6cf362_0_15"/>
          <p:cNvCxnSpPr/>
          <p:nvPr/>
        </p:nvCxnSpPr>
        <p:spPr>
          <a:xfrm>
            <a:off x="5543550" y="4516275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graphicFrame>
        <p:nvGraphicFramePr>
          <p:cNvPr id="113" name="Google Shape;113;ge39e6cf362_0_15"/>
          <p:cNvGraphicFramePr/>
          <p:nvPr/>
        </p:nvGraphicFramePr>
        <p:xfrm>
          <a:off x="1257300" y="55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{E87A64A5-3AF7-46B3-AD65-20A932A13109}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14" name="Google Shape;114;ge39e6cf362_0_15"/>
          <p:cNvCxnSpPr/>
          <p:nvPr/>
        </p:nvCxnSpPr>
        <p:spPr>
          <a:xfrm>
            <a:off x="6400800" y="5320738"/>
            <a:ext cx="0" cy="82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5" name="Google Shape;115;ge39e6cf362_0_15"/>
          <p:cNvSpPr/>
          <p:nvPr/>
        </p:nvSpPr>
        <p:spPr>
          <a:xfrm>
            <a:off x="6650625" y="2505050"/>
            <a:ext cx="429550" cy="3458892"/>
          </a:xfrm>
          <a:custGeom>
            <a:rect b="b" l="l" r="r" t="t"/>
            <a:pathLst>
              <a:path extrusionOk="0" h="114942" w="17182">
                <a:moveTo>
                  <a:pt x="0" y="0"/>
                </a:moveTo>
                <a:lnTo>
                  <a:pt x="17182" y="0"/>
                </a:lnTo>
                <a:lnTo>
                  <a:pt x="16590" y="114942"/>
                </a:lnTo>
                <a:lnTo>
                  <a:pt x="593" y="114942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e39e6cf362_0_15"/>
          <p:cNvSpPr/>
          <p:nvPr/>
        </p:nvSpPr>
        <p:spPr>
          <a:xfrm>
            <a:off x="7198675" y="3230825"/>
            <a:ext cx="2598600" cy="142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N-1 times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size of array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e39e6cf362_0_15"/>
          <p:cNvSpPr/>
          <p:nvPr/>
        </p:nvSpPr>
        <p:spPr>
          <a:xfrm>
            <a:off x="425275" y="2520225"/>
            <a:ext cx="656700" cy="3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39e6cf362_0_15"/>
          <p:cNvSpPr/>
          <p:nvPr/>
        </p:nvSpPr>
        <p:spPr>
          <a:xfrm>
            <a:off x="425275" y="3261738"/>
            <a:ext cx="656700" cy="3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39e6cf362_0_15"/>
          <p:cNvSpPr/>
          <p:nvPr/>
        </p:nvSpPr>
        <p:spPr>
          <a:xfrm>
            <a:off x="425275" y="4055050"/>
            <a:ext cx="656700" cy="3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39e6cf362_0_15"/>
          <p:cNvSpPr/>
          <p:nvPr/>
        </p:nvSpPr>
        <p:spPr>
          <a:xfrm>
            <a:off x="397800" y="4848338"/>
            <a:ext cx="656700" cy="3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39e6cf362_0_15"/>
          <p:cNvSpPr/>
          <p:nvPr/>
        </p:nvSpPr>
        <p:spPr>
          <a:xfrm>
            <a:off x="425275" y="5589875"/>
            <a:ext cx="656700" cy="3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9e6cf362_0_15"/>
          <p:cNvSpPr txBox="1"/>
          <p:nvPr/>
        </p:nvSpPr>
        <p:spPr>
          <a:xfrm>
            <a:off x="2301856" y="5275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9e6cf362_0_5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39e6cf362_0_5"/>
          <p:cNvSpPr txBox="1"/>
          <p:nvPr/>
        </p:nvSpPr>
        <p:spPr>
          <a:xfrm>
            <a:off x="1005301" y="2149809"/>
            <a:ext cx="101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ge39e6cf362_0_5"/>
          <p:cNvGraphicFramePr/>
          <p:nvPr/>
        </p:nvGraphicFramePr>
        <p:xfrm>
          <a:off x="789575" y="20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{D62B7D00-931C-40B1-9D8B-309317BBC98C}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Insertion</a:t>
                      </a:r>
                      <a:r>
                        <a:rPr lang="en-IN" sz="2400"/>
                        <a:t> 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fd20670fb_0_24"/>
          <p:cNvSpPr txBox="1"/>
          <p:nvPr>
            <p:ph idx="1" type="subTitle"/>
          </p:nvPr>
        </p:nvSpPr>
        <p:spPr>
          <a:xfrm>
            <a:off x="1828800" y="2416625"/>
            <a:ext cx="9542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 is seen in detail along with algorithm and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 complexity of Insertion sort is also seen in this session.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