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jgtJ0HV3k26riGUPCzeuiZ6l5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53A457-C83A-455C-9889-EF8A7DCB1669}">
  <a:tblStyle styleId="{E853A457-C83A-455C-9889-EF8A7DCB16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19FB369-BD8F-4993-B465-DE513BCEEE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a48a34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3a48a342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a48a34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3a48a342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3a48a34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e3a48a342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a48a34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e3a48a342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b="1" i="1" lang="en-IN" sz="2800">
                <a:solidFill>
                  <a:srgbClr val="0F75BD"/>
                </a:solidFill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lang="en-IN" sz="2400">
                <a:solidFill>
                  <a:schemeClr val="dk1"/>
                </a:solidFill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301856" y="3598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403400" y="1419300"/>
            <a:ext cx="11457000" cy="5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Merge sort is one of the most efficient sorting techniques and it’s based on the “</a:t>
            </a: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</a:rPr>
              <a:t>divide and conque</a:t>
            </a: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”</a:t>
            </a: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 paradigm.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66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In merge sort, the problem is divided into two subproblems in every iteration.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66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Hence efficiency is increased drastically.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66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It follows the divide and conquer approach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13208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</a:rPr>
              <a:t>Divide </a:t>
            </a: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: split the problem into 2 subproblems which continues until the problem set is left with one element only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13208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</a:rPr>
              <a:t>Conquer : </a:t>
            </a: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merges the 2 sorted subproblems into a sorted list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301856" y="774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Idea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141075" y="1817300"/>
            <a:ext cx="99696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0999" lvl="0" marL="99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Declare left and right variables which will mark the extreme indices of the array A[ ]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0999" lvl="0" marL="99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Find mid = (left+right)/2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0999" lvl="0" marL="99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Call mergeSort ( A[ ],  left,mid) and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        Call mergeSort ( A[ ], mid+1,right )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0999" lvl="0" marL="99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merge the 2 sub arrays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0999" lvl="0" marL="99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Above steps(1-4) will continue till left &lt; right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a48a3424_0_1"/>
          <p:cNvSpPr txBox="1"/>
          <p:nvPr/>
        </p:nvSpPr>
        <p:spPr>
          <a:xfrm>
            <a:off x="2260706" y="2908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3a48a3424_0_1"/>
          <p:cNvSpPr txBox="1"/>
          <p:nvPr/>
        </p:nvSpPr>
        <p:spPr>
          <a:xfrm>
            <a:off x="1759650" y="1886600"/>
            <a:ext cx="9278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MergeSort(arr, left, right):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    if left &gt; right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r</a:t>
            </a: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eturn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    mid = (left+right)/2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    mergeSort(arr, left, mid)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    mergeSort(arr, mid+1, right)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    merge(arr, left, mid, right)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359999" lvl="0" marL="450000" marR="10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</a:rPr>
              <a:t>end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a48a3424_0_11"/>
          <p:cNvSpPr/>
          <p:nvPr/>
        </p:nvSpPr>
        <p:spPr>
          <a:xfrm>
            <a:off x="473175" y="2681088"/>
            <a:ext cx="2266200" cy="7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the array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e3a48a3424_0_11"/>
          <p:cNvSpPr txBox="1"/>
          <p:nvPr/>
        </p:nvSpPr>
        <p:spPr>
          <a:xfrm>
            <a:off x="2301681" y="5231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e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ge3a48a3424_0_11"/>
          <p:cNvGraphicFramePr/>
          <p:nvPr/>
        </p:nvGraphicFramePr>
        <p:xfrm>
          <a:off x="3524200" y="15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  <a:gridCol w="642950"/>
                <a:gridCol w="642950"/>
                <a:gridCol w="642950"/>
                <a:gridCol w="642950"/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ge3a48a3424_0_11"/>
          <p:cNvGraphicFramePr/>
          <p:nvPr/>
        </p:nvGraphicFramePr>
        <p:xfrm>
          <a:off x="2306225" y="256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ge3a48a3424_0_11"/>
          <p:cNvGraphicFramePr/>
          <p:nvPr/>
        </p:nvGraphicFramePr>
        <p:xfrm>
          <a:off x="7401000" y="256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ge3a48a3424_0_11"/>
          <p:cNvGraphicFramePr/>
          <p:nvPr/>
        </p:nvGraphicFramePr>
        <p:xfrm>
          <a:off x="1663275" y="352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ge3a48a3424_0_11"/>
          <p:cNvGraphicFramePr/>
          <p:nvPr/>
        </p:nvGraphicFramePr>
        <p:xfrm>
          <a:off x="4235075" y="354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ge3a48a3424_0_11"/>
          <p:cNvGraphicFramePr/>
          <p:nvPr/>
        </p:nvGraphicFramePr>
        <p:xfrm>
          <a:off x="6809850" y="3531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ge3a48a3424_0_11"/>
          <p:cNvGraphicFramePr/>
          <p:nvPr/>
        </p:nvGraphicFramePr>
        <p:xfrm>
          <a:off x="9381650" y="351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cxnSp>
        <p:nvCxnSpPr>
          <p:cNvPr id="85" name="Google Shape;85;ge3a48a3424_0_11"/>
          <p:cNvCxnSpPr/>
          <p:nvPr/>
        </p:nvCxnSpPr>
        <p:spPr>
          <a:xfrm flipH="1">
            <a:off x="3554800" y="2079938"/>
            <a:ext cx="2562600" cy="48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ge3a48a3424_0_11"/>
          <p:cNvCxnSpPr/>
          <p:nvPr/>
        </p:nvCxnSpPr>
        <p:spPr>
          <a:xfrm>
            <a:off x="6117400" y="2079938"/>
            <a:ext cx="2577300" cy="50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ge3a48a3424_0_11"/>
          <p:cNvCxnSpPr/>
          <p:nvPr/>
        </p:nvCxnSpPr>
        <p:spPr>
          <a:xfrm flipH="1">
            <a:off x="2319325" y="3044863"/>
            <a:ext cx="1303500" cy="50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ge3a48a3424_0_11"/>
          <p:cNvCxnSpPr/>
          <p:nvPr/>
        </p:nvCxnSpPr>
        <p:spPr>
          <a:xfrm>
            <a:off x="3608025" y="3059688"/>
            <a:ext cx="1288800" cy="50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ge3a48a3424_0_11"/>
          <p:cNvCxnSpPr/>
          <p:nvPr/>
        </p:nvCxnSpPr>
        <p:spPr>
          <a:xfrm flipH="1">
            <a:off x="7427700" y="3033188"/>
            <a:ext cx="1303500" cy="50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ge3a48a3424_0_11"/>
          <p:cNvCxnSpPr/>
          <p:nvPr/>
        </p:nvCxnSpPr>
        <p:spPr>
          <a:xfrm>
            <a:off x="8716400" y="3048013"/>
            <a:ext cx="1338000" cy="48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ge3a48a3424_0_11"/>
          <p:cNvCxnSpPr/>
          <p:nvPr/>
        </p:nvCxnSpPr>
        <p:spPr>
          <a:xfrm flipH="1">
            <a:off x="9376185" y="3986438"/>
            <a:ext cx="6753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ge3a48a3424_0_11"/>
          <p:cNvCxnSpPr/>
          <p:nvPr/>
        </p:nvCxnSpPr>
        <p:spPr>
          <a:xfrm>
            <a:off x="10036964" y="4000821"/>
            <a:ext cx="642600" cy="41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ge3a48a3424_0_11"/>
          <p:cNvCxnSpPr/>
          <p:nvPr/>
        </p:nvCxnSpPr>
        <p:spPr>
          <a:xfrm flipH="1">
            <a:off x="6769185" y="3986438"/>
            <a:ext cx="691500" cy="42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ge3a48a3424_0_11"/>
          <p:cNvCxnSpPr/>
          <p:nvPr/>
        </p:nvCxnSpPr>
        <p:spPr>
          <a:xfrm>
            <a:off x="7446164" y="4000821"/>
            <a:ext cx="670800" cy="42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ge3a48a3424_0_11"/>
          <p:cNvCxnSpPr/>
          <p:nvPr/>
        </p:nvCxnSpPr>
        <p:spPr>
          <a:xfrm flipH="1">
            <a:off x="4191723" y="4010063"/>
            <a:ext cx="714900" cy="43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ge3a48a3424_0_11"/>
          <p:cNvCxnSpPr/>
          <p:nvPr/>
        </p:nvCxnSpPr>
        <p:spPr>
          <a:xfrm>
            <a:off x="4892101" y="4024446"/>
            <a:ext cx="677100" cy="40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ge3a48a3424_0_11"/>
          <p:cNvCxnSpPr/>
          <p:nvPr/>
        </p:nvCxnSpPr>
        <p:spPr>
          <a:xfrm flipH="1">
            <a:off x="1599785" y="4000488"/>
            <a:ext cx="716400" cy="44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ge3a48a3424_0_11"/>
          <p:cNvCxnSpPr/>
          <p:nvPr/>
        </p:nvCxnSpPr>
        <p:spPr>
          <a:xfrm>
            <a:off x="2301664" y="4014871"/>
            <a:ext cx="616200" cy="39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9" name="Google Shape;99;ge3a48a3424_0_11"/>
          <p:cNvGraphicFramePr/>
          <p:nvPr/>
        </p:nvGraphicFramePr>
        <p:xfrm>
          <a:off x="1284800" y="44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ge3a48a3424_0_11"/>
          <p:cNvGraphicFramePr/>
          <p:nvPr/>
        </p:nvGraphicFramePr>
        <p:xfrm>
          <a:off x="2578068" y="44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ge3a48a3424_0_11"/>
          <p:cNvGraphicFramePr/>
          <p:nvPr/>
        </p:nvGraphicFramePr>
        <p:xfrm>
          <a:off x="3871336" y="44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ge3a48a3424_0_11"/>
          <p:cNvGraphicFramePr/>
          <p:nvPr/>
        </p:nvGraphicFramePr>
        <p:xfrm>
          <a:off x="5164604" y="44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ge3a48a3424_0_11"/>
          <p:cNvGraphicFramePr/>
          <p:nvPr/>
        </p:nvGraphicFramePr>
        <p:xfrm>
          <a:off x="6457871" y="44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ge3a48a3424_0_11"/>
          <p:cNvGraphicFramePr/>
          <p:nvPr/>
        </p:nvGraphicFramePr>
        <p:xfrm>
          <a:off x="7751139" y="44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ge3a48a3424_0_11"/>
          <p:cNvGraphicFramePr/>
          <p:nvPr/>
        </p:nvGraphicFramePr>
        <p:xfrm>
          <a:off x="9044407" y="44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ge3a48a3424_0_11"/>
          <p:cNvGraphicFramePr/>
          <p:nvPr/>
        </p:nvGraphicFramePr>
        <p:xfrm>
          <a:off x="10337675" y="44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a48a3424_0_16"/>
          <p:cNvSpPr txBox="1"/>
          <p:nvPr/>
        </p:nvSpPr>
        <p:spPr>
          <a:xfrm>
            <a:off x="2186631" y="5266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e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ge3a48a3424_0_16"/>
          <p:cNvGraphicFramePr/>
          <p:nvPr/>
        </p:nvGraphicFramePr>
        <p:xfrm>
          <a:off x="3219400" y="55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  <a:gridCol w="642950"/>
                <a:gridCol w="642950"/>
                <a:gridCol w="642950"/>
                <a:gridCol w="642950"/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ge3a48a3424_0_16"/>
          <p:cNvGraphicFramePr/>
          <p:nvPr/>
        </p:nvGraphicFramePr>
        <p:xfrm>
          <a:off x="2001425" y="439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ge3a48a3424_0_16"/>
          <p:cNvGraphicFramePr/>
          <p:nvPr/>
        </p:nvGraphicFramePr>
        <p:xfrm>
          <a:off x="7096200" y="439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ge3a48a3424_0_16"/>
          <p:cNvGraphicFramePr/>
          <p:nvPr/>
        </p:nvGraphicFramePr>
        <p:xfrm>
          <a:off x="1289063" y="3077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ge3a48a3424_0_16"/>
          <p:cNvGraphicFramePr/>
          <p:nvPr/>
        </p:nvGraphicFramePr>
        <p:xfrm>
          <a:off x="3860863" y="3077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ge3a48a3424_0_16"/>
          <p:cNvGraphicFramePr/>
          <p:nvPr/>
        </p:nvGraphicFramePr>
        <p:xfrm>
          <a:off x="6435638" y="3077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ge3a48a3424_0_16"/>
          <p:cNvGraphicFramePr/>
          <p:nvPr/>
        </p:nvGraphicFramePr>
        <p:xfrm>
          <a:off x="9007438" y="3077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  <a:gridCol w="64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cxnSp>
        <p:nvCxnSpPr>
          <p:cNvPr id="119" name="Google Shape;119;ge3a48a3424_0_16"/>
          <p:cNvCxnSpPr/>
          <p:nvPr/>
        </p:nvCxnSpPr>
        <p:spPr>
          <a:xfrm rot="10800000">
            <a:off x="3250000" y="4894727"/>
            <a:ext cx="2562600" cy="70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e3a48a3424_0_16"/>
          <p:cNvCxnSpPr/>
          <p:nvPr/>
        </p:nvCxnSpPr>
        <p:spPr>
          <a:xfrm flipH="1" rot="10800000">
            <a:off x="5812600" y="4873127"/>
            <a:ext cx="2577300" cy="72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e3a48a3424_0_16"/>
          <p:cNvCxnSpPr/>
          <p:nvPr/>
        </p:nvCxnSpPr>
        <p:spPr>
          <a:xfrm rot="10800000">
            <a:off x="1931650" y="3540100"/>
            <a:ext cx="1362900" cy="87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ge3a48a3424_0_16"/>
          <p:cNvCxnSpPr/>
          <p:nvPr/>
        </p:nvCxnSpPr>
        <p:spPr>
          <a:xfrm flipH="1" rot="10800000">
            <a:off x="3279725" y="3555000"/>
            <a:ext cx="1229400" cy="84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e3a48a3424_0_16"/>
          <p:cNvCxnSpPr/>
          <p:nvPr/>
        </p:nvCxnSpPr>
        <p:spPr>
          <a:xfrm rot="10800000">
            <a:off x="7086200" y="3555100"/>
            <a:ext cx="1318500" cy="85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e3a48a3424_0_16"/>
          <p:cNvCxnSpPr/>
          <p:nvPr/>
        </p:nvCxnSpPr>
        <p:spPr>
          <a:xfrm flipH="1" rot="10800000">
            <a:off x="8389900" y="3540100"/>
            <a:ext cx="1288800" cy="87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25" name="Google Shape;125;ge3a48a3424_0_16"/>
          <p:cNvGraphicFramePr/>
          <p:nvPr/>
        </p:nvGraphicFramePr>
        <p:xfrm>
          <a:off x="980000" y="16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ge3a48a3424_0_16"/>
          <p:cNvGraphicFramePr/>
          <p:nvPr/>
        </p:nvGraphicFramePr>
        <p:xfrm>
          <a:off x="2273268" y="16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ge3a48a3424_0_16"/>
          <p:cNvGraphicFramePr/>
          <p:nvPr/>
        </p:nvGraphicFramePr>
        <p:xfrm>
          <a:off x="3566536" y="16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ge3a48a3424_0_16"/>
          <p:cNvGraphicFramePr/>
          <p:nvPr/>
        </p:nvGraphicFramePr>
        <p:xfrm>
          <a:off x="4859804" y="16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ge3a48a3424_0_16"/>
          <p:cNvGraphicFramePr/>
          <p:nvPr/>
        </p:nvGraphicFramePr>
        <p:xfrm>
          <a:off x="6153071" y="16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ge3a48a3424_0_16"/>
          <p:cNvGraphicFramePr/>
          <p:nvPr/>
        </p:nvGraphicFramePr>
        <p:xfrm>
          <a:off x="7446339" y="16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ge3a48a3424_0_16"/>
          <p:cNvGraphicFramePr/>
          <p:nvPr/>
        </p:nvGraphicFramePr>
        <p:xfrm>
          <a:off x="8739607" y="16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ge3a48a3424_0_16"/>
          <p:cNvGraphicFramePr/>
          <p:nvPr/>
        </p:nvGraphicFramePr>
        <p:xfrm>
          <a:off x="10032875" y="16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{E853A457-C83A-455C-9889-EF8A7DCB1669}</a:tableStyleId>
              </a:tblPr>
              <a:tblGrid>
                <a:gridCol w="642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33" name="Google Shape;133;ge3a48a3424_0_16"/>
          <p:cNvCxnSpPr/>
          <p:nvPr/>
        </p:nvCxnSpPr>
        <p:spPr>
          <a:xfrm rot="10800000">
            <a:off x="8995125" y="2118625"/>
            <a:ext cx="639000" cy="97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e3a48a3424_0_16"/>
          <p:cNvCxnSpPr/>
          <p:nvPr/>
        </p:nvCxnSpPr>
        <p:spPr>
          <a:xfrm flipH="1" rot="10800000">
            <a:off x="9648925" y="2118700"/>
            <a:ext cx="649500" cy="9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e3a48a3424_0_16"/>
          <p:cNvCxnSpPr/>
          <p:nvPr/>
        </p:nvCxnSpPr>
        <p:spPr>
          <a:xfrm rot="10800000">
            <a:off x="6388189" y="2194877"/>
            <a:ext cx="691500" cy="92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e3a48a3424_0_16"/>
          <p:cNvCxnSpPr/>
          <p:nvPr/>
        </p:nvCxnSpPr>
        <p:spPr>
          <a:xfrm flipH="1" rot="10800000">
            <a:off x="7065167" y="2162173"/>
            <a:ext cx="670800" cy="92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e3a48a3424_0_16"/>
          <p:cNvCxnSpPr/>
          <p:nvPr/>
        </p:nvCxnSpPr>
        <p:spPr>
          <a:xfrm rot="10800000">
            <a:off x="3810625" y="2130400"/>
            <a:ext cx="683700" cy="93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e3a48a3424_0_16"/>
          <p:cNvCxnSpPr/>
          <p:nvPr/>
        </p:nvCxnSpPr>
        <p:spPr>
          <a:xfrm flipH="1" rot="10800000">
            <a:off x="4523950" y="2163225"/>
            <a:ext cx="664200" cy="9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e3a48a3424_0_16"/>
          <p:cNvCxnSpPr/>
          <p:nvPr/>
        </p:nvCxnSpPr>
        <p:spPr>
          <a:xfrm rot="10800000">
            <a:off x="1218777" y="2130496"/>
            <a:ext cx="716400" cy="96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ge3a48a3424_0_16"/>
          <p:cNvCxnSpPr/>
          <p:nvPr/>
        </p:nvCxnSpPr>
        <p:spPr>
          <a:xfrm flipH="1" rot="10800000">
            <a:off x="1920655" y="2147893"/>
            <a:ext cx="692400" cy="91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e3a48a3424_0_16"/>
          <p:cNvSpPr/>
          <p:nvPr/>
        </p:nvSpPr>
        <p:spPr>
          <a:xfrm>
            <a:off x="168375" y="5144813"/>
            <a:ext cx="2266200" cy="7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the array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a48a3424_0_6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b="1" lang="en-IN" sz="4400">
                <a:solidFill>
                  <a:schemeClr val="dk1"/>
                </a:solidFill>
              </a:rPr>
              <a:t>c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3a48a3424_0_6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ge3a48a3424_0_6"/>
          <p:cNvGraphicFramePr/>
          <p:nvPr/>
        </p:nvGraphicFramePr>
        <p:xfrm>
          <a:off x="789575" y="20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{D19FB369-BD8F-4993-B465-DE513BCEEEF8}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Best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Average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Worst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Space complexity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Merge</a:t>
                      </a:r>
                      <a:r>
                        <a:rPr lang="en-IN" sz="2400"/>
                        <a:t> Sort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 log 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 log 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 log 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>
                <a:latin typeface="Arial"/>
                <a:ea typeface="Arial"/>
                <a:cs typeface="Arial"/>
                <a:sym typeface="Arial"/>
              </a:rPr>
              <a:t>Summary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fd20670fb_0_24"/>
          <p:cNvSpPr txBox="1"/>
          <p:nvPr>
            <p:ph idx="1" type="subTitle"/>
          </p:nvPr>
        </p:nvSpPr>
        <p:spPr>
          <a:xfrm>
            <a:off x="1051800" y="2561175"/>
            <a:ext cx="10088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learnt , what is </a:t>
            </a:r>
            <a:r>
              <a:rPr lang="en-IN" sz="2400">
                <a:solidFill>
                  <a:schemeClr val="dk1"/>
                </a:solidFill>
              </a:rPr>
              <a:t>M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erge sort along with algorithm and example.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also noticed the time complexity of Merge sort.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