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grFs+buk4MxtQq7LgqEGbuLl1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A761D9-2992-4665-9040-DE7FA9D455E3}">
  <a:tblStyle styleId="{17A761D9-2992-4665-9040-DE7FA9D455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9d6304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e29d63049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9d6304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29d63049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9d6304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e29d63049f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9d630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29d63049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9d6304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29d63049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9d6304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e29d63049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3e4c15b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3e4c1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b3e4c15bf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3e4c15b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b3e4c15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b3e4c15bf_0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Quick </a:t>
            </a:r>
            <a:r>
              <a:rPr b="1" i="1" lang="en-IN" sz="2800">
                <a:solidFill>
                  <a:srgbClr val="0F75BD"/>
                </a:solidFill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9d63049f_0_20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29d63049f_0_20"/>
          <p:cNvSpPr txBox="1"/>
          <p:nvPr/>
        </p:nvSpPr>
        <p:spPr>
          <a:xfrm>
            <a:off x="1846900" y="2327900"/>
            <a:ext cx="9278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taken by Quick Sort can be calculated using below formula: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q is the number of elements before pivot point.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29d63049f_0_20"/>
          <p:cNvSpPr/>
          <p:nvPr/>
        </p:nvSpPr>
        <p:spPr>
          <a:xfrm>
            <a:off x="4564325" y="2823875"/>
            <a:ext cx="3915900" cy="70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T(q) + T(n-q-1) + 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ge29d63049f_0_20"/>
          <p:cNvGraphicFramePr/>
          <p:nvPr/>
        </p:nvGraphicFramePr>
        <p:xfrm>
          <a:off x="685900" y="421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{17A761D9-2992-4665-9040-DE7FA9D455E3}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Best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Average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Worst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Space complexity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Quick </a:t>
                      </a:r>
                      <a:r>
                        <a:rPr lang="en-IN" sz="2400"/>
                        <a:t>Sort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 log 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 log 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</a:t>
                      </a:r>
                      <a:r>
                        <a:rPr baseline="30000" lang="en-IN" sz="2400"/>
                        <a:t>2</a:t>
                      </a:r>
                      <a:r>
                        <a:rPr lang="en-IN" sz="2400"/>
                        <a:t>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O(log 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9d63049f_0_10"/>
          <p:cNvSpPr txBox="1"/>
          <p:nvPr/>
        </p:nvSpPr>
        <p:spPr>
          <a:xfrm>
            <a:off x="1392875" y="626875"/>
            <a:ext cx="10411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</a:t>
            </a:r>
            <a:r>
              <a:rPr b="1" lang="en-IN" sz="4400">
                <a:solidFill>
                  <a:schemeClr val="dk1"/>
                </a:solidFill>
              </a:rPr>
              <a:t>c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 </a:t>
            </a:r>
            <a:r>
              <a:rPr b="1" lang="en-IN" sz="4400">
                <a:solidFill>
                  <a:schemeClr val="dk1"/>
                </a:solidFill>
              </a:rPr>
              <a:t>t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 complexity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e29d63049f_0_10"/>
          <p:cNvSpPr txBox="1"/>
          <p:nvPr/>
        </p:nvSpPr>
        <p:spPr>
          <a:xfrm>
            <a:off x="1456650" y="1634800"/>
            <a:ext cx="92787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b="0" i="0" lang="en-I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assume a case where the array is sorted.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n, T(n) = T(0) + T(n-1) + n (q=0 from our understanding)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n-1, T(n-1) = T(0) + T(n-2) + n-1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ge29d63049f_0_10"/>
          <p:cNvGrpSpPr/>
          <p:nvPr/>
        </p:nvGrpSpPr>
        <p:grpSpPr>
          <a:xfrm>
            <a:off x="2881553" y="3503787"/>
            <a:ext cx="4321630" cy="3325020"/>
            <a:chOff x="1112250" y="2969850"/>
            <a:chExt cx="6083375" cy="3858675"/>
          </a:xfrm>
        </p:grpSpPr>
        <p:sp>
          <p:nvSpPr>
            <p:cNvPr id="167" name="Google Shape;167;ge29d63049f_0_10"/>
            <p:cNvSpPr/>
            <p:nvPr/>
          </p:nvSpPr>
          <p:spPr>
            <a:xfrm>
              <a:off x="1577650" y="2969850"/>
              <a:ext cx="3408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29d63049f_0_10"/>
            <p:cNvSpPr/>
            <p:nvPr/>
          </p:nvSpPr>
          <p:spPr>
            <a:xfrm>
              <a:off x="1918436" y="3563621"/>
              <a:ext cx="9441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29d63049f_0_10"/>
            <p:cNvSpPr/>
            <p:nvPr/>
          </p:nvSpPr>
          <p:spPr>
            <a:xfrm>
              <a:off x="1112250" y="3563625"/>
              <a:ext cx="3408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29d63049f_0_10"/>
            <p:cNvSpPr/>
            <p:nvPr/>
          </p:nvSpPr>
          <p:spPr>
            <a:xfrm>
              <a:off x="2269967" y="4111763"/>
              <a:ext cx="10851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n-2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e29d63049f_0_10"/>
            <p:cNvSpPr/>
            <p:nvPr/>
          </p:nvSpPr>
          <p:spPr>
            <a:xfrm>
              <a:off x="1577650" y="4198600"/>
              <a:ext cx="3408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29d63049f_0_10"/>
            <p:cNvSpPr/>
            <p:nvPr/>
          </p:nvSpPr>
          <p:spPr>
            <a:xfrm>
              <a:off x="2655130" y="4674692"/>
              <a:ext cx="10851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n-3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29d63049f_0_10"/>
            <p:cNvSpPr/>
            <p:nvPr/>
          </p:nvSpPr>
          <p:spPr>
            <a:xfrm>
              <a:off x="2044300" y="4736075"/>
              <a:ext cx="3408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ge29d63049f_0_10"/>
            <p:cNvCxnSpPr>
              <a:stCxn id="167" idx="2"/>
              <a:endCxn id="169" idx="0"/>
            </p:cNvCxnSpPr>
            <p:nvPr/>
          </p:nvCxnSpPr>
          <p:spPr>
            <a:xfrm flipH="1">
              <a:off x="1282750" y="3369750"/>
              <a:ext cx="465300" cy="19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ge29d63049f_0_10"/>
            <p:cNvCxnSpPr>
              <a:stCxn id="167" idx="2"/>
              <a:endCxn id="168" idx="0"/>
            </p:cNvCxnSpPr>
            <p:nvPr/>
          </p:nvCxnSpPr>
          <p:spPr>
            <a:xfrm>
              <a:off x="1748050" y="3369750"/>
              <a:ext cx="642300" cy="19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ge29d63049f_0_10"/>
            <p:cNvCxnSpPr>
              <a:stCxn id="168" idx="2"/>
              <a:endCxn id="171" idx="0"/>
            </p:cNvCxnSpPr>
            <p:nvPr/>
          </p:nvCxnSpPr>
          <p:spPr>
            <a:xfrm flipH="1">
              <a:off x="1748186" y="3963521"/>
              <a:ext cx="642300" cy="23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ge29d63049f_0_10"/>
            <p:cNvCxnSpPr>
              <a:endCxn id="170" idx="0"/>
            </p:cNvCxnSpPr>
            <p:nvPr/>
          </p:nvCxnSpPr>
          <p:spPr>
            <a:xfrm>
              <a:off x="2424017" y="3988163"/>
              <a:ext cx="388500" cy="12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ge29d63049f_0_10"/>
            <p:cNvCxnSpPr>
              <a:stCxn id="173" idx="0"/>
              <a:endCxn id="170" idx="2"/>
            </p:cNvCxnSpPr>
            <p:nvPr/>
          </p:nvCxnSpPr>
          <p:spPr>
            <a:xfrm flipH="1" rot="10800000">
              <a:off x="2214700" y="4511675"/>
              <a:ext cx="597900" cy="22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ge29d63049f_0_10"/>
            <p:cNvCxnSpPr>
              <a:stCxn id="172" idx="0"/>
              <a:endCxn id="170" idx="2"/>
            </p:cNvCxnSpPr>
            <p:nvPr/>
          </p:nvCxnSpPr>
          <p:spPr>
            <a:xfrm rot="10800000">
              <a:off x="2812480" y="4511792"/>
              <a:ext cx="385200" cy="16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ge29d63049f_0_10"/>
            <p:cNvSpPr/>
            <p:nvPr/>
          </p:nvSpPr>
          <p:spPr>
            <a:xfrm>
              <a:off x="2346550" y="5042650"/>
              <a:ext cx="466800" cy="554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e29d63049f_0_10"/>
            <p:cNvSpPr/>
            <p:nvPr/>
          </p:nvSpPr>
          <p:spPr>
            <a:xfrm>
              <a:off x="2731350" y="5817700"/>
              <a:ext cx="6999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29d63049f_0_10"/>
            <p:cNvSpPr/>
            <p:nvPr/>
          </p:nvSpPr>
          <p:spPr>
            <a:xfrm>
              <a:off x="5743500" y="5900050"/>
              <a:ext cx="466800" cy="23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29d63049f_0_10"/>
            <p:cNvSpPr/>
            <p:nvPr/>
          </p:nvSpPr>
          <p:spPr>
            <a:xfrm>
              <a:off x="5626944" y="4757064"/>
              <a:ext cx="944100" cy="23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n-2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29d63049f_0_10"/>
            <p:cNvSpPr/>
            <p:nvPr/>
          </p:nvSpPr>
          <p:spPr>
            <a:xfrm>
              <a:off x="5626944" y="4239745"/>
              <a:ext cx="944100" cy="23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29d63049f_0_10"/>
            <p:cNvSpPr/>
            <p:nvPr/>
          </p:nvSpPr>
          <p:spPr>
            <a:xfrm>
              <a:off x="5626950" y="3645975"/>
              <a:ext cx="699900" cy="23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29d63049f_0_10"/>
            <p:cNvSpPr/>
            <p:nvPr/>
          </p:nvSpPr>
          <p:spPr>
            <a:xfrm>
              <a:off x="5626950" y="3052200"/>
              <a:ext cx="699900" cy="23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e29d63049f_0_10"/>
            <p:cNvSpPr/>
            <p:nvPr/>
          </p:nvSpPr>
          <p:spPr>
            <a:xfrm>
              <a:off x="5699350" y="5195050"/>
              <a:ext cx="466800" cy="554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ge29d63049f_0_10"/>
            <p:cNvCxnSpPr/>
            <p:nvPr/>
          </p:nvCxnSpPr>
          <p:spPr>
            <a:xfrm>
              <a:off x="4944125" y="6229650"/>
              <a:ext cx="2251500" cy="14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ge29d63049f_0_10"/>
            <p:cNvSpPr/>
            <p:nvPr/>
          </p:nvSpPr>
          <p:spPr>
            <a:xfrm>
              <a:off x="5591725" y="6428625"/>
              <a:ext cx="1303500" cy="39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O(n</a:t>
              </a:r>
              <a:r>
                <a:rPr b="0" baseline="3000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9d63049f_0_141"/>
          <p:cNvSpPr txBox="1"/>
          <p:nvPr/>
        </p:nvSpPr>
        <p:spPr>
          <a:xfrm>
            <a:off x="1946125" y="765200"/>
            <a:ext cx="9585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</a:t>
            </a:r>
            <a:r>
              <a:rPr b="1" lang="en-IN" sz="4400">
                <a:solidFill>
                  <a:schemeClr val="dk1"/>
                </a:solidFill>
              </a:rPr>
              <a:t>c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 </a:t>
            </a:r>
            <a:r>
              <a:rPr b="1" lang="en-IN" sz="4400">
                <a:solidFill>
                  <a:schemeClr val="dk1"/>
                </a:solidFill>
              </a:rPr>
              <a:t>t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 complexity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29d63049f_0_141"/>
          <p:cNvSpPr txBox="1"/>
          <p:nvPr/>
        </p:nvSpPr>
        <p:spPr>
          <a:xfrm>
            <a:off x="1363500" y="2026675"/>
            <a:ext cx="9465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assume a case where the pivot element divides the array into two equal halves.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n</a:t>
            </a:r>
            <a:r>
              <a:rPr b="0" baseline="-25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number of elements from left and right of pivot element, which is approximately equal to n/2.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T(n) = T(n/2) + T(n/2) + 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2T(n/2) + n 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will be O(n*log n)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what is </a:t>
            </a:r>
            <a:r>
              <a:rPr lang="en-IN" sz="2400">
                <a:solidFill>
                  <a:schemeClr val="dk1"/>
                </a:solidFill>
              </a:rPr>
              <a:t>Q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uick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along with its algorithm and example.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also seen the time complexity of </a:t>
            </a:r>
            <a:r>
              <a:rPr lang="en-IN" sz="2400">
                <a:solidFill>
                  <a:schemeClr val="dk1"/>
                </a:solidFill>
              </a:rPr>
              <a:t>Q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uick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with examples of worst, best and almost best cases.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IN" sz="2400">
                <a:solidFill>
                  <a:schemeClr val="dk1"/>
                </a:solidFill>
              </a:rPr>
              <a:t>pseudocode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255756" y="7286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260650" y="1928100"/>
            <a:ext cx="9990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Char char="●"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</a:rPr>
              <a:t>QuickSort is a </a:t>
            </a:r>
            <a:r>
              <a:rPr b="1" lang="en-IN" sz="2400">
                <a:solidFill>
                  <a:srgbClr val="273239"/>
                </a:solidFill>
                <a:highlight>
                  <a:srgbClr val="FFFFFF"/>
                </a:highlight>
              </a:rPr>
              <a:t>Divide and Conquer</a:t>
            </a: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</a:rPr>
              <a:t> algorithm.</a:t>
            </a:r>
            <a:endParaRPr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Char char="●"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</a:rPr>
              <a:t>The key process in quickSort is </a:t>
            </a:r>
            <a:r>
              <a:rPr b="1" lang="en-IN" sz="2400">
                <a:solidFill>
                  <a:srgbClr val="273239"/>
                </a:solidFill>
                <a:highlight>
                  <a:srgbClr val="FFFFFF"/>
                </a:highlight>
              </a:rPr>
              <a:t>partition</a:t>
            </a: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</a:rPr>
              <a:t>(). </a:t>
            </a:r>
            <a:r>
              <a:rPr lang="en-IN" sz="2400">
                <a:solidFill>
                  <a:srgbClr val="273239"/>
                </a:solidFill>
                <a:highlight>
                  <a:schemeClr val="lt1"/>
                </a:highlight>
              </a:rPr>
              <a:t>It picks an element(x) as pivot and partitions the given array(Arr[ ]) around the picked pivot. </a:t>
            </a:r>
            <a:endParaRPr sz="2400">
              <a:solidFill>
                <a:srgbClr val="273239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73239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Char char="●"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</a:rPr>
              <a:t>Target of partition is, </a:t>
            </a:r>
            <a:endParaRPr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AutoNum type="arabicParenR"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</a:rPr>
              <a:t>put x at its correct position in Arr[ ].</a:t>
            </a:r>
            <a:endParaRPr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80999" lvl="0" marL="899999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AutoNum type="arabicParenR"/>
            </a:pPr>
            <a:r>
              <a:rPr lang="en-IN" sz="2400">
                <a:solidFill>
                  <a:srgbClr val="273239"/>
                </a:solidFill>
                <a:highlight>
                  <a:srgbClr val="FFFFFF"/>
                </a:highlight>
              </a:rPr>
              <a:t>put all smaller elements before x, and all larger elements after x. </a:t>
            </a:r>
            <a:endParaRPr sz="24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209631" y="5212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Pseudocode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570325" y="1344725"/>
            <a:ext cx="10359000" cy="5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</a:rPr>
              <a:t>/* low  --&gt; Starting index,  high  --&gt; Ending index */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quickSort(arr[], low, high)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if (low &lt; high)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 p_index = partition(arr, low, high);     </a:t>
            </a:r>
            <a:r>
              <a:rPr lang="en-IN" sz="2300">
                <a:solidFill>
                  <a:schemeClr val="dk1"/>
                </a:solidFill>
              </a:rPr>
              <a:t>//partitioning index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 quickSort(arr, low, </a:t>
            </a:r>
            <a:r>
              <a:rPr lang="en-IN" sz="2400">
                <a:solidFill>
                  <a:schemeClr val="dk1"/>
                </a:solidFill>
              </a:rPr>
              <a:t>p_index </a:t>
            </a:r>
            <a:r>
              <a:rPr lang="en-IN" sz="2400">
                <a:solidFill>
                  <a:schemeClr val="dk1"/>
                </a:solidFill>
              </a:rPr>
              <a:t>- 1);        // sort elements before </a:t>
            </a:r>
            <a:r>
              <a:rPr lang="en-IN" sz="2400">
                <a:solidFill>
                  <a:schemeClr val="dk1"/>
                </a:solidFill>
              </a:rPr>
              <a:t>p_index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    quickSort(arr, </a:t>
            </a:r>
            <a:r>
              <a:rPr lang="en-IN" sz="2400">
                <a:solidFill>
                  <a:schemeClr val="dk1"/>
                </a:solidFill>
              </a:rPr>
              <a:t>p_index </a:t>
            </a:r>
            <a:r>
              <a:rPr lang="en-IN" sz="2400">
                <a:solidFill>
                  <a:schemeClr val="dk1"/>
                </a:solidFill>
              </a:rPr>
              <a:t>+ 1, high);     // sort elements after </a:t>
            </a:r>
            <a:r>
              <a:rPr lang="en-IN" sz="2400">
                <a:solidFill>
                  <a:schemeClr val="dk1"/>
                </a:solidFill>
              </a:rPr>
              <a:t>p_index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    }</a:t>
            </a:r>
            <a:endParaRPr sz="2400">
              <a:solidFill>
                <a:schemeClr val="dk1"/>
              </a:solidFill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9d63049f_0_0"/>
          <p:cNvSpPr txBox="1"/>
          <p:nvPr/>
        </p:nvSpPr>
        <p:spPr>
          <a:xfrm>
            <a:off x="2263956" y="4282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b="1" lang="en-IN" sz="4400">
                <a:solidFill>
                  <a:schemeClr val="dk1"/>
                </a:solidFill>
              </a:rPr>
              <a:t>Pseudocode</a:t>
            </a:r>
            <a:endParaRPr b="1" sz="4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71" name="Google Shape;71;ge29d63049f_0_0"/>
          <p:cNvSpPr txBox="1"/>
          <p:nvPr/>
        </p:nvSpPr>
        <p:spPr>
          <a:xfrm>
            <a:off x="1172100" y="1170600"/>
            <a:ext cx="9847800" cy="6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partition (arr[], low, high)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pivot = arr[high];          //we are taking last element in array as pivot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i = (low - 1)                  // Index of smaller element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for (j = low; j &lt;= high- 1; j++)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{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if (arr[j] &lt; pivot)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{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   i++;                             // increment index of smaller element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    swap(arr[i] and arr[j]) 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}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swap(arr[i + 1] and arr[high])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return (i + 1)</a:t>
            </a:r>
            <a:endParaRPr sz="2000">
              <a:solidFill>
                <a:schemeClr val="dk1"/>
              </a:solidFill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9d63049f_0_5"/>
          <p:cNvSpPr txBox="1"/>
          <p:nvPr/>
        </p:nvSpPr>
        <p:spPr>
          <a:xfrm>
            <a:off x="2179531" y="3266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</a:rPr>
              <a:t>Partition Illustration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e29d63049f_0_5"/>
          <p:cNvSpPr/>
          <p:nvPr/>
        </p:nvSpPr>
        <p:spPr>
          <a:xfrm>
            <a:off x="1048875" y="1298935"/>
            <a:ext cx="3273300" cy="5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/>
              <a:t>l</a:t>
            </a:r>
            <a:r>
              <a:rPr lang="en-IN" sz="2000"/>
              <a:t>ow = 0, high =6 , i=-1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IN" sz="2000" u="none" cap="none" strike="noStrike">
                <a:solidFill>
                  <a:srgbClr val="000000"/>
                </a:solidFill>
              </a:rPr>
              <a:t>Pivot  = </a:t>
            </a:r>
            <a:r>
              <a:rPr lang="en-IN" sz="2000">
                <a:solidFill>
                  <a:srgbClr val="FF0000"/>
                </a:solidFill>
              </a:rPr>
              <a:t>65</a:t>
            </a:r>
            <a:r>
              <a:rPr lang="en-IN" sz="2000"/>
              <a:t> (last element)</a:t>
            </a:r>
            <a:endParaRPr i="0" sz="2000" u="none" cap="none" strike="noStrike">
              <a:solidFill>
                <a:srgbClr val="000000"/>
              </a:solidFill>
            </a:endParaRPr>
          </a:p>
        </p:txBody>
      </p:sp>
      <p:graphicFrame>
        <p:nvGraphicFramePr>
          <p:cNvPr id="78" name="Google Shape;78;ge29d63049f_0_5"/>
          <p:cNvGraphicFramePr/>
          <p:nvPr/>
        </p:nvGraphicFramePr>
        <p:xfrm>
          <a:off x="543913" y="2045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{17A761D9-2992-4665-9040-DE7FA9D455E3}</a:tableStyleId>
              </a:tblPr>
              <a:tblGrid>
                <a:gridCol w="672625"/>
                <a:gridCol w="672625"/>
                <a:gridCol w="672625"/>
                <a:gridCol w="672625"/>
                <a:gridCol w="672625"/>
                <a:gridCol w="672625"/>
                <a:gridCol w="672625"/>
              </a:tblGrid>
              <a:tr h="4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75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25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85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35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45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65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ge29d63049f_0_5"/>
          <p:cNvGraphicFramePr/>
          <p:nvPr/>
        </p:nvGraphicFramePr>
        <p:xfrm>
          <a:off x="403388" y="383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{17A761D9-2992-4665-9040-DE7FA9D455E3}</a:tableStyleId>
              </a:tblPr>
              <a:tblGrid>
                <a:gridCol w="672625"/>
                <a:gridCol w="672625"/>
                <a:gridCol w="672625"/>
                <a:gridCol w="672625"/>
                <a:gridCol w="672625"/>
                <a:gridCol w="672625"/>
                <a:gridCol w="672625"/>
              </a:tblGrid>
              <a:tr h="4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75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25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85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35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45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65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ge29d63049f_0_5"/>
          <p:cNvGraphicFramePr/>
          <p:nvPr/>
        </p:nvGraphicFramePr>
        <p:xfrm>
          <a:off x="6767963" y="378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{17A761D9-2992-4665-9040-DE7FA9D455E3}</a:tableStyleId>
              </a:tblPr>
              <a:tblGrid>
                <a:gridCol w="672625"/>
                <a:gridCol w="672625"/>
                <a:gridCol w="672625"/>
                <a:gridCol w="672625"/>
                <a:gridCol w="672625"/>
                <a:gridCol w="672625"/>
                <a:gridCol w="672625"/>
              </a:tblGrid>
              <a:tr h="4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25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35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85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75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45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65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Google Shape;81;ge29d63049f_0_5"/>
          <p:cNvGraphicFramePr/>
          <p:nvPr/>
        </p:nvGraphicFramePr>
        <p:xfrm>
          <a:off x="543913" y="6126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{17A761D9-2992-4665-9040-DE7FA9D455E3}</a:tableStyleId>
              </a:tblPr>
              <a:tblGrid>
                <a:gridCol w="686625"/>
                <a:gridCol w="686625"/>
                <a:gridCol w="686625"/>
                <a:gridCol w="686625"/>
                <a:gridCol w="686625"/>
                <a:gridCol w="686625"/>
                <a:gridCol w="686625"/>
              </a:tblGrid>
              <a:tr h="4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75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85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35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45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65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ge29d63049f_0_5"/>
          <p:cNvSpPr/>
          <p:nvPr/>
        </p:nvSpPr>
        <p:spPr>
          <a:xfrm>
            <a:off x="403400" y="4657575"/>
            <a:ext cx="53160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j=1, arr[j]&gt;pivot, do nothing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83" name="Google Shape;83;ge29d63049f_0_5"/>
          <p:cNvSpPr/>
          <p:nvPr/>
        </p:nvSpPr>
        <p:spPr>
          <a:xfrm>
            <a:off x="403400" y="3437488"/>
            <a:ext cx="5316000" cy="3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84" name="Google Shape;84;ge29d63049f_0_5"/>
          <p:cNvSpPr/>
          <p:nvPr/>
        </p:nvSpPr>
        <p:spPr>
          <a:xfrm>
            <a:off x="341300" y="5482700"/>
            <a:ext cx="5440200" cy="5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>
                <a:solidFill>
                  <a:schemeClr val="dk1"/>
                </a:solidFill>
              </a:rPr>
              <a:t> j=2,  </a:t>
            </a:r>
            <a:r>
              <a:rPr lang="en-IN" sz="1700"/>
              <a:t>arr[j]&lt;=pivot, do i++ → i=1 ,  swap(arr[i],arr[j])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Swap 75,25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85" name="Google Shape;85;ge29d63049f_0_5"/>
          <p:cNvSpPr/>
          <p:nvPr/>
        </p:nvSpPr>
        <p:spPr>
          <a:xfrm>
            <a:off x="6537450" y="1793125"/>
            <a:ext cx="5316000" cy="4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j=3, arr[j]&gt;pivot, do nothing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86" name="Google Shape;86;ge29d63049f_0_5"/>
          <p:cNvSpPr/>
          <p:nvPr/>
        </p:nvSpPr>
        <p:spPr>
          <a:xfrm>
            <a:off x="6402062" y="3130200"/>
            <a:ext cx="5440200" cy="5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>
                <a:solidFill>
                  <a:schemeClr val="dk1"/>
                </a:solidFill>
              </a:rPr>
              <a:t>  j=4 , </a:t>
            </a:r>
            <a:r>
              <a:rPr lang="en-IN" sz="1700"/>
              <a:t>arr[j]&lt;=pivot, do i++ </a:t>
            </a:r>
            <a:r>
              <a:rPr lang="en-IN" sz="1700">
                <a:solidFill>
                  <a:schemeClr val="dk1"/>
                </a:solidFill>
              </a:rPr>
              <a:t>→ i=2</a:t>
            </a:r>
            <a:r>
              <a:rPr lang="en-IN" sz="1700"/>
              <a:t> ,  swap(arr[i],arr[j]) </a:t>
            </a:r>
            <a:r>
              <a:rPr lang="en-IN" sz="1700">
                <a:solidFill>
                  <a:schemeClr val="dk1"/>
                </a:solidFill>
              </a:rPr>
              <a:t>  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 Swap 75,35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87" name="Google Shape;87;ge29d63049f_0_5"/>
          <p:cNvSpPr/>
          <p:nvPr/>
        </p:nvSpPr>
        <p:spPr>
          <a:xfrm>
            <a:off x="341300" y="3130200"/>
            <a:ext cx="5440200" cy="5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>
                <a:solidFill>
                  <a:schemeClr val="dk1"/>
                </a:solidFill>
              </a:rPr>
              <a:t> j=0,  </a:t>
            </a:r>
            <a:r>
              <a:rPr lang="en-IN" sz="1700"/>
              <a:t>arr[j]&lt;=pivot, do i++ → i=0 ,  swap(arr[i],arr[j])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No change, as i, j both are same.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9d63049f_0_15"/>
          <p:cNvSpPr txBox="1"/>
          <p:nvPr/>
        </p:nvSpPr>
        <p:spPr>
          <a:xfrm>
            <a:off x="2225656" y="580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</a:rPr>
              <a:t>Partition Illustration</a:t>
            </a:r>
            <a:endParaRPr b="1" sz="4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</p:txBody>
      </p:sp>
      <p:graphicFrame>
        <p:nvGraphicFramePr>
          <p:cNvPr id="93" name="Google Shape;93;ge29d63049f_0_15"/>
          <p:cNvGraphicFramePr/>
          <p:nvPr/>
        </p:nvGraphicFramePr>
        <p:xfrm>
          <a:off x="958863" y="234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{17A761D9-2992-4665-9040-DE7FA9D455E3}</a:tableStyleId>
              </a:tblPr>
              <a:tblGrid>
                <a:gridCol w="672625"/>
                <a:gridCol w="672625"/>
                <a:gridCol w="672625"/>
                <a:gridCol w="672625"/>
                <a:gridCol w="672625"/>
                <a:gridCol w="672625"/>
                <a:gridCol w="672625"/>
              </a:tblGrid>
              <a:tr h="4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25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35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45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75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85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65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ge29d63049f_0_15"/>
          <p:cNvGraphicFramePr/>
          <p:nvPr/>
        </p:nvGraphicFramePr>
        <p:xfrm>
          <a:off x="958863" y="418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{17A761D9-2992-4665-9040-DE7FA9D455E3}</a:tableStyleId>
              </a:tblPr>
              <a:tblGrid>
                <a:gridCol w="672625"/>
                <a:gridCol w="672625"/>
                <a:gridCol w="672625"/>
                <a:gridCol w="672625"/>
                <a:gridCol w="672625"/>
                <a:gridCol w="672625"/>
                <a:gridCol w="672625"/>
              </a:tblGrid>
              <a:tr h="4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25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35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45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65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85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rgbClr val="FF0000"/>
                          </a:solidFill>
                        </a:rPr>
                        <a:t>75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ge29d63049f_0_15"/>
          <p:cNvSpPr/>
          <p:nvPr/>
        </p:nvSpPr>
        <p:spPr>
          <a:xfrm>
            <a:off x="647650" y="1654875"/>
            <a:ext cx="5749200" cy="5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j=5,    arr[j]&lt;=pivot, do i++ </a:t>
            </a:r>
            <a:r>
              <a:rPr lang="en-IN" sz="1700">
                <a:solidFill>
                  <a:schemeClr val="dk1"/>
                </a:solidFill>
              </a:rPr>
              <a:t>→  i=3</a:t>
            </a:r>
            <a:r>
              <a:rPr lang="en-IN" sz="1700"/>
              <a:t> ,  swap(arr[i],arr[j])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Swap 85,45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96" name="Google Shape;96;ge29d63049f_0_15"/>
          <p:cNvSpPr/>
          <p:nvPr/>
        </p:nvSpPr>
        <p:spPr>
          <a:xfrm>
            <a:off x="511912" y="3532725"/>
            <a:ext cx="5440200" cy="5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j=high-1 ; swap (arr[i+1], arr[high]) (or pivot)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97" name="Google Shape;97;ge29d63049f_0_15"/>
          <p:cNvSpPr/>
          <p:nvPr/>
        </p:nvSpPr>
        <p:spPr>
          <a:xfrm>
            <a:off x="511899" y="5221550"/>
            <a:ext cx="6043800" cy="11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700"/>
              <a:t>65, is at correct position now, all elements smaller than 65 are placed at left, and larger are placed at right side.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3e4c15bf_0_0"/>
          <p:cNvSpPr txBox="1"/>
          <p:nvPr/>
        </p:nvSpPr>
        <p:spPr>
          <a:xfrm>
            <a:off x="1994050" y="495625"/>
            <a:ext cx="77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 { 5 , 75, 25, 85, 35, 45, </a:t>
            </a:r>
            <a:r>
              <a:rPr b="1" lang="en-IN" sz="1600">
                <a:solidFill>
                  <a:srgbClr val="FF0000"/>
                </a:solidFill>
              </a:rPr>
              <a:t>65</a:t>
            </a:r>
            <a:r>
              <a:rPr b="1" lang="en-IN" sz="1600"/>
              <a:t> }</a:t>
            </a:r>
            <a:endParaRPr b="1" sz="1600"/>
          </a:p>
        </p:txBody>
      </p:sp>
      <p:cxnSp>
        <p:nvCxnSpPr>
          <p:cNvPr id="104" name="Google Shape;104;geb3e4c15bf_0_0"/>
          <p:cNvCxnSpPr>
            <a:stCxn id="103" idx="2"/>
          </p:cNvCxnSpPr>
          <p:nvPr/>
        </p:nvCxnSpPr>
        <p:spPr>
          <a:xfrm flipH="1">
            <a:off x="4379800" y="926725"/>
            <a:ext cx="1469700" cy="9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geb3e4c15bf_0_0"/>
          <p:cNvCxnSpPr>
            <a:stCxn id="103" idx="2"/>
          </p:cNvCxnSpPr>
          <p:nvPr/>
        </p:nvCxnSpPr>
        <p:spPr>
          <a:xfrm>
            <a:off x="5849500" y="926725"/>
            <a:ext cx="1653900" cy="9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geb3e4c15bf_0_0"/>
          <p:cNvSpPr txBox="1"/>
          <p:nvPr/>
        </p:nvSpPr>
        <p:spPr>
          <a:xfrm>
            <a:off x="7180725" y="204010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{85 , </a:t>
            </a:r>
            <a:r>
              <a:rPr b="1" lang="en-IN" sz="1600">
                <a:solidFill>
                  <a:srgbClr val="FF0000"/>
                </a:solidFill>
              </a:rPr>
              <a:t> 75 </a:t>
            </a:r>
            <a:r>
              <a:rPr b="1" lang="en-IN" sz="1600"/>
              <a:t> }</a:t>
            </a:r>
            <a:endParaRPr b="1" sz="1600"/>
          </a:p>
        </p:txBody>
      </p:sp>
      <p:cxnSp>
        <p:nvCxnSpPr>
          <p:cNvPr id="107" name="Google Shape;107;geb3e4c15bf_0_0"/>
          <p:cNvCxnSpPr/>
          <p:nvPr/>
        </p:nvCxnSpPr>
        <p:spPr>
          <a:xfrm>
            <a:off x="3365600" y="2489625"/>
            <a:ext cx="1095000" cy="59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geb3e4c15bf_0_0"/>
          <p:cNvCxnSpPr/>
          <p:nvPr/>
        </p:nvCxnSpPr>
        <p:spPr>
          <a:xfrm flipH="1">
            <a:off x="1901675" y="3803600"/>
            <a:ext cx="783900" cy="7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geb3e4c15bf_0_0"/>
          <p:cNvSpPr txBox="1"/>
          <p:nvPr/>
        </p:nvSpPr>
        <p:spPr>
          <a:xfrm>
            <a:off x="8183500" y="322890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85 }</a:t>
            </a:r>
            <a:endParaRPr b="1" sz="1600"/>
          </a:p>
        </p:txBody>
      </p:sp>
      <p:sp>
        <p:nvSpPr>
          <p:cNvPr id="110" name="Google Shape;110;geb3e4c15bf_0_0"/>
          <p:cNvSpPr txBox="1"/>
          <p:nvPr/>
        </p:nvSpPr>
        <p:spPr>
          <a:xfrm>
            <a:off x="6330375" y="322890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}</a:t>
            </a:r>
            <a:endParaRPr b="1" sz="1600"/>
          </a:p>
        </p:txBody>
      </p:sp>
      <p:sp>
        <p:nvSpPr>
          <p:cNvPr id="111" name="Google Shape;111;geb3e4c15bf_0_0"/>
          <p:cNvSpPr txBox="1"/>
          <p:nvPr/>
        </p:nvSpPr>
        <p:spPr>
          <a:xfrm>
            <a:off x="2776500" y="204010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5 , 25, 35, </a:t>
            </a:r>
            <a:r>
              <a:rPr b="1" lang="en-IN" sz="1600">
                <a:solidFill>
                  <a:srgbClr val="FF0000"/>
                </a:solidFill>
              </a:rPr>
              <a:t>45</a:t>
            </a:r>
            <a:r>
              <a:rPr b="1" lang="en-IN" sz="1600"/>
              <a:t> }</a:t>
            </a:r>
            <a:endParaRPr b="1" sz="1600"/>
          </a:p>
        </p:txBody>
      </p:sp>
      <p:cxnSp>
        <p:nvCxnSpPr>
          <p:cNvPr id="112" name="Google Shape;112;geb3e4c15bf_0_0"/>
          <p:cNvCxnSpPr/>
          <p:nvPr/>
        </p:nvCxnSpPr>
        <p:spPr>
          <a:xfrm flipH="1">
            <a:off x="6846350" y="2489625"/>
            <a:ext cx="783900" cy="7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geb3e4c15bf_0_0"/>
          <p:cNvCxnSpPr/>
          <p:nvPr/>
        </p:nvCxnSpPr>
        <p:spPr>
          <a:xfrm>
            <a:off x="7630250" y="2489625"/>
            <a:ext cx="1095000" cy="59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geb3e4c15bf_0_0"/>
          <p:cNvSpPr txBox="1"/>
          <p:nvPr/>
        </p:nvSpPr>
        <p:spPr>
          <a:xfrm>
            <a:off x="4235200" y="310745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}</a:t>
            </a:r>
            <a:endParaRPr b="1" sz="1600"/>
          </a:p>
        </p:txBody>
      </p:sp>
      <p:sp>
        <p:nvSpPr>
          <p:cNvPr id="115" name="Google Shape;115;geb3e4c15bf_0_0"/>
          <p:cNvSpPr txBox="1"/>
          <p:nvPr/>
        </p:nvSpPr>
        <p:spPr>
          <a:xfrm>
            <a:off x="2086250" y="328025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5 , 25, </a:t>
            </a:r>
            <a:r>
              <a:rPr b="1" lang="en-IN" sz="1600">
                <a:solidFill>
                  <a:srgbClr val="FF0000"/>
                </a:solidFill>
              </a:rPr>
              <a:t>35</a:t>
            </a:r>
            <a:r>
              <a:rPr b="1" lang="en-IN" sz="1600"/>
              <a:t> }</a:t>
            </a:r>
            <a:endParaRPr b="1" sz="1600"/>
          </a:p>
        </p:txBody>
      </p:sp>
      <p:cxnSp>
        <p:nvCxnSpPr>
          <p:cNvPr id="116" name="Google Shape;116;geb3e4c15bf_0_0"/>
          <p:cNvCxnSpPr/>
          <p:nvPr/>
        </p:nvCxnSpPr>
        <p:spPr>
          <a:xfrm flipH="1">
            <a:off x="2581700" y="2489625"/>
            <a:ext cx="783900" cy="7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geb3e4c15bf_0_0"/>
          <p:cNvCxnSpPr/>
          <p:nvPr/>
        </p:nvCxnSpPr>
        <p:spPr>
          <a:xfrm>
            <a:off x="2685575" y="3803600"/>
            <a:ext cx="1095000" cy="59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geb3e4c15bf_0_0"/>
          <p:cNvSpPr txBox="1"/>
          <p:nvPr/>
        </p:nvSpPr>
        <p:spPr>
          <a:xfrm>
            <a:off x="3500100" y="441770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}</a:t>
            </a:r>
            <a:endParaRPr b="1" sz="1600"/>
          </a:p>
        </p:txBody>
      </p:sp>
      <p:sp>
        <p:nvSpPr>
          <p:cNvPr id="119" name="Google Shape;119;geb3e4c15bf_0_0"/>
          <p:cNvSpPr txBox="1"/>
          <p:nvPr/>
        </p:nvSpPr>
        <p:spPr>
          <a:xfrm>
            <a:off x="1385725" y="466805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5 , </a:t>
            </a:r>
            <a:r>
              <a:rPr b="1" lang="en-IN" sz="1600">
                <a:solidFill>
                  <a:srgbClr val="FF0000"/>
                </a:solidFill>
              </a:rPr>
              <a:t>25</a:t>
            </a:r>
            <a:r>
              <a:rPr b="1" lang="en-IN" sz="1600"/>
              <a:t> }</a:t>
            </a:r>
            <a:endParaRPr b="1" sz="1600"/>
          </a:p>
        </p:txBody>
      </p:sp>
      <p:cxnSp>
        <p:nvCxnSpPr>
          <p:cNvPr id="120" name="Google Shape;120;geb3e4c15bf_0_0"/>
          <p:cNvCxnSpPr/>
          <p:nvPr/>
        </p:nvCxnSpPr>
        <p:spPr>
          <a:xfrm flipH="1">
            <a:off x="1117775" y="5016400"/>
            <a:ext cx="783900" cy="7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geb3e4c15bf_0_0"/>
          <p:cNvSpPr txBox="1"/>
          <p:nvPr/>
        </p:nvSpPr>
        <p:spPr>
          <a:xfrm>
            <a:off x="731300" y="578860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5  }</a:t>
            </a:r>
            <a:endParaRPr b="1" sz="1600"/>
          </a:p>
        </p:txBody>
      </p:sp>
      <p:cxnSp>
        <p:nvCxnSpPr>
          <p:cNvPr id="122" name="Google Shape;122;geb3e4c15bf_0_0"/>
          <p:cNvCxnSpPr/>
          <p:nvPr/>
        </p:nvCxnSpPr>
        <p:spPr>
          <a:xfrm>
            <a:off x="1901675" y="5016400"/>
            <a:ext cx="991500" cy="73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geb3e4c15bf_0_0"/>
          <p:cNvSpPr txBox="1"/>
          <p:nvPr/>
        </p:nvSpPr>
        <p:spPr>
          <a:xfrm>
            <a:off x="2685575" y="5727950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}</a:t>
            </a:r>
            <a:endParaRPr b="1" sz="1600"/>
          </a:p>
        </p:txBody>
      </p:sp>
      <p:sp>
        <p:nvSpPr>
          <p:cNvPr id="124" name="Google Shape;124;geb3e4c15bf_0_0"/>
          <p:cNvSpPr txBox="1"/>
          <p:nvPr/>
        </p:nvSpPr>
        <p:spPr>
          <a:xfrm>
            <a:off x="5180975" y="1274725"/>
            <a:ext cx="66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Partition around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65(last element)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5" name="Google Shape;125;geb3e4c15bf_0_0"/>
          <p:cNvSpPr txBox="1"/>
          <p:nvPr/>
        </p:nvSpPr>
        <p:spPr>
          <a:xfrm>
            <a:off x="1117775" y="2542250"/>
            <a:ext cx="15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Partition around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45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6" name="Google Shape;126;geb3e4c15bf_0_0"/>
          <p:cNvSpPr txBox="1"/>
          <p:nvPr/>
        </p:nvSpPr>
        <p:spPr>
          <a:xfrm>
            <a:off x="659275" y="3881900"/>
            <a:ext cx="146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Partition around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35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7" name="Google Shape;127;geb3e4c15bf_0_0"/>
          <p:cNvSpPr txBox="1"/>
          <p:nvPr/>
        </p:nvSpPr>
        <p:spPr>
          <a:xfrm>
            <a:off x="264975" y="5010900"/>
            <a:ext cx="146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Partition around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25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geb3e4c15bf_0_0"/>
          <p:cNvSpPr txBox="1"/>
          <p:nvPr/>
        </p:nvSpPr>
        <p:spPr>
          <a:xfrm>
            <a:off x="8554925" y="2481525"/>
            <a:ext cx="66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Partition around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75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9" name="Google Shape;129;geb3e4c15bf_0_0"/>
          <p:cNvSpPr txBox="1"/>
          <p:nvPr/>
        </p:nvSpPr>
        <p:spPr>
          <a:xfrm>
            <a:off x="1994050" y="6260500"/>
            <a:ext cx="77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 { 5 , 25, 35, 45, 65, 75, 85 }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b3e4c15bf_0_35"/>
          <p:cNvSpPr txBox="1"/>
          <p:nvPr/>
        </p:nvSpPr>
        <p:spPr>
          <a:xfrm>
            <a:off x="1728950" y="786025"/>
            <a:ext cx="77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 { 7 , 1, 3, 5, 2, 6, </a:t>
            </a:r>
            <a:r>
              <a:rPr b="1" lang="en-IN" sz="1600">
                <a:solidFill>
                  <a:srgbClr val="FF0000"/>
                </a:solidFill>
              </a:rPr>
              <a:t>4</a:t>
            </a:r>
            <a:r>
              <a:rPr b="1" lang="en-IN" sz="1600"/>
              <a:t> }</a:t>
            </a:r>
            <a:endParaRPr b="1" sz="1600"/>
          </a:p>
        </p:txBody>
      </p:sp>
      <p:cxnSp>
        <p:nvCxnSpPr>
          <p:cNvPr id="136" name="Google Shape;136;geb3e4c15bf_0_35"/>
          <p:cNvCxnSpPr>
            <a:stCxn id="135" idx="2"/>
          </p:cNvCxnSpPr>
          <p:nvPr/>
        </p:nvCxnSpPr>
        <p:spPr>
          <a:xfrm flipH="1">
            <a:off x="4114700" y="1217125"/>
            <a:ext cx="1469700" cy="9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eb3e4c15bf_0_35"/>
          <p:cNvCxnSpPr>
            <a:stCxn id="135" idx="2"/>
          </p:cNvCxnSpPr>
          <p:nvPr/>
        </p:nvCxnSpPr>
        <p:spPr>
          <a:xfrm>
            <a:off x="5584400" y="1217125"/>
            <a:ext cx="1653900" cy="9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geb3e4c15bf_0_35"/>
          <p:cNvSpPr txBox="1"/>
          <p:nvPr/>
        </p:nvSpPr>
        <p:spPr>
          <a:xfrm>
            <a:off x="6627475" y="2180725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{7, 5 ,</a:t>
            </a:r>
            <a:r>
              <a:rPr b="1" lang="en-IN" sz="1600">
                <a:solidFill>
                  <a:srgbClr val="FF0000"/>
                </a:solidFill>
              </a:rPr>
              <a:t> 6</a:t>
            </a:r>
            <a:r>
              <a:rPr b="1" lang="en-IN" sz="1600">
                <a:solidFill>
                  <a:srgbClr val="FF0000"/>
                </a:solidFill>
              </a:rPr>
              <a:t> </a:t>
            </a:r>
            <a:r>
              <a:rPr b="1" lang="en-IN" sz="1600"/>
              <a:t> }</a:t>
            </a:r>
            <a:endParaRPr b="1" sz="1600"/>
          </a:p>
        </p:txBody>
      </p:sp>
      <p:cxnSp>
        <p:nvCxnSpPr>
          <p:cNvPr id="139" name="Google Shape;139;geb3e4c15bf_0_35"/>
          <p:cNvCxnSpPr/>
          <p:nvPr/>
        </p:nvCxnSpPr>
        <p:spPr>
          <a:xfrm>
            <a:off x="3656675" y="2614725"/>
            <a:ext cx="737700" cy="76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geb3e4c15bf_0_35"/>
          <p:cNvSpPr txBox="1"/>
          <p:nvPr/>
        </p:nvSpPr>
        <p:spPr>
          <a:xfrm>
            <a:off x="7976025" y="3488825"/>
            <a:ext cx="66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7 }</a:t>
            </a:r>
            <a:endParaRPr b="1" sz="1600"/>
          </a:p>
        </p:txBody>
      </p:sp>
      <p:sp>
        <p:nvSpPr>
          <p:cNvPr id="141" name="Google Shape;141;geb3e4c15bf_0_35"/>
          <p:cNvSpPr txBox="1"/>
          <p:nvPr/>
        </p:nvSpPr>
        <p:spPr>
          <a:xfrm>
            <a:off x="6138900" y="3488825"/>
            <a:ext cx="153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5 }</a:t>
            </a:r>
            <a:endParaRPr b="1" sz="1600"/>
          </a:p>
        </p:txBody>
      </p:sp>
      <p:sp>
        <p:nvSpPr>
          <p:cNvPr id="142" name="Google Shape;142;geb3e4c15bf_0_35"/>
          <p:cNvSpPr txBox="1"/>
          <p:nvPr/>
        </p:nvSpPr>
        <p:spPr>
          <a:xfrm>
            <a:off x="3192750" y="2180725"/>
            <a:ext cx="239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1, 3,  </a:t>
            </a:r>
            <a:r>
              <a:rPr b="1" lang="en-IN" sz="1600">
                <a:solidFill>
                  <a:srgbClr val="FF0000"/>
                </a:solidFill>
              </a:rPr>
              <a:t>2</a:t>
            </a:r>
            <a:r>
              <a:rPr b="1" lang="en-IN" sz="1600"/>
              <a:t> }</a:t>
            </a:r>
            <a:endParaRPr b="1" sz="1600"/>
          </a:p>
        </p:txBody>
      </p:sp>
      <p:cxnSp>
        <p:nvCxnSpPr>
          <p:cNvPr id="143" name="Google Shape;143;geb3e4c15bf_0_35"/>
          <p:cNvCxnSpPr/>
          <p:nvPr/>
        </p:nvCxnSpPr>
        <p:spPr>
          <a:xfrm flipH="1">
            <a:off x="6512100" y="2635425"/>
            <a:ext cx="783900" cy="7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eb3e4c15bf_0_35"/>
          <p:cNvCxnSpPr/>
          <p:nvPr/>
        </p:nvCxnSpPr>
        <p:spPr>
          <a:xfrm>
            <a:off x="7296000" y="2635425"/>
            <a:ext cx="795300" cy="7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geb3e4c15bf_0_35"/>
          <p:cNvSpPr txBox="1"/>
          <p:nvPr/>
        </p:nvSpPr>
        <p:spPr>
          <a:xfrm>
            <a:off x="4114700" y="3465225"/>
            <a:ext cx="116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3 }</a:t>
            </a:r>
            <a:endParaRPr b="1" sz="1600"/>
          </a:p>
        </p:txBody>
      </p:sp>
      <p:sp>
        <p:nvSpPr>
          <p:cNvPr id="146" name="Google Shape;146;geb3e4c15bf_0_35"/>
          <p:cNvSpPr txBox="1"/>
          <p:nvPr/>
        </p:nvSpPr>
        <p:spPr>
          <a:xfrm>
            <a:off x="2351475" y="3465225"/>
            <a:ext cx="116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{ 1  }</a:t>
            </a:r>
            <a:endParaRPr b="1" sz="1600"/>
          </a:p>
        </p:txBody>
      </p:sp>
      <p:cxnSp>
        <p:nvCxnSpPr>
          <p:cNvPr id="147" name="Google Shape;147;geb3e4c15bf_0_35"/>
          <p:cNvCxnSpPr/>
          <p:nvPr/>
        </p:nvCxnSpPr>
        <p:spPr>
          <a:xfrm flipH="1">
            <a:off x="2872763" y="2609013"/>
            <a:ext cx="783900" cy="7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geb3e4c15bf_0_35"/>
          <p:cNvSpPr txBox="1"/>
          <p:nvPr/>
        </p:nvSpPr>
        <p:spPr>
          <a:xfrm>
            <a:off x="4973525" y="1541525"/>
            <a:ext cx="17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Partition around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4(last element)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9" name="Google Shape;149;geb3e4c15bf_0_35"/>
          <p:cNvSpPr txBox="1"/>
          <p:nvPr/>
        </p:nvSpPr>
        <p:spPr>
          <a:xfrm>
            <a:off x="1728950" y="2687325"/>
            <a:ext cx="16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Partition around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0" name="Google Shape;150;geb3e4c15bf_0_35"/>
          <p:cNvSpPr txBox="1"/>
          <p:nvPr/>
        </p:nvSpPr>
        <p:spPr>
          <a:xfrm>
            <a:off x="7976025" y="2742525"/>
            <a:ext cx="66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Partition around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1" name="Google Shape;151;geb3e4c15bf_0_35"/>
          <p:cNvSpPr txBox="1"/>
          <p:nvPr/>
        </p:nvSpPr>
        <p:spPr>
          <a:xfrm>
            <a:off x="1913400" y="4531600"/>
            <a:ext cx="77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 { 1 , 2, 3, 4, 5, 6, 7 }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