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g8T3pGgxZZ7eCedvNUEHLfr2YA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603CCA-1C65-4C78-8CD0-2C801EF2C51D}">
  <a:tblStyle styleId="{40603CCA-1C65-4C78-8CD0-2C801EF2C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3f5dc7e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3f5dc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eb3f5dc7e7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5745fe2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5745f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b5745fe2b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bc3f1a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e3bc3f1abc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bc3f1a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3bc3f1ab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b="1" i="1" lang="en-IN" sz="2800">
                <a:solidFill>
                  <a:srgbClr val="0F75BD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-IN" sz="2400">
                <a:solidFill>
                  <a:schemeClr val="dk1"/>
                </a:solidFill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198131" y="231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238100" y="1193150"/>
            <a:ext cx="9715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largest number or longest string in the array and find the number of digits or characters of it.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array has numbers, arrange the numbers in ascending order according to the unit place of the number.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 arrange the numbers in ascending order according to the tens, hundreds and thousands, etc., as per the number of digits in the largest number.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array is a string then sort accordingly starting from left letter to right.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3f5dc7e7_1_0"/>
          <p:cNvSpPr txBox="1"/>
          <p:nvPr>
            <p:ph type="ctrTitle"/>
          </p:nvPr>
        </p:nvSpPr>
        <p:spPr>
          <a:xfrm>
            <a:off x="587825" y="1290925"/>
            <a:ext cx="11491500" cy="53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Step 1 : </a:t>
            </a:r>
            <a:r>
              <a:rPr b="1" lang="en-IN" sz="2300"/>
              <a:t>Start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Step 2 : find the largest no in A[ ] to find the no of digits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Step 3 : Run steps </a:t>
            </a:r>
            <a:r>
              <a:rPr b="1" lang="en-IN" sz="2300"/>
              <a:t>4-8</a:t>
            </a:r>
            <a:r>
              <a:rPr lang="en-IN" sz="2300"/>
              <a:t> till we reach the largest digit place using loop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Step 4 : initialize count[ ] to 0.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Step 5 : Store count of digits in count[ ]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Step 6 : Change count[i] values such that it contains,actual position of digit in result[ ]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             for(i=1 to 9,i++)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             </a:t>
            </a:r>
            <a:r>
              <a:rPr lang="en-IN" sz="2300">
                <a:solidFill>
                  <a:srgbClr val="E06666"/>
                </a:solidFill>
              </a:rPr>
              <a:t>c</a:t>
            </a:r>
            <a:r>
              <a:rPr lang="en-IN" sz="2300">
                <a:solidFill>
                  <a:srgbClr val="E06666"/>
                </a:solidFill>
              </a:rPr>
              <a:t>ount[i] += count[i-1]   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Step 7 : Build the resulting array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              for (int i = arraySize - 1 to  0; i--) {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rgbClr val="E06666"/>
                </a:solidFill>
              </a:rPr>
              <a:t>				result[count[(A[i] / digitPlace) % 10] - 1] = A[i];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rgbClr val="E06666"/>
                </a:solidFill>
              </a:rPr>
              <a:t>				count[(A[i] / digitPlace) % 10]--;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                }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E06666"/>
                </a:solidFill>
              </a:rPr>
              <a:t>Step 8 : digitPlace = digitPlace * 10;   //multiply digitPlace with 10</a:t>
            </a:r>
            <a:endParaRPr sz="23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Step 8 : print the sorted array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Step 9 : </a:t>
            </a:r>
            <a:r>
              <a:rPr b="1" lang="en-IN" sz="2300"/>
              <a:t>Stop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 </a:t>
            </a:r>
            <a:endParaRPr sz="2300"/>
          </a:p>
        </p:txBody>
      </p:sp>
      <p:sp>
        <p:nvSpPr>
          <p:cNvPr id="66" name="Google Shape;66;geb3f5dc7e7_1_0"/>
          <p:cNvSpPr txBox="1"/>
          <p:nvPr/>
        </p:nvSpPr>
        <p:spPr>
          <a:xfrm>
            <a:off x="2152031" y="93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geb5745fe2b_0_0"/>
          <p:cNvGraphicFramePr/>
          <p:nvPr/>
        </p:nvGraphicFramePr>
        <p:xfrm>
          <a:off x="2001275" y="23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{40603CCA-1C65-4C78-8CD0-2C801EF2C51D}</a:tableStyleId>
              </a:tblPr>
              <a:tblGrid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   </a:t>
                      </a:r>
                      <a:r>
                        <a:rPr b="1" lang="en-IN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 </a:t>
                      </a:r>
                      <a:r>
                        <a:rPr b="1" lang="en-IN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b="1" lang="en-IN"/>
                        <a:t>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eb5745fe2b_0_0"/>
          <p:cNvGraphicFramePr/>
          <p:nvPr/>
        </p:nvGraphicFramePr>
        <p:xfrm>
          <a:off x="2180050" y="102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{40603CCA-1C65-4C78-8CD0-2C801EF2C51D}</a:tableStyleId>
              </a:tblPr>
              <a:tblGrid>
                <a:gridCol w="1237125"/>
                <a:gridCol w="1237125"/>
                <a:gridCol w="1237125"/>
                <a:gridCol w="1237125"/>
                <a:gridCol w="1237125"/>
                <a:gridCol w="1237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149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93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777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eb5745fe2b_0_0"/>
          <p:cNvGraphicFramePr/>
          <p:nvPr/>
        </p:nvGraphicFramePr>
        <p:xfrm>
          <a:off x="2001275" y="336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{40603CCA-1C65-4C78-8CD0-2C801EF2C51D}</a:tableStyleId>
              </a:tblPr>
              <a:tblGrid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  <a:gridCol w="835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  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 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  4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geb5745fe2b_0_0"/>
          <p:cNvSpPr txBox="1"/>
          <p:nvPr/>
        </p:nvSpPr>
        <p:spPr>
          <a:xfrm>
            <a:off x="1360075" y="102347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Array</a:t>
            </a:r>
            <a:endParaRPr b="1"/>
          </a:p>
        </p:txBody>
      </p:sp>
      <p:sp>
        <p:nvSpPr>
          <p:cNvPr id="76" name="Google Shape;76;geb5745fe2b_0_0"/>
          <p:cNvSpPr txBox="1"/>
          <p:nvPr/>
        </p:nvSpPr>
        <p:spPr>
          <a:xfrm>
            <a:off x="712050" y="230415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Count [10 ]</a:t>
            </a:r>
            <a:endParaRPr b="1"/>
          </a:p>
        </p:txBody>
      </p:sp>
      <p:sp>
        <p:nvSpPr>
          <p:cNvPr id="77" name="Google Shape;77;geb5745fe2b_0_0"/>
          <p:cNvSpPr txBox="1"/>
          <p:nvPr/>
        </p:nvSpPr>
        <p:spPr>
          <a:xfrm>
            <a:off x="864450" y="336582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Count [10 ]</a:t>
            </a:r>
            <a:endParaRPr b="1"/>
          </a:p>
        </p:txBody>
      </p:sp>
      <p:graphicFrame>
        <p:nvGraphicFramePr>
          <p:cNvPr id="78" name="Google Shape;78;geb5745fe2b_0_0"/>
          <p:cNvGraphicFramePr/>
          <p:nvPr/>
        </p:nvGraphicFramePr>
        <p:xfrm>
          <a:off x="2122425" y="45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{40603CCA-1C65-4C78-8CD0-2C801EF2C51D}</a:tableStyleId>
              </a:tblPr>
              <a:tblGrid>
                <a:gridCol w="1237125"/>
                <a:gridCol w="1237125"/>
                <a:gridCol w="1237125"/>
                <a:gridCol w="1237125"/>
                <a:gridCol w="1237125"/>
                <a:gridCol w="1237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93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777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149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eb5745fe2b_0_0"/>
          <p:cNvSpPr txBox="1"/>
          <p:nvPr/>
        </p:nvSpPr>
        <p:spPr>
          <a:xfrm>
            <a:off x="1086025" y="458757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Result [ ]</a:t>
            </a:r>
            <a:endParaRPr b="1"/>
          </a:p>
        </p:txBody>
      </p:sp>
      <p:sp>
        <p:nvSpPr>
          <p:cNvPr id="80" name="Google Shape;80;geb5745fe2b_0_0"/>
          <p:cNvSpPr txBox="1"/>
          <p:nvPr/>
        </p:nvSpPr>
        <p:spPr>
          <a:xfrm>
            <a:off x="2776500" y="4985775"/>
            <a:ext cx="6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0                             1                        2                       3                    4                       5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bc3f1abc_0_49"/>
          <p:cNvSpPr txBox="1"/>
          <p:nvPr/>
        </p:nvSpPr>
        <p:spPr>
          <a:xfrm>
            <a:off x="1502081" y="461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Radix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bc3f1abc_0_49"/>
          <p:cNvSpPr txBox="1"/>
          <p:nvPr/>
        </p:nvSpPr>
        <p:spPr>
          <a:xfrm>
            <a:off x="1593275" y="1570175"/>
            <a:ext cx="6984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a</a:t>
            </a:r>
            <a:r>
              <a:rPr lang="en-IN" sz="2400">
                <a:solidFill>
                  <a:schemeClr val="dk1"/>
                </a:solidFill>
              </a:rPr>
              <a:t>[ ] = 10, 5, 21, 149, 93, 777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</a:rPr>
              <a:t>Pass 1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1</a:t>
            </a:r>
            <a:r>
              <a:rPr b="1" lang="en-IN" sz="2400">
                <a:solidFill>
                  <a:srgbClr val="FF0000"/>
                </a:solidFill>
              </a:rPr>
              <a:t>0</a:t>
            </a:r>
            <a:r>
              <a:rPr lang="en-IN" sz="2400">
                <a:solidFill>
                  <a:schemeClr val="dk1"/>
                </a:solidFill>
              </a:rPr>
              <a:t>, 2</a:t>
            </a:r>
            <a:r>
              <a:rPr b="1" lang="en-IN" sz="2400">
                <a:solidFill>
                  <a:srgbClr val="FF0000"/>
                </a:solidFill>
              </a:rPr>
              <a:t>1</a:t>
            </a:r>
            <a:r>
              <a:rPr lang="en-IN" sz="2400">
                <a:solidFill>
                  <a:schemeClr val="dk1"/>
                </a:solidFill>
              </a:rPr>
              <a:t>, 9</a:t>
            </a:r>
            <a:r>
              <a:rPr b="1" lang="en-IN" sz="2400">
                <a:solidFill>
                  <a:srgbClr val="FF0000"/>
                </a:solidFill>
              </a:rPr>
              <a:t>3</a:t>
            </a:r>
            <a:r>
              <a:rPr lang="en-IN" sz="2400">
                <a:solidFill>
                  <a:schemeClr val="dk1"/>
                </a:solidFill>
              </a:rPr>
              <a:t>, </a:t>
            </a:r>
            <a:r>
              <a:rPr b="1" lang="en-IN" sz="2400">
                <a:solidFill>
                  <a:srgbClr val="FF0000"/>
                </a:solidFill>
              </a:rPr>
              <a:t>5</a:t>
            </a:r>
            <a:r>
              <a:rPr lang="en-IN" sz="2400">
                <a:solidFill>
                  <a:schemeClr val="dk1"/>
                </a:solidFill>
              </a:rPr>
              <a:t>, 77</a:t>
            </a:r>
            <a:r>
              <a:rPr b="1" lang="en-IN" sz="2400">
                <a:solidFill>
                  <a:srgbClr val="FF0000"/>
                </a:solidFill>
              </a:rPr>
              <a:t>7</a:t>
            </a:r>
            <a:r>
              <a:rPr lang="en-IN" sz="2400">
                <a:solidFill>
                  <a:schemeClr val="dk1"/>
                </a:solidFill>
              </a:rPr>
              <a:t>, 14</a:t>
            </a:r>
            <a:r>
              <a:rPr b="1" lang="en-IN" sz="2400">
                <a:solidFill>
                  <a:srgbClr val="FF0000"/>
                </a:solidFill>
              </a:rPr>
              <a:t>9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</a:rPr>
              <a:t>Pass 2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</a:rPr>
              <a:t>        </a:t>
            </a:r>
            <a:r>
              <a:rPr b="1" lang="en-IN" sz="2400">
                <a:solidFill>
                  <a:srgbClr val="FF0000"/>
                </a:solidFill>
              </a:rPr>
              <a:t>0</a:t>
            </a:r>
            <a:r>
              <a:rPr lang="en-IN" sz="2400">
                <a:solidFill>
                  <a:schemeClr val="dk1"/>
                </a:solidFill>
              </a:rPr>
              <a:t>5 , </a:t>
            </a:r>
            <a:r>
              <a:rPr b="1" lang="en-IN" sz="2400">
                <a:solidFill>
                  <a:srgbClr val="FF0000"/>
                </a:solidFill>
              </a:rPr>
              <a:t>1</a:t>
            </a:r>
            <a:r>
              <a:rPr lang="en-IN" sz="2400">
                <a:solidFill>
                  <a:schemeClr val="dk1"/>
                </a:solidFill>
              </a:rPr>
              <a:t>0 ,</a:t>
            </a:r>
            <a:r>
              <a:rPr b="1" lang="en-IN" sz="2400">
                <a:solidFill>
                  <a:schemeClr val="dk1"/>
                </a:solidFill>
              </a:rPr>
              <a:t> </a:t>
            </a:r>
            <a:r>
              <a:rPr b="1" lang="en-IN" sz="2400">
                <a:solidFill>
                  <a:srgbClr val="FF0000"/>
                </a:solidFill>
              </a:rPr>
              <a:t>2</a:t>
            </a:r>
            <a:r>
              <a:rPr lang="en-IN" sz="2400">
                <a:solidFill>
                  <a:schemeClr val="dk1"/>
                </a:solidFill>
              </a:rPr>
              <a:t>1 , 1</a:t>
            </a:r>
            <a:r>
              <a:rPr b="1" lang="en-IN" sz="2400">
                <a:solidFill>
                  <a:srgbClr val="FF0000"/>
                </a:solidFill>
              </a:rPr>
              <a:t>4</a:t>
            </a:r>
            <a:r>
              <a:rPr lang="en-IN" sz="2400">
                <a:solidFill>
                  <a:schemeClr val="dk1"/>
                </a:solidFill>
              </a:rPr>
              <a:t>9 , 7</a:t>
            </a:r>
            <a:r>
              <a:rPr b="1" lang="en-IN" sz="2400">
                <a:solidFill>
                  <a:srgbClr val="FF0000"/>
                </a:solidFill>
              </a:rPr>
              <a:t>7</a:t>
            </a:r>
            <a:r>
              <a:rPr lang="en-IN" sz="2400">
                <a:solidFill>
                  <a:schemeClr val="dk1"/>
                </a:solidFill>
              </a:rPr>
              <a:t>7 , </a:t>
            </a:r>
            <a:r>
              <a:rPr b="1" lang="en-IN" sz="2400">
                <a:solidFill>
                  <a:srgbClr val="FF0000"/>
                </a:solidFill>
              </a:rPr>
              <a:t>9</a:t>
            </a:r>
            <a:r>
              <a:rPr lang="en-IN" sz="2400">
                <a:solidFill>
                  <a:schemeClr val="dk1"/>
                </a:solidFill>
              </a:rPr>
              <a:t>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</a:rPr>
              <a:t>Pass 3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05 , 10, 21 , </a:t>
            </a:r>
            <a:r>
              <a:rPr b="1" lang="en-IN" sz="2400">
                <a:solidFill>
                  <a:srgbClr val="FF0000"/>
                </a:solidFill>
              </a:rPr>
              <a:t>0</a:t>
            </a:r>
            <a:r>
              <a:rPr lang="en-IN" sz="2400">
                <a:solidFill>
                  <a:schemeClr val="dk1"/>
                </a:solidFill>
              </a:rPr>
              <a:t>93 , </a:t>
            </a:r>
            <a:r>
              <a:rPr b="1" lang="en-IN" sz="2400">
                <a:solidFill>
                  <a:srgbClr val="FF0000"/>
                </a:solidFill>
              </a:rPr>
              <a:t>1</a:t>
            </a:r>
            <a:r>
              <a:rPr lang="en-IN" sz="2400">
                <a:solidFill>
                  <a:schemeClr val="dk1"/>
                </a:solidFill>
              </a:rPr>
              <a:t>49, </a:t>
            </a:r>
            <a:r>
              <a:rPr b="1" lang="en-IN" sz="2400">
                <a:solidFill>
                  <a:srgbClr val="FF0000"/>
                </a:solidFill>
              </a:rPr>
              <a:t>7</a:t>
            </a:r>
            <a:r>
              <a:rPr lang="en-IN" sz="2400">
                <a:solidFill>
                  <a:schemeClr val="dk1"/>
                </a:solidFill>
              </a:rPr>
              <a:t>77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bc3f1abc_0_33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b="1" lang="en-IN" sz="4400">
                <a:solidFill>
                  <a:schemeClr val="dk1"/>
                </a:solidFill>
              </a:rPr>
              <a:t>c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3bc3f1abc_0_33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ge3bc3f1abc_0_33"/>
          <p:cNvGraphicFramePr/>
          <p:nvPr/>
        </p:nvGraphicFramePr>
        <p:xfrm>
          <a:off x="789575" y="20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{40603CCA-1C65-4C78-8CD0-2C801EF2C51D}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Radix </a:t>
                      </a:r>
                      <a:r>
                        <a:rPr lang="en-IN" sz="2400"/>
                        <a:t>Sort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O(nk)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O(nk)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O(nk)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O(n+k)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Summary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what Radix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is along with its algorithm and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seen the time complexity of </a:t>
            </a:r>
            <a:r>
              <a:rPr lang="en-IN" sz="2400">
                <a:solidFill>
                  <a:schemeClr val="dk1"/>
                </a:solidFill>
              </a:rPr>
              <a:t>R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adix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