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8" roundtripDataSignature="AMtx7mjANtWVa57H1uq3imaqnLKVPT+N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0DC966-7BCE-44C5-A48C-D5601FF9B3E7}">
  <a:tblStyle styleId="{D90DC966-7BCE-44C5-A48C-D5601FF9B3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8aa8d39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8aa8d396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8f079034a0cdcb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c8f079034a0cdcb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8aa8d39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e8aa8d396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8f079034a0cdcb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c8f079034a0cdcb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f079034a0cdcb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c8f079034a0cdcb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f079034a0cdcb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c8f079034a0cdcb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2796850" y="2490327"/>
            <a:ext cx="7037700" cy="122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3200">
                <a:solidFill>
                  <a:srgbClr val="0F75BD"/>
                </a:solidFill>
              </a:rPr>
              <a:t>Stability and usage of sorting algorithms</a:t>
            </a:r>
            <a:endParaRPr b="1" i="1" sz="32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d20670fb_0_24"/>
          <p:cNvSpPr txBox="1"/>
          <p:nvPr>
            <p:ph type="ctrTitle"/>
          </p:nvPr>
        </p:nvSpPr>
        <p:spPr>
          <a:xfrm>
            <a:off x="914400" y="4394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95A82"/>
                </a:solidFill>
              </a:rPr>
              <a:t>Summary</a:t>
            </a:r>
            <a:endParaRPr b="1" sz="3200">
              <a:solidFill>
                <a:srgbClr val="095A82"/>
              </a:solidFill>
            </a:endParaRPr>
          </a:p>
        </p:txBody>
      </p:sp>
      <p:sp>
        <p:nvSpPr>
          <p:cNvPr id="111" name="Google Shape;111;gdfd20670fb_0_24"/>
          <p:cNvSpPr txBox="1"/>
          <p:nvPr>
            <p:ph idx="1" type="subTitle"/>
          </p:nvPr>
        </p:nvSpPr>
        <p:spPr>
          <a:xfrm>
            <a:off x="914400" y="2110125"/>
            <a:ext cx="100173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We have understood what the stability of the sorting algorithm is.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We discussed sorting </a:t>
            </a:r>
            <a:r>
              <a:rPr lang="en-IN" sz="2000">
                <a:solidFill>
                  <a:schemeClr val="dk1"/>
                </a:solidFill>
              </a:rPr>
              <a:t>algorithms</a:t>
            </a:r>
            <a:r>
              <a:rPr lang="en-IN" sz="2000">
                <a:solidFill>
                  <a:schemeClr val="dk1"/>
                </a:solidFill>
              </a:rPr>
              <a:t> usage with various sizes of data.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rgbClr val="095A82"/>
                </a:solidFill>
              </a:rPr>
              <a:t>Thank You</a:t>
            </a:r>
            <a:endParaRPr b="1" i="0" sz="5500" u="none" cap="none" strike="noStrike">
              <a:solidFill>
                <a:srgbClr val="095A8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50" y="1641050"/>
            <a:ext cx="996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>
                <a:solidFill>
                  <a:schemeClr val="dk1"/>
                </a:solidFill>
              </a:rPr>
              <a:t>What is stability of an algorithm?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Example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Stability of sorting algorithms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When to use which sorting algorithm?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654399" y="509600"/>
            <a:ext cx="91614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</a:rPr>
              <a:t>What is stability of an algorithm?</a:t>
            </a:r>
            <a:endParaRPr b="1" sz="3200">
              <a:solidFill>
                <a:srgbClr val="095A82"/>
              </a:solidFill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654400" y="1530375"/>
            <a:ext cx="104817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Order in which duplicate values in a list or array appear in the same order after the array is sorted is known as stability of the algorithm.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unstable algorithms can be made stable by ensuring that the duplicate values won’t interchange their order while writing the algorithm and code.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8aa8d3967_0_5"/>
          <p:cNvSpPr txBox="1"/>
          <p:nvPr/>
        </p:nvSpPr>
        <p:spPr>
          <a:xfrm>
            <a:off x="819756" y="5968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</a:rPr>
              <a:t>Example</a:t>
            </a:r>
            <a:endParaRPr b="1" sz="3200">
              <a:solidFill>
                <a:srgbClr val="095A82"/>
              </a:solidFill>
            </a:endParaRPr>
          </a:p>
        </p:txBody>
      </p:sp>
      <p:graphicFrame>
        <p:nvGraphicFramePr>
          <p:cNvPr id="65" name="Google Shape;65;ge8aa8d3967_0_5"/>
          <p:cNvGraphicFramePr/>
          <p:nvPr/>
        </p:nvGraphicFramePr>
        <p:xfrm>
          <a:off x="952500" y="25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{D90DC966-7BCE-44C5-A48C-D5601FF9B3E7}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9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" name="Google Shape;66;ge8aa8d3967_0_5"/>
          <p:cNvGraphicFramePr/>
          <p:nvPr/>
        </p:nvGraphicFramePr>
        <p:xfrm>
          <a:off x="952500" y="42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{D90DC966-7BCE-44C5-A48C-D5601FF9B3E7}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9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ge8aa8d3967_0_5"/>
          <p:cNvSpPr/>
          <p:nvPr/>
        </p:nvSpPr>
        <p:spPr>
          <a:xfrm>
            <a:off x="2386200" y="3154638"/>
            <a:ext cx="22761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Before sorting</a:t>
            </a:r>
            <a:endParaRPr sz="2000"/>
          </a:p>
        </p:txBody>
      </p:sp>
      <p:sp>
        <p:nvSpPr>
          <p:cNvPr id="68" name="Google Shape;68;ge8aa8d3967_0_5"/>
          <p:cNvSpPr/>
          <p:nvPr/>
        </p:nvSpPr>
        <p:spPr>
          <a:xfrm>
            <a:off x="2386200" y="4927250"/>
            <a:ext cx="22761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After sorting</a:t>
            </a:r>
            <a:endParaRPr sz="2000"/>
          </a:p>
        </p:txBody>
      </p:sp>
      <p:graphicFrame>
        <p:nvGraphicFramePr>
          <p:cNvPr id="69" name="Google Shape;69;ge8aa8d3967_0_5"/>
          <p:cNvGraphicFramePr/>
          <p:nvPr/>
        </p:nvGraphicFramePr>
        <p:xfrm>
          <a:off x="6438900" y="25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{D90DC966-7BCE-44C5-A48C-D5601FF9B3E7}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9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" name="Google Shape;70;ge8aa8d3967_0_5"/>
          <p:cNvGraphicFramePr/>
          <p:nvPr/>
        </p:nvGraphicFramePr>
        <p:xfrm>
          <a:off x="6438900" y="428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{D90DC966-7BCE-44C5-A48C-D5601FF9B3E7}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1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3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9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ge8aa8d3967_0_5"/>
          <p:cNvSpPr/>
          <p:nvPr/>
        </p:nvSpPr>
        <p:spPr>
          <a:xfrm>
            <a:off x="7872600" y="3154650"/>
            <a:ext cx="22761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Before sorting</a:t>
            </a:r>
            <a:endParaRPr sz="2000"/>
          </a:p>
        </p:txBody>
      </p:sp>
      <p:sp>
        <p:nvSpPr>
          <p:cNvPr id="72" name="Google Shape;72;ge8aa8d3967_0_5"/>
          <p:cNvSpPr/>
          <p:nvPr/>
        </p:nvSpPr>
        <p:spPr>
          <a:xfrm>
            <a:off x="7872600" y="4927250"/>
            <a:ext cx="22761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After sorting</a:t>
            </a:r>
            <a:endParaRPr sz="2000"/>
          </a:p>
        </p:txBody>
      </p:sp>
      <p:sp>
        <p:nvSpPr>
          <p:cNvPr id="73" name="Google Shape;73;ge8aa8d3967_0_5"/>
          <p:cNvSpPr/>
          <p:nvPr/>
        </p:nvSpPr>
        <p:spPr>
          <a:xfrm>
            <a:off x="2386200" y="1695863"/>
            <a:ext cx="22761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Stable</a:t>
            </a:r>
            <a:endParaRPr sz="2400"/>
          </a:p>
        </p:txBody>
      </p:sp>
      <p:sp>
        <p:nvSpPr>
          <p:cNvPr id="74" name="Google Shape;74;ge8aa8d3967_0_5"/>
          <p:cNvSpPr/>
          <p:nvPr/>
        </p:nvSpPr>
        <p:spPr>
          <a:xfrm>
            <a:off x="7872600" y="1695863"/>
            <a:ext cx="22761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Uns</a:t>
            </a:r>
            <a:r>
              <a:rPr lang="en-IN" sz="2400"/>
              <a:t>table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f079034a0cdcb_35"/>
          <p:cNvSpPr txBox="1"/>
          <p:nvPr/>
        </p:nvSpPr>
        <p:spPr>
          <a:xfrm>
            <a:off x="838525" y="750025"/>
            <a:ext cx="105564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</a:rPr>
              <a:t>Stability of sorting algorithms</a:t>
            </a:r>
            <a:endParaRPr b="1" sz="3200">
              <a:solidFill>
                <a:srgbClr val="095A82"/>
              </a:solidFill>
            </a:endParaRPr>
          </a:p>
        </p:txBody>
      </p:sp>
      <p:graphicFrame>
        <p:nvGraphicFramePr>
          <p:cNvPr id="80" name="Google Shape;80;gc8f079034a0cdcb_35"/>
          <p:cNvGraphicFramePr/>
          <p:nvPr/>
        </p:nvGraphicFramePr>
        <p:xfrm>
          <a:off x="1015850" y="19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{D90DC966-7BCE-44C5-A48C-D5601FF9B3E7}</a:tableStyleId>
              </a:tblPr>
              <a:tblGrid>
                <a:gridCol w="1327150"/>
                <a:gridCol w="3405200"/>
                <a:gridCol w="3240325"/>
              </a:tblGrid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S.No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Algorithm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Stability by nature/default</a:t>
                      </a:r>
                      <a:endParaRPr sz="24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Bubble Sort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Yes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Insertion Sort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Yes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3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Merge Sort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Yes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Selection Sort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No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5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Quick Sort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No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6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Radix Sort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No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8aa8d3967_0_10"/>
          <p:cNvSpPr txBox="1"/>
          <p:nvPr/>
        </p:nvSpPr>
        <p:spPr>
          <a:xfrm>
            <a:off x="1214600" y="826650"/>
            <a:ext cx="10559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</a:rPr>
              <a:t>When to use which sorting algorithm?</a:t>
            </a:r>
            <a:endParaRPr b="1" i="0" sz="3200" u="none" cap="none" strike="noStrike">
              <a:solidFill>
                <a:srgbClr val="095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86;ge8aa8d3967_0_10"/>
          <p:cNvGraphicFramePr/>
          <p:nvPr/>
        </p:nvGraphicFramePr>
        <p:xfrm>
          <a:off x="1214600" y="230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{D90DC966-7BCE-44C5-A48C-D5601FF9B3E7}</a:tableStyleId>
              </a:tblPr>
              <a:tblGrid>
                <a:gridCol w="1024225"/>
                <a:gridCol w="2162200"/>
                <a:gridCol w="2192175"/>
                <a:gridCol w="28510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S. No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Algorithm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Small list only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Sorted/almost sorted for any list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Time Complexity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1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Bubble Sort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Yes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Yes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O(n</a:t>
                      </a:r>
                      <a:r>
                        <a:rPr baseline="30000" lang="en-IN" sz="2000"/>
                        <a:t>2</a:t>
                      </a:r>
                      <a:r>
                        <a:rPr lang="en-IN" sz="2000"/>
                        <a:t>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dk1"/>
                          </a:solidFill>
                        </a:rPr>
                        <a:t>Selection Sort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Yes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Yes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O(n</a:t>
                      </a:r>
                      <a:r>
                        <a:rPr baseline="30000" lang="en-IN" sz="2000"/>
                        <a:t>2</a:t>
                      </a:r>
                      <a:r>
                        <a:rPr lang="en-IN" sz="2000"/>
                        <a:t>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3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Insertion Sort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Yes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Yes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O(n)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8f079034a0cdcb_19"/>
          <p:cNvSpPr txBox="1"/>
          <p:nvPr/>
        </p:nvSpPr>
        <p:spPr>
          <a:xfrm>
            <a:off x="838525" y="750025"/>
            <a:ext cx="105564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</a:rPr>
              <a:t>When to use which sorting algorithm?</a:t>
            </a:r>
            <a:endParaRPr b="1" sz="3200">
              <a:solidFill>
                <a:srgbClr val="095A82"/>
              </a:solidFill>
            </a:endParaRPr>
          </a:p>
        </p:txBody>
      </p:sp>
      <p:sp>
        <p:nvSpPr>
          <p:cNvPr id="92" name="Google Shape;92;gc8f079034a0cdcb_19"/>
          <p:cNvSpPr txBox="1"/>
          <p:nvPr/>
        </p:nvSpPr>
        <p:spPr>
          <a:xfrm>
            <a:off x="838525" y="1932800"/>
            <a:ext cx="9715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4</a:t>
            </a:r>
            <a:r>
              <a:rPr lang="en-IN" sz="2000">
                <a:solidFill>
                  <a:schemeClr val="dk1"/>
                </a:solidFill>
              </a:rPr>
              <a:t>.  Merge Sort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Used when the data is large.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Used where the list has similar data as merge sort is stable.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Merge Sort is fast in the case of linked list.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Merge Sort is faster than quicksort when the list is larger.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f079034a0cdcb_25"/>
          <p:cNvSpPr txBox="1"/>
          <p:nvPr/>
        </p:nvSpPr>
        <p:spPr>
          <a:xfrm>
            <a:off x="838525" y="750025"/>
            <a:ext cx="105564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</a:rPr>
              <a:t>When to use which sorting algorithm?</a:t>
            </a:r>
            <a:endParaRPr b="1" sz="3200">
              <a:solidFill>
                <a:srgbClr val="095A82"/>
              </a:solidFill>
            </a:endParaRPr>
          </a:p>
        </p:txBody>
      </p:sp>
      <p:sp>
        <p:nvSpPr>
          <p:cNvPr id="98" name="Google Shape;98;gc8f079034a0cdcb_25"/>
          <p:cNvSpPr txBox="1"/>
          <p:nvPr/>
        </p:nvSpPr>
        <p:spPr>
          <a:xfrm>
            <a:off x="838525" y="1932800"/>
            <a:ext cx="971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5.  Quick Sort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Quick Sort is the fastest algorithm among all algorithms when the array or list is small.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This sorting algorithm is more efficient for the array or list that fits in memory.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8f079034a0cdcb_30"/>
          <p:cNvSpPr txBox="1"/>
          <p:nvPr/>
        </p:nvSpPr>
        <p:spPr>
          <a:xfrm>
            <a:off x="838525" y="750025"/>
            <a:ext cx="105564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</a:rPr>
              <a:t>When to use which sorting algorithm?</a:t>
            </a:r>
            <a:endParaRPr b="1" sz="3200">
              <a:solidFill>
                <a:srgbClr val="095A82"/>
              </a:solidFill>
            </a:endParaRPr>
          </a:p>
        </p:txBody>
      </p:sp>
      <p:sp>
        <p:nvSpPr>
          <p:cNvPr id="104" name="Google Shape;104;gc8f079034a0cdcb_30"/>
          <p:cNvSpPr txBox="1"/>
          <p:nvPr/>
        </p:nvSpPr>
        <p:spPr>
          <a:xfrm>
            <a:off x="838525" y="1971100"/>
            <a:ext cx="100062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6</a:t>
            </a:r>
            <a:r>
              <a:rPr lang="en-IN" sz="2000">
                <a:solidFill>
                  <a:schemeClr val="dk1"/>
                </a:solidFill>
              </a:rPr>
              <a:t>.  Radix Sort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Used to sort the list in lexicographical order (a generalization of alphabetical order to ordered symbols).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Radix Sort depends on digits or letters and is less flexible than other sorting algorithms.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Radix Sort uses more memory space.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