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Lst>
  <p:sldSz cy="6858000" cx="12192000"/>
  <p:notesSz cx="6858000" cy="9144000"/>
  <p:embeddedFontLst>
    <p:embeddedFont>
      <p:font typeface="Roboto"/>
      <p:regular r:id="rId47"/>
      <p:bold r:id="rId48"/>
      <p:italic r:id="rId49"/>
      <p:boldItalic r:id="rId50"/>
    </p:embeddedFont>
    <p:embeddedFont>
      <p:font typeface="Corbel"/>
      <p:regular r:id="rId51"/>
      <p:bold r:id="rId52"/>
      <p:italic r:id="rId53"/>
      <p:boldItalic r:id="rId54"/>
    </p:embeddedFont>
    <p:embeddedFont>
      <p:font typeface="Candara"/>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 uri="http://customooxmlschemas.google.com/">
      <go:slidesCustomData xmlns:go="http://customooxmlschemas.google.com/" r:id="rId59" roundtripDataSignature="AMtx7mj2OhXmb5v8wiS3BIliA8kuB8F+C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85615CA-CB12-4168-9F37-6DD8743341F1}">
  <a:tblStyle styleId="{085615CA-CB12-4168-9F37-6DD8743341F1}"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E01927F0-442D-4ABB-A7A6-81EA9A16E154}"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oboto-bold.fntdata"/><Relationship Id="rId47" Type="http://schemas.openxmlformats.org/officeDocument/2006/relationships/font" Target="fonts/Roboto-regular.fntdata"/><Relationship Id="rId49"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Corbel-regular.fntdata"/><Relationship Id="rId50" Type="http://schemas.openxmlformats.org/officeDocument/2006/relationships/font" Target="fonts/Roboto-boldItalic.fntdata"/><Relationship Id="rId53" Type="http://schemas.openxmlformats.org/officeDocument/2006/relationships/font" Target="fonts/Corbel-italic.fntdata"/><Relationship Id="rId52" Type="http://schemas.openxmlformats.org/officeDocument/2006/relationships/font" Target="fonts/Corbel-bold.fntdata"/><Relationship Id="rId11" Type="http://schemas.openxmlformats.org/officeDocument/2006/relationships/slide" Target="slides/slide5.xml"/><Relationship Id="rId55" Type="http://schemas.openxmlformats.org/officeDocument/2006/relationships/font" Target="fonts/Candara-regular.fntdata"/><Relationship Id="rId10" Type="http://schemas.openxmlformats.org/officeDocument/2006/relationships/slide" Target="slides/slide4.xml"/><Relationship Id="rId54" Type="http://schemas.openxmlformats.org/officeDocument/2006/relationships/font" Target="fonts/Corbel-boldItalic.fntdata"/><Relationship Id="rId13" Type="http://schemas.openxmlformats.org/officeDocument/2006/relationships/slide" Target="slides/slide7.xml"/><Relationship Id="rId57" Type="http://schemas.openxmlformats.org/officeDocument/2006/relationships/font" Target="fonts/Candara-italic.fntdata"/><Relationship Id="rId12" Type="http://schemas.openxmlformats.org/officeDocument/2006/relationships/slide" Target="slides/slide6.xml"/><Relationship Id="rId56" Type="http://schemas.openxmlformats.org/officeDocument/2006/relationships/font" Target="fonts/Candara-bold.fntdata"/><Relationship Id="rId15" Type="http://schemas.openxmlformats.org/officeDocument/2006/relationships/slide" Target="slides/slide9.xml"/><Relationship Id="rId59" Type="http://customschemas.google.com/relationships/presentationmetadata" Target="metadata"/><Relationship Id="rId14" Type="http://schemas.openxmlformats.org/officeDocument/2006/relationships/slide" Target="slides/slide8.xml"/><Relationship Id="rId58" Type="http://schemas.openxmlformats.org/officeDocument/2006/relationships/font" Target="fonts/Candara-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IN"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gdfd20670fb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 name="Google Shape;45;gdfd20670fb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 name="Google Shape;11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3" name="Google Shape;12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9" name="Google Shape;12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5" name="Google Shape;13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1" name="Google Shape;14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1" name="Google Shape;181;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gdfd20670fb_0_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 name="Google Shape;50;gdfd20670fb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5" name="Google Shape;195;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7" name="Google Shape;207;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4" name="Google Shape;224;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3" name="Google Shape;233;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3" name="Google Shape;243;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3" name="Google Shape;253;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3" name="Google Shape;273;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9" name="Google Shape;279;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8" name="Google Shape;288;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f1e3fa2c13_1_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 name="Google Shape;56;gf1e3fa2c13_1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5" name="Google Shape;295;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4" name="Google Shape;304;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1" name="Google Shape;311;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320" name="Google Shape;320;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1" name="Google Shape;321;p29: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7" name="Google Shape;327;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2" name="Google Shape;332;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8" name="Google Shape;338;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4" name="Google Shape;344;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5" name="Google Shape;365;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2" name="Google Shape;372;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f0b9ecf635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 name="Google Shape;62;gf0b9ecf635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dfd20670fb_0_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9" name="Google Shape;379;gdfd20670fb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f5fdb359c4_0_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 name="Google Shape;69;gf5fdb359c4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f5fdb359c4_0_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5" name="Google Shape;75;gf5fdb359c4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5" name="Google Shape;8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 name="Google Shape;9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 name="Google Shape;9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28"/>
          <p:cNvSpPr txBox="1"/>
          <p:nvPr>
            <p:ph type="ctrTitle"/>
          </p:nvPr>
        </p:nvSpPr>
        <p:spPr>
          <a:xfrm>
            <a:off x="914400" y="2130426"/>
            <a:ext cx="10363200" cy="14700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19" name="Google Shape;19;p28"/>
          <p:cNvSpPr txBox="1"/>
          <p:nvPr>
            <p:ph idx="1" type="subTitle"/>
          </p:nvPr>
        </p:nvSpPr>
        <p:spPr>
          <a:xfrm>
            <a:off x="1828800" y="3886200"/>
            <a:ext cx="8534400" cy="1752600"/>
          </a:xfrm>
          <a:prstGeom prst="rect">
            <a:avLst/>
          </a:prstGeom>
          <a:noFill/>
          <a:ln>
            <a:noFill/>
          </a:ln>
        </p:spPr>
        <p:txBody>
          <a:bodyPr anchorCtr="0" anchor="t" bIns="45700" lIns="91425" spcFirstLastPara="1" rIns="91425" wrap="square" tIns="45700">
            <a:noAutofit/>
          </a:bodyPr>
          <a:lstStyle>
            <a:lvl1pPr lvl="0" marR="0" algn="ctr">
              <a:lnSpc>
                <a:spcPct val="100000"/>
              </a:lnSpc>
              <a:spcBef>
                <a:spcPts val="640"/>
              </a:spcBef>
              <a:spcAft>
                <a:spcPts val="0"/>
              </a:spcAft>
              <a:buClr>
                <a:srgbClr val="888888"/>
              </a:buClr>
              <a:buSzPts val="3200"/>
              <a:buFont typeface="Arial"/>
              <a:buNone/>
              <a:defRPr b="0" i="0" sz="3200" u="none" cap="none" strike="noStrike">
                <a:solidFill>
                  <a:srgbClr val="888888"/>
                </a:solidFill>
                <a:latin typeface="Candara"/>
                <a:ea typeface="Candara"/>
                <a:cs typeface="Candara"/>
                <a:sym typeface="Candara"/>
              </a:defRPr>
            </a:lvl1pPr>
            <a:lvl2pPr lvl="1" marR="0" algn="ctr">
              <a:lnSpc>
                <a:spcPct val="100000"/>
              </a:lnSpc>
              <a:spcBef>
                <a:spcPts val="560"/>
              </a:spcBef>
              <a:spcAft>
                <a:spcPts val="0"/>
              </a:spcAft>
              <a:buClr>
                <a:srgbClr val="888888"/>
              </a:buClr>
              <a:buSzPts val="2800"/>
              <a:buFont typeface="Arial"/>
              <a:buNone/>
              <a:defRPr b="0" i="0" sz="2800" u="none" cap="none" strike="noStrike">
                <a:solidFill>
                  <a:srgbClr val="888888"/>
                </a:solidFill>
                <a:latin typeface="Candara"/>
                <a:ea typeface="Candara"/>
                <a:cs typeface="Candara"/>
                <a:sym typeface="Candara"/>
              </a:defRPr>
            </a:lvl2pPr>
            <a:lvl3pPr lvl="2" marR="0" algn="ctr">
              <a:lnSpc>
                <a:spcPct val="100000"/>
              </a:lnSpc>
              <a:spcBef>
                <a:spcPts val="480"/>
              </a:spcBef>
              <a:spcAft>
                <a:spcPts val="0"/>
              </a:spcAft>
              <a:buClr>
                <a:srgbClr val="888888"/>
              </a:buClr>
              <a:buSzPts val="2400"/>
              <a:buFont typeface="Arial"/>
              <a:buNone/>
              <a:defRPr b="0" i="0" sz="2400" u="none" cap="none" strike="noStrike">
                <a:solidFill>
                  <a:srgbClr val="888888"/>
                </a:solidFill>
                <a:latin typeface="Candara"/>
                <a:ea typeface="Candara"/>
                <a:cs typeface="Candara"/>
                <a:sym typeface="Candara"/>
              </a:defRPr>
            </a:lvl3pPr>
            <a:lvl4pPr lvl="3"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ndara"/>
                <a:ea typeface="Candara"/>
                <a:cs typeface="Candara"/>
                <a:sym typeface="Candara"/>
              </a:defRPr>
            </a:lvl4pPr>
            <a:lvl5pPr lvl="4"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ndara"/>
                <a:ea typeface="Candara"/>
                <a:cs typeface="Candara"/>
                <a:sym typeface="Candara"/>
              </a:defRPr>
            </a:lvl5pPr>
            <a:lvl6pPr lvl="5"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20" name="Google Shape;20;p28"/>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p28"/>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28"/>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3400">
        <p14:reveal dir="l"/>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3" name="Shape 23"/>
        <p:cNvGrpSpPr/>
        <p:nvPr/>
      </p:nvGrpSpPr>
      <p:grpSpPr>
        <a:xfrm>
          <a:off x="0" y="0"/>
          <a:ext cx="0" cy="0"/>
          <a:chOff x="0" y="0"/>
          <a:chExt cx="0" cy="0"/>
        </a:xfrm>
      </p:grpSpPr>
      <p:sp>
        <p:nvSpPr>
          <p:cNvPr id="24" name="Google Shape;24;p44"/>
          <p:cNvSpPr txBox="1"/>
          <p:nvPr>
            <p:ph idx="1" type="body"/>
          </p:nvPr>
        </p:nvSpPr>
        <p:spPr>
          <a:xfrm>
            <a:off x="622300" y="1160003"/>
            <a:ext cx="10947400" cy="2263006"/>
          </a:xfrm>
          <a:prstGeom prst="rect">
            <a:avLst/>
          </a:prstGeom>
          <a:noFill/>
          <a:ln>
            <a:noFill/>
          </a:ln>
        </p:spPr>
        <p:txBody>
          <a:bodyPr anchorCtr="0" anchor="t" bIns="16925" lIns="16925" spcFirstLastPara="1" rIns="16925" wrap="square" tIns="16925">
            <a:spAutoFit/>
          </a:bodyPr>
          <a:lstStyle>
            <a:lvl1pPr indent="-431800" lvl="0" marL="457200" algn="l">
              <a:lnSpc>
                <a:spcPct val="100000"/>
              </a:lnSpc>
              <a:spcBef>
                <a:spcPts val="640"/>
              </a:spcBef>
              <a:spcAft>
                <a:spcPts val="0"/>
              </a:spcAft>
              <a:buSzPts val="3200"/>
              <a:buChar char="•"/>
              <a:defRPr/>
            </a:lvl1pPr>
            <a:lvl2pPr indent="-406400" lvl="1" marL="914400" algn="l">
              <a:lnSpc>
                <a:spcPct val="100000"/>
              </a:lnSpc>
              <a:spcBef>
                <a:spcPts val="560"/>
              </a:spcBef>
              <a:spcAft>
                <a:spcPts val="0"/>
              </a:spcAft>
              <a:buSzPts val="2800"/>
              <a:buChar char="–"/>
              <a:defRPr/>
            </a:lvl2pPr>
            <a:lvl3pPr indent="-381000" lvl="2" marL="1371600" algn="l">
              <a:lnSpc>
                <a:spcPct val="100000"/>
              </a:lnSpc>
              <a:spcBef>
                <a:spcPts val="480"/>
              </a:spcBef>
              <a:spcAft>
                <a:spcPts val="0"/>
              </a:spcAft>
              <a:buClr>
                <a:srgbClr val="A5A5A5"/>
              </a:buClr>
              <a:buSzPts val="2400"/>
              <a:buChar char="•"/>
              <a:defRPr/>
            </a:lvl3pPr>
            <a:lvl4pPr indent="-355600" lvl="3" marL="1828800" algn="l">
              <a:lnSpc>
                <a:spcPct val="100000"/>
              </a:lnSpc>
              <a:spcBef>
                <a:spcPts val="400"/>
              </a:spcBef>
              <a:spcAft>
                <a:spcPts val="0"/>
              </a:spcAft>
              <a:buClr>
                <a:srgbClr val="A5A5A5"/>
              </a:buClr>
              <a:buSzPts val="2000"/>
              <a:buChar char="–"/>
              <a:defRPr/>
            </a:lvl4pPr>
            <a:lvl5pPr indent="-355600" lvl="4" marL="2286000" algn="l">
              <a:lnSpc>
                <a:spcPct val="100000"/>
              </a:lnSpc>
              <a:spcBef>
                <a:spcPts val="400"/>
              </a:spcBef>
              <a:spcAft>
                <a:spcPts val="0"/>
              </a:spcAft>
              <a:buClr>
                <a:srgbClr val="A5A5A5"/>
              </a:buClr>
              <a:buSzPts val="2000"/>
              <a:buChar char="»"/>
              <a:defRPr/>
            </a:lvl5pPr>
            <a:lvl6pPr indent="-355600" lvl="5" marL="2743200" algn="l">
              <a:lnSpc>
                <a:spcPct val="100000"/>
              </a:lnSpc>
              <a:spcBef>
                <a:spcPts val="400"/>
              </a:spcBef>
              <a:spcAft>
                <a:spcPts val="0"/>
              </a:spcAft>
              <a:buSzPts val="2000"/>
              <a:buChar char="•"/>
              <a:defRPr/>
            </a:lvl6pPr>
            <a:lvl7pPr indent="-355600" lvl="6" marL="3200400" algn="l">
              <a:lnSpc>
                <a:spcPct val="100000"/>
              </a:lnSpc>
              <a:spcBef>
                <a:spcPts val="400"/>
              </a:spcBef>
              <a:spcAft>
                <a:spcPts val="0"/>
              </a:spcAft>
              <a:buSzPts val="2000"/>
              <a:buChar char="•"/>
              <a:defRPr/>
            </a:lvl7pPr>
            <a:lvl8pPr indent="-355600" lvl="7" marL="3657600" algn="l">
              <a:lnSpc>
                <a:spcPct val="100000"/>
              </a:lnSpc>
              <a:spcBef>
                <a:spcPts val="400"/>
              </a:spcBef>
              <a:spcAft>
                <a:spcPts val="0"/>
              </a:spcAft>
              <a:buSzPts val="2000"/>
              <a:buChar char="•"/>
              <a:defRPr/>
            </a:lvl8pPr>
            <a:lvl9pPr indent="-355600" lvl="8" marL="4114800" algn="l">
              <a:lnSpc>
                <a:spcPct val="100000"/>
              </a:lnSpc>
              <a:spcBef>
                <a:spcPts val="400"/>
              </a:spcBef>
              <a:spcAft>
                <a:spcPts val="0"/>
              </a:spcAft>
              <a:buSzPts val="2000"/>
              <a:buChar char="•"/>
              <a:defRPr/>
            </a:lvl9pPr>
          </a:lstStyle>
          <a:p/>
        </p:txBody>
      </p:sp>
      <p:cxnSp>
        <p:nvCxnSpPr>
          <p:cNvPr id="25" name="Google Shape;25;p44"/>
          <p:cNvCxnSpPr/>
          <p:nvPr/>
        </p:nvCxnSpPr>
        <p:spPr>
          <a:xfrm>
            <a:off x="622300" y="1143000"/>
            <a:ext cx="10947400" cy="0"/>
          </a:xfrm>
          <a:prstGeom prst="straightConnector1">
            <a:avLst/>
          </a:prstGeom>
          <a:noFill/>
          <a:ln cap="flat" cmpd="sng" w="28575">
            <a:solidFill>
              <a:srgbClr val="095A82"/>
            </a:solidFill>
            <a:prstDash val="solid"/>
            <a:round/>
            <a:headEnd len="sm" w="sm" type="none"/>
            <a:tailEnd len="sm" w="sm" type="none"/>
          </a:ln>
        </p:spPr>
      </p:cxnSp>
      <p:sp>
        <p:nvSpPr>
          <p:cNvPr id="26" name="Google Shape;26;p44"/>
          <p:cNvSpPr txBox="1"/>
          <p:nvPr>
            <p:ph type="title"/>
          </p:nvPr>
        </p:nvSpPr>
        <p:spPr>
          <a:xfrm>
            <a:off x="622300" y="457202"/>
            <a:ext cx="10947400" cy="497415"/>
          </a:xfrm>
          <a:prstGeom prst="rect">
            <a:avLst/>
          </a:prstGeom>
          <a:noFill/>
          <a:ln>
            <a:noFill/>
          </a:ln>
        </p:spPr>
        <p:txBody>
          <a:bodyPr anchorCtr="0" anchor="t" bIns="16925" lIns="16925" spcFirstLastPara="1" rIns="16925" wrap="square" tIns="16925">
            <a:noAutofit/>
          </a:bodyPr>
          <a:lstStyle>
            <a:lvl1pPr lvl="0" algn="l">
              <a:lnSpc>
                <a:spcPct val="100000"/>
              </a:lnSpc>
              <a:spcBef>
                <a:spcPts val="0"/>
              </a:spcBef>
              <a:spcAft>
                <a:spcPts val="0"/>
              </a:spcAft>
              <a:buSzPts val="1400"/>
              <a:buNone/>
              <a:defRPr>
                <a:solidFill>
                  <a:srgbClr val="095A8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7" name="Shape 27"/>
        <p:cNvGrpSpPr/>
        <p:nvPr/>
      </p:nvGrpSpPr>
      <p:grpSpPr>
        <a:xfrm>
          <a:off x="0" y="0"/>
          <a:ext cx="0" cy="0"/>
          <a:chOff x="0" y="0"/>
          <a:chExt cx="0" cy="0"/>
        </a:xfrm>
      </p:grpSpPr>
      <p:sp>
        <p:nvSpPr>
          <p:cNvPr id="28" name="Google Shape;28;p37"/>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Autofit/>
          </a:bodyPr>
          <a:lstStyle>
            <a:lvl1pPr lvl="0" marR="0" algn="l">
              <a:lnSpc>
                <a:spcPct val="100000"/>
              </a:lnSpc>
              <a:spcBef>
                <a:spcPts val="0"/>
              </a:spcBef>
              <a:spcAft>
                <a:spcPts val="0"/>
              </a:spcAft>
              <a:buSzPts val="1400"/>
              <a:buNone/>
              <a:defRPr b="1" i="0" sz="20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29" name="Google Shape;29;p37"/>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ndara"/>
                <a:ea typeface="Candara"/>
                <a:cs typeface="Candara"/>
                <a:sym typeface="Candara"/>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ndara"/>
                <a:ea typeface="Candara"/>
                <a:cs typeface="Candara"/>
                <a:sym typeface="Candara"/>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0" name="Google Shape;30;p37"/>
          <p:cNvSpPr txBox="1"/>
          <p:nvPr>
            <p:ph idx="2" type="body"/>
          </p:nvPr>
        </p:nvSpPr>
        <p:spPr>
          <a:xfrm>
            <a:off x="609601" y="1435101"/>
            <a:ext cx="4011084" cy="4691063"/>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Candara"/>
                <a:ea typeface="Candara"/>
                <a:cs typeface="Candara"/>
                <a:sym typeface="Candara"/>
              </a:defRPr>
            </a:lvl1pPr>
            <a:lvl2pPr indent="-228600" lvl="1" marL="9144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ndara"/>
                <a:ea typeface="Candara"/>
                <a:cs typeface="Candara"/>
                <a:sym typeface="Candara"/>
              </a:defRPr>
            </a:lvl2pPr>
            <a:lvl3pPr indent="-228600" lvl="2" marL="1371600" marR="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Candara"/>
                <a:ea typeface="Candara"/>
                <a:cs typeface="Candara"/>
                <a:sym typeface="Candara"/>
              </a:defRPr>
            </a:lvl3pPr>
            <a:lvl4pPr indent="-228600" lvl="3" marL="1828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ndara"/>
                <a:ea typeface="Candara"/>
                <a:cs typeface="Candara"/>
                <a:sym typeface="Candara"/>
              </a:defRPr>
            </a:lvl4pPr>
            <a:lvl5pPr indent="-228600" lvl="4" marL="22860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ndara"/>
                <a:ea typeface="Candara"/>
                <a:cs typeface="Candara"/>
                <a:sym typeface="Candara"/>
              </a:defRPr>
            </a:lvl5pPr>
            <a:lvl6pPr indent="-228600" lvl="5" marL="27432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31" name="Google Shape;31;p37"/>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Google Shape;32;p37"/>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3" name="Google Shape;33;p37"/>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3400">
        <p14:reveal dir="l"/>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4" name="Shape 34"/>
        <p:cNvGrpSpPr/>
        <p:nvPr/>
      </p:nvGrpSpPr>
      <p:grpSpPr>
        <a:xfrm>
          <a:off x="0" y="0"/>
          <a:ext cx="0" cy="0"/>
          <a:chOff x="0" y="0"/>
          <a:chExt cx="0" cy="0"/>
        </a:xfrm>
      </p:grpSpPr>
      <p:sp>
        <p:nvSpPr>
          <p:cNvPr id="35" name="Google Shape;35;p38"/>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36" name="Google Shape;36;p38"/>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Autofit/>
          </a:bodyPr>
          <a:lstStyle>
            <a:lvl1pPr indent="-228600" lvl="0" marL="457200" marR="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Candara"/>
                <a:ea typeface="Candara"/>
                <a:cs typeface="Candara"/>
                <a:sym typeface="Candara"/>
              </a:defRPr>
            </a:lvl1pPr>
            <a:lvl2pPr indent="-228600" lvl="1" marL="914400" marR="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Candara"/>
                <a:ea typeface="Candara"/>
                <a:cs typeface="Candara"/>
                <a:sym typeface="Candara"/>
              </a:defRPr>
            </a:lvl2pPr>
            <a:lvl3pPr indent="-228600" lvl="2" marL="1371600" marR="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Candara"/>
                <a:ea typeface="Candara"/>
                <a:cs typeface="Candara"/>
                <a:sym typeface="Candara"/>
              </a:defRPr>
            </a:lvl3pPr>
            <a:lvl4pPr indent="-228600" lvl="3" marL="1828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4pPr>
            <a:lvl5pPr indent="-228600" lvl="4" marL="22860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7" name="Google Shape;37;p38"/>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Autofit/>
          </a:bodyPr>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ndara"/>
                <a:ea typeface="Candara"/>
                <a:cs typeface="Candara"/>
                <a:sym typeface="Candara"/>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38" name="Google Shape;38;p38"/>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Autofit/>
          </a:bodyPr>
          <a:lstStyle>
            <a:lvl1pPr indent="-228600" lvl="0" marL="457200" marR="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Candara"/>
                <a:ea typeface="Candara"/>
                <a:cs typeface="Candara"/>
                <a:sym typeface="Candara"/>
              </a:defRPr>
            </a:lvl1pPr>
            <a:lvl2pPr indent="-228600" lvl="1" marL="914400" marR="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Candara"/>
                <a:ea typeface="Candara"/>
                <a:cs typeface="Candara"/>
                <a:sym typeface="Candara"/>
              </a:defRPr>
            </a:lvl2pPr>
            <a:lvl3pPr indent="-228600" lvl="2" marL="1371600" marR="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Candara"/>
                <a:ea typeface="Candara"/>
                <a:cs typeface="Candara"/>
                <a:sym typeface="Candara"/>
              </a:defRPr>
            </a:lvl3pPr>
            <a:lvl4pPr indent="-228600" lvl="3" marL="1828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4pPr>
            <a:lvl5pPr indent="-228600" lvl="4" marL="22860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9" name="Google Shape;39;p38"/>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Autofit/>
          </a:bodyPr>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ndara"/>
                <a:ea typeface="Candara"/>
                <a:cs typeface="Candara"/>
                <a:sym typeface="Candara"/>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0" name="Google Shape;40;p38"/>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1" name="Google Shape;41;p38"/>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2" name="Google Shape;42;p38"/>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3400">
        <p14:reveal dir="l"/>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7"/>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9pPr>
          </a:lstStyle>
          <a:p/>
        </p:txBody>
      </p:sp>
      <p:sp>
        <p:nvSpPr>
          <p:cNvPr id="11" name="Google Shape;11;p27"/>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ndara"/>
                <a:ea typeface="Candara"/>
                <a:cs typeface="Candara"/>
                <a:sym typeface="Candara"/>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ndara"/>
                <a:ea typeface="Candara"/>
                <a:cs typeface="Candara"/>
                <a:sym typeface="Candara"/>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27"/>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7"/>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595959"/>
                </a:solidFill>
                <a:latin typeface="Candara"/>
                <a:ea typeface="Candara"/>
                <a:cs typeface="Candara"/>
                <a:sym typeface="Candar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7"/>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solidFill>
                <a:srgbClr val="000000"/>
              </a:solidFill>
              <a:latin typeface="Arial"/>
              <a:ea typeface="Arial"/>
              <a:cs typeface="Arial"/>
              <a:sym typeface="Arial"/>
            </a:endParaRPr>
          </a:p>
        </p:txBody>
      </p:sp>
      <p:sp>
        <p:nvSpPr>
          <p:cNvPr id="15" name="Google Shape;15;p27"/>
          <p:cNvSpPr txBox="1"/>
          <p:nvPr/>
        </p:nvSpPr>
        <p:spPr>
          <a:xfrm>
            <a:off x="0" y="0"/>
            <a:ext cx="508000" cy="685800"/>
          </a:xfrm>
          <a:prstGeom prst="rect">
            <a:avLst/>
          </a:prstGeom>
          <a:solidFill>
            <a:srgbClr val="0F75B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 name="Google Shape;16;p27"/>
          <p:cNvSpPr txBox="1"/>
          <p:nvPr/>
        </p:nvSpPr>
        <p:spPr>
          <a:xfrm>
            <a:off x="0" y="685800"/>
            <a:ext cx="508000" cy="685800"/>
          </a:xfrm>
          <a:prstGeom prst="rect">
            <a:avLst/>
          </a:prstGeom>
          <a:solidFill>
            <a:srgbClr val="25AAE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Lst>
  <mc:AlternateContent>
    <mc:Choice Requires="p14">
      <p:transition spd="slow" p14:dur="3400">
        <p14:reveal dir="l"/>
      </p:transition>
    </mc:Choice>
    <mc:Fallback>
      <p:transition spd="med">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gdfd20670fb_0_0"/>
          <p:cNvSpPr/>
          <p:nvPr/>
        </p:nvSpPr>
        <p:spPr>
          <a:xfrm>
            <a:off x="3124922" y="2804869"/>
            <a:ext cx="6728700" cy="969300"/>
          </a:xfrm>
          <a:prstGeom prst="roundRect">
            <a:avLst>
              <a:gd fmla="val 16667" name="adj"/>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n-IN" sz="3200" u="none" cap="none" strike="noStrike">
                <a:solidFill>
                  <a:srgbClr val="0F75BD"/>
                </a:solidFill>
                <a:latin typeface="Calibri"/>
                <a:ea typeface="Calibri"/>
                <a:cs typeface="Calibri"/>
                <a:sym typeface="Calibri"/>
              </a:rPr>
              <a:t>Subqueries</a:t>
            </a:r>
            <a:endParaRPr b="1" i="0" sz="3200" u="none" cap="none" strike="noStrike">
              <a:solidFill>
                <a:srgbClr val="0F75BD"/>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4"/>
          <p:cNvSpPr txBox="1"/>
          <p:nvPr/>
        </p:nvSpPr>
        <p:spPr>
          <a:xfrm>
            <a:off x="678056" y="420913"/>
            <a:ext cx="10947300" cy="526800"/>
          </a:xfrm>
          <a:prstGeom prst="rect">
            <a:avLst/>
          </a:prstGeom>
          <a:noFill/>
          <a:ln>
            <a:noFill/>
          </a:ln>
        </p:spPr>
        <p:txBody>
          <a:bodyPr anchorCtr="0" anchor="t" bIns="16925" lIns="16925" spcFirstLastPara="1" rIns="16925" wrap="square" tIns="16925">
            <a:spAutoFit/>
          </a:bodyPr>
          <a:lstStyle/>
          <a:p>
            <a:pPr indent="0" lvl="0" marL="0" marR="0" rtl="0" algn="l">
              <a:lnSpc>
                <a:spcPct val="100000"/>
              </a:lnSpc>
              <a:spcBef>
                <a:spcPts val="0"/>
              </a:spcBef>
              <a:spcAft>
                <a:spcPts val="0"/>
              </a:spcAft>
              <a:buClr>
                <a:schemeClr val="dk1"/>
              </a:buClr>
              <a:buSzPts val="1100"/>
              <a:buFont typeface="Arial"/>
              <a:buNone/>
            </a:pPr>
            <a:r>
              <a:rPr b="1" i="0" lang="en-IN" sz="3200" u="none" cap="none" strike="noStrike">
                <a:solidFill>
                  <a:srgbClr val="095A82"/>
                </a:solidFill>
                <a:latin typeface="Calibri"/>
                <a:ea typeface="Calibri"/>
                <a:cs typeface="Calibri"/>
                <a:sym typeface="Calibri"/>
              </a:rPr>
              <a:t>Transaction flow</a:t>
            </a:r>
            <a:endParaRPr b="1" i="0" sz="3200" u="none" cap="none" strike="noStrike">
              <a:solidFill>
                <a:srgbClr val="095A82"/>
              </a:solidFill>
              <a:latin typeface="Calibri"/>
              <a:ea typeface="Calibri"/>
              <a:cs typeface="Calibri"/>
              <a:sym typeface="Calibri"/>
            </a:endParaRPr>
          </a:p>
        </p:txBody>
      </p:sp>
      <p:sp>
        <p:nvSpPr>
          <p:cNvPr id="120" name="Google Shape;120;p4"/>
          <p:cNvSpPr txBox="1"/>
          <p:nvPr/>
        </p:nvSpPr>
        <p:spPr>
          <a:xfrm>
            <a:off x="650700" y="1657950"/>
            <a:ext cx="10890600" cy="329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Active:</a:t>
            </a:r>
            <a:r>
              <a:rPr b="0" i="0" lang="en-IN" sz="2000" u="none" cap="none" strike="noStrike">
                <a:solidFill>
                  <a:srgbClr val="000000"/>
                </a:solidFill>
                <a:latin typeface="Calibri"/>
                <a:ea typeface="Calibri"/>
                <a:cs typeface="Calibri"/>
                <a:sym typeface="Calibri"/>
              </a:rPr>
              <a:t> </a:t>
            </a:r>
            <a:endParaRPr b="0" i="0" sz="2000" u="none" cap="none" strike="noStrike">
              <a:solidFill>
                <a:srgbClr val="000000"/>
              </a:solidFill>
              <a:latin typeface="Calibri"/>
              <a:ea typeface="Calibri"/>
              <a:cs typeface="Calibri"/>
              <a:sym typeface="Calibri"/>
            </a:endParaRPr>
          </a:p>
          <a:p>
            <a:pPr indent="-342900" lvl="0" marL="457200" marR="0" rtl="0" algn="l">
              <a:lnSpc>
                <a:spcPct val="100000"/>
              </a:lnSpc>
              <a:spcBef>
                <a:spcPts val="0"/>
              </a:spcBef>
              <a:spcAft>
                <a:spcPts val="0"/>
              </a:spcAft>
              <a:buClr>
                <a:srgbClr val="000000"/>
              </a:buClr>
              <a:buSzPts val="1800"/>
              <a:buFont typeface="Calibri"/>
              <a:buChar char="●"/>
            </a:pPr>
            <a:r>
              <a:rPr b="0" i="0" lang="en-IN" sz="1800" u="none" cap="none" strike="noStrike">
                <a:solidFill>
                  <a:srgbClr val="000000"/>
                </a:solidFill>
                <a:latin typeface="Calibri"/>
                <a:ea typeface="Calibri"/>
                <a:cs typeface="Calibri"/>
                <a:sym typeface="Calibri"/>
              </a:rPr>
              <a:t>When the transaction(query) is executed by the user, </a:t>
            </a:r>
            <a:r>
              <a:rPr b="1" i="0" lang="en-IN" sz="1800" u="none" cap="none" strike="noStrike">
                <a:solidFill>
                  <a:srgbClr val="000000"/>
                </a:solidFill>
                <a:latin typeface="Calibri"/>
                <a:ea typeface="Calibri"/>
                <a:cs typeface="Calibri"/>
                <a:sym typeface="Calibri"/>
              </a:rPr>
              <a:t>Database </a:t>
            </a:r>
            <a:r>
              <a:rPr b="0" i="0" lang="en-IN" sz="1800" u="none" cap="none" strike="noStrike">
                <a:solidFill>
                  <a:srgbClr val="000000"/>
                </a:solidFill>
                <a:latin typeface="Calibri"/>
                <a:ea typeface="Calibri"/>
                <a:cs typeface="Calibri"/>
                <a:sym typeface="Calibri"/>
              </a:rPr>
              <a:t>will make the transaction Active.</a:t>
            </a:r>
            <a:endParaRPr b="0" i="0" sz="1800" u="none" cap="none" strike="noStrike">
              <a:solidFill>
                <a:srgbClr val="000000"/>
              </a:solidFill>
              <a:latin typeface="Calibri"/>
              <a:ea typeface="Calibri"/>
              <a:cs typeface="Calibri"/>
              <a:sym typeface="Calibri"/>
            </a:endParaRPr>
          </a:p>
          <a:p>
            <a:pPr indent="-342900" lvl="0" marL="457200" marR="0" rtl="0" algn="l">
              <a:lnSpc>
                <a:spcPct val="100000"/>
              </a:lnSpc>
              <a:spcBef>
                <a:spcPts val="0"/>
              </a:spcBef>
              <a:spcAft>
                <a:spcPts val="0"/>
              </a:spcAft>
              <a:buClr>
                <a:srgbClr val="000000"/>
              </a:buClr>
              <a:buSzPts val="1800"/>
              <a:buFont typeface="Calibri"/>
              <a:buChar char="●"/>
            </a:pPr>
            <a:r>
              <a:rPr b="0" i="0" lang="en-IN" sz="1800" u="none" cap="none" strike="noStrike">
                <a:solidFill>
                  <a:schemeClr val="dk1"/>
                </a:solidFill>
                <a:latin typeface="Calibri"/>
                <a:ea typeface="Calibri"/>
                <a:cs typeface="Calibri"/>
                <a:sym typeface="Calibri"/>
              </a:rPr>
              <a:t>Database checks for any syntax or semantic errors in the query.</a:t>
            </a:r>
            <a:endParaRPr b="0" i="0" sz="1800" u="none" cap="none" strike="noStrike">
              <a:solidFill>
                <a:srgbClr val="000000"/>
              </a:solidFill>
              <a:latin typeface="Calibri"/>
              <a:ea typeface="Calibri"/>
              <a:cs typeface="Calibri"/>
              <a:sym typeface="Calibri"/>
            </a:endParaRPr>
          </a:p>
          <a:p>
            <a:pPr indent="-342900" lvl="0" marL="457200" marR="0" rtl="0" algn="l">
              <a:lnSpc>
                <a:spcPct val="100000"/>
              </a:lnSpc>
              <a:spcBef>
                <a:spcPts val="0"/>
              </a:spcBef>
              <a:spcAft>
                <a:spcPts val="0"/>
              </a:spcAft>
              <a:buClr>
                <a:srgbClr val="000000"/>
              </a:buClr>
              <a:buSzPts val="1800"/>
              <a:buFont typeface="Calibri"/>
              <a:buChar char="●"/>
            </a:pPr>
            <a:r>
              <a:rPr b="0" i="0" lang="en-IN" sz="1800" u="none" cap="none" strike="noStrike">
                <a:solidFill>
                  <a:srgbClr val="000000"/>
                </a:solidFill>
                <a:latin typeface="Calibri"/>
                <a:ea typeface="Calibri"/>
                <a:cs typeface="Calibri"/>
                <a:sym typeface="Calibri"/>
              </a:rPr>
              <a:t>CPU will load the table into temporary(RAM) memory or buffer(RAM) memory.</a:t>
            </a:r>
            <a:endParaRPr b="0" i="0" sz="1800" u="none" cap="none" strike="noStrike">
              <a:solidFill>
                <a:srgbClr val="000000"/>
              </a:solidFill>
              <a:latin typeface="Calibri"/>
              <a:ea typeface="Calibri"/>
              <a:cs typeface="Calibri"/>
              <a:sym typeface="Calibri"/>
            </a:endParaRPr>
          </a:p>
          <a:p>
            <a:pPr indent="-342900" lvl="0" marL="457200" marR="0" rtl="0" algn="l">
              <a:lnSpc>
                <a:spcPct val="100000"/>
              </a:lnSpc>
              <a:spcBef>
                <a:spcPts val="0"/>
              </a:spcBef>
              <a:spcAft>
                <a:spcPts val="0"/>
              </a:spcAft>
              <a:buClr>
                <a:srgbClr val="000000"/>
              </a:buClr>
              <a:buSzPts val="1800"/>
              <a:buFont typeface="Calibri"/>
              <a:buChar char="●"/>
            </a:pPr>
            <a:r>
              <a:rPr b="0" i="0" lang="en-IN" sz="1800" u="none" cap="none" strike="noStrike">
                <a:solidFill>
                  <a:srgbClr val="000000"/>
                </a:solidFill>
                <a:latin typeface="Calibri"/>
                <a:ea typeface="Calibri"/>
                <a:cs typeface="Calibri"/>
                <a:sym typeface="Calibri"/>
              </a:rPr>
              <a:t>If No errors in query and no errors while loading table to RAM, proceed to </a:t>
            </a:r>
            <a:r>
              <a:rPr b="1" i="0" lang="en-IN" sz="1800" u="none" cap="none" strike="noStrike">
                <a:solidFill>
                  <a:srgbClr val="000000"/>
                </a:solidFill>
                <a:latin typeface="Calibri"/>
                <a:ea typeface="Calibri"/>
                <a:cs typeface="Calibri"/>
                <a:sym typeface="Calibri"/>
              </a:rPr>
              <a:t>Partially committed</a:t>
            </a:r>
            <a:r>
              <a:rPr b="0" i="0" lang="en-IN" sz="1800" u="none" cap="none" strike="noStrike">
                <a:solidFill>
                  <a:srgbClr val="000000"/>
                </a:solidFill>
                <a:latin typeface="Calibri"/>
                <a:ea typeface="Calibri"/>
                <a:cs typeface="Calibri"/>
                <a:sym typeface="Calibri"/>
              </a:rPr>
              <a:t> state. Else, proceed to </a:t>
            </a:r>
            <a:r>
              <a:rPr b="1" i="0" lang="en-IN" sz="1800" u="none" cap="none" strike="noStrike">
                <a:solidFill>
                  <a:srgbClr val="000000"/>
                </a:solidFill>
                <a:latin typeface="Calibri"/>
                <a:ea typeface="Calibri"/>
                <a:cs typeface="Calibri"/>
                <a:sym typeface="Calibri"/>
              </a:rPr>
              <a:t>Failed </a:t>
            </a:r>
            <a:r>
              <a:rPr b="0" i="0" lang="en-IN" sz="1800" u="none" cap="none" strike="noStrike">
                <a:solidFill>
                  <a:srgbClr val="000000"/>
                </a:solidFill>
                <a:latin typeface="Calibri"/>
                <a:ea typeface="Calibri"/>
                <a:cs typeface="Calibri"/>
                <a:sym typeface="Calibri"/>
              </a:rPr>
              <a:t>state.</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Partially committed state:</a:t>
            </a:r>
            <a:endParaRPr b="0" i="0" sz="2000" u="none" cap="none" strike="noStrike">
              <a:solidFill>
                <a:srgbClr val="000000"/>
              </a:solidFill>
              <a:latin typeface="Calibri"/>
              <a:ea typeface="Calibri"/>
              <a:cs typeface="Calibri"/>
              <a:sym typeface="Calibri"/>
            </a:endParaRPr>
          </a:p>
          <a:p>
            <a:pPr indent="-342900" lvl="0" marL="457200" marR="0" rtl="0" algn="l">
              <a:lnSpc>
                <a:spcPct val="100000"/>
              </a:lnSpc>
              <a:spcBef>
                <a:spcPts val="0"/>
              </a:spcBef>
              <a:spcAft>
                <a:spcPts val="0"/>
              </a:spcAft>
              <a:buClr>
                <a:srgbClr val="000000"/>
              </a:buClr>
              <a:buSzPts val="1800"/>
              <a:buFont typeface="Calibri"/>
              <a:buChar char="●"/>
            </a:pPr>
            <a:r>
              <a:rPr b="0" i="0" lang="en-IN" sz="1800" u="none" cap="none" strike="noStrike">
                <a:solidFill>
                  <a:srgbClr val="000000"/>
                </a:solidFill>
                <a:latin typeface="Calibri"/>
                <a:ea typeface="Calibri"/>
                <a:cs typeface="Calibri"/>
                <a:sym typeface="Calibri"/>
              </a:rPr>
              <a:t>Here the database table which is fetched from secondary storage to temporary storage(RAM) gets updated.</a:t>
            </a:r>
            <a:endParaRPr b="0" i="0" sz="1800" u="none" cap="none" strike="noStrike">
              <a:solidFill>
                <a:srgbClr val="000000"/>
              </a:solidFill>
              <a:latin typeface="Calibri"/>
              <a:ea typeface="Calibri"/>
              <a:cs typeface="Calibri"/>
              <a:sym typeface="Calibri"/>
            </a:endParaRPr>
          </a:p>
          <a:p>
            <a:pPr indent="-342900" lvl="0" marL="457200" marR="0" rtl="0" algn="l">
              <a:lnSpc>
                <a:spcPct val="100000"/>
              </a:lnSpc>
              <a:spcBef>
                <a:spcPts val="0"/>
              </a:spcBef>
              <a:spcAft>
                <a:spcPts val="0"/>
              </a:spcAft>
              <a:buClr>
                <a:srgbClr val="000000"/>
              </a:buClr>
              <a:buSzPts val="1800"/>
              <a:buFont typeface="Calibri"/>
              <a:buChar char="●"/>
            </a:pPr>
            <a:r>
              <a:rPr b="0" i="0" lang="en-IN" sz="1800" u="none" cap="none" strike="noStrike">
                <a:solidFill>
                  <a:srgbClr val="000000"/>
                </a:solidFill>
                <a:latin typeface="Calibri"/>
                <a:ea typeface="Calibri"/>
                <a:cs typeface="Calibri"/>
                <a:sym typeface="Calibri"/>
              </a:rPr>
              <a:t>If the update is not occurred completely due to any reason, then proceed to Failed state. Else, proceed to Committed state.</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5"/>
          <p:cNvSpPr txBox="1"/>
          <p:nvPr/>
        </p:nvSpPr>
        <p:spPr>
          <a:xfrm>
            <a:off x="678056" y="420913"/>
            <a:ext cx="10947300" cy="526800"/>
          </a:xfrm>
          <a:prstGeom prst="rect">
            <a:avLst/>
          </a:prstGeom>
          <a:noFill/>
          <a:ln>
            <a:noFill/>
          </a:ln>
        </p:spPr>
        <p:txBody>
          <a:bodyPr anchorCtr="0" anchor="t" bIns="16925" lIns="16925" spcFirstLastPara="1" rIns="16925" wrap="square" tIns="16925">
            <a:spAutoFit/>
          </a:bodyPr>
          <a:lstStyle/>
          <a:p>
            <a:pPr indent="0" lvl="0" marL="0" marR="0" rtl="0" algn="l">
              <a:lnSpc>
                <a:spcPct val="100000"/>
              </a:lnSpc>
              <a:spcBef>
                <a:spcPts val="0"/>
              </a:spcBef>
              <a:spcAft>
                <a:spcPts val="0"/>
              </a:spcAft>
              <a:buClr>
                <a:schemeClr val="dk1"/>
              </a:buClr>
              <a:buSzPts val="1100"/>
              <a:buFont typeface="Arial"/>
              <a:buNone/>
            </a:pPr>
            <a:r>
              <a:rPr b="1" i="0" lang="en-IN" sz="3200" u="none" cap="none" strike="noStrike">
                <a:solidFill>
                  <a:srgbClr val="095A82"/>
                </a:solidFill>
                <a:latin typeface="Calibri"/>
                <a:ea typeface="Calibri"/>
                <a:cs typeface="Calibri"/>
                <a:sym typeface="Calibri"/>
              </a:rPr>
              <a:t>Transaction flow</a:t>
            </a:r>
            <a:endParaRPr b="1" i="0" sz="3200" u="none" cap="none" strike="noStrike">
              <a:solidFill>
                <a:srgbClr val="095A82"/>
              </a:solidFill>
              <a:latin typeface="Calibri"/>
              <a:ea typeface="Calibri"/>
              <a:cs typeface="Calibri"/>
              <a:sym typeface="Calibri"/>
            </a:endParaRPr>
          </a:p>
        </p:txBody>
      </p:sp>
      <p:sp>
        <p:nvSpPr>
          <p:cNvPr id="126" name="Google Shape;126;p5"/>
          <p:cNvSpPr txBox="1"/>
          <p:nvPr/>
        </p:nvSpPr>
        <p:spPr>
          <a:xfrm>
            <a:off x="650700" y="1429350"/>
            <a:ext cx="10890600" cy="4740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IN" sz="2000" u="none" cap="none" strike="noStrike">
                <a:solidFill>
                  <a:schemeClr val="dk1"/>
                </a:solidFill>
                <a:latin typeface="Calibri"/>
                <a:ea typeface="Calibri"/>
                <a:cs typeface="Calibri"/>
                <a:sym typeface="Calibri"/>
              </a:rPr>
              <a:t>Committed state:</a:t>
            </a:r>
            <a:r>
              <a:rPr b="0" i="0" lang="en-IN" sz="2000" u="none" cap="none" strike="noStrike">
                <a:solidFill>
                  <a:schemeClr val="dk1"/>
                </a:solidFill>
                <a:latin typeface="Calibri"/>
                <a:ea typeface="Calibri"/>
                <a:cs typeface="Calibri"/>
                <a:sym typeface="Calibri"/>
              </a:rPr>
              <a:t> </a:t>
            </a:r>
            <a:endParaRPr b="0" i="0" sz="20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IN" sz="1800" u="none" cap="none" strike="noStrike">
                <a:solidFill>
                  <a:schemeClr val="dk1"/>
                </a:solidFill>
                <a:latin typeface="Calibri"/>
                <a:ea typeface="Calibri"/>
                <a:cs typeface="Calibri"/>
                <a:sym typeface="Calibri"/>
              </a:rPr>
              <a:t>Once the changes are successfully updated in the buffer(RAM) level or temporary storage(RAM) level, same changes occur in the secondary storage also.</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IN" sz="1800" u="none" cap="none" strike="noStrike">
                <a:solidFill>
                  <a:schemeClr val="dk1"/>
                </a:solidFill>
                <a:latin typeface="Calibri"/>
                <a:ea typeface="Calibri"/>
                <a:cs typeface="Calibri"/>
                <a:sym typeface="Calibri"/>
              </a:rPr>
              <a:t>Once all the changes are made successfully, proceed to </a:t>
            </a:r>
            <a:r>
              <a:rPr b="1" i="0" lang="en-IN" sz="1800" u="none" cap="none" strike="noStrike">
                <a:solidFill>
                  <a:schemeClr val="dk1"/>
                </a:solidFill>
                <a:latin typeface="Calibri"/>
                <a:ea typeface="Calibri"/>
                <a:cs typeface="Calibri"/>
                <a:sym typeface="Calibri"/>
              </a:rPr>
              <a:t>Terminate </a:t>
            </a:r>
            <a:r>
              <a:rPr b="0" i="0" lang="en-IN" sz="1800" u="none" cap="none" strike="noStrike">
                <a:solidFill>
                  <a:schemeClr val="dk1"/>
                </a:solidFill>
                <a:latin typeface="Calibri"/>
                <a:ea typeface="Calibri"/>
                <a:cs typeface="Calibri"/>
                <a:sym typeface="Calibri"/>
              </a:rPr>
              <a:t>state.</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b="1" i="0" lang="en-IN" sz="2000" u="none" cap="none" strike="noStrike">
                <a:solidFill>
                  <a:schemeClr val="dk1"/>
                </a:solidFill>
                <a:latin typeface="Calibri"/>
                <a:ea typeface="Calibri"/>
                <a:cs typeface="Calibri"/>
                <a:sym typeface="Calibri"/>
              </a:rPr>
              <a:t>Terminate state:</a:t>
            </a:r>
            <a:r>
              <a:rPr b="0" i="0" lang="en-IN" sz="2000" u="none" cap="none" strike="noStrike">
                <a:solidFill>
                  <a:schemeClr val="dk1"/>
                </a:solidFill>
                <a:latin typeface="Calibri"/>
                <a:ea typeface="Calibri"/>
                <a:cs typeface="Calibri"/>
                <a:sym typeface="Calibri"/>
              </a:rPr>
              <a:t> </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libri"/>
                <a:ea typeface="Calibri"/>
                <a:cs typeface="Calibri"/>
                <a:sym typeface="Calibri"/>
              </a:rPr>
              <a:t>No matter the transaction is executed completely or transaction is failed, Free up the temporary memory for further transaction/s.</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Failed state:</a:t>
            </a:r>
            <a:endParaRPr b="1"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Calibri"/>
                <a:ea typeface="Calibri"/>
                <a:cs typeface="Calibri"/>
                <a:sym typeface="Calibri"/>
              </a:rPr>
              <a:t>Proceed to Abort state.</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Abort state:</a:t>
            </a:r>
            <a:endParaRPr b="1"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Calibri"/>
                <a:ea typeface="Calibri"/>
                <a:cs typeface="Calibri"/>
                <a:sym typeface="Calibri"/>
              </a:rPr>
              <a:t>Kill the transaction and proceed to terminate state.</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6"/>
          <p:cNvSpPr txBox="1"/>
          <p:nvPr/>
        </p:nvSpPr>
        <p:spPr>
          <a:xfrm>
            <a:off x="678056" y="420913"/>
            <a:ext cx="10947300" cy="526800"/>
          </a:xfrm>
          <a:prstGeom prst="rect">
            <a:avLst/>
          </a:prstGeom>
          <a:noFill/>
          <a:ln>
            <a:noFill/>
          </a:ln>
        </p:spPr>
        <p:txBody>
          <a:bodyPr anchorCtr="0" anchor="t" bIns="16925" lIns="16925" spcFirstLastPara="1" rIns="16925" wrap="square" tIns="16925">
            <a:spAutoFit/>
          </a:bodyPr>
          <a:lstStyle/>
          <a:p>
            <a:pPr indent="0" lvl="0" marL="0" marR="0" rtl="0" algn="l">
              <a:lnSpc>
                <a:spcPct val="100000"/>
              </a:lnSpc>
              <a:spcBef>
                <a:spcPts val="0"/>
              </a:spcBef>
              <a:spcAft>
                <a:spcPts val="0"/>
              </a:spcAft>
              <a:buClr>
                <a:schemeClr val="dk1"/>
              </a:buClr>
              <a:buSzPts val="1100"/>
              <a:buFont typeface="Arial"/>
              <a:buNone/>
            </a:pPr>
            <a:r>
              <a:rPr b="1" i="0" lang="en-IN" sz="3200" u="none" cap="none" strike="noStrike">
                <a:solidFill>
                  <a:srgbClr val="095A82"/>
                </a:solidFill>
                <a:latin typeface="Calibri"/>
                <a:ea typeface="Calibri"/>
                <a:cs typeface="Calibri"/>
                <a:sym typeface="Calibri"/>
              </a:rPr>
              <a:t>Atomicity</a:t>
            </a:r>
            <a:endParaRPr b="1" i="0" sz="3200" u="none" cap="none" strike="noStrike">
              <a:solidFill>
                <a:srgbClr val="095A82"/>
              </a:solidFill>
              <a:latin typeface="Calibri"/>
              <a:ea typeface="Calibri"/>
              <a:cs typeface="Calibri"/>
              <a:sym typeface="Calibri"/>
            </a:endParaRPr>
          </a:p>
        </p:txBody>
      </p:sp>
      <p:sp>
        <p:nvSpPr>
          <p:cNvPr id="132" name="Google Shape;132;p6"/>
          <p:cNvSpPr txBox="1"/>
          <p:nvPr/>
        </p:nvSpPr>
        <p:spPr>
          <a:xfrm>
            <a:off x="650700" y="1353150"/>
            <a:ext cx="10890600" cy="1877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Calibri"/>
                <a:ea typeface="Calibri"/>
                <a:cs typeface="Calibri"/>
                <a:sym typeface="Calibri"/>
              </a:rPr>
              <a:t>A transaction should take place in full or not take place at all.</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Arial"/>
              <a:buNone/>
            </a:pPr>
            <a:r>
              <a:rPr b="1" i="0" lang="en-IN" sz="2000" u="none" cap="none" strike="noStrike">
                <a:solidFill>
                  <a:schemeClr val="dk1"/>
                </a:solidFill>
                <a:latin typeface="Calibri"/>
                <a:ea typeface="Calibri"/>
                <a:cs typeface="Calibri"/>
                <a:sym typeface="Calibri"/>
              </a:rPr>
              <a:t>Case scenario</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Calibri"/>
                <a:ea typeface="Calibri"/>
                <a:cs typeface="Calibri"/>
                <a:sym typeface="Calibri"/>
              </a:rPr>
              <a:t>During money transfer from account A to account B, either money is transferred successfully or money is rolled back, to the account from which transfer was initiated.</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7"/>
          <p:cNvSpPr txBox="1"/>
          <p:nvPr/>
        </p:nvSpPr>
        <p:spPr>
          <a:xfrm>
            <a:off x="678056" y="420913"/>
            <a:ext cx="10947300" cy="526800"/>
          </a:xfrm>
          <a:prstGeom prst="rect">
            <a:avLst/>
          </a:prstGeom>
          <a:noFill/>
          <a:ln>
            <a:noFill/>
          </a:ln>
        </p:spPr>
        <p:txBody>
          <a:bodyPr anchorCtr="0" anchor="t" bIns="16925" lIns="16925" spcFirstLastPara="1" rIns="16925" wrap="square" tIns="16925">
            <a:spAutoFit/>
          </a:bodyPr>
          <a:lstStyle/>
          <a:p>
            <a:pPr indent="0" lvl="0" marL="0" marR="0" rtl="0" algn="l">
              <a:lnSpc>
                <a:spcPct val="100000"/>
              </a:lnSpc>
              <a:spcBef>
                <a:spcPts val="0"/>
              </a:spcBef>
              <a:spcAft>
                <a:spcPts val="0"/>
              </a:spcAft>
              <a:buClr>
                <a:schemeClr val="dk1"/>
              </a:buClr>
              <a:buSzPts val="1100"/>
              <a:buFont typeface="Arial"/>
              <a:buNone/>
            </a:pPr>
            <a:r>
              <a:rPr b="1" i="0" lang="en-IN" sz="3200" u="none" cap="none" strike="noStrike">
                <a:solidFill>
                  <a:srgbClr val="095A82"/>
                </a:solidFill>
                <a:latin typeface="Calibri"/>
                <a:ea typeface="Calibri"/>
                <a:cs typeface="Calibri"/>
                <a:sym typeface="Calibri"/>
              </a:rPr>
              <a:t>Consistency</a:t>
            </a:r>
            <a:endParaRPr b="1" i="0" sz="3200" u="none" cap="none" strike="noStrike">
              <a:solidFill>
                <a:srgbClr val="095A82"/>
              </a:solidFill>
              <a:latin typeface="Calibri"/>
              <a:ea typeface="Calibri"/>
              <a:cs typeface="Calibri"/>
              <a:sym typeface="Calibri"/>
            </a:endParaRPr>
          </a:p>
        </p:txBody>
      </p:sp>
      <p:sp>
        <p:nvSpPr>
          <p:cNvPr id="138" name="Google Shape;138;p7"/>
          <p:cNvSpPr txBox="1"/>
          <p:nvPr/>
        </p:nvSpPr>
        <p:spPr>
          <a:xfrm>
            <a:off x="650700" y="1353150"/>
            <a:ext cx="10890600" cy="1877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libri"/>
                <a:ea typeface="Calibri"/>
                <a:cs typeface="Calibri"/>
                <a:sym typeface="Calibri"/>
              </a:rPr>
              <a:t>Consistency means the values are consistent before and after the transaction takes place.</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chemeClr val="dk1"/>
                </a:solidFill>
                <a:latin typeface="Calibri"/>
                <a:ea typeface="Calibri"/>
                <a:cs typeface="Calibri"/>
                <a:sym typeface="Calibri"/>
              </a:rPr>
              <a:t>Case scenario:</a:t>
            </a:r>
            <a:endParaRPr b="1"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Arial"/>
              <a:buNone/>
            </a:pPr>
            <a:r>
              <a:rPr b="0" i="0" lang="en-IN" sz="1800" u="none" cap="none" strike="noStrike">
                <a:solidFill>
                  <a:schemeClr val="dk1"/>
                </a:solidFill>
                <a:latin typeface="Calibri"/>
                <a:ea typeface="Calibri"/>
                <a:cs typeface="Calibri"/>
                <a:sym typeface="Calibri"/>
              </a:rPr>
              <a:t>During money transfer from account A to account B, money deducted from account A will be the </a:t>
            </a:r>
            <a:r>
              <a:rPr b="1" i="0" lang="en-IN" sz="1800" u="none" cap="none" strike="noStrike">
                <a:solidFill>
                  <a:schemeClr val="dk1"/>
                </a:solidFill>
                <a:latin typeface="Calibri"/>
                <a:ea typeface="Calibri"/>
                <a:cs typeface="Calibri"/>
                <a:sym typeface="Calibri"/>
              </a:rPr>
              <a:t>same </a:t>
            </a:r>
            <a:r>
              <a:rPr b="0" i="0" lang="en-IN" sz="1800" u="none" cap="none" strike="noStrike">
                <a:solidFill>
                  <a:schemeClr val="dk1"/>
                </a:solidFill>
                <a:latin typeface="Calibri"/>
                <a:ea typeface="Calibri"/>
                <a:cs typeface="Calibri"/>
                <a:sym typeface="Calibri"/>
              </a:rPr>
              <a:t>as money credited to account B.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8"/>
          <p:cNvSpPr txBox="1"/>
          <p:nvPr/>
        </p:nvSpPr>
        <p:spPr>
          <a:xfrm>
            <a:off x="678056" y="420913"/>
            <a:ext cx="10947300" cy="526800"/>
          </a:xfrm>
          <a:prstGeom prst="rect">
            <a:avLst/>
          </a:prstGeom>
          <a:noFill/>
          <a:ln>
            <a:noFill/>
          </a:ln>
        </p:spPr>
        <p:txBody>
          <a:bodyPr anchorCtr="0" anchor="t" bIns="16925" lIns="16925" spcFirstLastPara="1" rIns="16925" wrap="square" tIns="16925">
            <a:spAutoFit/>
          </a:bodyPr>
          <a:lstStyle/>
          <a:p>
            <a:pPr indent="0" lvl="0" marL="0" marR="0" rtl="0" algn="l">
              <a:lnSpc>
                <a:spcPct val="100000"/>
              </a:lnSpc>
              <a:spcBef>
                <a:spcPts val="0"/>
              </a:spcBef>
              <a:spcAft>
                <a:spcPts val="0"/>
              </a:spcAft>
              <a:buClr>
                <a:schemeClr val="dk1"/>
              </a:buClr>
              <a:buSzPts val="1100"/>
              <a:buFont typeface="Arial"/>
              <a:buNone/>
            </a:pPr>
            <a:r>
              <a:rPr b="1" i="0" lang="en-IN" sz="3200" u="none" cap="none" strike="noStrike">
                <a:solidFill>
                  <a:srgbClr val="095A82"/>
                </a:solidFill>
                <a:latin typeface="Calibri"/>
                <a:ea typeface="Calibri"/>
                <a:cs typeface="Calibri"/>
                <a:sym typeface="Calibri"/>
              </a:rPr>
              <a:t>Isolation</a:t>
            </a:r>
            <a:endParaRPr b="1" i="0" sz="3200" u="none" cap="none" strike="noStrike">
              <a:solidFill>
                <a:srgbClr val="095A82"/>
              </a:solidFill>
              <a:latin typeface="Calibri"/>
              <a:ea typeface="Calibri"/>
              <a:cs typeface="Calibri"/>
              <a:sym typeface="Calibri"/>
            </a:endParaRPr>
          </a:p>
        </p:txBody>
      </p:sp>
      <p:sp>
        <p:nvSpPr>
          <p:cNvPr id="144" name="Google Shape;144;p8"/>
          <p:cNvSpPr txBox="1"/>
          <p:nvPr/>
        </p:nvSpPr>
        <p:spPr>
          <a:xfrm>
            <a:off x="650700" y="1353150"/>
            <a:ext cx="10890600" cy="2986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n-IN" sz="1800" u="none" cap="none" strike="noStrike">
                <a:solidFill>
                  <a:srgbClr val="000000"/>
                </a:solidFill>
                <a:latin typeface="Calibri"/>
                <a:ea typeface="Calibri"/>
                <a:cs typeface="Calibri"/>
                <a:sym typeface="Calibri"/>
              </a:rPr>
              <a:t>Isolation means multiple transactions occurring at the same time will occur independently irrespective of the concurrent transactions.</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IN" sz="2000" u="none" cap="none" strike="noStrike">
                <a:solidFill>
                  <a:srgbClr val="000000"/>
                </a:solidFill>
                <a:latin typeface="Calibri"/>
                <a:ea typeface="Calibri"/>
                <a:cs typeface="Calibri"/>
                <a:sym typeface="Calibri"/>
              </a:rPr>
              <a:t>Case scenario:</a:t>
            </a:r>
            <a:endParaRPr b="1"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Calibri"/>
                <a:ea typeface="Calibri"/>
                <a:cs typeface="Calibri"/>
                <a:sym typeface="Calibri"/>
              </a:rPr>
              <a:t>Let’s say User A and B have initiated write operations at a time to the database table, The database should execute one after another. One query should not interfere while the other is in progress.</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Calibri"/>
                <a:ea typeface="Calibri"/>
                <a:cs typeface="Calibri"/>
                <a:sym typeface="Calibri"/>
              </a:rPr>
              <a:t>Which query gets executed first?</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Calibri"/>
                <a:ea typeface="Calibri"/>
                <a:cs typeface="Calibri"/>
                <a:sym typeface="Calibri"/>
              </a:rPr>
              <a:t>Depends based on whose query is received first. Server will figure out which users query is received first by Precisely calculating the timestamp of both requests.</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9"/>
          <p:cNvSpPr txBox="1"/>
          <p:nvPr/>
        </p:nvSpPr>
        <p:spPr>
          <a:xfrm>
            <a:off x="678056" y="420913"/>
            <a:ext cx="10947300" cy="526800"/>
          </a:xfrm>
          <a:prstGeom prst="rect">
            <a:avLst/>
          </a:prstGeom>
          <a:noFill/>
          <a:ln>
            <a:noFill/>
          </a:ln>
        </p:spPr>
        <p:txBody>
          <a:bodyPr anchorCtr="0" anchor="t" bIns="16925" lIns="16925" spcFirstLastPara="1" rIns="16925" wrap="square" tIns="16925">
            <a:spAutoFit/>
          </a:bodyPr>
          <a:lstStyle/>
          <a:p>
            <a:pPr indent="0" lvl="0" marL="0" marR="0" rtl="0" algn="l">
              <a:lnSpc>
                <a:spcPct val="100000"/>
              </a:lnSpc>
              <a:spcBef>
                <a:spcPts val="0"/>
              </a:spcBef>
              <a:spcAft>
                <a:spcPts val="0"/>
              </a:spcAft>
              <a:buClr>
                <a:schemeClr val="dk1"/>
              </a:buClr>
              <a:buSzPts val="1100"/>
              <a:buFont typeface="Arial"/>
              <a:buNone/>
            </a:pPr>
            <a:r>
              <a:rPr b="1" i="0" lang="en-IN" sz="3200" u="none" cap="none" strike="noStrike">
                <a:solidFill>
                  <a:srgbClr val="095A82"/>
                </a:solidFill>
                <a:latin typeface="Calibri"/>
                <a:ea typeface="Calibri"/>
                <a:cs typeface="Calibri"/>
                <a:sym typeface="Calibri"/>
              </a:rPr>
              <a:t>Durability</a:t>
            </a:r>
            <a:endParaRPr b="1" i="0" sz="3200" u="none" cap="none" strike="noStrike">
              <a:solidFill>
                <a:srgbClr val="095A82"/>
              </a:solidFill>
              <a:latin typeface="Calibri"/>
              <a:ea typeface="Calibri"/>
              <a:cs typeface="Calibri"/>
              <a:sym typeface="Calibri"/>
            </a:endParaRPr>
          </a:p>
        </p:txBody>
      </p:sp>
      <p:sp>
        <p:nvSpPr>
          <p:cNvPr id="150" name="Google Shape;150;p9"/>
          <p:cNvSpPr txBox="1"/>
          <p:nvPr/>
        </p:nvSpPr>
        <p:spPr>
          <a:xfrm>
            <a:off x="650700" y="1353150"/>
            <a:ext cx="10890600" cy="1877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n-IN" sz="1800" u="none" cap="none" strike="noStrike">
                <a:solidFill>
                  <a:srgbClr val="000000"/>
                </a:solidFill>
                <a:latin typeface="Calibri"/>
                <a:ea typeface="Calibri"/>
                <a:cs typeface="Calibri"/>
                <a:sym typeface="Calibri"/>
              </a:rPr>
              <a:t>A transaction is durable if the changes occur successfully and remaining values stays same even after hardware failure.</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i="0" sz="2000" u="none" cap="none" strike="noStrike">
              <a:solidFill>
                <a:srgbClr val="000000"/>
              </a:solidFill>
              <a:latin typeface="Calibri"/>
              <a:ea typeface="Calibri"/>
              <a:cs typeface="Calibri"/>
              <a:sym typeface="Calibri"/>
            </a:endParaRPr>
          </a:p>
          <a:p>
            <a:pPr indent="-342900" lvl="0" marL="457200" marR="0" rtl="0" algn="l">
              <a:lnSpc>
                <a:spcPct val="100000"/>
              </a:lnSpc>
              <a:spcBef>
                <a:spcPts val="0"/>
              </a:spcBef>
              <a:spcAft>
                <a:spcPts val="0"/>
              </a:spcAft>
              <a:buClr>
                <a:srgbClr val="000000"/>
              </a:buClr>
              <a:buSzPts val="1800"/>
              <a:buFont typeface="Calibri"/>
              <a:buChar char="●"/>
            </a:pPr>
            <a:r>
              <a:rPr b="0" i="0" lang="en-IN" sz="1800" u="none" cap="none" strike="noStrike">
                <a:solidFill>
                  <a:srgbClr val="000000"/>
                </a:solidFill>
                <a:latin typeface="Calibri"/>
                <a:ea typeface="Calibri"/>
                <a:cs typeface="Calibri"/>
                <a:sym typeface="Calibri"/>
              </a:rPr>
              <a:t>All changes made to the database should be permanent until the data is manipulated next time. </a:t>
            </a:r>
            <a:endParaRPr b="0" i="0" sz="1800" u="none" cap="none" strike="noStrike">
              <a:solidFill>
                <a:srgbClr val="000000"/>
              </a:solidFill>
              <a:latin typeface="Calibri"/>
              <a:ea typeface="Calibri"/>
              <a:cs typeface="Calibri"/>
              <a:sym typeface="Calibri"/>
            </a:endParaRPr>
          </a:p>
          <a:p>
            <a:pPr indent="-342900" lvl="0" marL="457200" marR="0" rtl="0" algn="l">
              <a:lnSpc>
                <a:spcPct val="100000"/>
              </a:lnSpc>
              <a:spcBef>
                <a:spcPts val="0"/>
              </a:spcBef>
              <a:spcAft>
                <a:spcPts val="0"/>
              </a:spcAft>
              <a:buClr>
                <a:srgbClr val="000000"/>
              </a:buClr>
              <a:buSzPts val="1800"/>
              <a:buFont typeface="Calibri"/>
              <a:buChar char="●"/>
            </a:pPr>
            <a:r>
              <a:rPr b="0" i="0" lang="en-IN" sz="1800" u="none" cap="none" strike="noStrike">
                <a:solidFill>
                  <a:srgbClr val="000000"/>
                </a:solidFill>
                <a:latin typeface="Calibri"/>
                <a:ea typeface="Calibri"/>
                <a:cs typeface="Calibri"/>
                <a:sym typeface="Calibri"/>
              </a:rPr>
              <a:t>The changes made to the database should not be lost if the system got shut down due to power cut, OS crash, etc., The data should be available in the secondary storage until next change occurs.</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0"/>
          <p:cNvSpPr txBox="1"/>
          <p:nvPr/>
        </p:nvSpPr>
        <p:spPr>
          <a:xfrm>
            <a:off x="678056" y="420913"/>
            <a:ext cx="10947300" cy="526800"/>
          </a:xfrm>
          <a:prstGeom prst="rect">
            <a:avLst/>
          </a:prstGeom>
          <a:noFill/>
          <a:ln>
            <a:noFill/>
          </a:ln>
        </p:spPr>
        <p:txBody>
          <a:bodyPr anchorCtr="0" anchor="t" bIns="16925" lIns="16925" spcFirstLastPara="1" rIns="16925" wrap="square" tIns="16925">
            <a:spAutoFit/>
          </a:bodyPr>
          <a:lstStyle/>
          <a:p>
            <a:pPr indent="0" lvl="0" marL="0" marR="0" rtl="0" algn="l">
              <a:lnSpc>
                <a:spcPct val="100000"/>
              </a:lnSpc>
              <a:spcBef>
                <a:spcPts val="0"/>
              </a:spcBef>
              <a:spcAft>
                <a:spcPts val="0"/>
              </a:spcAft>
              <a:buClr>
                <a:schemeClr val="dk1"/>
              </a:buClr>
              <a:buSzPts val="1100"/>
              <a:buFont typeface="Arial"/>
              <a:buNone/>
            </a:pPr>
            <a:r>
              <a:rPr b="1" i="0" lang="en-IN" sz="3200" u="none" cap="none" strike="noStrike">
                <a:solidFill>
                  <a:srgbClr val="095A82"/>
                </a:solidFill>
                <a:latin typeface="Calibri"/>
                <a:ea typeface="Calibri"/>
                <a:cs typeface="Calibri"/>
                <a:sym typeface="Calibri"/>
              </a:rPr>
              <a:t>1st normal form introduction</a:t>
            </a:r>
            <a:endParaRPr b="1" i="0" sz="3200" u="none" cap="none" strike="noStrike">
              <a:solidFill>
                <a:srgbClr val="095A82"/>
              </a:solidFill>
              <a:latin typeface="Calibri"/>
              <a:ea typeface="Calibri"/>
              <a:cs typeface="Calibri"/>
              <a:sym typeface="Calibri"/>
            </a:endParaRPr>
          </a:p>
        </p:txBody>
      </p:sp>
      <p:sp>
        <p:nvSpPr>
          <p:cNvPr id="156" name="Google Shape;156;p10"/>
          <p:cNvSpPr txBox="1"/>
          <p:nvPr/>
        </p:nvSpPr>
        <p:spPr>
          <a:xfrm>
            <a:off x="650700" y="1353150"/>
            <a:ext cx="10890600" cy="12930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rgbClr val="000000"/>
              </a:buClr>
              <a:buSzPts val="1800"/>
              <a:buFont typeface="Calibri"/>
              <a:buChar char="●"/>
            </a:pPr>
            <a:r>
              <a:rPr b="0" i="0" lang="en-IN" sz="1800" u="none" cap="none" strike="noStrike">
                <a:solidFill>
                  <a:srgbClr val="000000"/>
                </a:solidFill>
                <a:latin typeface="Calibri"/>
                <a:ea typeface="Calibri"/>
                <a:cs typeface="Calibri"/>
                <a:sym typeface="Calibri"/>
              </a:rPr>
              <a:t>A relation is in 1st normal form , if all the attributes present in the relation are/is </a:t>
            </a:r>
            <a:r>
              <a:rPr b="1" i="0" lang="en-IN" sz="1800" u="none" cap="none" strike="noStrike">
                <a:solidFill>
                  <a:srgbClr val="000000"/>
                </a:solidFill>
                <a:latin typeface="Calibri"/>
                <a:ea typeface="Calibri"/>
                <a:cs typeface="Calibri"/>
                <a:sym typeface="Calibri"/>
              </a:rPr>
              <a:t>single valued attribute.</a:t>
            </a:r>
            <a:endParaRPr b="1" i="0" sz="1800" u="none" cap="none" strike="noStrike">
              <a:solidFill>
                <a:srgbClr val="000000"/>
              </a:solidFill>
              <a:latin typeface="Calibri"/>
              <a:ea typeface="Calibri"/>
              <a:cs typeface="Calibri"/>
              <a:sym typeface="Calibri"/>
            </a:endParaRPr>
          </a:p>
          <a:p>
            <a:pPr indent="-342900" lvl="0" marL="457200" marR="0" rtl="0" algn="l">
              <a:lnSpc>
                <a:spcPct val="100000"/>
              </a:lnSpc>
              <a:spcBef>
                <a:spcPts val="0"/>
              </a:spcBef>
              <a:spcAft>
                <a:spcPts val="0"/>
              </a:spcAft>
              <a:buClr>
                <a:srgbClr val="000000"/>
              </a:buClr>
              <a:buSzPts val="1800"/>
              <a:buFont typeface="Calibri"/>
              <a:buChar char="●"/>
            </a:pPr>
            <a:r>
              <a:rPr b="0" i="0" lang="en-IN" sz="1800" u="none" cap="none" strike="noStrike">
                <a:solidFill>
                  <a:srgbClr val="000000"/>
                </a:solidFill>
                <a:latin typeface="Calibri"/>
                <a:ea typeface="Calibri"/>
                <a:cs typeface="Calibri"/>
                <a:sym typeface="Calibri"/>
              </a:rPr>
              <a:t>Each column in a relation must contain only </a:t>
            </a:r>
            <a:r>
              <a:rPr b="1" i="0" lang="en-IN" sz="1800" u="none" cap="none" strike="noStrike">
                <a:solidFill>
                  <a:srgbClr val="000000"/>
                </a:solidFill>
                <a:latin typeface="Calibri"/>
                <a:ea typeface="Calibri"/>
                <a:cs typeface="Calibri"/>
                <a:sym typeface="Calibri"/>
              </a:rPr>
              <a:t>one </a:t>
            </a:r>
            <a:r>
              <a:rPr b="0" i="0" lang="en-IN" sz="1800" u="none" cap="none" strike="noStrike">
                <a:solidFill>
                  <a:srgbClr val="000000"/>
                </a:solidFill>
                <a:latin typeface="Calibri"/>
                <a:ea typeface="Calibri"/>
                <a:cs typeface="Calibri"/>
                <a:sym typeface="Calibri"/>
              </a:rPr>
              <a:t>value.</a:t>
            </a:r>
            <a:endParaRPr b="0" i="0" sz="18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rgbClr val="000000"/>
                </a:solidFill>
                <a:latin typeface="Calibri"/>
                <a:ea typeface="Calibri"/>
                <a:cs typeface="Calibri"/>
                <a:sym typeface="Calibri"/>
              </a:rPr>
              <a:t>Example:</a:t>
            </a:r>
            <a:r>
              <a:rPr b="0" i="0" lang="en-IN" sz="1800" u="none" cap="none" strike="noStrike">
                <a:solidFill>
                  <a:srgbClr val="000000"/>
                </a:solidFill>
                <a:latin typeface="Calibri"/>
                <a:ea typeface="Calibri"/>
                <a:cs typeface="Calibri"/>
                <a:sym typeface="Calibri"/>
              </a:rPr>
              <a:t> Below table is </a:t>
            </a:r>
            <a:r>
              <a:rPr b="1" i="0" lang="en-IN" sz="1800" u="none" cap="none" strike="noStrike">
                <a:solidFill>
                  <a:srgbClr val="000000"/>
                </a:solidFill>
                <a:latin typeface="Calibri"/>
                <a:ea typeface="Calibri"/>
                <a:cs typeface="Calibri"/>
                <a:sym typeface="Calibri"/>
              </a:rPr>
              <a:t>not </a:t>
            </a:r>
            <a:r>
              <a:rPr b="0" i="0" lang="en-IN" sz="1800" u="none" cap="none" strike="noStrike">
                <a:solidFill>
                  <a:srgbClr val="000000"/>
                </a:solidFill>
                <a:latin typeface="Calibri"/>
                <a:ea typeface="Calibri"/>
                <a:cs typeface="Calibri"/>
                <a:sym typeface="Calibri"/>
              </a:rPr>
              <a:t>in 1st normal form.</a:t>
            </a:r>
            <a:endParaRPr b="0" i="0" sz="1800" u="none" cap="none" strike="noStrike">
              <a:solidFill>
                <a:srgbClr val="000000"/>
              </a:solidFill>
              <a:latin typeface="Calibri"/>
              <a:ea typeface="Calibri"/>
              <a:cs typeface="Calibri"/>
              <a:sym typeface="Calibri"/>
            </a:endParaRPr>
          </a:p>
        </p:txBody>
      </p:sp>
      <p:graphicFrame>
        <p:nvGraphicFramePr>
          <p:cNvPr id="157" name="Google Shape;157;p10"/>
          <p:cNvGraphicFramePr/>
          <p:nvPr/>
        </p:nvGraphicFramePr>
        <p:xfrm>
          <a:off x="678050" y="2950675"/>
          <a:ext cx="3000000" cy="3000000"/>
        </p:xfrm>
        <a:graphic>
          <a:graphicData uri="http://schemas.openxmlformats.org/drawingml/2006/table">
            <a:tbl>
              <a:tblPr>
                <a:noFill/>
                <a:tableStyleId>{E01927F0-442D-4ABB-A7A6-81EA9A16E154}</a:tableStyleId>
              </a:tblPr>
              <a:tblGrid>
                <a:gridCol w="1755175"/>
                <a:gridCol w="1436725"/>
                <a:gridCol w="1420000"/>
                <a:gridCol w="1583800"/>
              </a:tblGrid>
              <a:tr h="731500">
                <a:tc>
                  <a:txBody>
                    <a:bodyPr/>
                    <a:lstStyle/>
                    <a:p>
                      <a:pPr indent="0" lvl="0" marL="0" marR="0" rtl="0" algn="ctr">
                        <a:lnSpc>
                          <a:spcPct val="100000"/>
                        </a:lnSpc>
                        <a:spcBef>
                          <a:spcPts val="0"/>
                        </a:spcBef>
                        <a:spcAft>
                          <a:spcPts val="0"/>
                        </a:spcAft>
                        <a:buClr>
                          <a:schemeClr val="dk1"/>
                        </a:buClr>
                        <a:buSzPts val="1100"/>
                        <a:buFont typeface="Arial"/>
                        <a:buNone/>
                      </a:pPr>
                      <a:r>
                        <a:rPr b="1" lang="en-IN" sz="1800" u="none" cap="none" strike="noStrike">
                          <a:solidFill>
                            <a:schemeClr val="dk1"/>
                          </a:solidFill>
                          <a:latin typeface="Calibri"/>
                          <a:ea typeface="Calibri"/>
                          <a:cs typeface="Calibri"/>
                          <a:sym typeface="Calibri"/>
                        </a:rPr>
                        <a:t>StudentName</a:t>
                      </a:r>
                      <a:endParaRPr b="1" sz="1800" u="none" cap="none" strike="noStrike">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1" lang="en-IN" sz="1800" u="none" cap="none" strike="noStrike">
                          <a:latin typeface="Calibri"/>
                          <a:ea typeface="Calibri"/>
                          <a:cs typeface="Calibri"/>
                          <a:sym typeface="Calibri"/>
                        </a:rPr>
                        <a:t>Department</a:t>
                      </a:r>
                      <a:endParaRPr b="1" sz="1800" u="none" cap="none" strike="noStrike">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1" lang="en-IN" sz="1800" u="none" cap="none" strike="noStrike">
                          <a:latin typeface="Calibri"/>
                          <a:ea typeface="Calibri"/>
                          <a:cs typeface="Calibri"/>
                          <a:sym typeface="Calibri"/>
                        </a:rPr>
                        <a:t>Contact No</a:t>
                      </a:r>
                      <a:endParaRPr b="1" sz="1800" u="none" cap="none" strike="noStrike">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1" lang="en-IN" sz="1800" u="none" cap="none" strike="noStrike">
                          <a:latin typeface="Calibri"/>
                          <a:ea typeface="Calibri"/>
                          <a:cs typeface="Calibri"/>
                          <a:sym typeface="Calibri"/>
                        </a:rPr>
                        <a:t>HOD</a:t>
                      </a:r>
                      <a:endParaRPr b="1" sz="1800" u="none" cap="none" strike="noStrike">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57175">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Calibri"/>
                          <a:ea typeface="Calibri"/>
                          <a:cs typeface="Calibri"/>
                          <a:sym typeface="Calibri"/>
                        </a:rPr>
                        <a:t>Dev</a:t>
                      </a:r>
                      <a:endParaRPr sz="1800" u="none" cap="none" strike="noStrike">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IN" sz="1400" u="none" cap="none" strike="noStrike"/>
                        <a:t>EEE</a:t>
                      </a:r>
                      <a:endParaRPr sz="1400" u="none" cap="none" strike="noStrike"/>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IN" sz="1800" u="none" cap="none" strike="noStrike">
                          <a:latin typeface="Calibri"/>
                          <a:ea typeface="Calibri"/>
                          <a:cs typeface="Calibri"/>
                          <a:sym typeface="Calibri"/>
                        </a:rPr>
                        <a:t>9234567890</a:t>
                      </a:r>
                      <a:endParaRPr sz="1800" u="none" cap="none" strike="noStrike">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100"/>
                        <a:buFont typeface="Arial"/>
                        <a:buNone/>
                      </a:pPr>
                      <a:r>
                        <a:rPr lang="en-IN" sz="1800" u="none" cap="none" strike="noStrike">
                          <a:solidFill>
                            <a:schemeClr val="dk1"/>
                          </a:solidFill>
                          <a:latin typeface="Calibri"/>
                          <a:ea typeface="Calibri"/>
                          <a:cs typeface="Calibri"/>
                          <a:sym typeface="Calibri"/>
                        </a:rPr>
                        <a:t>Sameer</a:t>
                      </a:r>
                      <a:endParaRPr sz="1800" u="none" cap="none" strike="noStrike">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r>
              <a:tr h="457175">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Calibri"/>
                          <a:ea typeface="Calibri"/>
                          <a:cs typeface="Calibri"/>
                          <a:sym typeface="Calibri"/>
                        </a:rPr>
                        <a:t>Vijay</a:t>
                      </a:r>
                      <a:endParaRPr sz="1800" u="none" cap="none" strike="noStrike">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IN" sz="1400" u="none" cap="none" strike="noStrike"/>
                        <a:t>IT</a:t>
                      </a:r>
                      <a:endParaRPr sz="1400" u="none" cap="none" strike="noStrike"/>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IN" sz="1800" u="none" cap="none" strike="noStrike">
                          <a:latin typeface="Calibri"/>
                          <a:ea typeface="Calibri"/>
                          <a:cs typeface="Calibri"/>
                          <a:sym typeface="Calibri"/>
                        </a:rPr>
                        <a:t>9988774466</a:t>
                      </a:r>
                      <a:endParaRPr sz="1800" u="none" cap="none" strike="noStrike">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lang="en-IN" sz="1800" u="none" cap="none" strike="noStrike">
                          <a:latin typeface="Calibri"/>
                          <a:ea typeface="Calibri"/>
                          <a:cs typeface="Calibri"/>
                          <a:sym typeface="Calibri"/>
                        </a:rPr>
                        <a:t>9988776655</a:t>
                      </a:r>
                      <a:endParaRPr sz="1800" u="none" cap="none" strike="noStrike">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0000"/>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IN" sz="1800" u="none" cap="none" strike="noStrike">
                          <a:latin typeface="Calibri"/>
                          <a:ea typeface="Calibri"/>
                          <a:cs typeface="Calibri"/>
                          <a:sym typeface="Calibri"/>
                        </a:rPr>
                        <a:t>Amisha</a:t>
                      </a:r>
                      <a:endParaRPr sz="1800" u="none" cap="none" strike="noStrike">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r>
              <a:tr h="457175">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Calibri"/>
                          <a:ea typeface="Calibri"/>
                          <a:cs typeface="Calibri"/>
                          <a:sym typeface="Calibri"/>
                        </a:rPr>
                        <a:t>Ramana</a:t>
                      </a:r>
                      <a:endParaRPr sz="1800" u="none" cap="none" strike="noStrike">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IN" sz="1400" u="none" cap="none" strike="noStrike"/>
                        <a:t>CSE</a:t>
                      </a:r>
                      <a:endParaRPr sz="1400" u="none" cap="none" strike="noStrike"/>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IN" sz="1800" u="none" cap="none" strike="noStrike">
                          <a:latin typeface="Calibri"/>
                          <a:ea typeface="Calibri"/>
                          <a:cs typeface="Calibri"/>
                          <a:sym typeface="Calibri"/>
                        </a:rPr>
                        <a:t>9639639639</a:t>
                      </a:r>
                      <a:endParaRPr sz="1800" u="none" cap="none" strike="noStrike">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IN" sz="1800" u="none" cap="none" strike="noStrike">
                          <a:solidFill>
                            <a:schemeClr val="dk1"/>
                          </a:solidFill>
                          <a:latin typeface="Calibri"/>
                          <a:ea typeface="Calibri"/>
                          <a:cs typeface="Calibri"/>
                          <a:sym typeface="Calibri"/>
                        </a:rPr>
                        <a:t>Xavier</a:t>
                      </a:r>
                      <a:endParaRPr sz="1800" u="none" cap="none" strike="noStrike">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r>
              <a:tr h="457175">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Calibri"/>
                          <a:ea typeface="Calibri"/>
                          <a:cs typeface="Calibri"/>
                          <a:sym typeface="Calibri"/>
                        </a:rPr>
                        <a:t>Rohit</a:t>
                      </a:r>
                      <a:endParaRPr sz="1800" u="none" cap="none" strike="noStrike">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IN" sz="1400" u="none" cap="none" strike="noStrike"/>
                        <a:t>EEE</a:t>
                      </a:r>
                      <a:endParaRPr sz="1400" u="none" cap="none" strike="noStrike"/>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IN" sz="1800" u="none" cap="none" strike="noStrike">
                          <a:latin typeface="Calibri"/>
                          <a:ea typeface="Calibri"/>
                          <a:cs typeface="Calibri"/>
                          <a:sym typeface="Calibri"/>
                        </a:rPr>
                        <a:t>977778888</a:t>
                      </a:r>
                      <a:endParaRPr sz="1800" u="none" cap="none" strike="noStrike">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100"/>
                        <a:buFont typeface="Arial"/>
                        <a:buNone/>
                      </a:pPr>
                      <a:r>
                        <a:rPr lang="en-IN" sz="1800" u="none" cap="none" strike="noStrike">
                          <a:solidFill>
                            <a:schemeClr val="dk1"/>
                          </a:solidFill>
                          <a:latin typeface="Calibri"/>
                          <a:ea typeface="Calibri"/>
                          <a:cs typeface="Calibri"/>
                          <a:sym typeface="Calibri"/>
                        </a:rPr>
                        <a:t>John</a:t>
                      </a:r>
                      <a:endParaRPr sz="1800" u="none" cap="none" strike="noStrike">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1"/>
          <p:cNvSpPr txBox="1"/>
          <p:nvPr/>
        </p:nvSpPr>
        <p:spPr>
          <a:xfrm>
            <a:off x="678056" y="420913"/>
            <a:ext cx="10947300" cy="526800"/>
          </a:xfrm>
          <a:prstGeom prst="rect">
            <a:avLst/>
          </a:prstGeom>
          <a:noFill/>
          <a:ln>
            <a:noFill/>
          </a:ln>
        </p:spPr>
        <p:txBody>
          <a:bodyPr anchorCtr="0" anchor="t" bIns="16925" lIns="16925" spcFirstLastPara="1" rIns="16925" wrap="square" tIns="16925">
            <a:spAutoFit/>
          </a:bodyPr>
          <a:lstStyle/>
          <a:p>
            <a:pPr indent="0" lvl="0" marL="0" marR="0" rtl="0" algn="l">
              <a:lnSpc>
                <a:spcPct val="100000"/>
              </a:lnSpc>
              <a:spcBef>
                <a:spcPts val="0"/>
              </a:spcBef>
              <a:spcAft>
                <a:spcPts val="0"/>
              </a:spcAft>
              <a:buClr>
                <a:schemeClr val="dk1"/>
              </a:buClr>
              <a:buSzPts val="1100"/>
              <a:buFont typeface="Arial"/>
              <a:buNone/>
            </a:pPr>
            <a:r>
              <a:rPr b="1" i="0" lang="en-IN" sz="3200" u="none" cap="none" strike="noStrike">
                <a:solidFill>
                  <a:srgbClr val="095A82"/>
                </a:solidFill>
                <a:latin typeface="Calibri"/>
                <a:ea typeface="Calibri"/>
                <a:cs typeface="Calibri"/>
                <a:sym typeface="Calibri"/>
              </a:rPr>
              <a:t>1st normal form rules</a:t>
            </a:r>
            <a:endParaRPr b="1" i="0" sz="3200" u="none" cap="none" strike="noStrike">
              <a:solidFill>
                <a:srgbClr val="095A82"/>
              </a:solidFill>
              <a:latin typeface="Calibri"/>
              <a:ea typeface="Calibri"/>
              <a:cs typeface="Calibri"/>
              <a:sym typeface="Calibri"/>
            </a:endParaRPr>
          </a:p>
        </p:txBody>
      </p:sp>
      <p:sp>
        <p:nvSpPr>
          <p:cNvPr id="163" name="Google Shape;163;p11"/>
          <p:cNvSpPr txBox="1"/>
          <p:nvPr/>
        </p:nvSpPr>
        <p:spPr>
          <a:xfrm>
            <a:off x="650700" y="1276950"/>
            <a:ext cx="10890600" cy="24012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rgbClr val="000000"/>
              </a:buClr>
              <a:buSzPts val="1800"/>
              <a:buFont typeface="Calibri"/>
              <a:buChar char="●"/>
            </a:pPr>
            <a:r>
              <a:rPr b="0" i="0" lang="en-IN" sz="1800" u="none" cap="none" strike="noStrike">
                <a:solidFill>
                  <a:srgbClr val="000000"/>
                </a:solidFill>
                <a:latin typeface="Calibri"/>
                <a:ea typeface="Calibri"/>
                <a:cs typeface="Calibri"/>
                <a:sym typeface="Calibri"/>
              </a:rPr>
              <a:t>Every attribute must and should hold only one value.</a:t>
            </a:r>
            <a:endParaRPr b="0" i="0" sz="1800" u="none" cap="none" strike="noStrike">
              <a:solidFill>
                <a:srgbClr val="000000"/>
              </a:solidFill>
              <a:latin typeface="Calibri"/>
              <a:ea typeface="Calibri"/>
              <a:cs typeface="Calibri"/>
              <a:sym typeface="Calibri"/>
            </a:endParaRPr>
          </a:p>
          <a:p>
            <a:pPr indent="-342900" lvl="0" marL="457200" marR="0" rtl="0" algn="l">
              <a:lnSpc>
                <a:spcPct val="100000"/>
              </a:lnSpc>
              <a:spcBef>
                <a:spcPts val="0"/>
              </a:spcBef>
              <a:spcAft>
                <a:spcPts val="0"/>
              </a:spcAft>
              <a:buClr>
                <a:srgbClr val="000000"/>
              </a:buClr>
              <a:buSzPts val="1800"/>
              <a:buFont typeface="Calibri"/>
              <a:buChar char="●"/>
            </a:pPr>
            <a:r>
              <a:rPr b="0" i="0" lang="en-IN" sz="1800" u="none" cap="none" strike="noStrike">
                <a:solidFill>
                  <a:srgbClr val="000000"/>
                </a:solidFill>
                <a:latin typeface="Calibri"/>
                <a:ea typeface="Calibri"/>
                <a:cs typeface="Calibri"/>
                <a:sym typeface="Calibri"/>
              </a:rPr>
              <a:t>Every value in an attribute must be of same data type.</a:t>
            </a:r>
            <a:endParaRPr b="0" i="0" sz="1800" u="none" cap="none" strike="noStrike">
              <a:solidFill>
                <a:srgbClr val="000000"/>
              </a:solidFill>
              <a:latin typeface="Calibri"/>
              <a:ea typeface="Calibri"/>
              <a:cs typeface="Calibri"/>
              <a:sym typeface="Calibri"/>
            </a:endParaRPr>
          </a:p>
          <a:p>
            <a:pPr indent="-342900" lvl="0" marL="457200" marR="0" rtl="0" algn="l">
              <a:lnSpc>
                <a:spcPct val="100000"/>
              </a:lnSpc>
              <a:spcBef>
                <a:spcPts val="0"/>
              </a:spcBef>
              <a:spcAft>
                <a:spcPts val="0"/>
              </a:spcAft>
              <a:buClr>
                <a:srgbClr val="000000"/>
              </a:buClr>
              <a:buSzPts val="1800"/>
              <a:buFont typeface="Calibri"/>
              <a:buChar char="●"/>
            </a:pPr>
            <a:r>
              <a:rPr b="0" i="0" lang="en-IN" sz="1800" u="none" cap="none" strike="noStrike">
                <a:solidFill>
                  <a:srgbClr val="000000"/>
                </a:solidFill>
                <a:latin typeface="Calibri"/>
                <a:ea typeface="Calibri"/>
                <a:cs typeface="Calibri"/>
                <a:sym typeface="Calibri"/>
              </a:rPr>
              <a:t>Every attribute must hold value of of same type. Like Name attribute should not hold gender,phoneNo etc.</a:t>
            </a:r>
            <a:endParaRPr b="0" i="0" sz="1800" u="none" cap="none" strike="noStrike">
              <a:solidFill>
                <a:srgbClr val="000000"/>
              </a:solidFill>
              <a:latin typeface="Calibri"/>
              <a:ea typeface="Calibri"/>
              <a:cs typeface="Calibri"/>
              <a:sym typeface="Calibri"/>
            </a:endParaRPr>
          </a:p>
          <a:p>
            <a:pPr indent="-342900" lvl="0" marL="457200" marR="0" rtl="0" algn="l">
              <a:lnSpc>
                <a:spcPct val="100000"/>
              </a:lnSpc>
              <a:spcBef>
                <a:spcPts val="0"/>
              </a:spcBef>
              <a:spcAft>
                <a:spcPts val="0"/>
              </a:spcAft>
              <a:buClr>
                <a:srgbClr val="000000"/>
              </a:buClr>
              <a:buSzPts val="1800"/>
              <a:buFont typeface="Calibri"/>
              <a:buChar char="●"/>
            </a:pPr>
            <a:r>
              <a:rPr b="0" i="0" lang="en-IN" sz="1800" u="none" cap="none" strike="noStrike">
                <a:solidFill>
                  <a:srgbClr val="000000"/>
                </a:solidFill>
                <a:latin typeface="Calibri"/>
                <a:ea typeface="Calibri"/>
                <a:cs typeface="Calibri"/>
                <a:sym typeface="Calibri"/>
              </a:rPr>
              <a:t>Column should be left blank if no data to be entered.</a:t>
            </a:r>
            <a:endParaRPr b="0" i="0" sz="1800" u="none" cap="none" strike="noStrike">
              <a:solidFill>
                <a:srgbClr val="000000"/>
              </a:solidFill>
              <a:latin typeface="Calibri"/>
              <a:ea typeface="Calibri"/>
              <a:cs typeface="Calibri"/>
              <a:sym typeface="Calibri"/>
            </a:endParaRPr>
          </a:p>
          <a:p>
            <a:pPr indent="-342900" lvl="0" marL="457200" marR="0" rtl="0" algn="l">
              <a:lnSpc>
                <a:spcPct val="100000"/>
              </a:lnSpc>
              <a:spcBef>
                <a:spcPts val="0"/>
              </a:spcBef>
              <a:spcAft>
                <a:spcPts val="0"/>
              </a:spcAft>
              <a:buClr>
                <a:srgbClr val="000000"/>
              </a:buClr>
              <a:buSzPts val="1800"/>
              <a:buFont typeface="Calibri"/>
              <a:buChar char="●"/>
            </a:pPr>
            <a:r>
              <a:rPr b="0" i="0" lang="en-IN" sz="1800" u="none" cap="none" strike="noStrike">
                <a:solidFill>
                  <a:srgbClr val="000000"/>
                </a:solidFill>
                <a:latin typeface="Calibri"/>
                <a:ea typeface="Calibri"/>
                <a:cs typeface="Calibri"/>
                <a:sym typeface="Calibri"/>
              </a:rPr>
              <a:t>It’s not necessary that all the attribute values should be in a specific order like alphabetical of ascending/descending order.</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aphicFrame>
        <p:nvGraphicFramePr>
          <p:cNvPr id="164" name="Google Shape;164;p11"/>
          <p:cNvGraphicFramePr/>
          <p:nvPr/>
        </p:nvGraphicFramePr>
        <p:xfrm>
          <a:off x="798600" y="3383740"/>
          <a:ext cx="3000000" cy="3000000"/>
        </p:xfrm>
        <a:graphic>
          <a:graphicData uri="http://schemas.openxmlformats.org/drawingml/2006/table">
            <a:tbl>
              <a:tblPr>
                <a:noFill/>
                <a:tableStyleId>{E01927F0-442D-4ABB-A7A6-81EA9A16E154}</a:tableStyleId>
              </a:tblPr>
              <a:tblGrid>
                <a:gridCol w="1755175"/>
                <a:gridCol w="1436725"/>
                <a:gridCol w="1420000"/>
                <a:gridCol w="1583800"/>
              </a:tblGrid>
              <a:tr h="518025">
                <a:tc>
                  <a:txBody>
                    <a:bodyPr/>
                    <a:lstStyle/>
                    <a:p>
                      <a:pPr indent="0" lvl="0" marL="0" marR="0" rtl="0" algn="ctr">
                        <a:lnSpc>
                          <a:spcPct val="100000"/>
                        </a:lnSpc>
                        <a:spcBef>
                          <a:spcPts val="0"/>
                        </a:spcBef>
                        <a:spcAft>
                          <a:spcPts val="0"/>
                        </a:spcAft>
                        <a:buClr>
                          <a:schemeClr val="dk1"/>
                        </a:buClr>
                        <a:buSzPts val="1100"/>
                        <a:buFont typeface="Arial"/>
                        <a:buNone/>
                      </a:pPr>
                      <a:r>
                        <a:rPr b="1" lang="en-IN" sz="1800" u="none" cap="none" strike="noStrike">
                          <a:solidFill>
                            <a:schemeClr val="dk1"/>
                          </a:solidFill>
                          <a:latin typeface="Calibri"/>
                          <a:ea typeface="Calibri"/>
                          <a:cs typeface="Calibri"/>
                          <a:sym typeface="Calibri"/>
                        </a:rPr>
                        <a:t>StudentName</a:t>
                      </a:r>
                      <a:endParaRPr b="1" sz="1800" u="none" cap="none" strike="noStrike">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1" lang="en-IN" sz="1800" u="none" cap="none" strike="noStrike">
                          <a:latin typeface="Calibri"/>
                          <a:ea typeface="Calibri"/>
                          <a:cs typeface="Calibri"/>
                          <a:sym typeface="Calibri"/>
                        </a:rPr>
                        <a:t>Department</a:t>
                      </a:r>
                      <a:endParaRPr b="1" sz="1800" u="none" cap="none" strike="noStrike">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1" lang="en-IN" sz="1800" u="none" cap="none" strike="noStrike">
                          <a:latin typeface="Calibri"/>
                          <a:ea typeface="Calibri"/>
                          <a:cs typeface="Calibri"/>
                          <a:sym typeface="Calibri"/>
                        </a:rPr>
                        <a:t>Contact No</a:t>
                      </a:r>
                      <a:endParaRPr b="1" sz="1800" u="none" cap="none" strike="noStrike">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1" lang="en-IN" sz="1800" u="none" cap="none" strike="noStrike">
                          <a:latin typeface="Calibri"/>
                          <a:ea typeface="Calibri"/>
                          <a:cs typeface="Calibri"/>
                          <a:sym typeface="Calibri"/>
                        </a:rPr>
                        <a:t>HOD</a:t>
                      </a:r>
                      <a:endParaRPr b="1" sz="1800" u="none" cap="none" strike="noStrike">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516325">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Calibri"/>
                          <a:ea typeface="Calibri"/>
                          <a:cs typeface="Calibri"/>
                          <a:sym typeface="Calibri"/>
                        </a:rPr>
                        <a:t>Dev</a:t>
                      </a:r>
                      <a:endParaRPr sz="1800" u="none" cap="none" strike="noStrike">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IN" sz="1400" u="none" cap="none" strike="noStrike"/>
                        <a:t>EEE</a:t>
                      </a:r>
                      <a:endParaRPr sz="1400" u="none" cap="none" strike="noStrike"/>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IN" sz="1800" u="none" cap="none" strike="noStrike">
                          <a:latin typeface="Calibri"/>
                          <a:ea typeface="Calibri"/>
                          <a:cs typeface="Calibri"/>
                          <a:sym typeface="Calibri"/>
                        </a:rPr>
                        <a:t>9234567890</a:t>
                      </a:r>
                      <a:endParaRPr sz="1800" u="none" cap="none" strike="noStrike">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100"/>
                        <a:buFont typeface="Arial"/>
                        <a:buNone/>
                      </a:pPr>
                      <a:r>
                        <a:rPr lang="en-IN" sz="1800" u="none" cap="none" strike="noStrike">
                          <a:solidFill>
                            <a:schemeClr val="dk1"/>
                          </a:solidFill>
                          <a:latin typeface="Calibri"/>
                          <a:ea typeface="Calibri"/>
                          <a:cs typeface="Calibri"/>
                          <a:sym typeface="Calibri"/>
                        </a:rPr>
                        <a:t>Sameer</a:t>
                      </a:r>
                      <a:endParaRPr sz="1800" u="none" cap="none" strike="noStrike">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r>
              <a:tr h="683925">
                <a:tc>
                  <a:txBody>
                    <a:bodyPr/>
                    <a:lstStyle/>
                    <a:p>
                      <a:pPr indent="0" lvl="0" marL="0" marR="0" rtl="0" algn="l">
                        <a:lnSpc>
                          <a:spcPct val="100000"/>
                        </a:lnSpc>
                        <a:spcBef>
                          <a:spcPts val="0"/>
                        </a:spcBef>
                        <a:spcAft>
                          <a:spcPts val="0"/>
                        </a:spcAft>
                        <a:buClr>
                          <a:schemeClr val="dk1"/>
                        </a:buClr>
                        <a:buSzPts val="1800"/>
                        <a:buFont typeface="Arial"/>
                        <a:buNone/>
                      </a:pPr>
                      <a:r>
                        <a:rPr lang="en-IN" sz="1800" u="none" cap="none" strike="noStrike">
                          <a:solidFill>
                            <a:schemeClr val="dk1"/>
                          </a:solidFill>
                          <a:latin typeface="Calibri"/>
                          <a:ea typeface="Calibri"/>
                          <a:cs typeface="Calibri"/>
                          <a:sym typeface="Calibri"/>
                        </a:rPr>
                        <a:t>Vijay</a:t>
                      </a:r>
                      <a:endParaRPr sz="1800" u="none" cap="none" strike="noStrike">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IN" sz="1400" u="none" cap="none" strike="noStrike"/>
                        <a:t>IT</a:t>
                      </a:r>
                      <a:endParaRPr sz="1400" u="none" cap="none" strike="noStrike"/>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IN" sz="1800" u="none" cap="none" strike="noStrike">
                          <a:latin typeface="Calibri"/>
                          <a:ea typeface="Calibri"/>
                          <a:cs typeface="Calibri"/>
                          <a:sym typeface="Calibri"/>
                        </a:rPr>
                        <a:t>9988774466</a:t>
                      </a:r>
                      <a:endParaRPr sz="1800" u="none" cap="none" strike="noStrike">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Calibri"/>
                          <a:ea typeface="Calibri"/>
                          <a:cs typeface="Calibri"/>
                          <a:sym typeface="Calibri"/>
                        </a:rPr>
                        <a:t>       Amisha</a:t>
                      </a:r>
                      <a:endParaRPr sz="1800" u="none" cap="none" strike="noStrike">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r>
              <a:tr h="441175">
                <a:tc>
                  <a:txBody>
                    <a:bodyPr/>
                    <a:lstStyle/>
                    <a:p>
                      <a:pPr indent="0" lvl="0" marL="0" marR="0" rtl="0" algn="l">
                        <a:lnSpc>
                          <a:spcPct val="100000"/>
                        </a:lnSpc>
                        <a:spcBef>
                          <a:spcPts val="0"/>
                        </a:spcBef>
                        <a:spcAft>
                          <a:spcPts val="0"/>
                        </a:spcAft>
                        <a:buClr>
                          <a:schemeClr val="dk1"/>
                        </a:buClr>
                        <a:buSzPts val="1800"/>
                        <a:buFont typeface="Arial"/>
                        <a:buNone/>
                      </a:pPr>
                      <a:r>
                        <a:rPr lang="en-IN" sz="1800" u="none" cap="none" strike="noStrike">
                          <a:solidFill>
                            <a:schemeClr val="dk1"/>
                          </a:solidFill>
                          <a:latin typeface="Calibri"/>
                          <a:ea typeface="Calibri"/>
                          <a:cs typeface="Calibri"/>
                          <a:sym typeface="Calibri"/>
                        </a:rPr>
                        <a:t>Vijay</a:t>
                      </a:r>
                      <a:endParaRPr sz="1800" u="none" cap="none" strike="noStrike">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400"/>
                        <a:buFont typeface="Arial"/>
                        <a:buNone/>
                      </a:pPr>
                      <a:r>
                        <a:rPr lang="en-IN" sz="1400" u="none" cap="none" strike="noStrike">
                          <a:solidFill>
                            <a:schemeClr val="dk1"/>
                          </a:solidFill>
                        </a:rPr>
                        <a:t>IT</a:t>
                      </a:r>
                      <a:endParaRPr sz="1400" u="none" cap="none" strike="noStrike"/>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800"/>
                        <a:buFont typeface="Arial"/>
                        <a:buNone/>
                      </a:pPr>
                      <a:r>
                        <a:rPr lang="en-IN" sz="1800" u="none" cap="none" strike="noStrike">
                          <a:solidFill>
                            <a:schemeClr val="dk1"/>
                          </a:solidFill>
                          <a:latin typeface="Calibri"/>
                          <a:ea typeface="Calibri"/>
                          <a:cs typeface="Calibri"/>
                          <a:sym typeface="Calibri"/>
                        </a:rPr>
                        <a:t>9988776655</a:t>
                      </a:r>
                      <a:endParaRPr sz="1800" u="none" cap="none" strike="noStrike">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lang="en-IN" sz="1800" u="none" cap="none" strike="noStrike">
                          <a:solidFill>
                            <a:schemeClr val="dk1"/>
                          </a:solidFill>
                          <a:latin typeface="Calibri"/>
                          <a:ea typeface="Calibri"/>
                          <a:cs typeface="Calibri"/>
                          <a:sym typeface="Calibri"/>
                        </a:rPr>
                        <a:t>Amisha</a:t>
                      </a:r>
                      <a:endParaRPr sz="1800" u="none" cap="none" strike="noStrike">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r>
              <a:tr h="441175">
                <a:tc>
                  <a:txBody>
                    <a:bodyPr/>
                    <a:lstStyle/>
                    <a:p>
                      <a:pPr indent="0" lvl="0" marL="0" marR="0" rtl="0" algn="l">
                        <a:lnSpc>
                          <a:spcPct val="100000"/>
                        </a:lnSpc>
                        <a:spcBef>
                          <a:spcPts val="0"/>
                        </a:spcBef>
                        <a:spcAft>
                          <a:spcPts val="0"/>
                        </a:spcAft>
                        <a:buClr>
                          <a:schemeClr val="dk1"/>
                        </a:buClr>
                        <a:buSzPts val="1800"/>
                        <a:buFont typeface="Arial"/>
                        <a:buNone/>
                      </a:pPr>
                      <a:r>
                        <a:rPr lang="en-IN" sz="1800" u="none" cap="none" strike="noStrike">
                          <a:solidFill>
                            <a:schemeClr val="dk1"/>
                          </a:solidFill>
                          <a:latin typeface="Calibri"/>
                          <a:ea typeface="Calibri"/>
                          <a:cs typeface="Calibri"/>
                          <a:sym typeface="Calibri"/>
                        </a:rPr>
                        <a:t>Ramana</a:t>
                      </a:r>
                      <a:endParaRPr sz="1800" u="none" cap="none" strike="noStrike">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400"/>
                        <a:buFont typeface="Arial"/>
                        <a:buNone/>
                      </a:pPr>
                      <a:r>
                        <a:rPr lang="en-IN" sz="1400" u="none" cap="none" strike="noStrike">
                          <a:solidFill>
                            <a:schemeClr val="dk1"/>
                          </a:solidFill>
                        </a:rPr>
                        <a:t>CSE</a:t>
                      </a:r>
                      <a:endParaRPr sz="1400" u="none" cap="none" strike="noStrike"/>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lang="en-IN" sz="1800" u="none" cap="none" strike="noStrike">
                          <a:solidFill>
                            <a:schemeClr val="dk1"/>
                          </a:solidFill>
                          <a:latin typeface="Calibri"/>
                          <a:ea typeface="Calibri"/>
                          <a:cs typeface="Calibri"/>
                          <a:sym typeface="Calibri"/>
                        </a:rPr>
                        <a:t>9639639639</a:t>
                      </a:r>
                      <a:endParaRPr sz="1800" u="none" cap="none" strike="noStrike">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lang="en-IN" sz="1800" u="none" cap="none" strike="noStrike">
                          <a:solidFill>
                            <a:schemeClr val="dk1"/>
                          </a:solidFill>
                          <a:latin typeface="Calibri"/>
                          <a:ea typeface="Calibri"/>
                          <a:cs typeface="Calibri"/>
                          <a:sym typeface="Calibri"/>
                        </a:rPr>
                        <a:t>Xavier</a:t>
                      </a:r>
                      <a:endParaRPr sz="1800" u="none" cap="none" strike="noStrike">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r>
            </a:tbl>
          </a:graphicData>
        </a:graphic>
      </p:graphicFrame>
      <p:graphicFrame>
        <p:nvGraphicFramePr>
          <p:cNvPr id="165" name="Google Shape;165;p11"/>
          <p:cNvGraphicFramePr/>
          <p:nvPr/>
        </p:nvGraphicFramePr>
        <p:xfrm>
          <a:off x="798600" y="6063925"/>
          <a:ext cx="3000000" cy="3000000"/>
        </p:xfrm>
        <a:graphic>
          <a:graphicData uri="http://schemas.openxmlformats.org/drawingml/2006/table">
            <a:tbl>
              <a:tblPr>
                <a:noFill/>
                <a:tableStyleId>{E01927F0-442D-4ABB-A7A6-81EA9A16E154}</a:tableStyleId>
              </a:tblPr>
              <a:tblGrid>
                <a:gridCol w="1755175"/>
                <a:gridCol w="1436725"/>
                <a:gridCol w="1420000"/>
                <a:gridCol w="1583800"/>
              </a:tblGrid>
              <a:tr h="381000">
                <a:tc>
                  <a:txBody>
                    <a:bodyPr/>
                    <a:lstStyle/>
                    <a:p>
                      <a:pPr indent="0" lvl="0" marL="0" marR="0" rtl="0" algn="l">
                        <a:lnSpc>
                          <a:spcPct val="100000"/>
                        </a:lnSpc>
                        <a:spcBef>
                          <a:spcPts val="0"/>
                        </a:spcBef>
                        <a:spcAft>
                          <a:spcPts val="0"/>
                        </a:spcAft>
                        <a:buClr>
                          <a:schemeClr val="dk1"/>
                        </a:buClr>
                        <a:buSzPts val="1800"/>
                        <a:buFont typeface="Arial"/>
                        <a:buNone/>
                      </a:pPr>
                      <a:r>
                        <a:rPr lang="en-IN" sz="1800" u="none" cap="none" strike="noStrike">
                          <a:solidFill>
                            <a:schemeClr val="dk1"/>
                          </a:solidFill>
                          <a:latin typeface="Calibri"/>
                          <a:ea typeface="Calibri"/>
                          <a:cs typeface="Calibri"/>
                          <a:sym typeface="Calibri"/>
                        </a:rPr>
                        <a:t>Rohit</a:t>
                      </a:r>
                      <a:endParaRPr sz="1400" u="none" cap="none" strike="noStrike"/>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Arial"/>
                        <a:buNone/>
                      </a:pPr>
                      <a:r>
                        <a:rPr lang="en-IN" sz="1400" u="none" cap="none" strike="noStrike">
                          <a:solidFill>
                            <a:schemeClr val="dk1"/>
                          </a:solidFill>
                        </a:rPr>
                        <a:t>EEE</a:t>
                      </a:r>
                      <a:endParaRPr sz="1400" u="none" cap="none" strike="noStrike"/>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lang="en-IN" sz="1800" u="none" cap="none" strike="noStrike">
                          <a:solidFill>
                            <a:schemeClr val="dk1"/>
                          </a:solidFill>
                          <a:latin typeface="Calibri"/>
                          <a:ea typeface="Calibri"/>
                          <a:cs typeface="Calibri"/>
                          <a:sym typeface="Calibri"/>
                        </a:rPr>
                        <a:t>9777788886</a:t>
                      </a:r>
                      <a:endParaRPr sz="1400" u="none" cap="none" strike="noStrike"/>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100"/>
                        <a:buFont typeface="Arial"/>
                        <a:buNone/>
                      </a:pPr>
                      <a:r>
                        <a:rPr lang="en-IN" sz="1800" u="none" cap="none" strike="noStrike">
                          <a:solidFill>
                            <a:schemeClr val="dk1"/>
                          </a:solidFill>
                          <a:latin typeface="Calibri"/>
                          <a:ea typeface="Calibri"/>
                          <a:cs typeface="Calibri"/>
                          <a:sym typeface="Calibri"/>
                        </a:rPr>
                        <a:t>John</a:t>
                      </a:r>
                      <a:endParaRPr sz="1400" u="none" cap="none" strike="noStrike"/>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2"/>
          <p:cNvSpPr txBox="1"/>
          <p:nvPr/>
        </p:nvSpPr>
        <p:spPr>
          <a:xfrm>
            <a:off x="678056" y="420913"/>
            <a:ext cx="10947300" cy="526800"/>
          </a:xfrm>
          <a:prstGeom prst="rect">
            <a:avLst/>
          </a:prstGeom>
          <a:noFill/>
          <a:ln>
            <a:noFill/>
          </a:ln>
        </p:spPr>
        <p:txBody>
          <a:bodyPr anchorCtr="0" anchor="t" bIns="16925" lIns="16925" spcFirstLastPara="1" rIns="16925" wrap="square" tIns="16925">
            <a:spAutoFit/>
          </a:bodyPr>
          <a:lstStyle/>
          <a:p>
            <a:pPr indent="0" lvl="0" marL="0" marR="0" rtl="0" algn="l">
              <a:lnSpc>
                <a:spcPct val="100000"/>
              </a:lnSpc>
              <a:spcBef>
                <a:spcPts val="0"/>
              </a:spcBef>
              <a:spcAft>
                <a:spcPts val="0"/>
              </a:spcAft>
              <a:buClr>
                <a:schemeClr val="dk1"/>
              </a:buClr>
              <a:buSzPts val="1100"/>
              <a:buFont typeface="Arial"/>
              <a:buNone/>
            </a:pPr>
            <a:r>
              <a:rPr b="1" i="0" lang="en-IN" sz="3200" u="none" cap="none" strike="noStrike">
                <a:solidFill>
                  <a:srgbClr val="095A82"/>
                </a:solidFill>
                <a:latin typeface="Calibri"/>
                <a:ea typeface="Calibri"/>
                <a:cs typeface="Calibri"/>
                <a:sym typeface="Calibri"/>
              </a:rPr>
              <a:t>2nd Normal Form</a:t>
            </a:r>
            <a:endParaRPr b="1" i="0" sz="3200" u="none" cap="none" strike="noStrike">
              <a:solidFill>
                <a:srgbClr val="095A82"/>
              </a:solidFill>
              <a:latin typeface="Calibri"/>
              <a:ea typeface="Calibri"/>
              <a:cs typeface="Calibri"/>
              <a:sym typeface="Calibri"/>
            </a:endParaRPr>
          </a:p>
        </p:txBody>
      </p:sp>
      <p:sp>
        <p:nvSpPr>
          <p:cNvPr id="171" name="Google Shape;171;p12"/>
          <p:cNvSpPr txBox="1"/>
          <p:nvPr/>
        </p:nvSpPr>
        <p:spPr>
          <a:xfrm>
            <a:off x="650700" y="1200750"/>
            <a:ext cx="10848600" cy="628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n-IN" sz="1800" u="none" cap="none" strike="noStrike">
                <a:solidFill>
                  <a:srgbClr val="000000"/>
                </a:solidFill>
                <a:latin typeface="Calibri"/>
                <a:ea typeface="Calibri"/>
                <a:cs typeface="Calibri"/>
                <a:sym typeface="Calibri"/>
              </a:rPr>
              <a:t>A table is in 2nd normal form if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b="0" i="0" lang="en-IN" sz="1800" u="none" cap="none" strike="noStrike">
                <a:solidFill>
                  <a:srgbClr val="000000"/>
                </a:solidFill>
                <a:latin typeface="Calibri"/>
                <a:ea typeface="Calibri"/>
                <a:cs typeface="Calibri"/>
                <a:sym typeface="Calibri"/>
              </a:rPr>
              <a:t>   i) it is in 1st normal form</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b="0" i="0" lang="en-IN" sz="1800" u="none" cap="none" strike="noStrike">
                <a:solidFill>
                  <a:srgbClr val="000000"/>
                </a:solidFill>
                <a:latin typeface="Calibri"/>
                <a:ea typeface="Calibri"/>
                <a:cs typeface="Calibri"/>
                <a:sym typeface="Calibri"/>
              </a:rPr>
              <a:t>   ii) it doesn’t have partial dependency</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Arial"/>
              <a:buNone/>
            </a:pPr>
            <a:r>
              <a:rPr b="0" i="0" lang="en-IN" sz="1800" u="sng" cap="none" strike="noStrike">
                <a:solidFill>
                  <a:schemeClr val="dk1"/>
                </a:solidFill>
                <a:latin typeface="Calibri"/>
                <a:ea typeface="Calibri"/>
                <a:cs typeface="Calibri"/>
                <a:sym typeface="Calibri"/>
              </a:rPr>
              <a:t>What is partial dependency?</a:t>
            </a:r>
            <a:endParaRPr b="0" i="0" sz="1800" u="sng"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Arial"/>
              <a:buNone/>
            </a:pPr>
            <a:r>
              <a:t/>
            </a:r>
            <a:endParaRPr b="0" i="0" sz="1800" u="sng"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Arial"/>
              <a:buNone/>
            </a:pPr>
            <a:r>
              <a:rPr b="0" i="0" lang="en-IN" sz="1800" u="none" cap="none" strike="noStrike">
                <a:solidFill>
                  <a:schemeClr val="dk1"/>
                </a:solidFill>
                <a:latin typeface="Calibri"/>
                <a:ea typeface="Calibri"/>
                <a:cs typeface="Calibri"/>
                <a:sym typeface="Calibri"/>
              </a:rPr>
              <a:t>When a non-prime attribute instead of depending on entire Candidate Key, depends on C.K partially then it is called partial dependency.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Arial"/>
              <a:buNone/>
            </a:pPr>
            <a:r>
              <a:rPr b="0" i="0" lang="en-IN" sz="1800" u="none" cap="none" strike="noStrike">
                <a:solidFill>
                  <a:schemeClr val="dk1"/>
                </a:solidFill>
                <a:latin typeface="Calibri"/>
                <a:ea typeface="Calibri"/>
                <a:cs typeface="Calibri"/>
                <a:sym typeface="Calibri"/>
              </a:rPr>
              <a:t>Eg: Consider a relation </a:t>
            </a:r>
            <a:r>
              <a:rPr b="1" i="0" lang="en-IN" sz="1800" u="none" cap="none" strike="noStrike">
                <a:solidFill>
                  <a:schemeClr val="dk1"/>
                </a:solidFill>
                <a:latin typeface="Calibri"/>
                <a:ea typeface="Calibri"/>
                <a:cs typeface="Calibri"/>
                <a:sym typeface="Calibri"/>
              </a:rPr>
              <a:t>R(A, B, C, D)</a:t>
            </a:r>
            <a:endParaRPr b="1"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Arial"/>
              <a:buNone/>
            </a:pPr>
            <a:r>
              <a:rPr b="0" i="0" lang="en-IN" sz="1800" u="none" cap="none" strike="noStrike">
                <a:solidFill>
                  <a:schemeClr val="dk1"/>
                </a:solidFill>
                <a:latin typeface="Calibri"/>
                <a:ea typeface="Calibri"/>
                <a:cs typeface="Calibri"/>
                <a:sym typeface="Calibri"/>
              </a:rPr>
              <a:t>In the above relation A, B are essential attributes, as there is no incoming edge on them, since nobody can find them, they must be a part of CK.</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Arial"/>
              <a:buNone/>
            </a:pPr>
            <a:r>
              <a:rPr b="0" i="0" lang="en-IN" sz="1800" u="none" cap="none" strike="noStrike">
                <a:solidFill>
                  <a:schemeClr val="dk1"/>
                </a:solidFill>
                <a:latin typeface="Calibri"/>
                <a:ea typeface="Calibri"/>
                <a:cs typeface="Calibri"/>
                <a:sym typeface="Calibri"/>
              </a:rPr>
              <a:t>(AB) is a CK.</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Arial"/>
              <a:buNone/>
            </a:pPr>
            <a:r>
              <a:rPr b="0" i="0" lang="en-IN" sz="1800" u="none" cap="none" strike="noStrike">
                <a:solidFill>
                  <a:schemeClr val="dk1"/>
                </a:solidFill>
                <a:latin typeface="Calibri"/>
                <a:ea typeface="Calibri"/>
                <a:cs typeface="Calibri"/>
                <a:sym typeface="Calibri"/>
              </a:rPr>
              <a:t>All the attributes part of CK are prime attributes and A, B are prime attributes.</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Arial"/>
              <a:buNone/>
            </a:pPr>
            <a:r>
              <a:rPr b="0" i="0" lang="en-IN" sz="1800" u="none" cap="none" strike="noStrike">
                <a:solidFill>
                  <a:schemeClr val="dk1"/>
                </a:solidFill>
                <a:latin typeface="Calibri"/>
                <a:ea typeface="Calibri"/>
                <a:cs typeface="Calibri"/>
                <a:sym typeface="Calibri"/>
              </a:rPr>
              <a:t>Similarly, all the attributes that are not a part of CK are non prime attributes.</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Arial"/>
              <a:buNone/>
            </a:pPr>
            <a:r>
              <a:rPr b="0" i="0" lang="en-IN" sz="1800" u="none" cap="none" strike="noStrike">
                <a:solidFill>
                  <a:schemeClr val="dk1"/>
                </a:solidFill>
                <a:latin typeface="Calibri"/>
                <a:ea typeface="Calibri"/>
                <a:cs typeface="Calibri"/>
                <a:sym typeface="Calibri"/>
              </a:rPr>
              <a:t>In Relation R, both A,B can find D however, </a:t>
            </a:r>
            <a:r>
              <a:rPr b="1" i="0" lang="en-IN" sz="1800" u="none" cap="none" strike="noStrike">
                <a:solidFill>
                  <a:schemeClr val="dk1"/>
                </a:solidFill>
                <a:latin typeface="Calibri"/>
                <a:ea typeface="Calibri"/>
                <a:cs typeface="Calibri"/>
                <a:sym typeface="Calibri"/>
              </a:rPr>
              <a:t>there is a partial dependency on C</a:t>
            </a:r>
            <a:r>
              <a:rPr b="0" i="0" lang="en-IN" sz="1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Arial"/>
              <a:buNone/>
            </a:pPr>
            <a:r>
              <a:rPr b="0" i="0" lang="en-IN" sz="1800" u="none" cap="none" strike="noStrike">
                <a:solidFill>
                  <a:schemeClr val="dk1"/>
                </a:solidFill>
                <a:latin typeface="Calibri"/>
                <a:ea typeface="Calibri"/>
                <a:cs typeface="Calibri"/>
                <a:sym typeface="Calibri"/>
              </a:rPr>
              <a:t>I.e C is dependent only on a part of CK and not on entire CK. Hence, partial dependency.</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172" name="Google Shape;172;p12"/>
          <p:cNvCxnSpPr/>
          <p:nvPr/>
        </p:nvCxnSpPr>
        <p:spPr>
          <a:xfrm>
            <a:off x="3107525" y="4192500"/>
            <a:ext cx="0" cy="308100"/>
          </a:xfrm>
          <a:prstGeom prst="straightConnector1">
            <a:avLst/>
          </a:prstGeom>
          <a:noFill/>
          <a:ln cap="flat" cmpd="sng" w="19050">
            <a:solidFill>
              <a:schemeClr val="dk2"/>
            </a:solidFill>
            <a:prstDash val="solid"/>
            <a:round/>
            <a:headEnd len="sm" w="sm" type="none"/>
            <a:tailEnd len="sm" w="sm" type="none"/>
          </a:ln>
        </p:spPr>
      </p:cxnSp>
      <p:cxnSp>
        <p:nvCxnSpPr>
          <p:cNvPr id="173" name="Google Shape;173;p12"/>
          <p:cNvCxnSpPr/>
          <p:nvPr/>
        </p:nvCxnSpPr>
        <p:spPr>
          <a:xfrm>
            <a:off x="3326900" y="4192500"/>
            <a:ext cx="0" cy="281400"/>
          </a:xfrm>
          <a:prstGeom prst="straightConnector1">
            <a:avLst/>
          </a:prstGeom>
          <a:noFill/>
          <a:ln cap="flat" cmpd="sng" w="19050">
            <a:solidFill>
              <a:schemeClr val="dk2"/>
            </a:solidFill>
            <a:prstDash val="solid"/>
            <a:round/>
            <a:headEnd len="sm" w="sm" type="none"/>
            <a:tailEnd len="sm" w="sm" type="none"/>
          </a:ln>
        </p:spPr>
      </p:cxnSp>
      <p:cxnSp>
        <p:nvCxnSpPr>
          <p:cNvPr id="174" name="Google Shape;174;p12"/>
          <p:cNvCxnSpPr/>
          <p:nvPr/>
        </p:nvCxnSpPr>
        <p:spPr>
          <a:xfrm>
            <a:off x="3120925" y="4487175"/>
            <a:ext cx="696600" cy="0"/>
          </a:xfrm>
          <a:prstGeom prst="straightConnector1">
            <a:avLst/>
          </a:prstGeom>
          <a:noFill/>
          <a:ln cap="flat" cmpd="sng" w="9525">
            <a:solidFill>
              <a:schemeClr val="dk2"/>
            </a:solidFill>
            <a:prstDash val="solid"/>
            <a:round/>
            <a:headEnd len="sm" w="sm" type="none"/>
            <a:tailEnd len="sm" w="sm" type="none"/>
          </a:ln>
        </p:spPr>
      </p:cxnSp>
      <p:cxnSp>
        <p:nvCxnSpPr>
          <p:cNvPr id="175" name="Google Shape;175;p12"/>
          <p:cNvCxnSpPr/>
          <p:nvPr/>
        </p:nvCxnSpPr>
        <p:spPr>
          <a:xfrm>
            <a:off x="3817525" y="4192500"/>
            <a:ext cx="0" cy="281400"/>
          </a:xfrm>
          <a:prstGeom prst="straightConnector1">
            <a:avLst/>
          </a:prstGeom>
          <a:noFill/>
          <a:ln cap="flat" cmpd="sng" w="19050">
            <a:solidFill>
              <a:schemeClr val="dk2"/>
            </a:solidFill>
            <a:prstDash val="solid"/>
            <a:round/>
            <a:headEnd len="med" w="med" type="stealth"/>
            <a:tailEnd len="sm" w="sm" type="none"/>
          </a:ln>
        </p:spPr>
      </p:cxnSp>
      <p:cxnSp>
        <p:nvCxnSpPr>
          <p:cNvPr id="176" name="Google Shape;176;p12"/>
          <p:cNvCxnSpPr/>
          <p:nvPr/>
        </p:nvCxnSpPr>
        <p:spPr>
          <a:xfrm>
            <a:off x="3326900" y="3648375"/>
            <a:ext cx="0" cy="281400"/>
          </a:xfrm>
          <a:prstGeom prst="straightConnector1">
            <a:avLst/>
          </a:prstGeom>
          <a:noFill/>
          <a:ln cap="flat" cmpd="sng" w="19050">
            <a:solidFill>
              <a:schemeClr val="dk2"/>
            </a:solidFill>
            <a:prstDash val="solid"/>
            <a:round/>
            <a:headEnd len="sm" w="sm" type="none"/>
            <a:tailEnd len="sm" w="sm" type="none"/>
          </a:ln>
        </p:spPr>
      </p:cxnSp>
      <p:cxnSp>
        <p:nvCxnSpPr>
          <p:cNvPr id="177" name="Google Shape;177;p12"/>
          <p:cNvCxnSpPr/>
          <p:nvPr/>
        </p:nvCxnSpPr>
        <p:spPr>
          <a:xfrm>
            <a:off x="3551325" y="3648375"/>
            <a:ext cx="0" cy="281400"/>
          </a:xfrm>
          <a:prstGeom prst="straightConnector1">
            <a:avLst/>
          </a:prstGeom>
          <a:noFill/>
          <a:ln cap="flat" cmpd="sng" w="19050">
            <a:solidFill>
              <a:schemeClr val="dk2"/>
            </a:solidFill>
            <a:prstDash val="solid"/>
            <a:round/>
            <a:headEnd len="sm" w="sm" type="none"/>
            <a:tailEnd len="med" w="med" type="stealth"/>
          </a:ln>
        </p:spPr>
      </p:cxnSp>
      <p:cxnSp>
        <p:nvCxnSpPr>
          <p:cNvPr id="178" name="Google Shape;178;p12"/>
          <p:cNvCxnSpPr/>
          <p:nvPr/>
        </p:nvCxnSpPr>
        <p:spPr>
          <a:xfrm>
            <a:off x="3335250" y="3651350"/>
            <a:ext cx="214200" cy="5100"/>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3"/>
          <p:cNvSpPr txBox="1"/>
          <p:nvPr/>
        </p:nvSpPr>
        <p:spPr>
          <a:xfrm>
            <a:off x="678056" y="420913"/>
            <a:ext cx="10947300" cy="526800"/>
          </a:xfrm>
          <a:prstGeom prst="rect">
            <a:avLst/>
          </a:prstGeom>
          <a:noFill/>
          <a:ln>
            <a:noFill/>
          </a:ln>
        </p:spPr>
        <p:txBody>
          <a:bodyPr anchorCtr="0" anchor="t" bIns="16925" lIns="16925" spcFirstLastPara="1" rIns="16925" wrap="square" tIns="16925">
            <a:spAutoFit/>
          </a:bodyPr>
          <a:lstStyle/>
          <a:p>
            <a:pPr indent="0" lvl="0" marL="0" marR="0" rtl="0" algn="l">
              <a:lnSpc>
                <a:spcPct val="100000"/>
              </a:lnSpc>
              <a:spcBef>
                <a:spcPts val="0"/>
              </a:spcBef>
              <a:spcAft>
                <a:spcPts val="0"/>
              </a:spcAft>
              <a:buClr>
                <a:schemeClr val="dk1"/>
              </a:buClr>
              <a:buSzPts val="1100"/>
              <a:buFont typeface="Arial"/>
              <a:buNone/>
            </a:pPr>
            <a:r>
              <a:rPr b="1" i="0" lang="en-IN" sz="3200" u="none" cap="none" strike="noStrike">
                <a:solidFill>
                  <a:srgbClr val="095A82"/>
                </a:solidFill>
                <a:latin typeface="Calibri"/>
                <a:ea typeface="Calibri"/>
                <a:cs typeface="Calibri"/>
                <a:sym typeface="Calibri"/>
              </a:rPr>
              <a:t>2nd normal form</a:t>
            </a:r>
            <a:endParaRPr b="1" i="0" sz="3200" u="none" cap="none" strike="noStrike">
              <a:solidFill>
                <a:srgbClr val="095A82"/>
              </a:solidFill>
              <a:latin typeface="Calibri"/>
              <a:ea typeface="Calibri"/>
              <a:cs typeface="Calibri"/>
              <a:sym typeface="Calibri"/>
            </a:endParaRPr>
          </a:p>
        </p:txBody>
      </p:sp>
      <p:graphicFrame>
        <p:nvGraphicFramePr>
          <p:cNvPr id="184" name="Google Shape;184;p13"/>
          <p:cNvGraphicFramePr/>
          <p:nvPr/>
        </p:nvGraphicFramePr>
        <p:xfrm>
          <a:off x="678050" y="1733513"/>
          <a:ext cx="3000000" cy="3000000"/>
        </p:xfrm>
        <a:graphic>
          <a:graphicData uri="http://schemas.openxmlformats.org/drawingml/2006/table">
            <a:tbl>
              <a:tblPr>
                <a:noFill/>
                <a:tableStyleId>{E01927F0-442D-4ABB-A7A6-81EA9A16E154}</a:tableStyleId>
              </a:tblPr>
              <a:tblGrid>
                <a:gridCol w="1370800"/>
                <a:gridCol w="1370800"/>
                <a:gridCol w="1370800"/>
                <a:gridCol w="1305550"/>
              </a:tblGrid>
              <a:tr h="394300">
                <a:tc>
                  <a:txBody>
                    <a:bodyPr/>
                    <a:lstStyle/>
                    <a:p>
                      <a:pPr indent="0" lvl="0" marL="0" marR="0" rtl="0" algn="l">
                        <a:lnSpc>
                          <a:spcPct val="100000"/>
                        </a:lnSpc>
                        <a:spcBef>
                          <a:spcPts val="0"/>
                        </a:spcBef>
                        <a:spcAft>
                          <a:spcPts val="0"/>
                        </a:spcAft>
                        <a:buClr>
                          <a:srgbClr val="000000"/>
                        </a:buClr>
                        <a:buSzPts val="1400"/>
                        <a:buFont typeface="Arial"/>
                        <a:buNone/>
                      </a:pPr>
                      <a:r>
                        <a:rPr b="1" lang="en-IN" sz="1400" u="none" cap="none" strike="noStrike"/>
                        <a:t>Employee_Id</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IN" sz="1400" u="none" cap="none" strike="noStrike"/>
                        <a:t>Manager_Id</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b="1" lang="en-IN" sz="1400" u="none" cap="none" strike="noStrike">
                          <a:solidFill>
                            <a:schemeClr val="dk1"/>
                          </a:solidFill>
                        </a:rPr>
                        <a:t>Project_Name</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IN" sz="1400" u="none" cap="none" strike="noStrike">
                          <a:solidFill>
                            <a:schemeClr val="dk1"/>
                          </a:solidFill>
                        </a:rPr>
                        <a:t>Manager_Name</a:t>
                      </a:r>
                      <a:endParaRPr b="1" sz="1400" u="none" cap="none" strike="noStrike">
                        <a:solidFill>
                          <a:schemeClr val="dk1"/>
                        </a:solidFill>
                      </a:endParaRPr>
                    </a:p>
                  </a:txBody>
                  <a:tcPr marT="91425" marB="91425" marR="91425" marL="91425"/>
                </a:tc>
              </a:tr>
              <a:tr h="256300">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E-Commerce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Harshit</a:t>
                      </a:r>
                      <a:endParaRPr sz="1400" u="none" cap="none" strike="noStrike"/>
                    </a:p>
                  </a:txBody>
                  <a:tcPr marT="91425" marB="91425" marR="91425" marL="91425"/>
                </a:tc>
              </a:tr>
              <a:tr h="394300">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Web Development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Rakesh</a:t>
                      </a:r>
                      <a:endParaRPr sz="1400" u="none" cap="none" strike="noStrike"/>
                    </a:p>
                  </a:txBody>
                  <a:tcPr marT="91425" marB="91425" marR="91425" marL="91425"/>
                </a:tc>
              </a:tr>
              <a:tr h="394300">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Database Support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Faizan</a:t>
                      </a:r>
                      <a:endParaRPr sz="1400" u="none" cap="none" strike="noStrike"/>
                    </a:p>
                  </a:txBody>
                  <a:tcPr marT="91425" marB="91425" marR="91425" marL="91425"/>
                </a:tc>
              </a:tr>
              <a:tr h="256300">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AWS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Faizan</a:t>
                      </a:r>
                      <a:endParaRPr sz="1400" u="none" cap="none" strike="noStrike"/>
                    </a:p>
                  </a:txBody>
                  <a:tcPr marT="91425" marB="91425" marR="91425" marL="91425"/>
                </a:tc>
              </a:tr>
            </a:tbl>
          </a:graphicData>
        </a:graphic>
      </p:graphicFrame>
      <p:graphicFrame>
        <p:nvGraphicFramePr>
          <p:cNvPr id="185" name="Google Shape;185;p13"/>
          <p:cNvGraphicFramePr/>
          <p:nvPr/>
        </p:nvGraphicFramePr>
        <p:xfrm>
          <a:off x="678050" y="4762338"/>
          <a:ext cx="3000000" cy="3000000"/>
        </p:xfrm>
        <a:graphic>
          <a:graphicData uri="http://schemas.openxmlformats.org/drawingml/2006/table">
            <a:tbl>
              <a:tblPr>
                <a:noFill/>
                <a:tableStyleId>{E01927F0-442D-4ABB-A7A6-81EA9A16E154}</a:tableStyleId>
              </a:tblPr>
              <a:tblGrid>
                <a:gridCol w="1368675"/>
                <a:gridCol w="1337125"/>
              </a:tblGrid>
              <a:tr h="463425">
                <a:tc>
                  <a:txBody>
                    <a:bodyPr/>
                    <a:lstStyle/>
                    <a:p>
                      <a:pPr indent="0" lvl="0" marL="0" marR="0" rtl="0" algn="l">
                        <a:lnSpc>
                          <a:spcPct val="100000"/>
                        </a:lnSpc>
                        <a:spcBef>
                          <a:spcPts val="0"/>
                        </a:spcBef>
                        <a:spcAft>
                          <a:spcPts val="0"/>
                        </a:spcAft>
                        <a:buClr>
                          <a:srgbClr val="000000"/>
                        </a:buClr>
                        <a:buSzPts val="1400"/>
                        <a:buFont typeface="Arial"/>
                        <a:buNone/>
                      </a:pPr>
                      <a:r>
                        <a:rPr b="1" lang="en-IN" sz="1400" u="none" cap="none" strike="noStrike"/>
                        <a:t>Manager_Id</a:t>
                      </a:r>
                      <a:endParaRPr b="1"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1" lang="en-IN" sz="1400" u="none" cap="none" strike="noStrike">
                          <a:solidFill>
                            <a:schemeClr val="dk1"/>
                          </a:solidFill>
                        </a:rPr>
                        <a:t>Manager_Name</a:t>
                      </a:r>
                      <a:endParaRPr b="1" sz="1400" u="none" cap="none" strike="noStrike">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8350">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1</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Rakesh</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01225">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2</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Harshit</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01225">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3</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Faizan</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186" name="Google Shape;186;p13"/>
          <p:cNvGraphicFramePr/>
          <p:nvPr/>
        </p:nvGraphicFramePr>
        <p:xfrm>
          <a:off x="6971150" y="1751000"/>
          <a:ext cx="3000000" cy="3000000"/>
        </p:xfrm>
        <a:graphic>
          <a:graphicData uri="http://schemas.openxmlformats.org/drawingml/2006/table">
            <a:tbl>
              <a:tblPr>
                <a:noFill/>
                <a:tableStyleId>{E01927F0-442D-4ABB-A7A6-81EA9A16E154}</a:tableStyleId>
              </a:tblPr>
              <a:tblGrid>
                <a:gridCol w="1551400"/>
                <a:gridCol w="1551400"/>
                <a:gridCol w="1551400"/>
              </a:tblGrid>
              <a:tr h="427175">
                <a:tc>
                  <a:txBody>
                    <a:bodyPr/>
                    <a:lstStyle/>
                    <a:p>
                      <a:pPr indent="0" lvl="0" marL="0" marR="0" rtl="0" algn="l">
                        <a:lnSpc>
                          <a:spcPct val="100000"/>
                        </a:lnSpc>
                        <a:spcBef>
                          <a:spcPts val="0"/>
                        </a:spcBef>
                        <a:spcAft>
                          <a:spcPts val="0"/>
                        </a:spcAft>
                        <a:buClr>
                          <a:srgbClr val="000000"/>
                        </a:buClr>
                        <a:buSzPts val="1400"/>
                        <a:buFont typeface="Arial"/>
                        <a:buNone/>
                      </a:pPr>
                      <a:r>
                        <a:rPr b="1" lang="en-IN" sz="1400" u="none" cap="none" strike="noStrike"/>
                        <a:t>Employee_Id</a:t>
                      </a:r>
                      <a:endParaRPr b="1"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1" lang="en-IN" sz="1400" u="none" cap="none" strike="noStrike"/>
                        <a:t>Manager_Id</a:t>
                      </a:r>
                      <a:endParaRPr b="1"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Arial"/>
                        <a:buNone/>
                      </a:pPr>
                      <a:r>
                        <a:rPr b="1" lang="en-IN" sz="1400" u="none" cap="none" strike="noStrike">
                          <a:solidFill>
                            <a:schemeClr val="dk1"/>
                          </a:solidFill>
                        </a:rPr>
                        <a:t>Project_Name</a:t>
                      </a:r>
                      <a:endParaRPr b="1"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53350">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1</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2</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E-Commerce</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53350">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2</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1</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Web Development</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43650">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1</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3</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Database Support</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43650">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3</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3</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AWS</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87" name="Google Shape;187;p13"/>
          <p:cNvSpPr txBox="1"/>
          <p:nvPr/>
        </p:nvSpPr>
        <p:spPr>
          <a:xfrm>
            <a:off x="850985" y="1244363"/>
            <a:ext cx="9099300" cy="461635"/>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FF0000"/>
                </a:solidFill>
                <a:latin typeface="Arial"/>
                <a:ea typeface="Arial"/>
                <a:cs typeface="Arial"/>
                <a:sym typeface="Arial"/>
              </a:rPr>
              <a:t>NOT in 2nd NF  </a:t>
            </a:r>
            <a:r>
              <a:rPr b="0" i="0" lang="en-IN" sz="1800" u="none" cap="none" strike="noStrike">
                <a:solidFill>
                  <a:srgbClr val="000000"/>
                </a:solidFill>
                <a:latin typeface="Arial"/>
                <a:ea typeface="Arial"/>
                <a:cs typeface="Arial"/>
                <a:sym typeface="Arial"/>
              </a:rPr>
              <a:t>                                                            			Table 1</a:t>
            </a:r>
            <a:endParaRPr b="0" i="0" sz="1800" u="none" cap="none" strike="noStrike">
              <a:solidFill>
                <a:srgbClr val="000000"/>
              </a:solidFill>
              <a:latin typeface="Arial"/>
              <a:ea typeface="Arial"/>
              <a:cs typeface="Arial"/>
              <a:sym typeface="Arial"/>
            </a:endParaRPr>
          </a:p>
        </p:txBody>
      </p:sp>
      <p:cxnSp>
        <p:nvCxnSpPr>
          <p:cNvPr id="188" name="Google Shape;188;p13"/>
          <p:cNvCxnSpPr/>
          <p:nvPr/>
        </p:nvCxnSpPr>
        <p:spPr>
          <a:xfrm flipH="1" rot="10800000">
            <a:off x="6176075" y="2606225"/>
            <a:ext cx="792000" cy="5700"/>
          </a:xfrm>
          <a:prstGeom prst="straightConnector1">
            <a:avLst/>
          </a:prstGeom>
          <a:noFill/>
          <a:ln cap="flat" cmpd="sng" w="9525">
            <a:solidFill>
              <a:schemeClr val="dk2"/>
            </a:solidFill>
            <a:prstDash val="solid"/>
            <a:round/>
            <a:headEnd len="sm" w="sm" type="none"/>
            <a:tailEnd len="med" w="med" type="triangle"/>
          </a:ln>
        </p:spPr>
      </p:cxnSp>
      <p:cxnSp>
        <p:nvCxnSpPr>
          <p:cNvPr id="189" name="Google Shape;189;p13"/>
          <p:cNvCxnSpPr/>
          <p:nvPr/>
        </p:nvCxnSpPr>
        <p:spPr>
          <a:xfrm>
            <a:off x="2505675" y="4350850"/>
            <a:ext cx="0" cy="441900"/>
          </a:xfrm>
          <a:prstGeom prst="straightConnector1">
            <a:avLst/>
          </a:prstGeom>
          <a:noFill/>
          <a:ln cap="flat" cmpd="sng" w="9525">
            <a:solidFill>
              <a:schemeClr val="dk2"/>
            </a:solidFill>
            <a:prstDash val="solid"/>
            <a:round/>
            <a:headEnd len="sm" w="sm" type="none"/>
            <a:tailEnd len="med" w="med" type="triangle"/>
          </a:ln>
        </p:spPr>
      </p:cxnSp>
      <p:sp>
        <p:nvSpPr>
          <p:cNvPr id="190" name="Google Shape;190;p13"/>
          <p:cNvSpPr txBox="1"/>
          <p:nvPr/>
        </p:nvSpPr>
        <p:spPr>
          <a:xfrm>
            <a:off x="678050" y="4387150"/>
            <a:ext cx="1657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 Table 2</a:t>
            </a:r>
            <a:endParaRPr b="0" i="0" sz="1400" u="none" cap="none" strike="noStrike">
              <a:solidFill>
                <a:srgbClr val="000000"/>
              </a:solidFill>
              <a:latin typeface="Arial"/>
              <a:ea typeface="Arial"/>
              <a:cs typeface="Arial"/>
              <a:sym typeface="Arial"/>
            </a:endParaRPr>
          </a:p>
        </p:txBody>
      </p:sp>
      <p:sp>
        <p:nvSpPr>
          <p:cNvPr id="191" name="Google Shape;191;p13"/>
          <p:cNvSpPr txBox="1"/>
          <p:nvPr/>
        </p:nvSpPr>
        <p:spPr>
          <a:xfrm>
            <a:off x="6619225" y="4427050"/>
            <a:ext cx="23892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6AA84F"/>
                </a:solidFill>
                <a:latin typeface="Arial"/>
                <a:ea typeface="Arial"/>
                <a:cs typeface="Arial"/>
                <a:sym typeface="Arial"/>
              </a:rPr>
              <a:t>Table 1, Table 2 are in 2nd NF</a:t>
            </a:r>
            <a:endParaRPr b="0" i="0" sz="1400" u="none" cap="none" strike="noStrike">
              <a:solidFill>
                <a:srgbClr val="6AA84F"/>
              </a:solidFill>
              <a:latin typeface="Arial"/>
              <a:ea typeface="Arial"/>
              <a:cs typeface="Arial"/>
              <a:sym typeface="Arial"/>
            </a:endParaRPr>
          </a:p>
        </p:txBody>
      </p:sp>
      <p:sp>
        <p:nvSpPr>
          <p:cNvPr id="192" name="Google Shape;192;p13"/>
          <p:cNvSpPr txBox="1"/>
          <p:nvPr/>
        </p:nvSpPr>
        <p:spPr>
          <a:xfrm>
            <a:off x="3665400" y="4848850"/>
            <a:ext cx="2128200" cy="1015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chemeClr val="dk1"/>
                </a:solidFill>
                <a:latin typeface="Arial"/>
                <a:ea typeface="Arial"/>
                <a:cs typeface="Arial"/>
                <a:sym typeface="Arial"/>
              </a:rPr>
              <a:t>Employee_Id and Manager_Id as Candidate Key</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gdfd20670fb_0_4"/>
          <p:cNvSpPr txBox="1"/>
          <p:nvPr/>
        </p:nvSpPr>
        <p:spPr>
          <a:xfrm>
            <a:off x="678056" y="420913"/>
            <a:ext cx="10947300" cy="526800"/>
          </a:xfrm>
          <a:prstGeom prst="rect">
            <a:avLst/>
          </a:prstGeom>
          <a:noFill/>
          <a:ln>
            <a:noFill/>
          </a:ln>
        </p:spPr>
        <p:txBody>
          <a:bodyPr anchorCtr="0" anchor="t" bIns="16925" lIns="16925" spcFirstLastPara="1" rIns="16925" wrap="square" tIns="16925">
            <a:spAutoFit/>
          </a:bodyPr>
          <a:lstStyle/>
          <a:p>
            <a:pPr indent="0" lvl="0" marL="0" marR="0" rtl="0" algn="l">
              <a:lnSpc>
                <a:spcPct val="100000"/>
              </a:lnSpc>
              <a:spcBef>
                <a:spcPts val="0"/>
              </a:spcBef>
              <a:spcAft>
                <a:spcPts val="0"/>
              </a:spcAft>
              <a:buClr>
                <a:srgbClr val="000000"/>
              </a:buClr>
              <a:buSzPts val="1500"/>
              <a:buFont typeface="Arial"/>
              <a:buNone/>
            </a:pPr>
            <a:r>
              <a:rPr b="1" i="0" lang="en-IN" sz="3200" u="none" cap="none" strike="noStrike">
                <a:solidFill>
                  <a:srgbClr val="095A82"/>
                </a:solidFill>
                <a:latin typeface="Calibri"/>
                <a:ea typeface="Calibri"/>
                <a:cs typeface="Calibri"/>
                <a:sym typeface="Calibri"/>
              </a:rPr>
              <a:t>Agenda </a:t>
            </a:r>
            <a:endParaRPr b="0" i="0" sz="3200" u="none" cap="none" strike="noStrike">
              <a:solidFill>
                <a:schemeClr val="dk1"/>
              </a:solidFill>
              <a:latin typeface="Calibri"/>
              <a:ea typeface="Calibri"/>
              <a:cs typeface="Calibri"/>
              <a:sym typeface="Calibri"/>
            </a:endParaRPr>
          </a:p>
        </p:txBody>
      </p:sp>
      <p:sp>
        <p:nvSpPr>
          <p:cNvPr id="53" name="Google Shape;53;gdfd20670fb_0_4"/>
          <p:cNvSpPr txBox="1"/>
          <p:nvPr/>
        </p:nvSpPr>
        <p:spPr>
          <a:xfrm>
            <a:off x="678045" y="1407233"/>
            <a:ext cx="9969900" cy="43407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chemeClr val="dk1"/>
              </a:buClr>
              <a:buSzPts val="1800"/>
              <a:buFont typeface="Calibri"/>
              <a:buChar char="●"/>
            </a:pPr>
            <a:r>
              <a:rPr b="0" i="0" lang="en-IN" sz="1800" u="none" cap="none" strike="noStrike">
                <a:solidFill>
                  <a:schemeClr val="dk1"/>
                </a:solidFill>
                <a:latin typeface="Calibri"/>
                <a:ea typeface="Calibri"/>
                <a:cs typeface="Calibri"/>
                <a:sym typeface="Calibri"/>
              </a:rPr>
              <a:t>Subquery</a:t>
            </a:r>
            <a:endParaRPr/>
          </a:p>
          <a:p>
            <a:pPr indent="-342900" lvl="0" marL="457200" marR="0" rtl="0" algn="l">
              <a:lnSpc>
                <a:spcPct val="100000"/>
              </a:lnSpc>
              <a:spcBef>
                <a:spcPts val="0"/>
              </a:spcBef>
              <a:spcAft>
                <a:spcPts val="0"/>
              </a:spcAft>
              <a:buClr>
                <a:schemeClr val="dk1"/>
              </a:buClr>
              <a:buSzPts val="1800"/>
              <a:buFont typeface="Calibri"/>
              <a:buChar char="●"/>
            </a:pPr>
            <a:r>
              <a:rPr b="0" i="0" lang="en-IN" sz="1800" u="none" cap="none" strike="noStrike">
                <a:solidFill>
                  <a:schemeClr val="dk1"/>
                </a:solidFill>
                <a:latin typeface="Calibri"/>
                <a:ea typeface="Calibri"/>
                <a:cs typeface="Calibri"/>
                <a:sym typeface="Calibri"/>
              </a:rPr>
              <a:t>Subquery using clauses example</a:t>
            </a:r>
            <a:endParaRPr/>
          </a:p>
          <a:p>
            <a:pPr indent="-342900" lvl="0" marL="457200" marR="0" rtl="0" algn="l">
              <a:lnSpc>
                <a:spcPct val="100000"/>
              </a:lnSpc>
              <a:spcBef>
                <a:spcPts val="0"/>
              </a:spcBef>
              <a:spcAft>
                <a:spcPts val="0"/>
              </a:spcAft>
              <a:buClr>
                <a:schemeClr val="dk1"/>
              </a:buClr>
              <a:buSzPts val="1800"/>
              <a:buFont typeface="Calibri"/>
              <a:buChar char="●"/>
            </a:pPr>
            <a:r>
              <a:rPr b="0" i="0" lang="en-IN" sz="1800" u="none" cap="none" strike="noStrike">
                <a:solidFill>
                  <a:schemeClr val="dk1"/>
                </a:solidFill>
                <a:latin typeface="Calibri"/>
                <a:ea typeface="Calibri"/>
                <a:cs typeface="Calibri"/>
                <a:sym typeface="Calibri"/>
              </a:rPr>
              <a:t>Transaction management</a:t>
            </a:r>
            <a:endParaRPr/>
          </a:p>
          <a:p>
            <a:pPr indent="-342900" lvl="0" marL="457200" marR="0" rtl="0" algn="l">
              <a:lnSpc>
                <a:spcPct val="100000"/>
              </a:lnSpc>
              <a:spcBef>
                <a:spcPts val="0"/>
              </a:spcBef>
              <a:spcAft>
                <a:spcPts val="0"/>
              </a:spcAft>
              <a:buClr>
                <a:schemeClr val="dk1"/>
              </a:buClr>
              <a:buSzPts val="1800"/>
              <a:buFont typeface="Calibri"/>
              <a:buChar char="●"/>
            </a:pPr>
            <a:r>
              <a:rPr b="0" i="0" lang="en-IN" sz="1800" u="none" cap="none" strike="noStrike">
                <a:solidFill>
                  <a:schemeClr val="dk1"/>
                </a:solidFill>
                <a:latin typeface="Calibri"/>
                <a:ea typeface="Calibri"/>
                <a:cs typeface="Calibri"/>
                <a:sym typeface="Calibri"/>
              </a:rPr>
              <a:t>ACID properties</a:t>
            </a:r>
            <a:endParaRPr/>
          </a:p>
          <a:p>
            <a:pPr indent="-342900" lvl="0" marL="457200" marR="0" rtl="0" algn="l">
              <a:lnSpc>
                <a:spcPct val="100000"/>
              </a:lnSpc>
              <a:spcBef>
                <a:spcPts val="0"/>
              </a:spcBef>
              <a:spcAft>
                <a:spcPts val="0"/>
              </a:spcAft>
              <a:buClr>
                <a:schemeClr val="dk1"/>
              </a:buClr>
              <a:buSzPts val="1800"/>
              <a:buFont typeface="Calibri"/>
              <a:buChar char="●"/>
            </a:pPr>
            <a:r>
              <a:rPr b="0" i="0" lang="en-IN" sz="1800" u="none" cap="none" strike="noStrike">
                <a:solidFill>
                  <a:schemeClr val="dk1"/>
                </a:solidFill>
                <a:latin typeface="Calibri"/>
                <a:ea typeface="Calibri"/>
                <a:cs typeface="Calibri"/>
                <a:sym typeface="Calibri"/>
              </a:rPr>
              <a:t>Normalization</a:t>
            </a:r>
            <a:endParaRPr/>
          </a:p>
          <a:p>
            <a:pPr indent="-342900" lvl="0" marL="457200" marR="0" rtl="0" algn="l">
              <a:lnSpc>
                <a:spcPct val="100000"/>
              </a:lnSpc>
              <a:spcBef>
                <a:spcPts val="0"/>
              </a:spcBef>
              <a:spcAft>
                <a:spcPts val="0"/>
              </a:spcAft>
              <a:buClr>
                <a:schemeClr val="dk1"/>
              </a:buClr>
              <a:buSzPts val="1800"/>
              <a:buFont typeface="Calibri"/>
              <a:buChar char="●"/>
            </a:pPr>
            <a:r>
              <a:rPr b="0" i="0" lang="en-IN" sz="1800" u="none" cap="none" strike="noStrike">
                <a:solidFill>
                  <a:schemeClr val="dk1"/>
                </a:solidFill>
                <a:latin typeface="Calibri"/>
                <a:ea typeface="Calibri"/>
                <a:cs typeface="Calibri"/>
                <a:sym typeface="Calibri"/>
              </a:rPr>
              <a:t>Indexing</a:t>
            </a:r>
            <a:endParaRPr/>
          </a:p>
          <a:p>
            <a:pPr indent="-342900" lvl="0" marL="457200" marR="0" rtl="0" algn="l">
              <a:lnSpc>
                <a:spcPct val="100000"/>
              </a:lnSpc>
              <a:spcBef>
                <a:spcPts val="0"/>
              </a:spcBef>
              <a:spcAft>
                <a:spcPts val="0"/>
              </a:spcAft>
              <a:buClr>
                <a:schemeClr val="dk1"/>
              </a:buClr>
              <a:buSzPts val="1800"/>
              <a:buFont typeface="Calibri"/>
              <a:buChar char="●"/>
            </a:pPr>
            <a:r>
              <a:rPr b="0" i="0" lang="en-IN" sz="1800" u="none" cap="none" strike="noStrike">
                <a:solidFill>
                  <a:schemeClr val="dk1"/>
                </a:solidFill>
                <a:latin typeface="Calibri"/>
                <a:ea typeface="Calibri"/>
                <a:cs typeface="Calibri"/>
                <a:sym typeface="Calibri"/>
              </a:rPr>
              <a:t>SQL case statement</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Stored Procedure</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Pagination</a:t>
            </a:r>
            <a:endParaRPr sz="1800">
              <a:solidFill>
                <a:schemeClr val="dk1"/>
              </a:solidFill>
              <a:latin typeface="Calibri"/>
              <a:ea typeface="Calibri"/>
              <a:cs typeface="Calibri"/>
              <a:sym typeface="Calibri"/>
            </a:endParaRPr>
          </a:p>
          <a:p>
            <a:pPr indent="-228600" lvl="0" marL="4572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228600" lvl="0" marL="4572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228600" lvl="0" marL="4572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228600" lvl="0" marL="4572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228600" lvl="0" marL="4572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228600" lvl="0" marL="4572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4"/>
          <p:cNvSpPr txBox="1"/>
          <p:nvPr/>
        </p:nvSpPr>
        <p:spPr>
          <a:xfrm>
            <a:off x="678056" y="420913"/>
            <a:ext cx="10947300" cy="526800"/>
          </a:xfrm>
          <a:prstGeom prst="rect">
            <a:avLst/>
          </a:prstGeom>
          <a:noFill/>
          <a:ln>
            <a:noFill/>
          </a:ln>
        </p:spPr>
        <p:txBody>
          <a:bodyPr anchorCtr="0" anchor="t" bIns="16925" lIns="16925" spcFirstLastPara="1" rIns="16925" wrap="square" tIns="16925">
            <a:spAutoFit/>
          </a:bodyPr>
          <a:lstStyle/>
          <a:p>
            <a:pPr indent="0" lvl="0" marL="0" marR="0" rtl="0" algn="l">
              <a:lnSpc>
                <a:spcPct val="100000"/>
              </a:lnSpc>
              <a:spcBef>
                <a:spcPts val="0"/>
              </a:spcBef>
              <a:spcAft>
                <a:spcPts val="0"/>
              </a:spcAft>
              <a:buClr>
                <a:schemeClr val="dk1"/>
              </a:buClr>
              <a:buSzPts val="1100"/>
              <a:buFont typeface="Arial"/>
              <a:buNone/>
            </a:pPr>
            <a:r>
              <a:rPr b="1" i="0" lang="en-IN" sz="3200" u="none" cap="none" strike="noStrike">
                <a:solidFill>
                  <a:srgbClr val="095A82"/>
                </a:solidFill>
                <a:latin typeface="Calibri"/>
                <a:ea typeface="Calibri"/>
                <a:cs typeface="Calibri"/>
                <a:sym typeface="Calibri"/>
              </a:rPr>
              <a:t>3rd normal form</a:t>
            </a:r>
            <a:endParaRPr b="1" i="0" sz="3200" u="none" cap="none" strike="noStrike">
              <a:solidFill>
                <a:srgbClr val="095A82"/>
              </a:solidFill>
              <a:latin typeface="Calibri"/>
              <a:ea typeface="Calibri"/>
              <a:cs typeface="Calibri"/>
              <a:sym typeface="Calibri"/>
            </a:endParaRPr>
          </a:p>
        </p:txBody>
      </p:sp>
      <p:sp>
        <p:nvSpPr>
          <p:cNvPr id="198" name="Google Shape;198;p14"/>
          <p:cNvSpPr txBox="1"/>
          <p:nvPr/>
        </p:nvSpPr>
        <p:spPr>
          <a:xfrm>
            <a:off x="650700" y="1353150"/>
            <a:ext cx="10890600" cy="392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n-IN" sz="1800" u="none" cap="none" strike="noStrike">
                <a:solidFill>
                  <a:srgbClr val="000000"/>
                </a:solidFill>
                <a:latin typeface="Calibri"/>
                <a:ea typeface="Calibri"/>
                <a:cs typeface="Calibri"/>
                <a:sym typeface="Calibri"/>
              </a:rPr>
              <a:t>A table is in 3rd normal form if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b="0" i="0" lang="en-IN" sz="1800" u="none" cap="none" strike="noStrike">
                <a:solidFill>
                  <a:srgbClr val="000000"/>
                </a:solidFill>
                <a:latin typeface="Calibri"/>
                <a:ea typeface="Calibri"/>
                <a:cs typeface="Calibri"/>
                <a:sym typeface="Calibri"/>
              </a:rPr>
              <a:t>   i) it is in 2nd normal form</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b="0" i="0" lang="en-IN" sz="1800" u="none" cap="none" strike="noStrike">
                <a:solidFill>
                  <a:srgbClr val="000000"/>
                </a:solidFill>
                <a:latin typeface="Calibri"/>
                <a:ea typeface="Calibri"/>
                <a:cs typeface="Calibri"/>
                <a:sym typeface="Calibri"/>
              </a:rPr>
              <a:t>   ii) it doesn’t have transitive dependency</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Calibri"/>
                <a:ea typeface="Calibri"/>
                <a:cs typeface="Calibri"/>
                <a:sym typeface="Calibri"/>
              </a:rPr>
              <a:t>What is Transitive Dependency ?</a:t>
            </a: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1800"/>
              <a:buFont typeface="Arial"/>
              <a:buNone/>
            </a:pPr>
            <a:r>
              <a:rPr b="0" i="0" lang="en-IN" sz="1800" u="none" cap="none" strike="noStrike">
                <a:solidFill>
                  <a:srgbClr val="000000"/>
                </a:solidFill>
                <a:latin typeface="Calibri"/>
                <a:ea typeface="Calibri"/>
                <a:cs typeface="Calibri"/>
                <a:sym typeface="Calibri"/>
              </a:rPr>
              <a:t>A functional dependency from A → B is transitive if A, B are element of non-prime attribute.</a:t>
            </a: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1800"/>
              <a:buFont typeface="Arial"/>
              <a:buNone/>
            </a:pPr>
            <a:r>
              <a:rPr b="0" i="0" lang="en-IN" sz="1800" u="none" cap="none" strike="noStrike">
                <a:solidFill>
                  <a:srgbClr val="000000"/>
                </a:solidFill>
                <a:latin typeface="Calibri"/>
                <a:ea typeface="Calibri"/>
                <a:cs typeface="Calibri"/>
                <a:sym typeface="Calibri"/>
              </a:rPr>
              <a:t>Eg Consider a relation R (A, B, C )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Calibri"/>
                <a:ea typeface="Calibri"/>
                <a:cs typeface="Calibri"/>
                <a:sym typeface="Calibri"/>
              </a:rPr>
              <a:t>    In R, A alone is sufficient to find other attributes, hence, it is CK and a prime attribute.</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Calibri"/>
                <a:ea typeface="Calibri"/>
                <a:cs typeface="Calibri"/>
                <a:sym typeface="Calibri"/>
              </a:rPr>
              <a:t>    B, C are non-prime attributes , and here B finds C , hence the above case is a transitive dependency.</a:t>
            </a:r>
            <a:endParaRPr b="0" i="0" sz="1800" u="none" cap="none" strike="noStrike">
              <a:solidFill>
                <a:srgbClr val="000000"/>
              </a:solidFill>
              <a:latin typeface="Calibri"/>
              <a:ea typeface="Calibri"/>
              <a:cs typeface="Calibri"/>
              <a:sym typeface="Calibri"/>
            </a:endParaRPr>
          </a:p>
        </p:txBody>
      </p:sp>
      <p:cxnSp>
        <p:nvCxnSpPr>
          <p:cNvPr id="199" name="Google Shape;199;p14"/>
          <p:cNvCxnSpPr/>
          <p:nvPr/>
        </p:nvCxnSpPr>
        <p:spPr>
          <a:xfrm>
            <a:off x="3551325" y="3429000"/>
            <a:ext cx="0" cy="281400"/>
          </a:xfrm>
          <a:prstGeom prst="straightConnector1">
            <a:avLst/>
          </a:prstGeom>
          <a:noFill/>
          <a:ln cap="flat" cmpd="sng" w="19050">
            <a:solidFill>
              <a:srgbClr val="1F497D"/>
            </a:solidFill>
            <a:prstDash val="solid"/>
            <a:round/>
            <a:headEnd len="sm" w="sm" type="none"/>
            <a:tailEnd len="med" w="med" type="stealth"/>
          </a:ln>
        </p:spPr>
      </p:cxnSp>
      <p:cxnSp>
        <p:nvCxnSpPr>
          <p:cNvPr id="200" name="Google Shape;200;p14"/>
          <p:cNvCxnSpPr/>
          <p:nvPr/>
        </p:nvCxnSpPr>
        <p:spPr>
          <a:xfrm>
            <a:off x="3337125" y="3426450"/>
            <a:ext cx="214200" cy="5100"/>
          </a:xfrm>
          <a:prstGeom prst="straightConnector1">
            <a:avLst/>
          </a:prstGeom>
          <a:noFill/>
          <a:ln cap="flat" cmpd="sng" w="19050">
            <a:solidFill>
              <a:srgbClr val="1F497D"/>
            </a:solidFill>
            <a:prstDash val="solid"/>
            <a:round/>
            <a:headEnd len="sm" w="sm" type="none"/>
            <a:tailEnd len="sm" w="sm" type="none"/>
          </a:ln>
        </p:spPr>
      </p:cxnSp>
      <p:cxnSp>
        <p:nvCxnSpPr>
          <p:cNvPr id="201" name="Google Shape;201;p14"/>
          <p:cNvCxnSpPr/>
          <p:nvPr/>
        </p:nvCxnSpPr>
        <p:spPr>
          <a:xfrm>
            <a:off x="3337125" y="3429000"/>
            <a:ext cx="0" cy="281400"/>
          </a:xfrm>
          <a:prstGeom prst="straightConnector1">
            <a:avLst/>
          </a:prstGeom>
          <a:noFill/>
          <a:ln cap="flat" cmpd="sng" w="19050">
            <a:solidFill>
              <a:srgbClr val="1F497D"/>
            </a:solidFill>
            <a:prstDash val="solid"/>
            <a:round/>
            <a:headEnd len="sm" w="sm" type="none"/>
            <a:tailEnd len="sm" w="sm" type="none"/>
          </a:ln>
        </p:spPr>
      </p:cxnSp>
      <p:cxnSp>
        <p:nvCxnSpPr>
          <p:cNvPr id="202" name="Google Shape;202;p14"/>
          <p:cNvCxnSpPr/>
          <p:nvPr/>
        </p:nvCxnSpPr>
        <p:spPr>
          <a:xfrm>
            <a:off x="3104250" y="3867750"/>
            <a:ext cx="0" cy="281400"/>
          </a:xfrm>
          <a:prstGeom prst="straightConnector1">
            <a:avLst/>
          </a:prstGeom>
          <a:noFill/>
          <a:ln cap="flat" cmpd="sng" w="19050">
            <a:solidFill>
              <a:srgbClr val="1F497D"/>
            </a:solidFill>
            <a:prstDash val="solid"/>
            <a:round/>
            <a:headEnd len="sm" w="sm" type="none"/>
            <a:tailEnd len="sm" w="sm" type="none"/>
          </a:ln>
        </p:spPr>
      </p:cxnSp>
      <p:cxnSp>
        <p:nvCxnSpPr>
          <p:cNvPr id="203" name="Google Shape;203;p14"/>
          <p:cNvCxnSpPr/>
          <p:nvPr/>
        </p:nvCxnSpPr>
        <p:spPr>
          <a:xfrm>
            <a:off x="3104250" y="4149150"/>
            <a:ext cx="214200" cy="5100"/>
          </a:xfrm>
          <a:prstGeom prst="straightConnector1">
            <a:avLst/>
          </a:prstGeom>
          <a:noFill/>
          <a:ln cap="flat" cmpd="sng" w="19050">
            <a:solidFill>
              <a:srgbClr val="1F497D"/>
            </a:solidFill>
            <a:prstDash val="solid"/>
            <a:round/>
            <a:headEnd len="sm" w="sm" type="none"/>
            <a:tailEnd len="sm" w="sm" type="none"/>
          </a:ln>
        </p:spPr>
      </p:cxnSp>
      <p:cxnSp>
        <p:nvCxnSpPr>
          <p:cNvPr id="204" name="Google Shape;204;p14"/>
          <p:cNvCxnSpPr/>
          <p:nvPr/>
        </p:nvCxnSpPr>
        <p:spPr>
          <a:xfrm>
            <a:off x="3337125" y="3867750"/>
            <a:ext cx="0" cy="281400"/>
          </a:xfrm>
          <a:prstGeom prst="straightConnector1">
            <a:avLst/>
          </a:prstGeom>
          <a:noFill/>
          <a:ln cap="flat" cmpd="sng" w="19050">
            <a:solidFill>
              <a:srgbClr val="1F497D"/>
            </a:solidFill>
            <a:prstDash val="solid"/>
            <a:round/>
            <a:headEnd len="med" w="med" type="stealth"/>
            <a:tailEnd len="sm" w="sm"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5"/>
          <p:cNvSpPr txBox="1"/>
          <p:nvPr/>
        </p:nvSpPr>
        <p:spPr>
          <a:xfrm>
            <a:off x="678056" y="420913"/>
            <a:ext cx="10947300" cy="526800"/>
          </a:xfrm>
          <a:prstGeom prst="rect">
            <a:avLst/>
          </a:prstGeom>
          <a:noFill/>
          <a:ln>
            <a:noFill/>
          </a:ln>
        </p:spPr>
        <p:txBody>
          <a:bodyPr anchorCtr="0" anchor="t" bIns="16925" lIns="16925" spcFirstLastPara="1" rIns="16925" wrap="square" tIns="16925">
            <a:spAutoFit/>
          </a:bodyPr>
          <a:lstStyle/>
          <a:p>
            <a:pPr indent="0" lvl="0" marL="0" marR="0" rtl="0" algn="l">
              <a:lnSpc>
                <a:spcPct val="100000"/>
              </a:lnSpc>
              <a:spcBef>
                <a:spcPts val="0"/>
              </a:spcBef>
              <a:spcAft>
                <a:spcPts val="0"/>
              </a:spcAft>
              <a:buClr>
                <a:schemeClr val="dk1"/>
              </a:buClr>
              <a:buSzPts val="1100"/>
              <a:buFont typeface="Arial"/>
              <a:buNone/>
            </a:pPr>
            <a:r>
              <a:rPr b="1" i="0" lang="en-IN" sz="3200" u="none" cap="none" strike="noStrike">
                <a:solidFill>
                  <a:srgbClr val="095A82"/>
                </a:solidFill>
                <a:latin typeface="Calibri"/>
                <a:ea typeface="Calibri"/>
                <a:cs typeface="Calibri"/>
                <a:sym typeface="Calibri"/>
              </a:rPr>
              <a:t>3rd normal form example</a:t>
            </a:r>
            <a:endParaRPr b="1" i="0" sz="3200" u="none" cap="none" strike="noStrike">
              <a:solidFill>
                <a:srgbClr val="095A82"/>
              </a:solidFill>
              <a:latin typeface="Calibri"/>
              <a:ea typeface="Calibri"/>
              <a:cs typeface="Calibri"/>
              <a:sym typeface="Calibri"/>
            </a:endParaRPr>
          </a:p>
        </p:txBody>
      </p:sp>
      <p:sp>
        <p:nvSpPr>
          <p:cNvPr id="210" name="Google Shape;210;p15"/>
          <p:cNvSpPr txBox="1"/>
          <p:nvPr/>
        </p:nvSpPr>
        <p:spPr>
          <a:xfrm>
            <a:off x="650700" y="1353150"/>
            <a:ext cx="108906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aphicFrame>
        <p:nvGraphicFramePr>
          <p:cNvPr id="211" name="Google Shape;211;p15"/>
          <p:cNvGraphicFramePr/>
          <p:nvPr/>
        </p:nvGraphicFramePr>
        <p:xfrm>
          <a:off x="764950" y="1912200"/>
          <a:ext cx="3000000" cy="3000000"/>
        </p:xfrm>
        <a:graphic>
          <a:graphicData uri="http://schemas.openxmlformats.org/drawingml/2006/table">
            <a:tbl>
              <a:tblPr>
                <a:noFill/>
                <a:tableStyleId>{E01927F0-442D-4ABB-A7A6-81EA9A16E154}</a:tableStyleId>
              </a:tblPr>
              <a:tblGrid>
                <a:gridCol w="2057400"/>
                <a:gridCol w="2057400"/>
                <a:gridCol w="2057400"/>
                <a:gridCol w="2057400"/>
                <a:gridCol w="20574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Student ID</a:t>
                      </a:r>
                      <a:endParaRPr sz="1400" u="none" cap="none" strike="noStrike"/>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Student Name</a:t>
                      </a:r>
                      <a:endParaRPr sz="1400" u="none" cap="none" strike="noStrike"/>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Student Zip Code</a:t>
                      </a:r>
                      <a:endParaRPr sz="1400" u="none" cap="none" strike="noStrike"/>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Student City</a:t>
                      </a:r>
                      <a:endParaRPr sz="1400" u="none" cap="none" strike="noStrike"/>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Student State</a:t>
                      </a:r>
                      <a:endParaRPr sz="1400" u="none" cap="none" strike="noStrike"/>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1</a:t>
                      </a:r>
                      <a:endParaRPr sz="1400" u="none" cap="none" strike="noStrike"/>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Aryan</a:t>
                      </a:r>
                      <a:endParaRPr sz="1400" u="none" cap="none" strike="noStrike"/>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201010</a:t>
                      </a:r>
                      <a:endParaRPr sz="1400" u="none" cap="none" strike="noStrike"/>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Noida</a:t>
                      </a:r>
                      <a:endParaRPr sz="1400" u="none" cap="none" strike="noStrike"/>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Uttar Pradesh</a:t>
                      </a:r>
                      <a:endParaRPr sz="1400" u="none" cap="none" strike="noStrike"/>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2</a:t>
                      </a:r>
                      <a:endParaRPr sz="1400" u="none" cap="none" strike="noStrike"/>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Kabir</a:t>
                      </a:r>
                      <a:endParaRPr sz="1400" u="none" cap="none" strike="noStrike"/>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111045</a:t>
                      </a:r>
                      <a:endParaRPr sz="1400" u="none" cap="none" strike="noStrike"/>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Pune</a:t>
                      </a:r>
                      <a:endParaRPr sz="1400" u="none" cap="none" strike="noStrike"/>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Maharashtra</a:t>
                      </a:r>
                      <a:endParaRPr sz="1400" u="none" cap="none" strike="noStrike"/>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3</a:t>
                      </a:r>
                      <a:endParaRPr sz="1400" u="none" cap="none" strike="noStrike"/>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Senthil</a:t>
                      </a:r>
                      <a:endParaRPr sz="1400" u="none" cap="none" strike="noStrike"/>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247667</a:t>
                      </a:r>
                      <a:endParaRPr sz="1400" u="none" cap="none" strike="noStrike"/>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Roorkee</a:t>
                      </a:r>
                      <a:endParaRPr sz="1400" u="none" cap="none" strike="noStrike"/>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Uttarakhand</a:t>
                      </a:r>
                      <a:endParaRPr sz="1400" u="none" cap="none" strike="noStrike"/>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
        <p:nvSpPr>
          <p:cNvPr id="212" name="Google Shape;212;p15"/>
          <p:cNvSpPr txBox="1"/>
          <p:nvPr/>
        </p:nvSpPr>
        <p:spPr>
          <a:xfrm>
            <a:off x="764950" y="3696875"/>
            <a:ext cx="10072800" cy="184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libri"/>
                <a:ea typeface="Calibri"/>
                <a:cs typeface="Calibri"/>
                <a:sym typeface="Calibri"/>
              </a:rPr>
              <a:t>In above table except StudentID all are non-prime attributes.</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libri"/>
                <a:ea typeface="Calibri"/>
                <a:cs typeface="Calibri"/>
                <a:sym typeface="Calibri"/>
              </a:rPr>
              <a:t>In the above table </a:t>
            </a:r>
            <a:r>
              <a:rPr b="1" i="0" lang="en-IN" sz="1800" u="none" cap="none" strike="noStrike">
                <a:solidFill>
                  <a:schemeClr val="dk1"/>
                </a:solidFill>
                <a:latin typeface="Calibri"/>
                <a:ea typeface="Calibri"/>
                <a:cs typeface="Calibri"/>
                <a:sym typeface="Calibri"/>
              </a:rPr>
              <a:t>Student City</a:t>
            </a:r>
            <a:r>
              <a:rPr b="0" i="0" lang="en-IN" sz="1800" u="none" cap="none" strike="noStrike">
                <a:solidFill>
                  <a:schemeClr val="dk1"/>
                </a:solidFill>
                <a:latin typeface="Calibri"/>
                <a:ea typeface="Calibri"/>
                <a:cs typeface="Calibri"/>
                <a:sym typeface="Calibri"/>
              </a:rPr>
              <a:t> and </a:t>
            </a:r>
            <a:r>
              <a:rPr b="1" i="0" lang="en-IN" sz="1800" u="none" cap="none" strike="noStrike">
                <a:solidFill>
                  <a:schemeClr val="dk1"/>
                </a:solidFill>
                <a:latin typeface="Calibri"/>
                <a:ea typeface="Calibri"/>
                <a:cs typeface="Calibri"/>
                <a:sym typeface="Calibri"/>
              </a:rPr>
              <a:t>Student State</a:t>
            </a:r>
            <a:r>
              <a:rPr b="0" i="0" lang="en-IN" sz="1800" u="none" cap="none" strike="noStrike">
                <a:solidFill>
                  <a:schemeClr val="dk1"/>
                </a:solidFill>
                <a:latin typeface="Calibri"/>
                <a:ea typeface="Calibri"/>
                <a:cs typeface="Calibri"/>
                <a:sym typeface="Calibri"/>
              </a:rPr>
              <a:t> are dependent on </a:t>
            </a:r>
            <a:r>
              <a:rPr b="1" i="0" lang="en-IN" sz="1800" u="none" cap="none" strike="noStrike">
                <a:solidFill>
                  <a:schemeClr val="dk1"/>
                </a:solidFill>
                <a:latin typeface="Calibri"/>
                <a:ea typeface="Calibri"/>
                <a:cs typeface="Calibri"/>
                <a:sym typeface="Calibri"/>
              </a:rPr>
              <a:t>Student Zip Code</a:t>
            </a:r>
            <a:r>
              <a:rPr b="0" i="0" lang="en-IN" sz="1800" u="none" cap="none" strike="noStrike">
                <a:solidFill>
                  <a:schemeClr val="dk1"/>
                </a:solidFill>
                <a:latin typeface="Calibri"/>
                <a:ea typeface="Calibri"/>
                <a:cs typeface="Calibri"/>
                <a:sym typeface="Calibri"/>
              </a:rPr>
              <a:t>, which itself is dependent on Student Id.</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libri"/>
                <a:ea typeface="Calibri"/>
                <a:cs typeface="Calibri"/>
                <a:sym typeface="Calibri"/>
              </a:rPr>
              <a:t>Hence the above case is a transitive dependency, and the above table is not in 3rd NF.</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libri"/>
                <a:ea typeface="Calibri"/>
                <a:cs typeface="Calibri"/>
                <a:sym typeface="Calibri"/>
              </a:rPr>
              <a:t>We need to break the above table into two to make it in 3NF.</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6"/>
          <p:cNvSpPr txBox="1"/>
          <p:nvPr/>
        </p:nvSpPr>
        <p:spPr>
          <a:xfrm>
            <a:off x="678056" y="420913"/>
            <a:ext cx="10947300" cy="526800"/>
          </a:xfrm>
          <a:prstGeom prst="rect">
            <a:avLst/>
          </a:prstGeom>
          <a:noFill/>
          <a:ln>
            <a:noFill/>
          </a:ln>
        </p:spPr>
        <p:txBody>
          <a:bodyPr anchorCtr="0" anchor="t" bIns="16925" lIns="16925" spcFirstLastPara="1" rIns="16925" wrap="square" tIns="16925">
            <a:spAutoFit/>
          </a:bodyPr>
          <a:lstStyle/>
          <a:p>
            <a:pPr indent="0" lvl="0" marL="0" marR="0" rtl="0" algn="l">
              <a:lnSpc>
                <a:spcPct val="100000"/>
              </a:lnSpc>
              <a:spcBef>
                <a:spcPts val="0"/>
              </a:spcBef>
              <a:spcAft>
                <a:spcPts val="0"/>
              </a:spcAft>
              <a:buClr>
                <a:schemeClr val="dk1"/>
              </a:buClr>
              <a:buSzPts val="1100"/>
              <a:buFont typeface="Arial"/>
              <a:buNone/>
            </a:pPr>
            <a:r>
              <a:rPr b="1" i="0" lang="en-IN" sz="3200" u="none" cap="none" strike="noStrike">
                <a:solidFill>
                  <a:srgbClr val="095A82"/>
                </a:solidFill>
                <a:latin typeface="Calibri"/>
                <a:ea typeface="Calibri"/>
                <a:cs typeface="Calibri"/>
                <a:sym typeface="Calibri"/>
              </a:rPr>
              <a:t>3rd normal form example</a:t>
            </a:r>
            <a:endParaRPr b="1" i="0" sz="3200" u="none" cap="none" strike="noStrike">
              <a:solidFill>
                <a:srgbClr val="095A82"/>
              </a:solidFill>
              <a:latin typeface="Calibri"/>
              <a:ea typeface="Calibri"/>
              <a:cs typeface="Calibri"/>
              <a:sym typeface="Calibri"/>
            </a:endParaRPr>
          </a:p>
        </p:txBody>
      </p:sp>
      <p:graphicFrame>
        <p:nvGraphicFramePr>
          <p:cNvPr id="218" name="Google Shape;218;p16"/>
          <p:cNvGraphicFramePr/>
          <p:nvPr/>
        </p:nvGraphicFramePr>
        <p:xfrm>
          <a:off x="764950" y="1912200"/>
          <a:ext cx="3000000" cy="3000000"/>
        </p:xfrm>
        <a:graphic>
          <a:graphicData uri="http://schemas.openxmlformats.org/drawingml/2006/table">
            <a:tbl>
              <a:tblPr>
                <a:noFill/>
                <a:tableStyleId>{E01927F0-442D-4ABB-A7A6-81EA9A16E154}</a:tableStyleId>
              </a:tblPr>
              <a:tblGrid>
                <a:gridCol w="2057400"/>
                <a:gridCol w="2057400"/>
                <a:gridCol w="20574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Student ID</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Student Name</a:t>
                      </a:r>
                      <a:endParaRPr sz="1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Student Zip Code</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Aryan</a:t>
                      </a:r>
                      <a:endParaRPr sz="1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201010</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Kabir</a:t>
                      </a:r>
                      <a:endParaRPr sz="1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111045</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Senthil</a:t>
                      </a:r>
                      <a:endParaRPr sz="1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247667</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219" name="Google Shape;219;p16"/>
          <p:cNvGraphicFramePr/>
          <p:nvPr/>
        </p:nvGraphicFramePr>
        <p:xfrm>
          <a:off x="845325" y="4461525"/>
          <a:ext cx="3000000" cy="3000000"/>
        </p:xfrm>
        <a:graphic>
          <a:graphicData uri="http://schemas.openxmlformats.org/drawingml/2006/table">
            <a:tbl>
              <a:tblPr>
                <a:noFill/>
                <a:tableStyleId>{E01927F0-442D-4ABB-A7A6-81EA9A16E154}</a:tableStyleId>
              </a:tblPr>
              <a:tblGrid>
                <a:gridCol w="2057400"/>
                <a:gridCol w="2057400"/>
                <a:gridCol w="20574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Student Zip Code</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Student City</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Student State</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201010</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Noida</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Uttar Pradesh</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111045</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Pune</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Maharashtra</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247667</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Roorkee</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Uttarakhand</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220" name="Google Shape;220;p16"/>
          <p:cNvSpPr txBox="1"/>
          <p:nvPr/>
        </p:nvSpPr>
        <p:spPr>
          <a:xfrm>
            <a:off x="1879750" y="1512000"/>
            <a:ext cx="77154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TABLE A</a:t>
            </a:r>
            <a:endParaRPr b="0" i="0" sz="1800" u="none" cap="none" strike="noStrike">
              <a:solidFill>
                <a:srgbClr val="000000"/>
              </a:solidFill>
              <a:latin typeface="Arial"/>
              <a:ea typeface="Arial"/>
              <a:cs typeface="Arial"/>
              <a:sym typeface="Arial"/>
            </a:endParaRPr>
          </a:p>
        </p:txBody>
      </p:sp>
      <p:sp>
        <p:nvSpPr>
          <p:cNvPr id="221" name="Google Shape;221;p16"/>
          <p:cNvSpPr txBox="1"/>
          <p:nvPr/>
        </p:nvSpPr>
        <p:spPr>
          <a:xfrm>
            <a:off x="1879750" y="3943050"/>
            <a:ext cx="30000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TABLE B</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7"/>
          <p:cNvSpPr txBox="1"/>
          <p:nvPr/>
        </p:nvSpPr>
        <p:spPr>
          <a:xfrm>
            <a:off x="678056" y="420913"/>
            <a:ext cx="10947300" cy="526800"/>
          </a:xfrm>
          <a:prstGeom prst="rect">
            <a:avLst/>
          </a:prstGeom>
          <a:noFill/>
          <a:ln>
            <a:noFill/>
          </a:ln>
        </p:spPr>
        <p:txBody>
          <a:bodyPr anchorCtr="0" anchor="t" bIns="16925" lIns="16925" spcFirstLastPara="1" rIns="16925" wrap="square" tIns="16925">
            <a:spAutoFit/>
          </a:bodyPr>
          <a:lstStyle/>
          <a:p>
            <a:pPr indent="0" lvl="0" marL="0" marR="0" rtl="0" algn="l">
              <a:lnSpc>
                <a:spcPct val="100000"/>
              </a:lnSpc>
              <a:spcBef>
                <a:spcPts val="0"/>
              </a:spcBef>
              <a:spcAft>
                <a:spcPts val="0"/>
              </a:spcAft>
              <a:buClr>
                <a:schemeClr val="dk1"/>
              </a:buClr>
              <a:buSzPts val="1100"/>
              <a:buFont typeface="Arial"/>
              <a:buNone/>
            </a:pPr>
            <a:r>
              <a:rPr b="1" i="0" lang="en-IN" sz="3200" u="none" cap="none" strike="noStrike">
                <a:solidFill>
                  <a:srgbClr val="095A82"/>
                </a:solidFill>
                <a:latin typeface="Calibri"/>
                <a:ea typeface="Calibri"/>
                <a:cs typeface="Calibri"/>
                <a:sym typeface="Calibri"/>
              </a:rPr>
              <a:t>BCNF normal form </a:t>
            </a:r>
            <a:endParaRPr b="1" i="0" sz="3200" u="none" cap="none" strike="noStrike">
              <a:solidFill>
                <a:srgbClr val="095A82"/>
              </a:solidFill>
              <a:latin typeface="Calibri"/>
              <a:ea typeface="Calibri"/>
              <a:cs typeface="Calibri"/>
              <a:sym typeface="Calibri"/>
            </a:endParaRPr>
          </a:p>
        </p:txBody>
      </p:sp>
      <p:sp>
        <p:nvSpPr>
          <p:cNvPr id="227" name="Google Shape;227;p17"/>
          <p:cNvSpPr txBox="1"/>
          <p:nvPr/>
        </p:nvSpPr>
        <p:spPr>
          <a:xfrm>
            <a:off x="650700" y="1353150"/>
            <a:ext cx="10890600" cy="1569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n-IN" sz="1800" u="none" cap="none" strike="noStrike">
                <a:solidFill>
                  <a:srgbClr val="000000"/>
                </a:solidFill>
                <a:latin typeface="Calibri"/>
                <a:ea typeface="Calibri"/>
                <a:cs typeface="Calibri"/>
                <a:sym typeface="Calibri"/>
              </a:rPr>
              <a:t>A table is in BCNF  if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b="0" i="0" lang="en-IN" sz="1800" u="none" cap="none" strike="noStrike">
                <a:solidFill>
                  <a:srgbClr val="000000"/>
                </a:solidFill>
                <a:latin typeface="Calibri"/>
                <a:ea typeface="Calibri"/>
                <a:cs typeface="Calibri"/>
                <a:sym typeface="Calibri"/>
              </a:rPr>
              <a:t>   i) it is in 3rd normal form</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b="0" i="0" lang="en-IN" sz="1800" u="none" cap="none" strike="noStrike">
                <a:solidFill>
                  <a:srgbClr val="000000"/>
                </a:solidFill>
                <a:latin typeface="Calibri"/>
                <a:ea typeface="Calibri"/>
                <a:cs typeface="Calibri"/>
                <a:sym typeface="Calibri"/>
              </a:rPr>
              <a:t>   ii) if for every Functional Dependency A→ B , A is the super key of the table.</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aphicFrame>
        <p:nvGraphicFramePr>
          <p:cNvPr id="228" name="Google Shape;228;p17"/>
          <p:cNvGraphicFramePr/>
          <p:nvPr/>
        </p:nvGraphicFramePr>
        <p:xfrm>
          <a:off x="650700" y="2514925"/>
          <a:ext cx="3000000" cy="3000000"/>
        </p:xfrm>
        <a:graphic>
          <a:graphicData uri="http://schemas.openxmlformats.org/drawingml/2006/table">
            <a:tbl>
              <a:tblPr>
                <a:noFill/>
                <a:tableStyleId>{E01927F0-442D-4ABB-A7A6-81EA9A16E154}</a:tableStyleId>
              </a:tblPr>
              <a:tblGrid>
                <a:gridCol w="2057400"/>
                <a:gridCol w="2057400"/>
                <a:gridCol w="2057400"/>
                <a:gridCol w="2057400"/>
                <a:gridCol w="20574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b="1" lang="en-IN" sz="1400" u="none" cap="none" strike="noStrike"/>
                        <a:t>Student ID</a:t>
                      </a:r>
                      <a:endParaRPr b="1" sz="1400" u="none" cap="none" strike="noStrike"/>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1" lang="en-IN" sz="1400" u="none" cap="none" strike="noStrike"/>
                        <a:t>Student Country</a:t>
                      </a:r>
                      <a:endParaRPr b="1" sz="1400" u="none" cap="none" strike="noStrike"/>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1" lang="en-IN" sz="1400" u="none" cap="none" strike="noStrike"/>
                        <a:t>Student Dept</a:t>
                      </a:r>
                      <a:endParaRPr b="1" sz="1400" u="none" cap="none" strike="noStrike"/>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1" lang="en-IN" sz="1400" u="none" cap="none" strike="noStrike"/>
                        <a:t>Dept Type</a:t>
                      </a:r>
                      <a:endParaRPr b="1" sz="1400" u="none" cap="none" strike="noStrike"/>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1" lang="en-IN" sz="1400" u="none" cap="none" strike="noStrike"/>
                        <a:t>Student Dept No</a:t>
                      </a:r>
                      <a:endParaRPr b="1" sz="1400" u="none" cap="none" strike="noStrike"/>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1</a:t>
                      </a:r>
                      <a:endParaRPr sz="1400" u="none" cap="none" strike="noStrike"/>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India</a:t>
                      </a:r>
                      <a:endParaRPr sz="1400" u="none" cap="none" strike="noStrike"/>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CSE</a:t>
                      </a:r>
                      <a:endParaRPr sz="1400" u="none" cap="none" strike="noStrike"/>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D1</a:t>
                      </a:r>
                      <a:endParaRPr sz="1400" u="none" cap="none" strike="noStrike"/>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200</a:t>
                      </a:r>
                      <a:endParaRPr sz="1400" u="none" cap="none" strike="noStrike"/>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1</a:t>
                      </a:r>
                      <a:endParaRPr sz="1400" u="none" cap="none" strike="noStrike"/>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India</a:t>
                      </a:r>
                      <a:endParaRPr sz="1400" u="none" cap="none" strike="noStrike"/>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Sports</a:t>
                      </a:r>
                      <a:endParaRPr sz="1400" u="none" cap="none" strike="noStrike"/>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D1</a:t>
                      </a:r>
                      <a:endParaRPr sz="1400" u="none" cap="none" strike="noStrike"/>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300</a:t>
                      </a:r>
                      <a:endParaRPr sz="1400" u="none" cap="none" strike="noStrike"/>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3</a:t>
                      </a:r>
                      <a:endParaRPr sz="1400" u="none" cap="none" strike="noStrike"/>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Kenya</a:t>
                      </a:r>
                      <a:endParaRPr sz="1400" u="none" cap="none" strike="noStrike"/>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ISE</a:t>
                      </a:r>
                      <a:endParaRPr sz="1400" u="none" cap="none" strike="noStrike"/>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D2</a:t>
                      </a:r>
                      <a:endParaRPr sz="1400" u="none" cap="none" strike="noStrike"/>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400</a:t>
                      </a:r>
                      <a:endParaRPr sz="1400" u="none" cap="none" strike="noStrike"/>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3</a:t>
                      </a:r>
                      <a:endParaRPr sz="1400" u="none" cap="none" strike="noStrike"/>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Kenya</a:t>
                      </a:r>
                      <a:endParaRPr sz="1400" u="none" cap="none" strike="noStrike"/>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Music</a:t>
                      </a:r>
                      <a:endParaRPr sz="1400" u="none" cap="none" strike="noStrike"/>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D2</a:t>
                      </a:r>
                      <a:endParaRPr sz="1400" u="none" cap="none" strike="noStrike"/>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500</a:t>
                      </a:r>
                      <a:endParaRPr sz="1400" u="none" cap="none" strike="noStrike"/>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
        <p:nvSpPr>
          <p:cNvPr id="229" name="Google Shape;229;p17"/>
          <p:cNvSpPr txBox="1"/>
          <p:nvPr/>
        </p:nvSpPr>
        <p:spPr>
          <a:xfrm>
            <a:off x="1620750" y="1473400"/>
            <a:ext cx="7715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ndara"/>
              <a:ea typeface="Candara"/>
              <a:cs typeface="Candara"/>
              <a:sym typeface="Candara"/>
            </a:endParaRPr>
          </a:p>
        </p:txBody>
      </p:sp>
      <p:sp>
        <p:nvSpPr>
          <p:cNvPr id="230" name="Google Shape;230;p17"/>
          <p:cNvSpPr txBox="1"/>
          <p:nvPr/>
        </p:nvSpPr>
        <p:spPr>
          <a:xfrm>
            <a:off x="588775" y="4747025"/>
            <a:ext cx="10890600" cy="184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Calibri"/>
                <a:ea typeface="Calibri"/>
                <a:cs typeface="Calibri"/>
                <a:sym typeface="Calibri"/>
              </a:rPr>
              <a:t>In the above table functional dependencies will be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Calibri"/>
                <a:ea typeface="Calibri"/>
                <a:cs typeface="Calibri"/>
                <a:sym typeface="Calibri"/>
              </a:rPr>
              <a:t>Student Id → Student Country</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Calibri"/>
                <a:ea typeface="Calibri"/>
                <a:cs typeface="Calibri"/>
                <a:sym typeface="Calibri"/>
              </a:rPr>
              <a:t>Student Dept → {Dept Type, Student Dept No}</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Calibri"/>
                <a:ea typeface="Calibri"/>
                <a:cs typeface="Calibri"/>
                <a:sym typeface="Calibri"/>
              </a:rPr>
              <a:t>Candidate Key : { Student Id , Student Dept }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Calibri"/>
                <a:ea typeface="Calibri"/>
                <a:cs typeface="Calibri"/>
                <a:sym typeface="Calibri"/>
              </a:rPr>
              <a:t>The above table is not in BCNF, since, neither Student Id nor Student Dept alone are keys.</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8"/>
          <p:cNvSpPr txBox="1"/>
          <p:nvPr/>
        </p:nvSpPr>
        <p:spPr>
          <a:xfrm>
            <a:off x="678056" y="420913"/>
            <a:ext cx="10947300" cy="526800"/>
          </a:xfrm>
          <a:prstGeom prst="rect">
            <a:avLst/>
          </a:prstGeom>
          <a:noFill/>
          <a:ln>
            <a:noFill/>
          </a:ln>
        </p:spPr>
        <p:txBody>
          <a:bodyPr anchorCtr="0" anchor="t" bIns="16925" lIns="16925" spcFirstLastPara="1" rIns="16925" wrap="square" tIns="16925">
            <a:spAutoFit/>
          </a:bodyPr>
          <a:lstStyle/>
          <a:p>
            <a:pPr indent="0" lvl="0" marL="0" marR="0" rtl="0" algn="l">
              <a:lnSpc>
                <a:spcPct val="100000"/>
              </a:lnSpc>
              <a:spcBef>
                <a:spcPts val="0"/>
              </a:spcBef>
              <a:spcAft>
                <a:spcPts val="0"/>
              </a:spcAft>
              <a:buClr>
                <a:schemeClr val="dk1"/>
              </a:buClr>
              <a:buSzPts val="1100"/>
              <a:buFont typeface="Arial"/>
              <a:buNone/>
            </a:pPr>
            <a:r>
              <a:rPr b="1" i="0" lang="en-IN" sz="3200" u="none" cap="none" strike="noStrike">
                <a:solidFill>
                  <a:srgbClr val="095A82"/>
                </a:solidFill>
                <a:latin typeface="Calibri"/>
                <a:ea typeface="Calibri"/>
                <a:cs typeface="Calibri"/>
                <a:sym typeface="Calibri"/>
              </a:rPr>
              <a:t>BCNF normal form example</a:t>
            </a:r>
            <a:endParaRPr b="1" i="0" sz="3200" u="none" cap="none" strike="noStrike">
              <a:solidFill>
                <a:srgbClr val="095A82"/>
              </a:solidFill>
              <a:latin typeface="Calibri"/>
              <a:ea typeface="Calibri"/>
              <a:cs typeface="Calibri"/>
              <a:sym typeface="Calibri"/>
            </a:endParaRPr>
          </a:p>
        </p:txBody>
      </p:sp>
      <p:sp>
        <p:nvSpPr>
          <p:cNvPr id="236" name="Google Shape;236;p18"/>
          <p:cNvSpPr txBox="1"/>
          <p:nvPr/>
        </p:nvSpPr>
        <p:spPr>
          <a:xfrm>
            <a:off x="650700" y="1353150"/>
            <a:ext cx="108906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7" name="Google Shape;237;p18"/>
          <p:cNvSpPr txBox="1"/>
          <p:nvPr/>
        </p:nvSpPr>
        <p:spPr>
          <a:xfrm>
            <a:off x="1552550" y="3793700"/>
            <a:ext cx="100728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libri"/>
                <a:ea typeface="Calibri"/>
                <a:cs typeface="Calibri"/>
                <a:sym typeface="Calibri"/>
              </a:rPr>
              <a:t>The above set of tables is a BCNF.</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libri"/>
                <a:ea typeface="Calibri"/>
                <a:cs typeface="Calibri"/>
                <a:sym typeface="Calibri"/>
              </a:rPr>
              <a:t>As, left side part of both the functional dependencies is a key.</a:t>
            </a:r>
            <a:endParaRPr b="0" i="0" sz="1800" u="none" cap="none" strike="noStrike">
              <a:solidFill>
                <a:schemeClr val="dk1"/>
              </a:solidFill>
              <a:latin typeface="Calibri"/>
              <a:ea typeface="Calibri"/>
              <a:cs typeface="Calibri"/>
              <a:sym typeface="Calibri"/>
            </a:endParaRPr>
          </a:p>
        </p:txBody>
      </p:sp>
      <p:graphicFrame>
        <p:nvGraphicFramePr>
          <p:cNvPr id="238" name="Google Shape;238;p18"/>
          <p:cNvGraphicFramePr/>
          <p:nvPr/>
        </p:nvGraphicFramePr>
        <p:xfrm>
          <a:off x="476575" y="1919938"/>
          <a:ext cx="3000000" cy="3000000"/>
        </p:xfrm>
        <a:graphic>
          <a:graphicData uri="http://schemas.openxmlformats.org/drawingml/2006/table">
            <a:tbl>
              <a:tblPr>
                <a:noFill/>
                <a:tableStyleId>{E01927F0-442D-4ABB-A7A6-81EA9A16E154}</a:tableStyleId>
              </a:tblPr>
              <a:tblGrid>
                <a:gridCol w="2057400"/>
                <a:gridCol w="20574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b="1" lang="en-IN" sz="1400" u="none" cap="none" strike="noStrike"/>
                        <a:t>Student ID</a:t>
                      </a:r>
                      <a:endParaRPr b="1" sz="1400" u="none" cap="none" strike="noStrike"/>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1" lang="en-IN" sz="1400" u="none" cap="none" strike="noStrike"/>
                        <a:t>Student Country</a:t>
                      </a:r>
                      <a:endParaRPr b="1" sz="1400" u="none" cap="none" strike="noStrike"/>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1</a:t>
                      </a:r>
                      <a:endParaRPr sz="1400" u="none" cap="none" strike="noStrike"/>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India</a:t>
                      </a:r>
                      <a:endParaRPr sz="1400" u="none" cap="none" strike="noStrike"/>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3</a:t>
                      </a:r>
                      <a:endParaRPr sz="1400" u="none" cap="none" strike="noStrike"/>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Kenya </a:t>
                      </a:r>
                      <a:endParaRPr sz="1400" u="none" cap="none" strike="noStrike"/>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graphicFrame>
        <p:nvGraphicFramePr>
          <p:cNvPr id="239" name="Google Shape;239;p18"/>
          <p:cNvGraphicFramePr/>
          <p:nvPr/>
        </p:nvGraphicFramePr>
        <p:xfrm>
          <a:off x="5369100" y="1523725"/>
          <a:ext cx="3000000" cy="3000000"/>
        </p:xfrm>
        <a:graphic>
          <a:graphicData uri="http://schemas.openxmlformats.org/drawingml/2006/table">
            <a:tbl>
              <a:tblPr>
                <a:noFill/>
                <a:tableStyleId>{E01927F0-442D-4ABB-A7A6-81EA9A16E154}</a:tableStyleId>
              </a:tblPr>
              <a:tblGrid>
                <a:gridCol w="2057400"/>
                <a:gridCol w="2057400"/>
                <a:gridCol w="20574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b="1" lang="en-IN" sz="1400" u="none" cap="none" strike="noStrike"/>
                        <a:t>Student Dept</a:t>
                      </a:r>
                      <a:endParaRPr b="1" sz="1400" u="none" cap="none" strike="noStrike"/>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1" lang="en-IN" sz="1400" u="none" cap="none" strike="noStrike"/>
                        <a:t>Dept Type</a:t>
                      </a:r>
                      <a:endParaRPr b="1" sz="1400" u="none" cap="none" strike="noStrike"/>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1" lang="en-IN" sz="1400" u="none" cap="none" strike="noStrike"/>
                        <a:t>Student Dept No</a:t>
                      </a:r>
                      <a:endParaRPr b="1" sz="1400" u="none" cap="none" strike="noStrike"/>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CSE</a:t>
                      </a:r>
                      <a:endParaRPr sz="1400" u="none" cap="none" strike="noStrike"/>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D1</a:t>
                      </a:r>
                      <a:endParaRPr sz="1400" u="none" cap="none" strike="noStrike"/>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200</a:t>
                      </a:r>
                      <a:endParaRPr sz="1400" u="none" cap="none" strike="noStrike"/>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Sports</a:t>
                      </a:r>
                      <a:endParaRPr sz="1400" u="none" cap="none" strike="noStrike"/>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D1</a:t>
                      </a:r>
                      <a:endParaRPr sz="1400" u="none" cap="none" strike="noStrike"/>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300</a:t>
                      </a:r>
                      <a:endParaRPr sz="1400" u="none" cap="none" strike="noStrike"/>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ISE</a:t>
                      </a:r>
                      <a:endParaRPr sz="1400" u="none" cap="none" strike="noStrike"/>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D2</a:t>
                      </a:r>
                      <a:endParaRPr sz="1400" u="none" cap="none" strike="noStrike"/>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400</a:t>
                      </a:r>
                      <a:endParaRPr sz="1400" u="none" cap="none" strike="noStrike"/>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Music</a:t>
                      </a:r>
                      <a:endParaRPr sz="1400" u="none" cap="none" strike="noStrike"/>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D2</a:t>
                      </a:r>
                      <a:endParaRPr sz="1400" u="none" cap="none" strike="noStrike"/>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500</a:t>
                      </a:r>
                      <a:endParaRPr sz="1400" u="none" cap="none" strike="noStrike"/>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
        <p:nvSpPr>
          <p:cNvPr id="240" name="Google Shape;240;p18"/>
          <p:cNvSpPr txBox="1"/>
          <p:nvPr/>
        </p:nvSpPr>
        <p:spPr>
          <a:xfrm>
            <a:off x="476575" y="5105725"/>
            <a:ext cx="10890600" cy="1569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Calibri"/>
                <a:ea typeface="Calibri"/>
                <a:cs typeface="Calibri"/>
                <a:sym typeface="Calibri"/>
              </a:rPr>
              <a:t>Functional Dependencies :                                         Candidate keys</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Calibri"/>
                <a:ea typeface="Calibri"/>
                <a:cs typeface="Calibri"/>
                <a:sym typeface="Calibri"/>
              </a:rPr>
              <a:t>Student Id → Student Country                                 For first table → Student Id</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Calibri"/>
                <a:ea typeface="Calibri"/>
                <a:cs typeface="Calibri"/>
                <a:sym typeface="Calibri"/>
              </a:rPr>
              <a:t>Student Dept → {Dept Type, Student Dept No}    For Second Table → Student Dept</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9"/>
          <p:cNvSpPr txBox="1"/>
          <p:nvPr/>
        </p:nvSpPr>
        <p:spPr>
          <a:xfrm>
            <a:off x="678056" y="420913"/>
            <a:ext cx="10947300" cy="526800"/>
          </a:xfrm>
          <a:prstGeom prst="rect">
            <a:avLst/>
          </a:prstGeom>
          <a:noFill/>
          <a:ln>
            <a:noFill/>
          </a:ln>
        </p:spPr>
        <p:txBody>
          <a:bodyPr anchorCtr="0" anchor="t" bIns="16925" lIns="16925" spcFirstLastPara="1" rIns="16925" wrap="square" tIns="16925">
            <a:spAutoFit/>
          </a:bodyPr>
          <a:lstStyle/>
          <a:p>
            <a:pPr indent="0" lvl="0" marL="0" marR="0" rtl="0" algn="l">
              <a:lnSpc>
                <a:spcPct val="100000"/>
              </a:lnSpc>
              <a:spcBef>
                <a:spcPts val="0"/>
              </a:spcBef>
              <a:spcAft>
                <a:spcPts val="0"/>
              </a:spcAft>
              <a:buClr>
                <a:schemeClr val="dk1"/>
              </a:buClr>
              <a:buSzPts val="1100"/>
              <a:buFont typeface="Arial"/>
              <a:buNone/>
            </a:pPr>
            <a:r>
              <a:rPr b="1" i="0" lang="en-IN" sz="3200" u="none" cap="none" strike="noStrike">
                <a:solidFill>
                  <a:srgbClr val="095A82"/>
                </a:solidFill>
                <a:latin typeface="Calibri"/>
                <a:ea typeface="Calibri"/>
                <a:cs typeface="Calibri"/>
                <a:sym typeface="Calibri"/>
              </a:rPr>
              <a:t>Index introduction</a:t>
            </a:r>
            <a:endParaRPr b="1" i="0" sz="3200" u="none" cap="none" strike="noStrike">
              <a:solidFill>
                <a:srgbClr val="095A82"/>
              </a:solidFill>
              <a:latin typeface="Calibri"/>
              <a:ea typeface="Calibri"/>
              <a:cs typeface="Calibri"/>
              <a:sym typeface="Calibri"/>
            </a:endParaRPr>
          </a:p>
        </p:txBody>
      </p:sp>
      <p:sp>
        <p:nvSpPr>
          <p:cNvPr id="246" name="Google Shape;246;p19"/>
          <p:cNvSpPr txBox="1"/>
          <p:nvPr/>
        </p:nvSpPr>
        <p:spPr>
          <a:xfrm>
            <a:off x="650700" y="1353150"/>
            <a:ext cx="10890600" cy="7389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rgbClr val="000000"/>
              </a:buClr>
              <a:buSzPts val="1800"/>
              <a:buFont typeface="Calibri"/>
              <a:buChar char="●"/>
            </a:pPr>
            <a:r>
              <a:rPr b="0" i="0" lang="en-IN" sz="1800" u="none" cap="none" strike="noStrike">
                <a:solidFill>
                  <a:srgbClr val="000000"/>
                </a:solidFill>
                <a:latin typeface="Calibri"/>
                <a:ea typeface="Calibri"/>
                <a:cs typeface="Calibri"/>
                <a:sym typeface="Calibri"/>
              </a:rPr>
              <a:t>Index is a type of data structure.</a:t>
            </a:r>
            <a:endParaRPr b="0" i="0" sz="1800" u="none" cap="none" strike="noStrike">
              <a:solidFill>
                <a:srgbClr val="000000"/>
              </a:solidFill>
              <a:latin typeface="Calibri"/>
              <a:ea typeface="Calibri"/>
              <a:cs typeface="Calibri"/>
              <a:sym typeface="Calibri"/>
            </a:endParaRPr>
          </a:p>
          <a:p>
            <a:pPr indent="-342900" lvl="0" marL="457200" marR="0" rtl="0" algn="l">
              <a:lnSpc>
                <a:spcPct val="100000"/>
              </a:lnSpc>
              <a:spcBef>
                <a:spcPts val="0"/>
              </a:spcBef>
              <a:spcAft>
                <a:spcPts val="0"/>
              </a:spcAft>
              <a:buClr>
                <a:srgbClr val="000000"/>
              </a:buClr>
              <a:buSzPts val="1800"/>
              <a:buFont typeface="Calibri"/>
              <a:buChar char="●"/>
            </a:pPr>
            <a:r>
              <a:rPr b="0" i="0" lang="en-IN" sz="1800" u="none" cap="none" strike="noStrike">
                <a:solidFill>
                  <a:srgbClr val="000000"/>
                </a:solidFill>
                <a:latin typeface="Calibri"/>
                <a:ea typeface="Calibri"/>
                <a:cs typeface="Calibri"/>
                <a:sym typeface="Calibri"/>
              </a:rPr>
              <a:t>Indexing optimizes performance of databases as it locates and uses data in database table quickly.</a:t>
            </a:r>
            <a:endParaRPr b="0" i="0" sz="1800" u="none" cap="none" strike="noStrike">
              <a:solidFill>
                <a:srgbClr val="000000"/>
              </a:solidFill>
              <a:latin typeface="Calibri"/>
              <a:ea typeface="Calibri"/>
              <a:cs typeface="Calibri"/>
              <a:sym typeface="Calibri"/>
            </a:endParaRPr>
          </a:p>
        </p:txBody>
      </p:sp>
      <p:sp>
        <p:nvSpPr>
          <p:cNvPr id="247" name="Google Shape;247;p19"/>
          <p:cNvSpPr txBox="1"/>
          <p:nvPr/>
        </p:nvSpPr>
        <p:spPr>
          <a:xfrm>
            <a:off x="481600" y="2605650"/>
            <a:ext cx="108906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Calibri"/>
                <a:ea typeface="Calibri"/>
                <a:cs typeface="Calibri"/>
                <a:sym typeface="Calibri"/>
              </a:rPr>
              <a:t>Structure of index</a:t>
            </a:r>
            <a:endParaRPr b="0" i="0" sz="1800" u="none" cap="none" strike="noStrike">
              <a:solidFill>
                <a:srgbClr val="000000"/>
              </a:solidFill>
              <a:latin typeface="Calibri"/>
              <a:ea typeface="Calibri"/>
              <a:cs typeface="Calibri"/>
              <a:sym typeface="Calibri"/>
            </a:endParaRPr>
          </a:p>
        </p:txBody>
      </p:sp>
      <p:sp>
        <p:nvSpPr>
          <p:cNvPr id="248" name="Google Shape;248;p19"/>
          <p:cNvSpPr/>
          <p:nvPr/>
        </p:nvSpPr>
        <p:spPr>
          <a:xfrm>
            <a:off x="2277075" y="3067350"/>
            <a:ext cx="1553700" cy="738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19"/>
          <p:cNvSpPr/>
          <p:nvPr/>
        </p:nvSpPr>
        <p:spPr>
          <a:xfrm>
            <a:off x="3830775" y="3067338"/>
            <a:ext cx="1553700" cy="738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19"/>
          <p:cNvSpPr txBox="1"/>
          <p:nvPr/>
        </p:nvSpPr>
        <p:spPr>
          <a:xfrm>
            <a:off x="2544950" y="3111738"/>
            <a:ext cx="77154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IN" sz="1400" u="none" cap="none" strike="noStrike">
                <a:solidFill>
                  <a:srgbClr val="000000"/>
                </a:solidFill>
                <a:latin typeface="Candara"/>
                <a:ea typeface="Candara"/>
                <a:cs typeface="Candara"/>
                <a:sym typeface="Candara"/>
              </a:rPr>
              <a:t>Search Key                  Data</a:t>
            </a:r>
            <a:endParaRPr b="1" i="0" sz="1400" u="none" cap="none" strike="noStrike">
              <a:solidFill>
                <a:srgbClr val="000000"/>
              </a:solidFill>
              <a:latin typeface="Candara"/>
              <a:ea typeface="Candara"/>
              <a:cs typeface="Candara"/>
              <a:sym typeface="Candara"/>
            </a:endParaRPr>
          </a:p>
          <a:p>
            <a:pPr indent="0" lvl="0" marL="0" marR="0" rtl="0" algn="l">
              <a:lnSpc>
                <a:spcPct val="100000"/>
              </a:lnSpc>
              <a:spcBef>
                <a:spcPts val="0"/>
              </a:spcBef>
              <a:spcAft>
                <a:spcPts val="0"/>
              </a:spcAft>
              <a:buClr>
                <a:srgbClr val="000000"/>
              </a:buClr>
              <a:buSzPts val="1400"/>
              <a:buFont typeface="Arial"/>
              <a:buNone/>
            </a:pPr>
            <a:r>
              <a:rPr b="1" i="0" lang="en-IN" sz="1400" u="none" cap="none" strike="noStrike">
                <a:solidFill>
                  <a:srgbClr val="000000"/>
                </a:solidFill>
                <a:latin typeface="Candara"/>
                <a:ea typeface="Candara"/>
                <a:cs typeface="Candara"/>
                <a:sym typeface="Candara"/>
              </a:rPr>
              <a:t>                                      Reference</a:t>
            </a:r>
            <a:endParaRPr b="1" i="0" sz="1400" u="none" cap="none" strike="noStrike">
              <a:solidFill>
                <a:srgbClr val="000000"/>
              </a:solidFill>
              <a:latin typeface="Candara"/>
              <a:ea typeface="Candara"/>
              <a:cs typeface="Candara"/>
              <a:sym typeface="Candar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0"/>
          <p:cNvSpPr txBox="1"/>
          <p:nvPr/>
        </p:nvSpPr>
        <p:spPr>
          <a:xfrm>
            <a:off x="678056" y="420913"/>
            <a:ext cx="10947300" cy="526800"/>
          </a:xfrm>
          <a:prstGeom prst="rect">
            <a:avLst/>
          </a:prstGeom>
          <a:noFill/>
          <a:ln>
            <a:noFill/>
          </a:ln>
        </p:spPr>
        <p:txBody>
          <a:bodyPr anchorCtr="0" anchor="t" bIns="16925" lIns="16925" spcFirstLastPara="1" rIns="16925" wrap="square" tIns="16925">
            <a:spAutoFit/>
          </a:bodyPr>
          <a:lstStyle/>
          <a:p>
            <a:pPr indent="0" lvl="0" marL="0" marR="0" rtl="0" algn="l">
              <a:lnSpc>
                <a:spcPct val="100000"/>
              </a:lnSpc>
              <a:spcBef>
                <a:spcPts val="0"/>
              </a:spcBef>
              <a:spcAft>
                <a:spcPts val="0"/>
              </a:spcAft>
              <a:buClr>
                <a:schemeClr val="dk1"/>
              </a:buClr>
              <a:buSzPts val="1100"/>
              <a:buFont typeface="Arial"/>
              <a:buNone/>
            </a:pPr>
            <a:r>
              <a:rPr b="1" i="0" lang="en-IN" sz="3200" u="none" cap="none" strike="noStrike">
                <a:solidFill>
                  <a:srgbClr val="095A82"/>
                </a:solidFill>
                <a:latin typeface="Calibri"/>
                <a:ea typeface="Calibri"/>
                <a:cs typeface="Calibri"/>
                <a:sym typeface="Calibri"/>
              </a:rPr>
              <a:t>Indexing method diagram</a:t>
            </a:r>
            <a:endParaRPr b="1" i="0" sz="3200" u="none" cap="none" strike="noStrike">
              <a:solidFill>
                <a:srgbClr val="095A82"/>
              </a:solidFill>
              <a:latin typeface="Calibri"/>
              <a:ea typeface="Calibri"/>
              <a:cs typeface="Calibri"/>
              <a:sym typeface="Calibri"/>
            </a:endParaRPr>
          </a:p>
        </p:txBody>
      </p:sp>
      <p:sp>
        <p:nvSpPr>
          <p:cNvPr id="256" name="Google Shape;256;p20"/>
          <p:cNvSpPr txBox="1"/>
          <p:nvPr/>
        </p:nvSpPr>
        <p:spPr>
          <a:xfrm>
            <a:off x="650700" y="1353150"/>
            <a:ext cx="108906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7" name="Google Shape;257;p20"/>
          <p:cNvSpPr txBox="1"/>
          <p:nvPr/>
        </p:nvSpPr>
        <p:spPr>
          <a:xfrm>
            <a:off x="1552550" y="3793700"/>
            <a:ext cx="100728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8" name="Google Shape;258;p20"/>
          <p:cNvSpPr/>
          <p:nvPr/>
        </p:nvSpPr>
        <p:spPr>
          <a:xfrm>
            <a:off x="3683500" y="1607350"/>
            <a:ext cx="2116200" cy="5268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Arial"/>
                <a:ea typeface="Arial"/>
                <a:cs typeface="Arial"/>
                <a:sym typeface="Arial"/>
              </a:rPr>
              <a:t>    Indexing methods</a:t>
            </a:r>
            <a:endParaRPr b="0" i="0" sz="1400" u="none" cap="none" strike="noStrike">
              <a:solidFill>
                <a:srgbClr val="000000"/>
              </a:solidFill>
              <a:latin typeface="Arial"/>
              <a:ea typeface="Arial"/>
              <a:cs typeface="Arial"/>
              <a:sym typeface="Arial"/>
            </a:endParaRPr>
          </a:p>
        </p:txBody>
      </p:sp>
      <p:sp>
        <p:nvSpPr>
          <p:cNvPr id="259" name="Google Shape;259;p20"/>
          <p:cNvSpPr/>
          <p:nvPr/>
        </p:nvSpPr>
        <p:spPr>
          <a:xfrm>
            <a:off x="8925825" y="3266900"/>
            <a:ext cx="2116200" cy="526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Arial"/>
                <a:ea typeface="Arial"/>
                <a:cs typeface="Arial"/>
                <a:sym typeface="Arial"/>
              </a:rPr>
              <a:t>     Secondary index</a:t>
            </a:r>
            <a:endParaRPr b="0" i="0" sz="1400" u="none" cap="none" strike="noStrike">
              <a:solidFill>
                <a:srgbClr val="000000"/>
              </a:solidFill>
              <a:latin typeface="Arial"/>
              <a:ea typeface="Arial"/>
              <a:cs typeface="Arial"/>
              <a:sym typeface="Arial"/>
            </a:endParaRPr>
          </a:p>
        </p:txBody>
      </p:sp>
      <p:sp>
        <p:nvSpPr>
          <p:cNvPr id="260" name="Google Shape;260;p20"/>
          <p:cNvSpPr/>
          <p:nvPr/>
        </p:nvSpPr>
        <p:spPr>
          <a:xfrm>
            <a:off x="6318975" y="3266900"/>
            <a:ext cx="2116200" cy="526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Arial"/>
                <a:ea typeface="Arial"/>
                <a:cs typeface="Arial"/>
                <a:sym typeface="Arial"/>
              </a:rPr>
              <a:t>    Clustering index</a:t>
            </a:r>
            <a:endParaRPr b="0" i="0" sz="1400" u="none" cap="none" strike="noStrike">
              <a:solidFill>
                <a:srgbClr val="000000"/>
              </a:solidFill>
              <a:latin typeface="Arial"/>
              <a:ea typeface="Arial"/>
              <a:cs typeface="Arial"/>
              <a:sym typeface="Arial"/>
            </a:endParaRPr>
          </a:p>
        </p:txBody>
      </p:sp>
      <p:sp>
        <p:nvSpPr>
          <p:cNvPr id="261" name="Google Shape;261;p20"/>
          <p:cNvSpPr/>
          <p:nvPr/>
        </p:nvSpPr>
        <p:spPr>
          <a:xfrm>
            <a:off x="3779050" y="3266900"/>
            <a:ext cx="2116200" cy="526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Arial"/>
                <a:ea typeface="Arial"/>
                <a:cs typeface="Arial"/>
                <a:sym typeface="Arial"/>
              </a:rPr>
              <a:t>     Ordered indices </a:t>
            </a:r>
            <a:endParaRPr b="0" i="0" sz="1400" u="none" cap="none" strike="noStrike">
              <a:solidFill>
                <a:srgbClr val="000000"/>
              </a:solidFill>
              <a:latin typeface="Arial"/>
              <a:ea typeface="Arial"/>
              <a:cs typeface="Arial"/>
              <a:sym typeface="Arial"/>
            </a:endParaRPr>
          </a:p>
        </p:txBody>
      </p:sp>
      <p:sp>
        <p:nvSpPr>
          <p:cNvPr id="262" name="Google Shape;262;p20"/>
          <p:cNvSpPr/>
          <p:nvPr/>
        </p:nvSpPr>
        <p:spPr>
          <a:xfrm>
            <a:off x="1118600" y="3266900"/>
            <a:ext cx="2116200" cy="526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Arial"/>
                <a:ea typeface="Arial"/>
                <a:cs typeface="Arial"/>
                <a:sym typeface="Arial"/>
              </a:rPr>
              <a:t>       Primary index</a:t>
            </a:r>
            <a:endParaRPr b="0" i="0" sz="1400" u="none" cap="none" strike="noStrike">
              <a:solidFill>
                <a:srgbClr val="000000"/>
              </a:solidFill>
              <a:latin typeface="Arial"/>
              <a:ea typeface="Arial"/>
              <a:cs typeface="Arial"/>
              <a:sym typeface="Arial"/>
            </a:endParaRPr>
          </a:p>
        </p:txBody>
      </p:sp>
      <p:sp>
        <p:nvSpPr>
          <p:cNvPr id="263" name="Google Shape;263;p20"/>
          <p:cNvSpPr/>
          <p:nvPr/>
        </p:nvSpPr>
        <p:spPr>
          <a:xfrm>
            <a:off x="3234800" y="5152000"/>
            <a:ext cx="2116200" cy="526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IN" sz="1400" u="none" cap="none" strike="noStrike">
                <a:solidFill>
                  <a:schemeClr val="dk1"/>
                </a:solidFill>
                <a:latin typeface="Arial"/>
                <a:ea typeface="Arial"/>
                <a:cs typeface="Arial"/>
                <a:sym typeface="Arial"/>
              </a:rPr>
              <a:t>        Dense index</a:t>
            </a:r>
            <a:endParaRPr b="0" i="0" sz="1400" u="none" cap="none" strike="noStrike">
              <a:solidFill>
                <a:schemeClr val="dk1"/>
              </a:solidFill>
              <a:latin typeface="Arial"/>
              <a:ea typeface="Arial"/>
              <a:cs typeface="Arial"/>
              <a:sym typeface="Arial"/>
            </a:endParaRPr>
          </a:p>
        </p:txBody>
      </p:sp>
      <p:sp>
        <p:nvSpPr>
          <p:cNvPr id="264" name="Google Shape;264;p20"/>
          <p:cNvSpPr/>
          <p:nvPr/>
        </p:nvSpPr>
        <p:spPr>
          <a:xfrm>
            <a:off x="458975" y="5152000"/>
            <a:ext cx="2116200" cy="526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Arial"/>
                <a:ea typeface="Arial"/>
                <a:cs typeface="Arial"/>
                <a:sym typeface="Arial"/>
              </a:rPr>
              <a:t>        Sparse index</a:t>
            </a:r>
            <a:endParaRPr b="0" i="0" sz="1400" u="none" cap="none" strike="noStrike">
              <a:solidFill>
                <a:srgbClr val="000000"/>
              </a:solidFill>
              <a:latin typeface="Arial"/>
              <a:ea typeface="Arial"/>
              <a:cs typeface="Arial"/>
              <a:sym typeface="Arial"/>
            </a:endParaRPr>
          </a:p>
        </p:txBody>
      </p:sp>
      <p:cxnSp>
        <p:nvCxnSpPr>
          <p:cNvPr id="265" name="Google Shape;265;p20"/>
          <p:cNvCxnSpPr>
            <a:stCxn id="258" idx="2"/>
            <a:endCxn id="262" idx="0"/>
          </p:cNvCxnSpPr>
          <p:nvPr/>
        </p:nvCxnSpPr>
        <p:spPr>
          <a:xfrm flipH="1">
            <a:off x="2176600" y="2134150"/>
            <a:ext cx="2565000" cy="1132800"/>
          </a:xfrm>
          <a:prstGeom prst="straightConnector1">
            <a:avLst/>
          </a:prstGeom>
          <a:noFill/>
          <a:ln cap="flat" cmpd="sng" w="9525">
            <a:solidFill>
              <a:schemeClr val="dk2"/>
            </a:solidFill>
            <a:prstDash val="solid"/>
            <a:round/>
            <a:headEnd len="sm" w="sm" type="none"/>
            <a:tailEnd len="sm" w="sm" type="none"/>
          </a:ln>
        </p:spPr>
      </p:cxnSp>
      <p:cxnSp>
        <p:nvCxnSpPr>
          <p:cNvPr id="266" name="Google Shape;266;p20"/>
          <p:cNvCxnSpPr>
            <a:stCxn id="258" idx="2"/>
            <a:endCxn id="261" idx="0"/>
          </p:cNvCxnSpPr>
          <p:nvPr/>
        </p:nvCxnSpPr>
        <p:spPr>
          <a:xfrm>
            <a:off x="4741600" y="2134150"/>
            <a:ext cx="95700" cy="1132800"/>
          </a:xfrm>
          <a:prstGeom prst="straightConnector1">
            <a:avLst/>
          </a:prstGeom>
          <a:noFill/>
          <a:ln cap="flat" cmpd="sng" w="9525">
            <a:solidFill>
              <a:schemeClr val="dk2"/>
            </a:solidFill>
            <a:prstDash val="solid"/>
            <a:round/>
            <a:headEnd len="sm" w="sm" type="none"/>
            <a:tailEnd len="sm" w="sm" type="none"/>
          </a:ln>
        </p:spPr>
      </p:cxnSp>
      <p:cxnSp>
        <p:nvCxnSpPr>
          <p:cNvPr id="267" name="Google Shape;267;p20"/>
          <p:cNvCxnSpPr>
            <a:stCxn id="258" idx="2"/>
            <a:endCxn id="260" idx="0"/>
          </p:cNvCxnSpPr>
          <p:nvPr/>
        </p:nvCxnSpPr>
        <p:spPr>
          <a:xfrm>
            <a:off x="4741600" y="2134150"/>
            <a:ext cx="2635500" cy="1132800"/>
          </a:xfrm>
          <a:prstGeom prst="straightConnector1">
            <a:avLst/>
          </a:prstGeom>
          <a:noFill/>
          <a:ln cap="flat" cmpd="sng" w="9525">
            <a:solidFill>
              <a:schemeClr val="dk2"/>
            </a:solidFill>
            <a:prstDash val="solid"/>
            <a:round/>
            <a:headEnd len="sm" w="sm" type="none"/>
            <a:tailEnd len="sm" w="sm" type="none"/>
          </a:ln>
        </p:spPr>
      </p:cxnSp>
      <p:cxnSp>
        <p:nvCxnSpPr>
          <p:cNvPr id="268" name="Google Shape;268;p20"/>
          <p:cNvCxnSpPr>
            <a:stCxn id="258" idx="2"/>
            <a:endCxn id="259" idx="0"/>
          </p:cNvCxnSpPr>
          <p:nvPr/>
        </p:nvCxnSpPr>
        <p:spPr>
          <a:xfrm>
            <a:off x="4741600" y="2134150"/>
            <a:ext cx="5242200" cy="1132800"/>
          </a:xfrm>
          <a:prstGeom prst="straightConnector1">
            <a:avLst/>
          </a:prstGeom>
          <a:noFill/>
          <a:ln cap="flat" cmpd="sng" w="9525">
            <a:solidFill>
              <a:schemeClr val="dk2"/>
            </a:solidFill>
            <a:prstDash val="solid"/>
            <a:round/>
            <a:headEnd len="sm" w="sm" type="none"/>
            <a:tailEnd len="sm" w="sm" type="none"/>
          </a:ln>
        </p:spPr>
      </p:cxnSp>
      <p:cxnSp>
        <p:nvCxnSpPr>
          <p:cNvPr id="269" name="Google Shape;269;p20"/>
          <p:cNvCxnSpPr>
            <a:stCxn id="262" idx="2"/>
            <a:endCxn id="264" idx="0"/>
          </p:cNvCxnSpPr>
          <p:nvPr/>
        </p:nvCxnSpPr>
        <p:spPr>
          <a:xfrm flipH="1">
            <a:off x="1517000" y="3793700"/>
            <a:ext cx="659700" cy="1358400"/>
          </a:xfrm>
          <a:prstGeom prst="straightConnector1">
            <a:avLst/>
          </a:prstGeom>
          <a:noFill/>
          <a:ln cap="flat" cmpd="sng" w="9525">
            <a:solidFill>
              <a:schemeClr val="dk2"/>
            </a:solidFill>
            <a:prstDash val="solid"/>
            <a:round/>
            <a:headEnd len="sm" w="sm" type="none"/>
            <a:tailEnd len="sm" w="sm" type="none"/>
          </a:ln>
        </p:spPr>
      </p:cxnSp>
      <p:cxnSp>
        <p:nvCxnSpPr>
          <p:cNvPr id="270" name="Google Shape;270;p20"/>
          <p:cNvCxnSpPr>
            <a:stCxn id="262" idx="2"/>
            <a:endCxn id="263" idx="0"/>
          </p:cNvCxnSpPr>
          <p:nvPr/>
        </p:nvCxnSpPr>
        <p:spPr>
          <a:xfrm>
            <a:off x="2176700" y="3793700"/>
            <a:ext cx="2116200" cy="135840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1"/>
          <p:cNvSpPr txBox="1"/>
          <p:nvPr/>
        </p:nvSpPr>
        <p:spPr>
          <a:xfrm>
            <a:off x="678056" y="420913"/>
            <a:ext cx="10947300" cy="526800"/>
          </a:xfrm>
          <a:prstGeom prst="rect">
            <a:avLst/>
          </a:prstGeom>
          <a:noFill/>
          <a:ln>
            <a:noFill/>
          </a:ln>
        </p:spPr>
        <p:txBody>
          <a:bodyPr anchorCtr="0" anchor="t" bIns="16925" lIns="16925" spcFirstLastPara="1" rIns="16925" wrap="square" tIns="16925">
            <a:spAutoFit/>
          </a:bodyPr>
          <a:lstStyle/>
          <a:p>
            <a:pPr indent="0" lvl="0" marL="0" marR="0" rtl="0" algn="l">
              <a:lnSpc>
                <a:spcPct val="100000"/>
              </a:lnSpc>
              <a:spcBef>
                <a:spcPts val="0"/>
              </a:spcBef>
              <a:spcAft>
                <a:spcPts val="0"/>
              </a:spcAft>
              <a:buClr>
                <a:schemeClr val="dk1"/>
              </a:buClr>
              <a:buSzPts val="1100"/>
              <a:buFont typeface="Arial"/>
              <a:buNone/>
            </a:pPr>
            <a:r>
              <a:rPr b="1" i="0" lang="en-IN" sz="3200" u="none" cap="none" strike="noStrike">
                <a:solidFill>
                  <a:srgbClr val="095A82"/>
                </a:solidFill>
                <a:latin typeface="Calibri"/>
                <a:ea typeface="Calibri"/>
                <a:cs typeface="Calibri"/>
                <a:sym typeface="Calibri"/>
              </a:rPr>
              <a:t> SQL case statement</a:t>
            </a:r>
            <a:endParaRPr b="1" i="0" sz="3200" u="none" cap="none" strike="noStrike">
              <a:solidFill>
                <a:srgbClr val="095A82"/>
              </a:solidFill>
              <a:latin typeface="Calibri"/>
              <a:ea typeface="Calibri"/>
              <a:cs typeface="Calibri"/>
              <a:sym typeface="Calibri"/>
            </a:endParaRPr>
          </a:p>
        </p:txBody>
      </p:sp>
      <p:sp>
        <p:nvSpPr>
          <p:cNvPr id="276" name="Google Shape;276;p21"/>
          <p:cNvSpPr txBox="1"/>
          <p:nvPr/>
        </p:nvSpPr>
        <p:spPr>
          <a:xfrm>
            <a:off x="650700" y="1353150"/>
            <a:ext cx="10890600" cy="32325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rgbClr val="000000"/>
              </a:buClr>
              <a:buSzPts val="1800"/>
              <a:buFont typeface="Calibri"/>
              <a:buChar char="●"/>
            </a:pPr>
            <a:r>
              <a:rPr b="0" i="0" lang="en-IN" sz="1800" u="none" cap="none" strike="noStrike">
                <a:solidFill>
                  <a:srgbClr val="000000"/>
                </a:solidFill>
                <a:latin typeface="Calibri"/>
                <a:ea typeface="Calibri"/>
                <a:cs typeface="Calibri"/>
                <a:sym typeface="Calibri"/>
              </a:rPr>
              <a:t>SQL Case statement contains cases just like switch case in JAVA. If first condition is met it is executed and further execution is stopped and the result is return.</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Calibri"/>
                <a:ea typeface="Calibri"/>
                <a:cs typeface="Calibri"/>
                <a:sym typeface="Calibri"/>
              </a:rPr>
              <a:t>CASE syntax</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2"/>
                </a:solidFill>
                <a:latin typeface="Calibri"/>
                <a:ea typeface="Calibri"/>
                <a:cs typeface="Calibri"/>
                <a:sym typeface="Calibri"/>
              </a:rPr>
              <a:t>CASE</a:t>
            </a:r>
            <a:endParaRPr b="0" i="0" sz="1800" u="none" cap="none" strike="noStrike">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Calibri"/>
                <a:ea typeface="Calibri"/>
                <a:cs typeface="Calibri"/>
                <a:sym typeface="Calibri"/>
              </a:rPr>
              <a:t>      </a:t>
            </a:r>
            <a:r>
              <a:rPr b="0" i="0" lang="en-IN" sz="1800" u="none" cap="none" strike="noStrike">
                <a:solidFill>
                  <a:schemeClr val="dk2"/>
                </a:solidFill>
                <a:latin typeface="Calibri"/>
                <a:ea typeface="Calibri"/>
                <a:cs typeface="Calibri"/>
                <a:sym typeface="Calibri"/>
              </a:rPr>
              <a:t>WHEN </a:t>
            </a:r>
            <a:r>
              <a:rPr b="0" i="0" lang="en-IN" sz="1800" u="none" cap="none" strike="noStrike">
                <a:solidFill>
                  <a:srgbClr val="000000"/>
                </a:solidFill>
                <a:latin typeface="Calibri"/>
                <a:ea typeface="Calibri"/>
                <a:cs typeface="Calibri"/>
                <a:sym typeface="Calibri"/>
              </a:rPr>
              <a:t>conditionA </a:t>
            </a:r>
            <a:r>
              <a:rPr b="0" i="0" lang="en-IN" sz="1800" u="none" cap="none" strike="noStrike">
                <a:solidFill>
                  <a:schemeClr val="dk2"/>
                </a:solidFill>
                <a:latin typeface="Calibri"/>
                <a:ea typeface="Calibri"/>
                <a:cs typeface="Calibri"/>
                <a:sym typeface="Calibri"/>
              </a:rPr>
              <a:t>THEN </a:t>
            </a:r>
            <a:r>
              <a:rPr b="0" i="0" lang="en-IN" sz="1800" u="none" cap="none" strike="noStrike">
                <a:solidFill>
                  <a:srgbClr val="000000"/>
                </a:solidFill>
                <a:latin typeface="Calibri"/>
                <a:ea typeface="Calibri"/>
                <a:cs typeface="Calibri"/>
                <a:sym typeface="Calibri"/>
              </a:rPr>
              <a:t>resultA</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Calibri"/>
                <a:ea typeface="Calibri"/>
                <a:cs typeface="Calibri"/>
                <a:sym typeface="Calibri"/>
              </a:rPr>
              <a:t>      </a:t>
            </a:r>
            <a:r>
              <a:rPr b="0" i="0" lang="en-IN" sz="1800" u="none" cap="none" strike="noStrike">
                <a:solidFill>
                  <a:schemeClr val="dk2"/>
                </a:solidFill>
                <a:latin typeface="Calibri"/>
                <a:ea typeface="Calibri"/>
                <a:cs typeface="Calibri"/>
                <a:sym typeface="Calibri"/>
              </a:rPr>
              <a:t>WHEN </a:t>
            </a:r>
            <a:r>
              <a:rPr b="0" i="0" lang="en-IN" sz="1800" u="none" cap="none" strike="noStrike">
                <a:solidFill>
                  <a:schemeClr val="dk1"/>
                </a:solidFill>
                <a:latin typeface="Calibri"/>
                <a:ea typeface="Calibri"/>
                <a:cs typeface="Calibri"/>
                <a:sym typeface="Calibri"/>
              </a:rPr>
              <a:t>conditionB </a:t>
            </a:r>
            <a:r>
              <a:rPr b="0" i="0" lang="en-IN" sz="1800" u="none" cap="none" strike="noStrike">
                <a:solidFill>
                  <a:schemeClr val="dk2"/>
                </a:solidFill>
                <a:latin typeface="Calibri"/>
                <a:ea typeface="Calibri"/>
                <a:cs typeface="Calibri"/>
                <a:sym typeface="Calibri"/>
              </a:rPr>
              <a:t>THEN </a:t>
            </a:r>
            <a:r>
              <a:rPr b="0" i="0" lang="en-IN" sz="1800" u="none" cap="none" strike="noStrike">
                <a:solidFill>
                  <a:schemeClr val="dk1"/>
                </a:solidFill>
                <a:latin typeface="Calibri"/>
                <a:ea typeface="Calibri"/>
                <a:cs typeface="Calibri"/>
                <a:sym typeface="Calibri"/>
              </a:rPr>
              <a:t>resultB</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Calibri"/>
                <a:ea typeface="Calibri"/>
                <a:cs typeface="Calibri"/>
                <a:sym typeface="Calibri"/>
              </a:rPr>
              <a:t>      </a:t>
            </a:r>
            <a:r>
              <a:rPr b="0" i="0" lang="en-IN" sz="1800" u="none" cap="none" strike="noStrike">
                <a:solidFill>
                  <a:schemeClr val="dk2"/>
                </a:solidFill>
                <a:latin typeface="Calibri"/>
                <a:ea typeface="Calibri"/>
                <a:cs typeface="Calibri"/>
                <a:sym typeface="Calibri"/>
              </a:rPr>
              <a:t>WHEN </a:t>
            </a:r>
            <a:r>
              <a:rPr b="0" i="0" lang="en-IN" sz="1800" u="none" cap="none" strike="noStrike">
                <a:solidFill>
                  <a:schemeClr val="dk1"/>
                </a:solidFill>
                <a:latin typeface="Calibri"/>
                <a:ea typeface="Calibri"/>
                <a:cs typeface="Calibri"/>
                <a:sym typeface="Calibri"/>
              </a:rPr>
              <a:t>conditionC </a:t>
            </a:r>
            <a:r>
              <a:rPr b="0" i="0" lang="en-IN" sz="1800" u="none" cap="none" strike="noStrike">
                <a:solidFill>
                  <a:schemeClr val="dk2"/>
                </a:solidFill>
                <a:latin typeface="Calibri"/>
                <a:ea typeface="Calibri"/>
                <a:cs typeface="Calibri"/>
                <a:sym typeface="Calibri"/>
              </a:rPr>
              <a:t>THEN </a:t>
            </a:r>
            <a:r>
              <a:rPr b="0" i="0" lang="en-IN" sz="1800" u="none" cap="none" strike="noStrike">
                <a:solidFill>
                  <a:schemeClr val="dk1"/>
                </a:solidFill>
                <a:latin typeface="Calibri"/>
                <a:ea typeface="Calibri"/>
                <a:cs typeface="Calibri"/>
                <a:sym typeface="Calibri"/>
              </a:rPr>
              <a:t>resultC</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Calibri"/>
                <a:ea typeface="Calibri"/>
                <a:cs typeface="Calibri"/>
                <a:sym typeface="Calibri"/>
              </a:rPr>
              <a:t>      </a:t>
            </a:r>
            <a:r>
              <a:rPr b="0" i="0" lang="en-IN" sz="1800" u="none" cap="none" strike="noStrike">
                <a:solidFill>
                  <a:schemeClr val="dk2"/>
                </a:solidFill>
                <a:latin typeface="Calibri"/>
                <a:ea typeface="Calibri"/>
                <a:cs typeface="Calibri"/>
                <a:sym typeface="Calibri"/>
              </a:rPr>
              <a:t>ELSE </a:t>
            </a:r>
            <a:r>
              <a:rPr b="0" i="0" lang="en-IN" sz="1800" u="none" cap="none" strike="noStrike">
                <a:solidFill>
                  <a:srgbClr val="000000"/>
                </a:solidFill>
                <a:latin typeface="Calibri"/>
                <a:ea typeface="Calibri"/>
                <a:cs typeface="Calibri"/>
                <a:sym typeface="Calibri"/>
              </a:rPr>
              <a:t>resultD</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2"/>
                </a:solidFill>
                <a:latin typeface="Calibri"/>
                <a:ea typeface="Calibri"/>
                <a:cs typeface="Calibri"/>
                <a:sym typeface="Calibri"/>
              </a:rPr>
              <a:t>END</a:t>
            </a:r>
            <a:r>
              <a:rPr b="0" i="0" lang="en-IN"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2"/>
          <p:cNvSpPr txBox="1"/>
          <p:nvPr>
            <p:ph type="title"/>
          </p:nvPr>
        </p:nvSpPr>
        <p:spPr>
          <a:xfrm>
            <a:off x="700358" y="379144"/>
            <a:ext cx="10947300" cy="526800"/>
          </a:xfrm>
          <a:prstGeom prst="rect">
            <a:avLst/>
          </a:prstGeom>
          <a:noFill/>
          <a:ln>
            <a:noFill/>
          </a:ln>
        </p:spPr>
        <p:txBody>
          <a:bodyPr anchorCtr="0" anchor="t" bIns="16925" lIns="16925" spcFirstLastPara="1" rIns="16925" wrap="square" tIns="16925">
            <a:spAutoFit/>
          </a:bodyPr>
          <a:lstStyle/>
          <a:p>
            <a:pPr indent="0" lvl="0" marL="0" rtl="0" algn="l">
              <a:lnSpc>
                <a:spcPct val="100000"/>
              </a:lnSpc>
              <a:spcBef>
                <a:spcPts val="0"/>
              </a:spcBef>
              <a:spcAft>
                <a:spcPts val="0"/>
              </a:spcAft>
              <a:buSzPts val="1400"/>
              <a:buNone/>
            </a:pPr>
            <a:r>
              <a:rPr b="1" lang="en-IN" sz="3200">
                <a:latin typeface="Calibri"/>
                <a:ea typeface="Calibri"/>
                <a:cs typeface="Calibri"/>
                <a:sym typeface="Calibri"/>
              </a:rPr>
              <a:t>Example</a:t>
            </a:r>
            <a:endParaRPr b="1" sz="3200">
              <a:latin typeface="Calibri"/>
              <a:ea typeface="Calibri"/>
              <a:cs typeface="Calibri"/>
              <a:sym typeface="Calibri"/>
            </a:endParaRPr>
          </a:p>
        </p:txBody>
      </p:sp>
      <p:sp>
        <p:nvSpPr>
          <p:cNvPr id="282" name="Google Shape;282;p22"/>
          <p:cNvSpPr/>
          <p:nvPr/>
        </p:nvSpPr>
        <p:spPr>
          <a:xfrm>
            <a:off x="9581211" y="5635599"/>
            <a:ext cx="2363100" cy="73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IN" sz="1400" u="none" cap="none" strike="noStrike">
                <a:solidFill>
                  <a:schemeClr val="lt1"/>
                </a:solidFill>
                <a:latin typeface="Calibri"/>
                <a:ea typeface="Calibri"/>
                <a:cs typeface="Calibri"/>
                <a:sym typeface="Calibri"/>
              </a:rPr>
              <a:t>DO NOT WRITE ANYTHING</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IN" sz="1400" u="none" cap="none" strike="noStrike">
                <a:solidFill>
                  <a:schemeClr val="lt1"/>
                </a:solidFill>
                <a:latin typeface="Calibri"/>
                <a:ea typeface="Calibri"/>
                <a:cs typeface="Calibri"/>
                <a:sym typeface="Calibri"/>
              </a:rPr>
              <a:t>HERE. LEAVE THIS SPACE FOR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IN" sz="1400" u="none" cap="none" strike="noStrike">
                <a:solidFill>
                  <a:schemeClr val="lt1"/>
                </a:solidFill>
                <a:latin typeface="Calibri"/>
                <a:ea typeface="Calibri"/>
                <a:cs typeface="Calibri"/>
                <a:sym typeface="Calibri"/>
              </a:rPr>
              <a:t> WEBCAM</a:t>
            </a:r>
            <a:endParaRPr b="1" i="0" sz="1400" u="none" cap="none" strike="noStrike">
              <a:solidFill>
                <a:schemeClr val="lt1"/>
              </a:solidFill>
              <a:latin typeface="Calibri"/>
              <a:ea typeface="Calibri"/>
              <a:cs typeface="Calibri"/>
              <a:sym typeface="Calibri"/>
            </a:endParaRPr>
          </a:p>
        </p:txBody>
      </p:sp>
      <p:sp>
        <p:nvSpPr>
          <p:cNvPr id="283" name="Google Shape;283;p22"/>
          <p:cNvSpPr txBox="1"/>
          <p:nvPr/>
        </p:nvSpPr>
        <p:spPr>
          <a:xfrm>
            <a:off x="624145" y="1321183"/>
            <a:ext cx="99699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aphicFrame>
        <p:nvGraphicFramePr>
          <p:cNvPr id="284" name="Google Shape;284;p22"/>
          <p:cNvGraphicFramePr/>
          <p:nvPr/>
        </p:nvGraphicFramePr>
        <p:xfrm>
          <a:off x="1084500" y="1642265"/>
          <a:ext cx="3000000" cy="3000000"/>
        </p:xfrm>
        <a:graphic>
          <a:graphicData uri="http://schemas.openxmlformats.org/drawingml/2006/table">
            <a:tbl>
              <a:tblPr>
                <a:noFill/>
                <a:tableStyleId>{E01927F0-442D-4ABB-A7A6-81EA9A16E154}</a:tableStyleId>
              </a:tblPr>
              <a:tblGrid>
                <a:gridCol w="3686850"/>
                <a:gridCol w="3686850"/>
              </a:tblGrid>
              <a:tr h="327575">
                <a:tc>
                  <a:txBody>
                    <a:bodyPr/>
                    <a:lstStyle/>
                    <a:p>
                      <a:pPr indent="0" lvl="0" marL="0" marR="0" rtl="0" algn="l">
                        <a:lnSpc>
                          <a:spcPct val="100000"/>
                        </a:lnSpc>
                        <a:spcBef>
                          <a:spcPts val="0"/>
                        </a:spcBef>
                        <a:spcAft>
                          <a:spcPts val="0"/>
                        </a:spcAft>
                        <a:buClr>
                          <a:srgbClr val="000000"/>
                        </a:buClr>
                        <a:buSzPts val="1400"/>
                        <a:buFont typeface="Arial"/>
                        <a:buNone/>
                      </a:pPr>
                      <a:r>
                        <a:rPr b="1" lang="en-IN" sz="1400" u="none" cap="none" strike="noStrike"/>
                        <a:t>StudentId</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IN" sz="1400" u="none" cap="none" strike="noStrike"/>
                        <a:t>Marks</a:t>
                      </a:r>
                      <a:endParaRPr b="1" sz="1400" u="none" cap="none" strike="noStrike"/>
                    </a:p>
                  </a:txBody>
                  <a:tcPr marT="91425" marB="91425" marR="91425" marL="91425"/>
                </a:tc>
              </a:tr>
              <a:tr h="327575">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70</a:t>
                      </a:r>
                      <a:endParaRPr sz="1400" u="none" cap="none" strike="noStrike"/>
                    </a:p>
                  </a:txBody>
                  <a:tcPr marT="91425" marB="91425" marR="91425" marL="91425"/>
                </a:tc>
              </a:tr>
              <a:tr h="327575">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50</a:t>
                      </a:r>
                      <a:endParaRPr sz="1400" u="none" cap="none" strike="noStrike"/>
                    </a:p>
                  </a:txBody>
                  <a:tcPr marT="91425" marB="91425" marR="91425" marL="91425"/>
                </a:tc>
              </a:tr>
              <a:tr h="327575">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80</a:t>
                      </a:r>
                      <a:endParaRPr sz="1400" u="none" cap="none" strike="noStrike"/>
                    </a:p>
                  </a:txBody>
                  <a:tcPr marT="91425" marB="91425" marR="91425" marL="91425"/>
                </a:tc>
              </a:tr>
            </a:tbl>
          </a:graphicData>
        </a:graphic>
      </p:graphicFrame>
      <p:sp>
        <p:nvSpPr>
          <p:cNvPr id="285" name="Google Shape;285;p22"/>
          <p:cNvSpPr txBox="1"/>
          <p:nvPr/>
        </p:nvSpPr>
        <p:spPr>
          <a:xfrm>
            <a:off x="1004600" y="3589725"/>
            <a:ext cx="7715400" cy="215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IN" sz="1600" u="none" cap="none" strike="noStrike">
                <a:solidFill>
                  <a:srgbClr val="000000"/>
                </a:solidFill>
                <a:latin typeface="Calibri"/>
                <a:ea typeface="Calibri"/>
                <a:cs typeface="Calibri"/>
                <a:sym typeface="Calibri"/>
              </a:rPr>
              <a:t>Select StudentId, Marks </a:t>
            </a:r>
            <a:endParaRPr b="0" i="0" sz="1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IN" sz="1600" u="none" cap="none" strike="noStrike">
                <a:solidFill>
                  <a:srgbClr val="000000"/>
                </a:solidFill>
                <a:latin typeface="Calibri"/>
                <a:ea typeface="Calibri"/>
                <a:cs typeface="Calibri"/>
                <a:sym typeface="Calibri"/>
              </a:rPr>
              <a:t>CASE</a:t>
            </a:r>
            <a:endParaRPr b="0" i="0" sz="1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IN" sz="1600" u="none" cap="none" strike="noStrike">
                <a:solidFill>
                  <a:srgbClr val="000000"/>
                </a:solidFill>
                <a:latin typeface="Calibri"/>
                <a:ea typeface="Calibri"/>
                <a:cs typeface="Calibri"/>
                <a:sym typeface="Calibri"/>
              </a:rPr>
              <a:t>        WHEN  Marks &gt;=80  THEN ‘Excellent performance’</a:t>
            </a:r>
            <a:endParaRPr b="0" i="0" sz="1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IN" sz="1600" u="none" cap="none" strike="noStrike">
                <a:solidFill>
                  <a:srgbClr val="000000"/>
                </a:solidFill>
                <a:latin typeface="Calibri"/>
                <a:ea typeface="Calibri"/>
                <a:cs typeface="Calibri"/>
                <a:sym typeface="Calibri"/>
              </a:rPr>
              <a:t>        WHEN Marks &gt;=60 THEN ‘ Good  performance’</a:t>
            </a:r>
            <a:endParaRPr b="0" i="0" sz="1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IN" sz="1600" u="none" cap="none" strike="noStrike">
                <a:solidFill>
                  <a:srgbClr val="000000"/>
                </a:solidFill>
                <a:latin typeface="Calibri"/>
                <a:ea typeface="Calibri"/>
                <a:cs typeface="Calibri"/>
                <a:sym typeface="Calibri"/>
              </a:rPr>
              <a:t>        WHEN Marks &gt;=40 THEN ‘Average performance’</a:t>
            </a:r>
            <a:endParaRPr b="0" i="0" sz="1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IN" sz="1600" u="none" cap="none" strike="noStrike">
                <a:solidFill>
                  <a:srgbClr val="000000"/>
                </a:solidFill>
                <a:latin typeface="Calibri"/>
                <a:ea typeface="Calibri"/>
                <a:cs typeface="Calibri"/>
                <a:sym typeface="Calibri"/>
              </a:rPr>
              <a:t>        ELSE ‘Poor performance’</a:t>
            </a:r>
            <a:endParaRPr b="0" i="0" sz="1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IN" sz="1600" u="none" cap="none" strike="noStrike">
                <a:solidFill>
                  <a:srgbClr val="000000"/>
                </a:solidFill>
                <a:latin typeface="Calibri"/>
                <a:ea typeface="Calibri"/>
                <a:cs typeface="Calibri"/>
                <a:sym typeface="Calibri"/>
              </a:rPr>
              <a:t>END As  Performance</a:t>
            </a:r>
            <a:endParaRPr b="0" i="0" sz="1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IN" sz="1600" u="none" cap="none" strike="noStrike">
                <a:solidFill>
                  <a:srgbClr val="000000"/>
                </a:solidFill>
                <a:latin typeface="Calibri"/>
                <a:ea typeface="Calibri"/>
                <a:cs typeface="Calibri"/>
                <a:sym typeface="Calibri"/>
              </a:rPr>
              <a:t>From Student;</a:t>
            </a:r>
            <a:endParaRPr b="0" i="0" sz="1600" u="none" cap="none" strike="noStrike">
              <a:solidFill>
                <a:srgbClr val="000000"/>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3"/>
          <p:cNvSpPr txBox="1"/>
          <p:nvPr/>
        </p:nvSpPr>
        <p:spPr>
          <a:xfrm>
            <a:off x="973023" y="342255"/>
            <a:ext cx="10947300" cy="526800"/>
          </a:xfrm>
          <a:prstGeom prst="rect">
            <a:avLst/>
          </a:prstGeom>
          <a:noFill/>
          <a:ln>
            <a:noFill/>
          </a:ln>
        </p:spPr>
        <p:txBody>
          <a:bodyPr anchorCtr="0" anchor="t" bIns="16925" lIns="16925" spcFirstLastPara="1" rIns="16925" wrap="square" tIns="16925">
            <a:spAutoFit/>
          </a:bodyPr>
          <a:lstStyle/>
          <a:p>
            <a:pPr indent="0" lvl="0" marL="0" marR="0" rtl="0" algn="l">
              <a:lnSpc>
                <a:spcPct val="100000"/>
              </a:lnSpc>
              <a:spcBef>
                <a:spcPts val="0"/>
              </a:spcBef>
              <a:spcAft>
                <a:spcPts val="0"/>
              </a:spcAft>
              <a:buNone/>
            </a:pPr>
            <a:r>
              <a:rPr b="1" i="0" lang="en-IN" sz="3200" u="none" cap="none" strike="noStrike">
                <a:solidFill>
                  <a:srgbClr val="095A82"/>
                </a:solidFill>
                <a:latin typeface="Calibri"/>
                <a:ea typeface="Calibri"/>
                <a:cs typeface="Calibri"/>
                <a:sym typeface="Calibri"/>
              </a:rPr>
              <a:t>Stored Procedure </a:t>
            </a:r>
            <a:endParaRPr b="1" i="0" sz="3200" u="none" cap="none" strike="noStrike">
              <a:solidFill>
                <a:srgbClr val="095A82"/>
              </a:solidFill>
              <a:latin typeface="Calibri"/>
              <a:ea typeface="Calibri"/>
              <a:cs typeface="Calibri"/>
              <a:sym typeface="Calibri"/>
            </a:endParaRPr>
          </a:p>
        </p:txBody>
      </p:sp>
      <p:sp>
        <p:nvSpPr>
          <p:cNvPr id="291" name="Google Shape;291;p23"/>
          <p:cNvSpPr txBox="1"/>
          <p:nvPr/>
        </p:nvSpPr>
        <p:spPr>
          <a:xfrm>
            <a:off x="650700" y="1353150"/>
            <a:ext cx="10890600" cy="35094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rgbClr val="000000"/>
              </a:buClr>
              <a:buSzPts val="1800"/>
              <a:buFont typeface="Calibri"/>
              <a:buChar char="●"/>
            </a:pPr>
            <a:r>
              <a:rPr b="0" i="0" lang="en-IN" sz="1800" u="none" cap="none" strike="noStrike">
                <a:solidFill>
                  <a:srgbClr val="000000"/>
                </a:solidFill>
                <a:latin typeface="Calibri"/>
                <a:ea typeface="Calibri"/>
                <a:cs typeface="Calibri"/>
                <a:sym typeface="Calibri"/>
              </a:rPr>
              <a:t>Stored Procedure is a Sql that can be written and saved, it can be reused over and over again in the query set.</a:t>
            </a:r>
            <a:endParaRPr b="0" i="0" sz="18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2"/>
                </a:solidFill>
                <a:latin typeface="Calibri"/>
                <a:ea typeface="Calibri"/>
                <a:cs typeface="Calibri"/>
                <a:sym typeface="Calibri"/>
              </a:rPr>
              <a:t>CREATE PROCEDURE </a:t>
            </a:r>
            <a:r>
              <a:rPr b="0" i="0" lang="en-IN" sz="1800" u="none" cap="none" strike="noStrike">
                <a:solidFill>
                  <a:schemeClr val="dk1"/>
                </a:solidFill>
                <a:latin typeface="Calibri"/>
                <a:ea typeface="Calibri"/>
                <a:cs typeface="Calibri"/>
                <a:sym typeface="Calibri"/>
              </a:rPr>
              <a:t>procedureName</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2"/>
                </a:solidFill>
                <a:latin typeface="Calibri"/>
                <a:ea typeface="Calibri"/>
                <a:cs typeface="Calibri"/>
                <a:sym typeface="Calibri"/>
              </a:rPr>
              <a:t>As</a:t>
            </a:r>
            <a:endParaRPr b="0" i="0" sz="1800" u="none" cap="none" strike="noStrike">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libri"/>
                <a:ea typeface="Calibri"/>
                <a:cs typeface="Calibri"/>
                <a:sym typeface="Calibri"/>
              </a:rPr>
              <a:t>Sql_statement</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libri"/>
                <a:ea typeface="Calibri"/>
                <a:cs typeface="Calibri"/>
                <a:sym typeface="Calibri"/>
              </a:rPr>
              <a:t>GO;</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libri"/>
                <a:ea typeface="Calibri"/>
                <a:cs typeface="Calibri"/>
                <a:sym typeface="Calibri"/>
              </a:rPr>
              <a:t>To execute a stored procedure</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2"/>
                </a:solidFill>
                <a:latin typeface="Calibri"/>
                <a:ea typeface="Calibri"/>
                <a:cs typeface="Calibri"/>
                <a:sym typeface="Calibri"/>
              </a:rPr>
              <a:t>EXEC </a:t>
            </a:r>
            <a:r>
              <a:rPr b="0" i="0" lang="en-IN" sz="1800" u="none" cap="none" strike="noStrike">
                <a:solidFill>
                  <a:schemeClr val="dk1"/>
                </a:solidFill>
                <a:latin typeface="Calibri"/>
                <a:ea typeface="Calibri"/>
                <a:cs typeface="Calibri"/>
                <a:sym typeface="Calibri"/>
              </a:rPr>
              <a:t>procedureName;</a:t>
            </a:r>
            <a:endParaRPr b="0" i="0" sz="1800" u="none" cap="none" strike="noStrike">
              <a:solidFill>
                <a:schemeClr val="dk1"/>
              </a:solidFill>
              <a:latin typeface="Calibri"/>
              <a:ea typeface="Calibri"/>
              <a:cs typeface="Calibri"/>
              <a:sym typeface="Calibri"/>
            </a:endParaRPr>
          </a:p>
        </p:txBody>
      </p:sp>
      <p:sp>
        <p:nvSpPr>
          <p:cNvPr id="292" name="Google Shape;292;p23"/>
          <p:cNvSpPr txBox="1"/>
          <p:nvPr/>
        </p:nvSpPr>
        <p:spPr>
          <a:xfrm>
            <a:off x="1620750" y="1473400"/>
            <a:ext cx="7715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ndara"/>
              <a:ea typeface="Candara"/>
              <a:cs typeface="Candara"/>
              <a:sym typeface="Candar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gf1e3fa2c13_1_6"/>
          <p:cNvSpPr txBox="1"/>
          <p:nvPr/>
        </p:nvSpPr>
        <p:spPr>
          <a:xfrm>
            <a:off x="650700" y="1353150"/>
            <a:ext cx="10890600" cy="240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libri"/>
                <a:ea typeface="Calibri"/>
                <a:cs typeface="Calibri"/>
                <a:sym typeface="Calibri"/>
              </a:rPr>
              <a:t>Subquery is a query inside a query.</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libri"/>
                <a:ea typeface="Calibri"/>
                <a:cs typeface="Calibri"/>
                <a:sym typeface="Calibri"/>
              </a:rPr>
              <a:t>It is just like a select statement inside another.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libri"/>
                <a:ea typeface="Calibri"/>
                <a:cs typeface="Calibri"/>
                <a:sym typeface="Calibri"/>
              </a:rPr>
              <a:t>Subquery is executed first before main query.</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chemeClr val="dk1"/>
                </a:solidFill>
                <a:latin typeface="Calibri"/>
                <a:ea typeface="Calibri"/>
                <a:cs typeface="Calibri"/>
                <a:sym typeface="Calibri"/>
              </a:rPr>
              <a:t>Syntax:</a:t>
            </a:r>
            <a:endParaRPr b="1"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libri"/>
                <a:ea typeface="Calibri"/>
                <a:cs typeface="Calibri"/>
                <a:sym typeface="Calibri"/>
              </a:rPr>
              <a:t>Select select_list from Table A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libri"/>
                <a:ea typeface="Calibri"/>
                <a:cs typeface="Calibri"/>
                <a:sym typeface="Calibri"/>
              </a:rPr>
              <a:t>Where  expression operator (select attribute from Table B);</a:t>
            </a:r>
            <a:endParaRPr b="0" i="0" sz="1800" u="none" cap="none" strike="noStrike">
              <a:solidFill>
                <a:schemeClr val="dk1"/>
              </a:solidFill>
              <a:latin typeface="Calibri"/>
              <a:ea typeface="Calibri"/>
              <a:cs typeface="Calibri"/>
              <a:sym typeface="Calibri"/>
            </a:endParaRPr>
          </a:p>
        </p:txBody>
      </p:sp>
      <p:sp>
        <p:nvSpPr>
          <p:cNvPr id="59" name="Google Shape;59;gf1e3fa2c13_1_6"/>
          <p:cNvSpPr txBox="1"/>
          <p:nvPr/>
        </p:nvSpPr>
        <p:spPr>
          <a:xfrm>
            <a:off x="678056" y="420913"/>
            <a:ext cx="10947300" cy="526800"/>
          </a:xfrm>
          <a:prstGeom prst="rect">
            <a:avLst/>
          </a:prstGeom>
          <a:noFill/>
          <a:ln>
            <a:noFill/>
          </a:ln>
        </p:spPr>
        <p:txBody>
          <a:bodyPr anchorCtr="0" anchor="t" bIns="16925" lIns="16925" spcFirstLastPara="1" rIns="16925" wrap="square" tIns="16925">
            <a:spAutoFit/>
          </a:bodyPr>
          <a:lstStyle/>
          <a:p>
            <a:pPr indent="0" lvl="0" marL="0" marR="0" rtl="0" algn="l">
              <a:lnSpc>
                <a:spcPct val="100000"/>
              </a:lnSpc>
              <a:spcBef>
                <a:spcPts val="0"/>
              </a:spcBef>
              <a:spcAft>
                <a:spcPts val="0"/>
              </a:spcAft>
              <a:buClr>
                <a:schemeClr val="dk1"/>
              </a:buClr>
              <a:buSzPts val="1100"/>
              <a:buFont typeface="Arial"/>
              <a:buNone/>
            </a:pPr>
            <a:r>
              <a:rPr b="1" i="0" lang="en-IN" sz="3200" u="none" cap="none" strike="noStrike">
                <a:solidFill>
                  <a:srgbClr val="095A82"/>
                </a:solidFill>
                <a:latin typeface="Calibri"/>
                <a:ea typeface="Calibri"/>
                <a:cs typeface="Calibri"/>
                <a:sym typeface="Calibri"/>
              </a:rPr>
              <a:t>Subquery introduction </a:t>
            </a:r>
            <a:endParaRPr b="1" i="0" sz="3200" u="none" cap="none" strike="noStrike">
              <a:solidFill>
                <a:srgbClr val="095A82"/>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4"/>
          <p:cNvSpPr txBox="1"/>
          <p:nvPr>
            <p:ph type="title"/>
          </p:nvPr>
        </p:nvSpPr>
        <p:spPr>
          <a:xfrm>
            <a:off x="700358" y="379144"/>
            <a:ext cx="10947300" cy="526800"/>
          </a:xfrm>
          <a:prstGeom prst="rect">
            <a:avLst/>
          </a:prstGeom>
          <a:noFill/>
          <a:ln>
            <a:noFill/>
          </a:ln>
        </p:spPr>
        <p:txBody>
          <a:bodyPr anchorCtr="0" anchor="t" bIns="16925" lIns="16925" spcFirstLastPara="1" rIns="16925" wrap="square" tIns="16925">
            <a:spAutoFit/>
          </a:bodyPr>
          <a:lstStyle/>
          <a:p>
            <a:pPr indent="0" lvl="0" marL="0" rtl="0" algn="l">
              <a:lnSpc>
                <a:spcPct val="100000"/>
              </a:lnSpc>
              <a:spcBef>
                <a:spcPts val="0"/>
              </a:spcBef>
              <a:spcAft>
                <a:spcPts val="0"/>
              </a:spcAft>
              <a:buSzPts val="1400"/>
              <a:buNone/>
            </a:pPr>
            <a:r>
              <a:rPr b="1" lang="en-IN" sz="3200">
                <a:latin typeface="Calibri"/>
                <a:ea typeface="Calibri"/>
                <a:cs typeface="Calibri"/>
                <a:sym typeface="Calibri"/>
              </a:rPr>
              <a:t>Example</a:t>
            </a:r>
            <a:endParaRPr b="1" sz="3200">
              <a:latin typeface="Calibri"/>
              <a:ea typeface="Calibri"/>
              <a:cs typeface="Calibri"/>
              <a:sym typeface="Calibri"/>
            </a:endParaRPr>
          </a:p>
        </p:txBody>
      </p:sp>
      <p:sp>
        <p:nvSpPr>
          <p:cNvPr id="298" name="Google Shape;298;p24"/>
          <p:cNvSpPr/>
          <p:nvPr/>
        </p:nvSpPr>
        <p:spPr>
          <a:xfrm>
            <a:off x="9581211" y="5635599"/>
            <a:ext cx="2363100" cy="73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IN" sz="1400" u="none" cap="none" strike="noStrike">
                <a:solidFill>
                  <a:schemeClr val="lt1"/>
                </a:solidFill>
                <a:latin typeface="Calibri"/>
                <a:ea typeface="Calibri"/>
                <a:cs typeface="Calibri"/>
                <a:sym typeface="Calibri"/>
              </a:rPr>
              <a:t>DO NOT WRITE ANYTHING</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IN" sz="1400" u="none" cap="none" strike="noStrike">
                <a:solidFill>
                  <a:schemeClr val="lt1"/>
                </a:solidFill>
                <a:latin typeface="Calibri"/>
                <a:ea typeface="Calibri"/>
                <a:cs typeface="Calibri"/>
                <a:sym typeface="Calibri"/>
              </a:rPr>
              <a:t>HERE. LEAVE THIS SPACE FOR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IN" sz="1400" u="none" cap="none" strike="noStrike">
                <a:solidFill>
                  <a:schemeClr val="lt1"/>
                </a:solidFill>
                <a:latin typeface="Calibri"/>
                <a:ea typeface="Calibri"/>
                <a:cs typeface="Calibri"/>
                <a:sym typeface="Calibri"/>
              </a:rPr>
              <a:t> WEBCAM</a:t>
            </a:r>
            <a:endParaRPr b="1" i="0" sz="1400" u="none" cap="none" strike="noStrike">
              <a:solidFill>
                <a:schemeClr val="lt1"/>
              </a:solidFill>
              <a:latin typeface="Calibri"/>
              <a:ea typeface="Calibri"/>
              <a:cs typeface="Calibri"/>
              <a:sym typeface="Calibri"/>
            </a:endParaRPr>
          </a:p>
        </p:txBody>
      </p:sp>
      <p:sp>
        <p:nvSpPr>
          <p:cNvPr id="299" name="Google Shape;299;p24"/>
          <p:cNvSpPr txBox="1"/>
          <p:nvPr/>
        </p:nvSpPr>
        <p:spPr>
          <a:xfrm>
            <a:off x="624145" y="1321183"/>
            <a:ext cx="99699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aphicFrame>
        <p:nvGraphicFramePr>
          <p:cNvPr id="300" name="Google Shape;300;p24"/>
          <p:cNvGraphicFramePr/>
          <p:nvPr/>
        </p:nvGraphicFramePr>
        <p:xfrm>
          <a:off x="2151300" y="1642265"/>
          <a:ext cx="3000000" cy="3000000"/>
        </p:xfrm>
        <a:graphic>
          <a:graphicData uri="http://schemas.openxmlformats.org/drawingml/2006/table">
            <a:tbl>
              <a:tblPr>
                <a:noFill/>
                <a:tableStyleId>{E01927F0-442D-4ABB-A7A6-81EA9A16E154}</a:tableStyleId>
              </a:tblPr>
              <a:tblGrid>
                <a:gridCol w="3686850"/>
                <a:gridCol w="3686850"/>
              </a:tblGrid>
              <a:tr h="327575">
                <a:tc>
                  <a:txBody>
                    <a:bodyPr/>
                    <a:lstStyle/>
                    <a:p>
                      <a:pPr indent="0" lvl="0" marL="0" marR="0" rtl="0" algn="l">
                        <a:lnSpc>
                          <a:spcPct val="100000"/>
                        </a:lnSpc>
                        <a:spcBef>
                          <a:spcPts val="0"/>
                        </a:spcBef>
                        <a:spcAft>
                          <a:spcPts val="0"/>
                        </a:spcAft>
                        <a:buClr>
                          <a:srgbClr val="000000"/>
                        </a:buClr>
                        <a:buSzPts val="1400"/>
                        <a:buFont typeface="Arial"/>
                        <a:buNone/>
                      </a:pPr>
                      <a:r>
                        <a:rPr b="1" lang="en-IN" sz="1400" u="none" cap="none" strike="noStrike"/>
                        <a:t>StudentId</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IN" sz="1400" u="none" cap="none" strike="noStrike"/>
                        <a:t>Marks</a:t>
                      </a:r>
                      <a:endParaRPr b="1" sz="1400" u="none" cap="none" strike="noStrike"/>
                    </a:p>
                  </a:txBody>
                  <a:tcPr marT="91425" marB="91425" marR="91425" marL="91425"/>
                </a:tc>
              </a:tr>
              <a:tr h="327575">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70</a:t>
                      </a:r>
                      <a:endParaRPr sz="1400" u="none" cap="none" strike="noStrike"/>
                    </a:p>
                  </a:txBody>
                  <a:tcPr marT="91425" marB="91425" marR="91425" marL="91425"/>
                </a:tc>
              </a:tr>
              <a:tr h="327575">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50</a:t>
                      </a:r>
                      <a:endParaRPr sz="1400" u="none" cap="none" strike="noStrike"/>
                    </a:p>
                  </a:txBody>
                  <a:tcPr marT="91425" marB="91425" marR="91425" marL="91425"/>
                </a:tc>
              </a:tr>
              <a:tr h="327575">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80</a:t>
                      </a:r>
                      <a:endParaRPr sz="1400" u="none" cap="none" strike="noStrike"/>
                    </a:p>
                  </a:txBody>
                  <a:tcPr marT="91425" marB="91425" marR="91425" marL="91425"/>
                </a:tc>
              </a:tr>
            </a:tbl>
          </a:graphicData>
        </a:graphic>
      </p:graphicFrame>
      <p:sp>
        <p:nvSpPr>
          <p:cNvPr id="301" name="Google Shape;301;p24"/>
          <p:cNvSpPr txBox="1"/>
          <p:nvPr/>
        </p:nvSpPr>
        <p:spPr>
          <a:xfrm>
            <a:off x="1004600" y="3589725"/>
            <a:ext cx="7715400" cy="184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IN" sz="1800" u="none" cap="none" strike="noStrike">
                <a:solidFill>
                  <a:srgbClr val="000000"/>
                </a:solidFill>
                <a:latin typeface="Candara"/>
                <a:ea typeface="Candara"/>
                <a:cs typeface="Candara"/>
                <a:sym typeface="Candara"/>
              </a:rPr>
              <a:t>CREATE PROCEDURE  SelectAllStudentMarks</a:t>
            </a:r>
            <a:endParaRPr b="0" i="0" sz="1800" u="none" cap="none" strike="noStrike">
              <a:solidFill>
                <a:srgbClr val="000000"/>
              </a:solidFill>
              <a:latin typeface="Candara"/>
              <a:ea typeface="Candara"/>
              <a:cs typeface="Candara"/>
              <a:sym typeface="Candara"/>
            </a:endParaRPr>
          </a:p>
          <a:p>
            <a:pPr indent="0" lvl="0" marL="0" marR="0" rtl="0" algn="l">
              <a:lnSpc>
                <a:spcPct val="100000"/>
              </a:lnSpc>
              <a:spcBef>
                <a:spcPts val="0"/>
              </a:spcBef>
              <a:spcAft>
                <a:spcPts val="0"/>
              </a:spcAft>
              <a:buClr>
                <a:srgbClr val="000000"/>
              </a:buClr>
              <a:buSzPts val="1400"/>
              <a:buFont typeface="Arial"/>
              <a:buNone/>
            </a:pPr>
            <a:r>
              <a:rPr b="0" i="0" lang="en-IN" sz="1800" u="none" cap="none" strike="noStrike">
                <a:solidFill>
                  <a:srgbClr val="000000"/>
                </a:solidFill>
                <a:latin typeface="Candara"/>
                <a:ea typeface="Candara"/>
                <a:cs typeface="Candara"/>
                <a:sym typeface="Candara"/>
              </a:rPr>
              <a:t>AS</a:t>
            </a:r>
            <a:endParaRPr b="0" i="0" sz="1800" u="none" cap="none" strike="noStrike">
              <a:solidFill>
                <a:srgbClr val="000000"/>
              </a:solidFill>
              <a:latin typeface="Candara"/>
              <a:ea typeface="Candara"/>
              <a:cs typeface="Candara"/>
              <a:sym typeface="Candara"/>
            </a:endParaRPr>
          </a:p>
          <a:p>
            <a:pPr indent="0" lvl="0" marL="0" marR="0" rtl="0" algn="l">
              <a:lnSpc>
                <a:spcPct val="100000"/>
              </a:lnSpc>
              <a:spcBef>
                <a:spcPts val="0"/>
              </a:spcBef>
              <a:spcAft>
                <a:spcPts val="0"/>
              </a:spcAft>
              <a:buClr>
                <a:srgbClr val="000000"/>
              </a:buClr>
              <a:buSzPts val="1400"/>
              <a:buFont typeface="Arial"/>
              <a:buNone/>
            </a:pPr>
            <a:r>
              <a:rPr b="0" i="0" lang="en-IN" sz="1800" u="none" cap="none" strike="noStrike">
                <a:solidFill>
                  <a:srgbClr val="000000"/>
                </a:solidFill>
                <a:latin typeface="Candara"/>
                <a:ea typeface="Candara"/>
                <a:cs typeface="Candara"/>
                <a:sym typeface="Candara"/>
              </a:rPr>
              <a:t>Select Marks  from Student</a:t>
            </a:r>
            <a:endParaRPr b="0" i="0" sz="1800" u="none" cap="none" strike="noStrike">
              <a:solidFill>
                <a:srgbClr val="000000"/>
              </a:solidFill>
              <a:latin typeface="Candara"/>
              <a:ea typeface="Candara"/>
              <a:cs typeface="Candara"/>
              <a:sym typeface="Candara"/>
            </a:endParaRPr>
          </a:p>
          <a:p>
            <a:pPr indent="0" lvl="0" marL="0" marR="0" rtl="0" algn="l">
              <a:lnSpc>
                <a:spcPct val="100000"/>
              </a:lnSpc>
              <a:spcBef>
                <a:spcPts val="0"/>
              </a:spcBef>
              <a:spcAft>
                <a:spcPts val="0"/>
              </a:spcAft>
              <a:buClr>
                <a:srgbClr val="000000"/>
              </a:buClr>
              <a:buSzPts val="1400"/>
              <a:buFont typeface="Arial"/>
              <a:buNone/>
            </a:pPr>
            <a:r>
              <a:rPr b="0" i="0" lang="en-IN" sz="1800" u="none" cap="none" strike="noStrike">
                <a:solidFill>
                  <a:srgbClr val="000000"/>
                </a:solidFill>
                <a:latin typeface="Candara"/>
                <a:ea typeface="Candara"/>
                <a:cs typeface="Candara"/>
                <a:sym typeface="Candara"/>
              </a:rPr>
              <a:t>GO;</a:t>
            </a:r>
            <a:endParaRPr b="0" i="0" sz="1800" u="none" cap="none" strike="noStrike">
              <a:solidFill>
                <a:srgbClr val="000000"/>
              </a:solidFill>
              <a:latin typeface="Candara"/>
              <a:ea typeface="Candara"/>
              <a:cs typeface="Candara"/>
              <a:sym typeface="Candara"/>
            </a:endParaRPr>
          </a:p>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Candara"/>
              <a:ea typeface="Candara"/>
              <a:cs typeface="Candara"/>
              <a:sym typeface="Candara"/>
            </a:endParaRPr>
          </a:p>
          <a:p>
            <a:pPr indent="0" lvl="0" marL="0" marR="0" rtl="0" algn="l">
              <a:lnSpc>
                <a:spcPct val="100000"/>
              </a:lnSpc>
              <a:spcBef>
                <a:spcPts val="0"/>
              </a:spcBef>
              <a:spcAft>
                <a:spcPts val="0"/>
              </a:spcAft>
              <a:buClr>
                <a:srgbClr val="000000"/>
              </a:buClr>
              <a:buSzPts val="1400"/>
              <a:buFont typeface="Arial"/>
              <a:buNone/>
            </a:pPr>
            <a:r>
              <a:rPr b="0" i="0" lang="en-IN" sz="1800" u="none" cap="none" strike="noStrike">
                <a:solidFill>
                  <a:srgbClr val="000000"/>
                </a:solidFill>
                <a:latin typeface="Candara"/>
                <a:ea typeface="Candara"/>
                <a:cs typeface="Candara"/>
                <a:sym typeface="Candara"/>
              </a:rPr>
              <a:t>EXEC SelectAllStudentMarks</a:t>
            </a:r>
            <a:endParaRPr b="0" i="0" sz="1800" u="none" cap="none" strike="noStrike">
              <a:solidFill>
                <a:srgbClr val="000000"/>
              </a:solidFill>
              <a:latin typeface="Candara"/>
              <a:ea typeface="Candara"/>
              <a:cs typeface="Candara"/>
              <a:sym typeface="Candar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5"/>
          <p:cNvSpPr txBox="1"/>
          <p:nvPr/>
        </p:nvSpPr>
        <p:spPr>
          <a:xfrm>
            <a:off x="678056" y="420913"/>
            <a:ext cx="10947300" cy="526800"/>
          </a:xfrm>
          <a:prstGeom prst="rect">
            <a:avLst/>
          </a:prstGeom>
          <a:noFill/>
          <a:ln>
            <a:noFill/>
          </a:ln>
        </p:spPr>
        <p:txBody>
          <a:bodyPr anchorCtr="0" anchor="t" bIns="16925" lIns="16925" spcFirstLastPara="1" rIns="16925" wrap="square" tIns="16925">
            <a:spAutoFit/>
          </a:bodyPr>
          <a:lstStyle/>
          <a:p>
            <a:pPr indent="0" lvl="0" marL="0" marR="0" rtl="0" algn="l">
              <a:lnSpc>
                <a:spcPct val="100000"/>
              </a:lnSpc>
              <a:spcBef>
                <a:spcPts val="0"/>
              </a:spcBef>
              <a:spcAft>
                <a:spcPts val="0"/>
              </a:spcAft>
              <a:buClr>
                <a:schemeClr val="dk1"/>
              </a:buClr>
              <a:buSzPts val="1100"/>
              <a:buFont typeface="Arial"/>
              <a:buNone/>
            </a:pPr>
            <a:r>
              <a:rPr b="1" i="0" lang="en-IN" sz="3200" u="none" cap="none" strike="noStrike">
                <a:solidFill>
                  <a:srgbClr val="095A82"/>
                </a:solidFill>
                <a:latin typeface="Calibri"/>
                <a:ea typeface="Calibri"/>
                <a:cs typeface="Calibri"/>
                <a:sym typeface="Calibri"/>
              </a:rPr>
              <a:t> Pagination</a:t>
            </a:r>
            <a:endParaRPr b="1" i="0" sz="3200" u="none" cap="none" strike="noStrike">
              <a:solidFill>
                <a:srgbClr val="095A82"/>
              </a:solidFill>
              <a:latin typeface="Calibri"/>
              <a:ea typeface="Calibri"/>
              <a:cs typeface="Calibri"/>
              <a:sym typeface="Calibri"/>
            </a:endParaRPr>
          </a:p>
        </p:txBody>
      </p:sp>
      <p:sp>
        <p:nvSpPr>
          <p:cNvPr id="307" name="Google Shape;307;p25"/>
          <p:cNvSpPr txBox="1"/>
          <p:nvPr/>
        </p:nvSpPr>
        <p:spPr>
          <a:xfrm>
            <a:off x="650700" y="1353150"/>
            <a:ext cx="10890600" cy="26781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rgbClr val="000000"/>
              </a:buClr>
              <a:buSzPts val="1800"/>
              <a:buFont typeface="Calibri"/>
              <a:buChar char="●"/>
            </a:pPr>
            <a:r>
              <a:rPr b="0" i="0" lang="en-IN" sz="1800" u="none" cap="none" strike="noStrike">
                <a:solidFill>
                  <a:srgbClr val="000000"/>
                </a:solidFill>
                <a:latin typeface="Calibri"/>
                <a:ea typeface="Calibri"/>
                <a:cs typeface="Calibri"/>
                <a:sym typeface="Calibri"/>
              </a:rPr>
              <a:t>It is a process of dividing the result into discrete records.</a:t>
            </a:r>
            <a:endParaRPr b="0" i="0" sz="1800" u="none" cap="none" strike="noStrike">
              <a:solidFill>
                <a:srgbClr val="000000"/>
              </a:solidFill>
              <a:latin typeface="Calibri"/>
              <a:ea typeface="Calibri"/>
              <a:cs typeface="Calibri"/>
              <a:sym typeface="Calibri"/>
            </a:endParaRPr>
          </a:p>
          <a:p>
            <a:pPr indent="-342900" lvl="0" marL="457200" marR="0" rtl="0" algn="l">
              <a:lnSpc>
                <a:spcPct val="100000"/>
              </a:lnSpc>
              <a:spcBef>
                <a:spcPts val="0"/>
              </a:spcBef>
              <a:spcAft>
                <a:spcPts val="0"/>
              </a:spcAft>
              <a:buClr>
                <a:srgbClr val="000000"/>
              </a:buClr>
              <a:buSzPts val="1800"/>
              <a:buFont typeface="Calibri"/>
              <a:buChar char="●"/>
            </a:pPr>
            <a:r>
              <a:rPr b="0" i="0" lang="en-IN" sz="1800" u="none" cap="none" strike="noStrike">
                <a:solidFill>
                  <a:srgbClr val="000000"/>
                </a:solidFill>
                <a:latin typeface="Calibri"/>
                <a:ea typeface="Calibri"/>
                <a:cs typeface="Calibri"/>
                <a:sym typeface="Calibri"/>
              </a:rPr>
              <a:t>Two concepts LIMIT and OFFSET are used to achieve pagination.</a:t>
            </a:r>
            <a:endParaRPr b="0" i="0" sz="18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Calibri"/>
                <a:ea typeface="Calibri"/>
                <a:cs typeface="Calibri"/>
                <a:sym typeface="Calibri"/>
              </a:rPr>
              <a:t>LIMIT → Help us in limiting the no of records that needs to be displayed.</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Calibri"/>
                <a:ea typeface="Calibri"/>
                <a:cs typeface="Calibri"/>
                <a:sym typeface="Calibri"/>
              </a:rPr>
              <a:t>OFFSET → Sets the starting index from where the records will be displayed.</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Calibri"/>
                <a:ea typeface="Calibri"/>
                <a:cs typeface="Calibri"/>
                <a:sym typeface="Calibri"/>
              </a:rPr>
              <a:t>Syntax</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Calibri"/>
                <a:ea typeface="Calibri"/>
                <a:cs typeface="Calibri"/>
                <a:sym typeface="Calibri"/>
              </a:rPr>
              <a:t>Select * from TableName limit value1, value2;</a:t>
            </a:r>
            <a:endParaRPr b="0" i="0" sz="1800" u="none" cap="none" strike="noStrike">
              <a:solidFill>
                <a:srgbClr val="000000"/>
              </a:solidFill>
              <a:latin typeface="Calibri"/>
              <a:ea typeface="Calibri"/>
              <a:cs typeface="Calibri"/>
              <a:sym typeface="Calibri"/>
            </a:endParaRPr>
          </a:p>
        </p:txBody>
      </p:sp>
      <p:sp>
        <p:nvSpPr>
          <p:cNvPr id="308" name="Google Shape;308;p25"/>
          <p:cNvSpPr txBox="1"/>
          <p:nvPr/>
        </p:nvSpPr>
        <p:spPr>
          <a:xfrm>
            <a:off x="1620750" y="1473400"/>
            <a:ext cx="7715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ndara"/>
              <a:ea typeface="Candara"/>
              <a:cs typeface="Candara"/>
              <a:sym typeface="Candar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26"/>
          <p:cNvSpPr txBox="1"/>
          <p:nvPr>
            <p:ph type="title"/>
          </p:nvPr>
        </p:nvSpPr>
        <p:spPr>
          <a:xfrm>
            <a:off x="700358" y="379144"/>
            <a:ext cx="10947300" cy="526800"/>
          </a:xfrm>
          <a:prstGeom prst="rect">
            <a:avLst/>
          </a:prstGeom>
          <a:noFill/>
          <a:ln>
            <a:noFill/>
          </a:ln>
        </p:spPr>
        <p:txBody>
          <a:bodyPr anchorCtr="0" anchor="t" bIns="16925" lIns="16925" spcFirstLastPara="1" rIns="16925" wrap="square" tIns="16925">
            <a:spAutoFit/>
          </a:bodyPr>
          <a:lstStyle/>
          <a:p>
            <a:pPr indent="0" lvl="0" marL="0" rtl="0" algn="l">
              <a:lnSpc>
                <a:spcPct val="100000"/>
              </a:lnSpc>
              <a:spcBef>
                <a:spcPts val="0"/>
              </a:spcBef>
              <a:spcAft>
                <a:spcPts val="0"/>
              </a:spcAft>
              <a:buSzPts val="1400"/>
              <a:buNone/>
            </a:pPr>
            <a:r>
              <a:rPr b="1" lang="en-IN" sz="3200">
                <a:latin typeface="Calibri"/>
                <a:ea typeface="Calibri"/>
                <a:cs typeface="Calibri"/>
                <a:sym typeface="Calibri"/>
              </a:rPr>
              <a:t>Example</a:t>
            </a:r>
            <a:endParaRPr b="1" sz="3200">
              <a:latin typeface="Calibri"/>
              <a:ea typeface="Calibri"/>
              <a:cs typeface="Calibri"/>
              <a:sym typeface="Calibri"/>
            </a:endParaRPr>
          </a:p>
        </p:txBody>
      </p:sp>
      <p:sp>
        <p:nvSpPr>
          <p:cNvPr id="314" name="Google Shape;314;p26"/>
          <p:cNvSpPr/>
          <p:nvPr/>
        </p:nvSpPr>
        <p:spPr>
          <a:xfrm>
            <a:off x="9581211" y="5635599"/>
            <a:ext cx="2363100" cy="73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IN" sz="1400" u="none" cap="none" strike="noStrike">
                <a:solidFill>
                  <a:schemeClr val="lt1"/>
                </a:solidFill>
                <a:latin typeface="Calibri"/>
                <a:ea typeface="Calibri"/>
                <a:cs typeface="Calibri"/>
                <a:sym typeface="Calibri"/>
              </a:rPr>
              <a:t>DO NOT WRITE ANYTHING</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IN" sz="1400" u="none" cap="none" strike="noStrike">
                <a:solidFill>
                  <a:schemeClr val="lt1"/>
                </a:solidFill>
                <a:latin typeface="Calibri"/>
                <a:ea typeface="Calibri"/>
                <a:cs typeface="Calibri"/>
                <a:sym typeface="Calibri"/>
              </a:rPr>
              <a:t>HERE. LEAVE THIS SPACE FOR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IN" sz="1400" u="none" cap="none" strike="noStrike">
                <a:solidFill>
                  <a:schemeClr val="lt1"/>
                </a:solidFill>
                <a:latin typeface="Calibri"/>
                <a:ea typeface="Calibri"/>
                <a:cs typeface="Calibri"/>
                <a:sym typeface="Calibri"/>
              </a:rPr>
              <a:t> WEBCAM</a:t>
            </a:r>
            <a:endParaRPr b="1" i="0" sz="1400" u="none" cap="none" strike="noStrike">
              <a:solidFill>
                <a:schemeClr val="lt1"/>
              </a:solidFill>
              <a:latin typeface="Calibri"/>
              <a:ea typeface="Calibri"/>
              <a:cs typeface="Calibri"/>
              <a:sym typeface="Calibri"/>
            </a:endParaRPr>
          </a:p>
        </p:txBody>
      </p:sp>
      <p:sp>
        <p:nvSpPr>
          <p:cNvPr id="315" name="Google Shape;315;p26"/>
          <p:cNvSpPr txBox="1"/>
          <p:nvPr/>
        </p:nvSpPr>
        <p:spPr>
          <a:xfrm>
            <a:off x="624145" y="1321183"/>
            <a:ext cx="99699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aphicFrame>
        <p:nvGraphicFramePr>
          <p:cNvPr id="316" name="Google Shape;316;p26"/>
          <p:cNvGraphicFramePr/>
          <p:nvPr/>
        </p:nvGraphicFramePr>
        <p:xfrm>
          <a:off x="1236900" y="1642265"/>
          <a:ext cx="3000000" cy="3000000"/>
        </p:xfrm>
        <a:graphic>
          <a:graphicData uri="http://schemas.openxmlformats.org/drawingml/2006/table">
            <a:tbl>
              <a:tblPr>
                <a:noFill/>
                <a:tableStyleId>{E01927F0-442D-4ABB-A7A6-81EA9A16E154}</a:tableStyleId>
              </a:tblPr>
              <a:tblGrid>
                <a:gridCol w="3686850"/>
                <a:gridCol w="3686850"/>
              </a:tblGrid>
              <a:tr h="327575">
                <a:tc>
                  <a:txBody>
                    <a:bodyPr/>
                    <a:lstStyle/>
                    <a:p>
                      <a:pPr indent="0" lvl="0" marL="0" marR="0" rtl="0" algn="l">
                        <a:lnSpc>
                          <a:spcPct val="100000"/>
                        </a:lnSpc>
                        <a:spcBef>
                          <a:spcPts val="0"/>
                        </a:spcBef>
                        <a:spcAft>
                          <a:spcPts val="0"/>
                        </a:spcAft>
                        <a:buClr>
                          <a:srgbClr val="000000"/>
                        </a:buClr>
                        <a:buSzPts val="1400"/>
                        <a:buFont typeface="Arial"/>
                        <a:buNone/>
                      </a:pPr>
                      <a:r>
                        <a:rPr b="1" lang="en-IN" sz="1400" u="none" cap="none" strike="noStrike"/>
                        <a:t>StudentId</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IN" sz="1400" u="none" cap="none" strike="noStrike"/>
                        <a:t>Marks</a:t>
                      </a:r>
                      <a:endParaRPr b="1" sz="1400" u="none" cap="none" strike="noStrike"/>
                    </a:p>
                  </a:txBody>
                  <a:tcPr marT="91425" marB="91425" marR="91425" marL="91425"/>
                </a:tc>
              </a:tr>
              <a:tr h="327575">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70</a:t>
                      </a:r>
                      <a:endParaRPr sz="1400" u="none" cap="none" strike="noStrike"/>
                    </a:p>
                  </a:txBody>
                  <a:tcPr marT="91425" marB="91425" marR="91425" marL="91425"/>
                </a:tc>
              </a:tr>
              <a:tr h="327575">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50</a:t>
                      </a:r>
                      <a:endParaRPr sz="1400" u="none" cap="none" strike="noStrike"/>
                    </a:p>
                  </a:txBody>
                  <a:tcPr marT="91425" marB="91425" marR="91425" marL="91425"/>
                </a:tc>
              </a:tr>
              <a:tr h="327575">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80</a:t>
                      </a:r>
                      <a:endParaRPr sz="1400" u="none" cap="none" strike="noStrike"/>
                    </a:p>
                  </a:txBody>
                  <a:tcPr marT="91425" marB="91425" marR="91425" marL="91425"/>
                </a:tc>
              </a:tr>
              <a:tr h="327575">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a:t>
                      </a:r>
                      <a:endParaRPr sz="1400" u="none" cap="none" strike="noStrike"/>
                    </a:p>
                  </a:txBody>
                  <a:tcPr marT="91425" marB="91425" marR="91425" marL="91425"/>
                </a:tc>
              </a:tr>
              <a:tr h="327575">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100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33</a:t>
                      </a:r>
                      <a:endParaRPr sz="1400" u="none" cap="none" strike="noStrike"/>
                    </a:p>
                  </a:txBody>
                  <a:tcPr marT="91425" marB="91425" marR="91425" marL="91425"/>
                </a:tc>
              </a:tr>
            </a:tbl>
          </a:graphicData>
        </a:graphic>
      </p:graphicFrame>
      <p:sp>
        <p:nvSpPr>
          <p:cNvPr id="317" name="Google Shape;317;p26"/>
          <p:cNvSpPr txBox="1"/>
          <p:nvPr/>
        </p:nvSpPr>
        <p:spPr>
          <a:xfrm>
            <a:off x="884050" y="4446975"/>
            <a:ext cx="10688700" cy="212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IN" sz="1800" u="none" cap="none" strike="noStrike">
                <a:solidFill>
                  <a:srgbClr val="000000"/>
                </a:solidFill>
                <a:latin typeface="Candara"/>
                <a:ea typeface="Candara"/>
                <a:cs typeface="Candara"/>
                <a:sym typeface="Candara"/>
              </a:rPr>
              <a:t>Select * from Students limit 7,4;       // offset value is 7, ie data starting from </a:t>
            </a:r>
            <a:r>
              <a:rPr b="1" i="0" lang="en-IN" sz="1800" u="none" cap="none" strike="noStrike">
                <a:solidFill>
                  <a:srgbClr val="000000"/>
                </a:solidFill>
                <a:latin typeface="Candara"/>
                <a:ea typeface="Candara"/>
                <a:cs typeface="Candara"/>
                <a:sym typeface="Candara"/>
              </a:rPr>
              <a:t>row 8</a:t>
            </a:r>
            <a:r>
              <a:rPr b="0" i="0" lang="en-IN" sz="1800" u="none" cap="none" strike="noStrike">
                <a:solidFill>
                  <a:srgbClr val="000000"/>
                </a:solidFill>
                <a:latin typeface="Candara"/>
                <a:ea typeface="Candara"/>
                <a:cs typeface="Candara"/>
                <a:sym typeface="Candara"/>
              </a:rPr>
              <a:t> will be displayed </a:t>
            </a:r>
            <a:endParaRPr b="0" i="0" sz="1800" u="none" cap="none" strike="noStrike">
              <a:solidFill>
                <a:srgbClr val="000000"/>
              </a:solidFill>
              <a:latin typeface="Candara"/>
              <a:ea typeface="Candara"/>
              <a:cs typeface="Candara"/>
              <a:sym typeface="Candara"/>
            </a:endParaRPr>
          </a:p>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Candara"/>
              <a:ea typeface="Candara"/>
              <a:cs typeface="Candara"/>
              <a:sym typeface="Candara"/>
            </a:endParaRPr>
          </a:p>
          <a:p>
            <a:pPr indent="0" lvl="0" marL="0" marR="0" rtl="0" algn="l">
              <a:lnSpc>
                <a:spcPct val="100000"/>
              </a:lnSpc>
              <a:spcBef>
                <a:spcPts val="0"/>
              </a:spcBef>
              <a:spcAft>
                <a:spcPts val="0"/>
              </a:spcAft>
              <a:buClr>
                <a:srgbClr val="000000"/>
              </a:buClr>
              <a:buSzPts val="1400"/>
              <a:buFont typeface="Arial"/>
              <a:buNone/>
            </a:pPr>
            <a:r>
              <a:rPr b="0" i="0" lang="en-IN" sz="1800" u="none" cap="none" strike="noStrike">
                <a:solidFill>
                  <a:srgbClr val="000000"/>
                </a:solidFill>
                <a:latin typeface="Candara"/>
                <a:ea typeface="Candara"/>
                <a:cs typeface="Candara"/>
                <a:sym typeface="Candara"/>
              </a:rPr>
              <a:t>StudentId  Marks</a:t>
            </a:r>
            <a:endParaRPr b="0" i="0" sz="1800" u="none" cap="none" strike="noStrike">
              <a:solidFill>
                <a:srgbClr val="000000"/>
              </a:solidFill>
              <a:latin typeface="Candara"/>
              <a:ea typeface="Candara"/>
              <a:cs typeface="Candara"/>
              <a:sym typeface="Candara"/>
            </a:endParaRPr>
          </a:p>
          <a:p>
            <a:pPr indent="0" lvl="0" marL="0" marR="0" rtl="0" algn="l">
              <a:lnSpc>
                <a:spcPct val="100000"/>
              </a:lnSpc>
              <a:spcBef>
                <a:spcPts val="0"/>
              </a:spcBef>
              <a:spcAft>
                <a:spcPts val="0"/>
              </a:spcAft>
              <a:buClr>
                <a:srgbClr val="000000"/>
              </a:buClr>
              <a:buSzPts val="1400"/>
              <a:buFont typeface="Arial"/>
              <a:buNone/>
            </a:pPr>
            <a:r>
              <a:rPr b="0" i="0" lang="en-IN" sz="1800" u="none" cap="none" strike="noStrike">
                <a:solidFill>
                  <a:srgbClr val="000000"/>
                </a:solidFill>
                <a:latin typeface="Candara"/>
                <a:ea typeface="Candara"/>
                <a:cs typeface="Candara"/>
                <a:sym typeface="Candara"/>
              </a:rPr>
              <a:t>8		     25</a:t>
            </a:r>
            <a:endParaRPr b="0" i="0" sz="1800" u="none" cap="none" strike="noStrike">
              <a:solidFill>
                <a:srgbClr val="000000"/>
              </a:solidFill>
              <a:latin typeface="Candara"/>
              <a:ea typeface="Candara"/>
              <a:cs typeface="Candara"/>
              <a:sym typeface="Candara"/>
            </a:endParaRPr>
          </a:p>
          <a:p>
            <a:pPr indent="0" lvl="0" marL="0" marR="0" rtl="0" algn="l">
              <a:lnSpc>
                <a:spcPct val="100000"/>
              </a:lnSpc>
              <a:spcBef>
                <a:spcPts val="0"/>
              </a:spcBef>
              <a:spcAft>
                <a:spcPts val="0"/>
              </a:spcAft>
              <a:buClr>
                <a:srgbClr val="000000"/>
              </a:buClr>
              <a:buSzPts val="1400"/>
              <a:buFont typeface="Arial"/>
              <a:buNone/>
            </a:pPr>
            <a:r>
              <a:rPr b="0" i="0" lang="en-IN" sz="1800" u="none" cap="none" strike="noStrike">
                <a:solidFill>
                  <a:srgbClr val="000000"/>
                </a:solidFill>
                <a:latin typeface="Candara"/>
                <a:ea typeface="Candara"/>
                <a:cs typeface="Candara"/>
                <a:sym typeface="Candara"/>
              </a:rPr>
              <a:t>9		     50</a:t>
            </a:r>
            <a:endParaRPr b="0" i="0" sz="1800" u="none" cap="none" strike="noStrike">
              <a:solidFill>
                <a:srgbClr val="000000"/>
              </a:solidFill>
              <a:latin typeface="Candara"/>
              <a:ea typeface="Candara"/>
              <a:cs typeface="Candara"/>
              <a:sym typeface="Candara"/>
            </a:endParaRPr>
          </a:p>
          <a:p>
            <a:pPr indent="0" lvl="0" marL="0" marR="0" rtl="0" algn="l">
              <a:lnSpc>
                <a:spcPct val="100000"/>
              </a:lnSpc>
              <a:spcBef>
                <a:spcPts val="0"/>
              </a:spcBef>
              <a:spcAft>
                <a:spcPts val="0"/>
              </a:spcAft>
              <a:buClr>
                <a:srgbClr val="000000"/>
              </a:buClr>
              <a:buSzPts val="1400"/>
              <a:buFont typeface="Arial"/>
              <a:buNone/>
            </a:pPr>
            <a:r>
              <a:rPr b="0" i="0" lang="en-IN" sz="1800" u="none" cap="none" strike="noStrike">
                <a:solidFill>
                  <a:srgbClr val="000000"/>
                </a:solidFill>
                <a:latin typeface="Candara"/>
                <a:ea typeface="Candara"/>
                <a:cs typeface="Candara"/>
                <a:sym typeface="Candara"/>
              </a:rPr>
              <a:t>10		     48</a:t>
            </a:r>
            <a:endParaRPr b="0" i="0" sz="1800" u="none" cap="none" strike="noStrike">
              <a:solidFill>
                <a:srgbClr val="000000"/>
              </a:solidFill>
              <a:latin typeface="Candara"/>
              <a:ea typeface="Candara"/>
              <a:cs typeface="Candara"/>
              <a:sym typeface="Candara"/>
            </a:endParaRPr>
          </a:p>
          <a:p>
            <a:pPr indent="0" lvl="0" marL="0" marR="0" rtl="0" algn="l">
              <a:lnSpc>
                <a:spcPct val="100000"/>
              </a:lnSpc>
              <a:spcBef>
                <a:spcPts val="0"/>
              </a:spcBef>
              <a:spcAft>
                <a:spcPts val="0"/>
              </a:spcAft>
              <a:buClr>
                <a:srgbClr val="000000"/>
              </a:buClr>
              <a:buSzPts val="1400"/>
              <a:buFont typeface="Arial"/>
              <a:buNone/>
            </a:pPr>
            <a:r>
              <a:rPr b="0" i="0" lang="en-IN" sz="1800" u="none" cap="none" strike="noStrike">
                <a:solidFill>
                  <a:srgbClr val="000000"/>
                </a:solidFill>
                <a:latin typeface="Candara"/>
                <a:ea typeface="Candara"/>
                <a:cs typeface="Candara"/>
                <a:sym typeface="Candara"/>
              </a:rPr>
              <a:t>11                     	     92		</a:t>
            </a:r>
            <a:endParaRPr b="0" i="0" sz="1800" u="none" cap="none" strike="noStrike">
              <a:solidFill>
                <a:srgbClr val="000000"/>
              </a:solidFill>
              <a:latin typeface="Candara"/>
              <a:ea typeface="Candara"/>
              <a:cs typeface="Candara"/>
              <a:sym typeface="Candar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9"/>
          <p:cNvSpPr txBox="1"/>
          <p:nvPr/>
        </p:nvSpPr>
        <p:spPr>
          <a:xfrm>
            <a:off x="801000" y="1393025"/>
            <a:ext cx="9871800" cy="4063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ndara"/>
                <a:ea typeface="Candara"/>
                <a:cs typeface="Candara"/>
                <a:sym typeface="Candara"/>
              </a:rPr>
              <a:t>Select * from Students limit 10 ;   // 10 records will be displayed from  StudentId 1</a:t>
            </a:r>
            <a:endParaRPr b="0" i="0" sz="1800" u="none" cap="none" strike="noStrike">
              <a:solidFill>
                <a:schemeClr val="dk1"/>
              </a:solidFill>
              <a:latin typeface="Candara"/>
              <a:ea typeface="Candara"/>
              <a:cs typeface="Candara"/>
              <a:sym typeface="Candar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ndara"/>
              <a:ea typeface="Candara"/>
              <a:cs typeface="Candara"/>
              <a:sym typeface="Candara"/>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ndara"/>
                <a:ea typeface="Candara"/>
                <a:cs typeface="Candara"/>
                <a:sym typeface="Candara"/>
              </a:rPr>
              <a:t>StudentId  Marks</a:t>
            </a:r>
            <a:endParaRPr b="0" i="0" sz="1800" u="none" cap="none" strike="noStrike">
              <a:solidFill>
                <a:schemeClr val="dk1"/>
              </a:solidFill>
              <a:latin typeface="Candara"/>
              <a:ea typeface="Candara"/>
              <a:cs typeface="Candara"/>
              <a:sym typeface="Candara"/>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ndara"/>
                <a:ea typeface="Candara"/>
                <a:cs typeface="Candara"/>
                <a:sym typeface="Candara"/>
              </a:rPr>
              <a:t>1                      70</a:t>
            </a:r>
            <a:endParaRPr b="0" i="0" sz="1800" u="none" cap="none" strike="noStrike">
              <a:solidFill>
                <a:schemeClr val="dk1"/>
              </a:solidFill>
              <a:latin typeface="Candara"/>
              <a:ea typeface="Candara"/>
              <a:cs typeface="Candara"/>
              <a:sym typeface="Candara"/>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ndara"/>
                <a:ea typeface="Candara"/>
                <a:cs typeface="Candara"/>
                <a:sym typeface="Candara"/>
              </a:rPr>
              <a:t>2                     50</a:t>
            </a:r>
            <a:endParaRPr b="0" i="0" sz="1800" u="none" cap="none" strike="noStrike">
              <a:solidFill>
                <a:schemeClr val="dk1"/>
              </a:solidFill>
              <a:latin typeface="Candara"/>
              <a:ea typeface="Candara"/>
              <a:cs typeface="Candara"/>
              <a:sym typeface="Candara"/>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ndara"/>
                <a:ea typeface="Candara"/>
                <a:cs typeface="Candara"/>
                <a:sym typeface="Candara"/>
              </a:rPr>
              <a:t>3                     80</a:t>
            </a:r>
            <a:endParaRPr b="0" i="0" sz="1800" u="none" cap="none" strike="noStrike">
              <a:solidFill>
                <a:schemeClr val="dk1"/>
              </a:solidFill>
              <a:latin typeface="Candara"/>
              <a:ea typeface="Candara"/>
              <a:cs typeface="Candara"/>
              <a:sym typeface="Candara"/>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ndara"/>
                <a:ea typeface="Candara"/>
                <a:cs typeface="Candara"/>
                <a:sym typeface="Candara"/>
              </a:rPr>
              <a:t>4                     62</a:t>
            </a:r>
            <a:endParaRPr b="0" i="0" sz="1800" u="none" cap="none" strike="noStrike">
              <a:solidFill>
                <a:schemeClr val="dk1"/>
              </a:solidFill>
              <a:latin typeface="Candara"/>
              <a:ea typeface="Candara"/>
              <a:cs typeface="Candara"/>
              <a:sym typeface="Candara"/>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ndara"/>
                <a:ea typeface="Candara"/>
                <a:cs typeface="Candara"/>
                <a:sym typeface="Candara"/>
              </a:rPr>
              <a:t>5                     91</a:t>
            </a:r>
            <a:endParaRPr b="0" i="0" sz="1800" u="none" cap="none" strike="noStrike">
              <a:solidFill>
                <a:schemeClr val="dk1"/>
              </a:solidFill>
              <a:latin typeface="Candara"/>
              <a:ea typeface="Candara"/>
              <a:cs typeface="Candara"/>
              <a:sym typeface="Candara"/>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ndara"/>
                <a:ea typeface="Candara"/>
                <a:cs typeface="Candara"/>
                <a:sym typeface="Candara"/>
              </a:rPr>
              <a:t>6                     33</a:t>
            </a:r>
            <a:endParaRPr b="0" i="0" sz="1800" u="none" cap="none" strike="noStrike">
              <a:solidFill>
                <a:schemeClr val="dk1"/>
              </a:solidFill>
              <a:latin typeface="Candara"/>
              <a:ea typeface="Candara"/>
              <a:cs typeface="Candara"/>
              <a:sym typeface="Candara"/>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ndara"/>
                <a:ea typeface="Candara"/>
                <a:cs typeface="Candara"/>
                <a:sym typeface="Candara"/>
              </a:rPr>
              <a:t>7                     45</a:t>
            </a:r>
            <a:endParaRPr b="0" i="0" sz="1800" u="none" cap="none" strike="noStrike">
              <a:solidFill>
                <a:schemeClr val="dk1"/>
              </a:solidFill>
              <a:latin typeface="Candara"/>
              <a:ea typeface="Candara"/>
              <a:cs typeface="Candara"/>
              <a:sym typeface="Candara"/>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ndara"/>
                <a:ea typeface="Candara"/>
                <a:cs typeface="Candara"/>
                <a:sym typeface="Candara"/>
              </a:rPr>
              <a:t>8	     25</a:t>
            </a:r>
            <a:endParaRPr b="0" i="0" sz="1800" u="none" cap="none" strike="noStrike">
              <a:solidFill>
                <a:schemeClr val="dk1"/>
              </a:solidFill>
              <a:latin typeface="Candara"/>
              <a:ea typeface="Candara"/>
              <a:cs typeface="Candara"/>
              <a:sym typeface="Candara"/>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ndara"/>
                <a:ea typeface="Candara"/>
                <a:cs typeface="Candara"/>
                <a:sym typeface="Candara"/>
              </a:rPr>
              <a:t>9	     50</a:t>
            </a:r>
            <a:endParaRPr b="0" i="0" sz="1800" u="none" cap="none" strike="noStrike">
              <a:solidFill>
                <a:schemeClr val="dk1"/>
              </a:solidFill>
              <a:latin typeface="Candara"/>
              <a:ea typeface="Candara"/>
              <a:cs typeface="Candara"/>
              <a:sym typeface="Candara"/>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ndara"/>
                <a:ea typeface="Candara"/>
                <a:cs typeface="Candara"/>
                <a:sym typeface="Candara"/>
              </a:rPr>
              <a:t>10	     48</a:t>
            </a:r>
            <a:endParaRPr b="0" i="0" sz="1800" u="none" cap="none" strike="noStrike">
              <a:solidFill>
                <a:schemeClr val="dk1"/>
              </a:solidFill>
              <a:latin typeface="Candara"/>
              <a:ea typeface="Candara"/>
              <a:cs typeface="Candara"/>
              <a:sym typeface="Candara"/>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ndara"/>
                <a:ea typeface="Candara"/>
                <a:cs typeface="Candara"/>
                <a:sym typeface="Candara"/>
              </a:rPr>
              <a:t>		</a:t>
            </a:r>
            <a:endParaRPr b="0" i="0" sz="1800" u="none" cap="none" strike="noStrike">
              <a:solidFill>
                <a:schemeClr val="dk1"/>
              </a:solidFill>
              <a:latin typeface="Candara"/>
              <a:ea typeface="Candara"/>
              <a:cs typeface="Candara"/>
              <a:sym typeface="Candara"/>
            </a:endParaRPr>
          </a:p>
        </p:txBody>
      </p:sp>
      <p:sp>
        <p:nvSpPr>
          <p:cNvPr id="324" name="Google Shape;324;p29"/>
          <p:cNvSpPr txBox="1"/>
          <p:nvPr>
            <p:ph type="title"/>
          </p:nvPr>
        </p:nvSpPr>
        <p:spPr>
          <a:xfrm>
            <a:off x="700358" y="379144"/>
            <a:ext cx="10947300" cy="526800"/>
          </a:xfrm>
          <a:prstGeom prst="rect">
            <a:avLst/>
          </a:prstGeom>
          <a:noFill/>
          <a:ln>
            <a:noFill/>
          </a:ln>
        </p:spPr>
        <p:txBody>
          <a:bodyPr anchorCtr="0" anchor="t" bIns="16925" lIns="16925" spcFirstLastPara="1" rIns="16925" wrap="square" tIns="16925">
            <a:spAutoFit/>
          </a:bodyPr>
          <a:lstStyle/>
          <a:p>
            <a:pPr indent="0" lvl="0" marL="0" rtl="0" algn="l">
              <a:lnSpc>
                <a:spcPct val="100000"/>
              </a:lnSpc>
              <a:spcBef>
                <a:spcPts val="0"/>
              </a:spcBef>
              <a:spcAft>
                <a:spcPts val="0"/>
              </a:spcAft>
              <a:buSzPts val="1400"/>
              <a:buNone/>
            </a:pPr>
            <a:r>
              <a:rPr b="1" lang="en-IN" sz="3200">
                <a:latin typeface="Calibri"/>
                <a:ea typeface="Calibri"/>
                <a:cs typeface="Calibri"/>
                <a:sym typeface="Calibri"/>
              </a:rPr>
              <a:t>Example</a:t>
            </a:r>
            <a:endParaRPr b="1" sz="3200">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0"/>
          <p:cNvSpPr/>
          <p:nvPr/>
        </p:nvSpPr>
        <p:spPr>
          <a:xfrm>
            <a:off x="3124922" y="2804869"/>
            <a:ext cx="6728957" cy="969027"/>
          </a:xfrm>
          <a:prstGeom prst="roundRect">
            <a:avLst>
              <a:gd fmla="val 16667" name="adj"/>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n-IN" sz="2800" u="none" cap="none" strike="noStrike">
                <a:solidFill>
                  <a:srgbClr val="0F243E"/>
                </a:solidFill>
                <a:latin typeface="Calibri"/>
                <a:ea typeface="Calibri"/>
                <a:cs typeface="Calibri"/>
                <a:sym typeface="Calibri"/>
              </a:rPr>
              <a:t>JDBC Introduction</a:t>
            </a:r>
            <a:endParaRPr b="1" i="0" sz="2800" u="none" cap="none" strike="noStrike">
              <a:solidFill>
                <a:srgbClr val="0F243E"/>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1"/>
          <p:cNvSpPr txBox="1"/>
          <p:nvPr/>
        </p:nvSpPr>
        <p:spPr>
          <a:xfrm>
            <a:off x="678056" y="420913"/>
            <a:ext cx="10947400" cy="756730"/>
          </a:xfrm>
          <a:prstGeom prst="rect">
            <a:avLst/>
          </a:prstGeom>
          <a:noFill/>
          <a:ln>
            <a:noFill/>
          </a:ln>
        </p:spPr>
        <p:txBody>
          <a:bodyPr anchorCtr="0" anchor="t" bIns="16925" lIns="16925" spcFirstLastPara="1" rIns="16925" wrap="square" tIns="16925">
            <a:noAutofit/>
          </a:bodyPr>
          <a:lstStyle/>
          <a:p>
            <a:pPr indent="0" lvl="0" marL="0" marR="0" rtl="0" algn="ctr">
              <a:lnSpc>
                <a:spcPct val="100000"/>
              </a:lnSpc>
              <a:spcBef>
                <a:spcPts val="0"/>
              </a:spcBef>
              <a:spcAft>
                <a:spcPts val="0"/>
              </a:spcAft>
              <a:buClr>
                <a:srgbClr val="000000"/>
              </a:buClr>
              <a:buSzPts val="1400"/>
              <a:buFont typeface="Arial"/>
              <a:buNone/>
            </a:pPr>
            <a:r>
              <a:rPr b="1" i="0" lang="en-IN" sz="3200" u="none" cap="none" strike="noStrike">
                <a:solidFill>
                  <a:srgbClr val="095A82"/>
                </a:solidFill>
                <a:latin typeface="Calibri"/>
                <a:ea typeface="Calibri"/>
                <a:cs typeface="Calibri"/>
                <a:sym typeface="Calibri"/>
              </a:rPr>
              <a:t>Agenda </a:t>
            </a:r>
            <a:endParaRPr b="0" i="0" sz="3200" u="none" cap="none" strike="noStrike">
              <a:solidFill>
                <a:schemeClr val="dk1"/>
              </a:solidFill>
              <a:latin typeface="Calibri"/>
              <a:ea typeface="Calibri"/>
              <a:cs typeface="Calibri"/>
              <a:sym typeface="Calibri"/>
            </a:endParaRPr>
          </a:p>
        </p:txBody>
      </p:sp>
      <p:sp>
        <p:nvSpPr>
          <p:cNvPr id="335" name="Google Shape;335;p31"/>
          <p:cNvSpPr txBox="1"/>
          <p:nvPr/>
        </p:nvSpPr>
        <p:spPr>
          <a:xfrm>
            <a:off x="1084950" y="2169925"/>
            <a:ext cx="8478900" cy="2647500"/>
          </a:xfrm>
          <a:prstGeom prst="rect">
            <a:avLst/>
          </a:prstGeom>
          <a:noFill/>
          <a:ln>
            <a:noFill/>
          </a:ln>
        </p:spPr>
        <p:txBody>
          <a:bodyPr anchorCtr="0" anchor="t" bIns="91425" lIns="91425" spcFirstLastPara="1" rIns="91425" wrap="square" tIns="91425">
            <a:spAutoFit/>
          </a:bodyPr>
          <a:lstStyle/>
          <a:p>
            <a:pPr indent="-431800" lvl="0" marL="457200" marR="0" rtl="0" algn="l">
              <a:lnSpc>
                <a:spcPct val="100000"/>
              </a:lnSpc>
              <a:spcBef>
                <a:spcPts val="0"/>
              </a:spcBef>
              <a:spcAft>
                <a:spcPts val="0"/>
              </a:spcAft>
              <a:buClr>
                <a:srgbClr val="000000"/>
              </a:buClr>
              <a:buSzPts val="3200"/>
              <a:buFont typeface="Calibri"/>
              <a:buChar char="●"/>
            </a:pPr>
            <a:r>
              <a:rPr b="1" i="0" lang="en-IN" sz="3200" u="none" cap="none" strike="noStrike">
                <a:solidFill>
                  <a:srgbClr val="000000"/>
                </a:solidFill>
                <a:latin typeface="Calibri"/>
                <a:ea typeface="Calibri"/>
                <a:cs typeface="Calibri"/>
                <a:sym typeface="Calibri"/>
              </a:rPr>
              <a:t>Overview</a:t>
            </a:r>
            <a:endParaRPr b="1" i="0" sz="3200" u="none" cap="none" strike="noStrike">
              <a:solidFill>
                <a:srgbClr val="000000"/>
              </a:solidFill>
              <a:latin typeface="Calibri"/>
              <a:ea typeface="Calibri"/>
              <a:cs typeface="Calibri"/>
              <a:sym typeface="Calibri"/>
            </a:endParaRPr>
          </a:p>
          <a:p>
            <a:pPr indent="-431800" lvl="0" marL="457200" marR="0" rtl="0" algn="l">
              <a:lnSpc>
                <a:spcPct val="100000"/>
              </a:lnSpc>
              <a:spcBef>
                <a:spcPts val="0"/>
              </a:spcBef>
              <a:spcAft>
                <a:spcPts val="0"/>
              </a:spcAft>
              <a:buClr>
                <a:srgbClr val="000000"/>
              </a:buClr>
              <a:buSzPts val="3200"/>
              <a:buFont typeface="Calibri"/>
              <a:buChar char="●"/>
            </a:pPr>
            <a:r>
              <a:rPr b="1" i="0" lang="en-IN" sz="3200" u="none" cap="none" strike="noStrike">
                <a:solidFill>
                  <a:srgbClr val="000000"/>
                </a:solidFill>
                <a:latin typeface="Calibri"/>
                <a:ea typeface="Calibri"/>
                <a:cs typeface="Calibri"/>
                <a:sym typeface="Calibri"/>
              </a:rPr>
              <a:t>JDBC Architecture</a:t>
            </a:r>
            <a:endParaRPr b="1" i="0" sz="3200" u="none" cap="none" strike="noStrike">
              <a:solidFill>
                <a:srgbClr val="000000"/>
              </a:solidFill>
              <a:latin typeface="Calibri"/>
              <a:ea typeface="Calibri"/>
              <a:cs typeface="Calibri"/>
              <a:sym typeface="Calibri"/>
            </a:endParaRPr>
          </a:p>
          <a:p>
            <a:pPr indent="-431800" lvl="0" marL="457200" marR="0" rtl="0" algn="l">
              <a:lnSpc>
                <a:spcPct val="100000"/>
              </a:lnSpc>
              <a:spcBef>
                <a:spcPts val="0"/>
              </a:spcBef>
              <a:spcAft>
                <a:spcPts val="0"/>
              </a:spcAft>
              <a:buClr>
                <a:srgbClr val="000000"/>
              </a:buClr>
              <a:buSzPts val="3200"/>
              <a:buFont typeface="Calibri"/>
              <a:buChar char="●"/>
            </a:pPr>
            <a:r>
              <a:rPr b="1" i="0" lang="en-IN" sz="3200" u="none" cap="none" strike="noStrike">
                <a:solidFill>
                  <a:srgbClr val="000000"/>
                </a:solidFill>
                <a:latin typeface="Calibri"/>
                <a:ea typeface="Calibri"/>
                <a:cs typeface="Calibri"/>
                <a:sym typeface="Calibri"/>
              </a:rPr>
              <a:t>Steps to Connect to database.</a:t>
            </a:r>
            <a:endParaRPr b="1" i="0" sz="32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3200"/>
              <a:buFont typeface="Arial"/>
              <a:buNone/>
            </a:pPr>
            <a:r>
              <a:t/>
            </a:r>
            <a:endParaRPr b="1" i="0" sz="32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3200"/>
              <a:buFont typeface="Arial"/>
              <a:buNone/>
            </a:pPr>
            <a:r>
              <a:t/>
            </a:r>
            <a:endParaRPr b="1" i="0" sz="3200" u="none" cap="none" strike="noStrike">
              <a:solidFill>
                <a:srgbClr val="000000"/>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2"/>
          <p:cNvSpPr txBox="1"/>
          <p:nvPr/>
        </p:nvSpPr>
        <p:spPr>
          <a:xfrm>
            <a:off x="2096131" y="797864"/>
            <a:ext cx="7999800" cy="8235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IN" sz="4400" u="none" cap="none" strike="noStrike">
                <a:solidFill>
                  <a:schemeClr val="dk1"/>
                </a:solidFill>
                <a:latin typeface="Calibri"/>
                <a:ea typeface="Calibri"/>
                <a:cs typeface="Calibri"/>
                <a:sym typeface="Calibri"/>
              </a:rPr>
              <a:t>Overview</a:t>
            </a:r>
            <a:endParaRPr b="0" i="1" sz="4400" u="none" cap="none" strike="noStrike">
              <a:solidFill>
                <a:schemeClr val="dk1"/>
              </a:solidFill>
              <a:latin typeface="Calibri"/>
              <a:ea typeface="Calibri"/>
              <a:cs typeface="Calibri"/>
              <a:sym typeface="Calibri"/>
            </a:endParaRPr>
          </a:p>
        </p:txBody>
      </p:sp>
      <p:sp>
        <p:nvSpPr>
          <p:cNvPr id="341" name="Google Shape;341;p32"/>
          <p:cNvSpPr txBox="1"/>
          <p:nvPr/>
        </p:nvSpPr>
        <p:spPr>
          <a:xfrm>
            <a:off x="1607350" y="2504775"/>
            <a:ext cx="9456600" cy="2770500"/>
          </a:xfrm>
          <a:prstGeom prst="rect">
            <a:avLst/>
          </a:prstGeom>
          <a:noFill/>
          <a:ln>
            <a:noFill/>
          </a:ln>
        </p:spPr>
        <p:txBody>
          <a:bodyPr anchorCtr="0" anchor="t" bIns="91425" lIns="91425" spcFirstLastPara="1" rIns="91425" wrap="square" tIns="91425">
            <a:spAutoFit/>
          </a:bodyPr>
          <a:lstStyle/>
          <a:p>
            <a:pPr indent="-381000" lvl="0" marL="457200" marR="0" rtl="0" algn="l">
              <a:lnSpc>
                <a:spcPct val="100000"/>
              </a:lnSpc>
              <a:spcBef>
                <a:spcPts val="0"/>
              </a:spcBef>
              <a:spcAft>
                <a:spcPts val="0"/>
              </a:spcAft>
              <a:buClr>
                <a:srgbClr val="000000"/>
              </a:buClr>
              <a:buSzPts val="2400"/>
              <a:buFont typeface="Calibri"/>
              <a:buChar char="●"/>
            </a:pPr>
            <a:r>
              <a:rPr b="0" i="0" lang="en-IN" sz="2400" u="none" cap="none" strike="noStrike">
                <a:solidFill>
                  <a:srgbClr val="000000"/>
                </a:solidFill>
                <a:latin typeface="Calibri"/>
                <a:ea typeface="Calibri"/>
                <a:cs typeface="Calibri"/>
                <a:sym typeface="Calibri"/>
              </a:rPr>
              <a:t>JDBC stands for Java Database Connectivity.</a:t>
            </a:r>
            <a:endParaRPr b="0" i="0" sz="2400" u="none" cap="none" strike="noStrike">
              <a:solidFill>
                <a:srgbClr val="000000"/>
              </a:solidFill>
              <a:latin typeface="Calibri"/>
              <a:ea typeface="Calibri"/>
              <a:cs typeface="Calibri"/>
              <a:sym typeface="Calibri"/>
            </a:endParaRPr>
          </a:p>
          <a:p>
            <a:pPr indent="-381000" lvl="0" marL="457200" marR="0" rtl="0" algn="l">
              <a:lnSpc>
                <a:spcPct val="100000"/>
              </a:lnSpc>
              <a:spcBef>
                <a:spcPts val="0"/>
              </a:spcBef>
              <a:spcAft>
                <a:spcPts val="0"/>
              </a:spcAft>
              <a:buClr>
                <a:srgbClr val="000000"/>
              </a:buClr>
              <a:buSzPts val="2400"/>
              <a:buFont typeface="Calibri"/>
              <a:buChar char="●"/>
            </a:pPr>
            <a:r>
              <a:rPr b="0" i="0" lang="en-IN" sz="2400" u="none" cap="none" strike="noStrike">
                <a:solidFill>
                  <a:srgbClr val="000000"/>
                </a:solidFill>
                <a:latin typeface="Calibri"/>
                <a:ea typeface="Calibri"/>
                <a:cs typeface="Calibri"/>
                <a:sym typeface="Calibri"/>
              </a:rPr>
              <a:t>Standard Java API for java application and Databases connectivity.</a:t>
            </a:r>
            <a:endParaRPr b="0" i="0" sz="2400" u="none" cap="none" strike="noStrike">
              <a:solidFill>
                <a:srgbClr val="000000"/>
              </a:solidFill>
              <a:latin typeface="Calibri"/>
              <a:ea typeface="Calibri"/>
              <a:cs typeface="Calibri"/>
              <a:sym typeface="Calibri"/>
            </a:endParaRPr>
          </a:p>
          <a:p>
            <a:pPr indent="-381000" lvl="0" marL="457200" marR="0" rtl="0" algn="l">
              <a:lnSpc>
                <a:spcPct val="100000"/>
              </a:lnSpc>
              <a:spcBef>
                <a:spcPts val="0"/>
              </a:spcBef>
              <a:spcAft>
                <a:spcPts val="0"/>
              </a:spcAft>
              <a:buClr>
                <a:srgbClr val="000000"/>
              </a:buClr>
              <a:buSzPts val="2400"/>
              <a:buFont typeface="Calibri"/>
              <a:buChar char="●"/>
            </a:pPr>
            <a:r>
              <a:rPr b="0" i="0" lang="en-IN" sz="2400" u="none" cap="none" strike="noStrike">
                <a:solidFill>
                  <a:srgbClr val="000000"/>
                </a:solidFill>
                <a:latin typeface="Calibri"/>
                <a:ea typeface="Calibri"/>
                <a:cs typeface="Calibri"/>
                <a:sym typeface="Calibri"/>
              </a:rPr>
              <a:t>JDBC Architecture contains </a:t>
            </a:r>
            <a:endParaRPr b="0" i="0" sz="24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JDBC API </a:t>
            </a:r>
            <a:endParaRPr b="0" i="0" sz="24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JDBC Driver API</a:t>
            </a:r>
            <a:endParaRPr b="0" i="0" sz="24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3"/>
          <p:cNvSpPr txBox="1"/>
          <p:nvPr/>
        </p:nvSpPr>
        <p:spPr>
          <a:xfrm>
            <a:off x="2096131" y="797864"/>
            <a:ext cx="7999800" cy="8235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1" i="0" lang="en-IN" sz="4400" u="none" cap="none" strike="noStrike">
                <a:solidFill>
                  <a:schemeClr val="dk1"/>
                </a:solidFill>
                <a:latin typeface="Calibri"/>
                <a:ea typeface="Calibri"/>
                <a:cs typeface="Calibri"/>
                <a:sym typeface="Calibri"/>
              </a:rPr>
              <a:t>JDBC Architecture </a:t>
            </a:r>
            <a:endParaRPr b="0" i="1" sz="4400" u="none" cap="none" strike="noStrike">
              <a:solidFill>
                <a:schemeClr val="dk1"/>
              </a:solidFill>
              <a:latin typeface="Calibri"/>
              <a:ea typeface="Calibri"/>
              <a:cs typeface="Calibri"/>
              <a:sym typeface="Calibri"/>
            </a:endParaRPr>
          </a:p>
        </p:txBody>
      </p:sp>
      <p:sp>
        <p:nvSpPr>
          <p:cNvPr id="347" name="Google Shape;347;p33"/>
          <p:cNvSpPr txBox="1"/>
          <p:nvPr/>
        </p:nvSpPr>
        <p:spPr>
          <a:xfrm>
            <a:off x="1128725" y="2157425"/>
            <a:ext cx="10658400" cy="923400"/>
          </a:xfrm>
          <a:prstGeom prst="rect">
            <a:avLst/>
          </a:prstGeom>
          <a:noFill/>
          <a:ln>
            <a:noFill/>
          </a:ln>
        </p:spPr>
        <p:txBody>
          <a:bodyPr anchorCtr="0" anchor="t" bIns="91425" lIns="91425" spcFirstLastPara="1" rIns="91425" wrap="square" tIns="91425">
            <a:spAutoFit/>
          </a:bodyPr>
          <a:lstStyle/>
          <a:p>
            <a:pPr indent="-228600" lvl="0" marL="457200" marR="0" rtl="0" algn="l">
              <a:lnSpc>
                <a:spcPct val="100000"/>
              </a:lnSpc>
              <a:spcBef>
                <a:spcPts val="0"/>
              </a:spcBef>
              <a:spcAft>
                <a:spcPts val="0"/>
              </a:spcAft>
              <a:buClr>
                <a:srgbClr val="000000"/>
              </a:buClr>
              <a:buSzPts val="2400"/>
              <a:buFont typeface="Calibri"/>
              <a:buNone/>
            </a:pPr>
            <a:r>
              <a:t/>
            </a:r>
            <a:endParaRPr b="0" i="0" sz="2400" u="none" cap="none" strike="noStrike">
              <a:solidFill>
                <a:srgbClr val="000000"/>
              </a:solidFill>
              <a:latin typeface="Calibri"/>
              <a:ea typeface="Calibri"/>
              <a:cs typeface="Calibri"/>
              <a:sym typeface="Calibri"/>
            </a:endParaRPr>
          </a:p>
          <a:p>
            <a:pPr indent="-228600" lvl="0" marL="457200" marR="0" rtl="0" algn="l">
              <a:lnSpc>
                <a:spcPct val="100000"/>
              </a:lnSpc>
              <a:spcBef>
                <a:spcPts val="0"/>
              </a:spcBef>
              <a:spcAft>
                <a:spcPts val="0"/>
              </a:spcAft>
              <a:buClr>
                <a:srgbClr val="000000"/>
              </a:buClr>
              <a:buSzPts val="2400"/>
              <a:buFont typeface="Calibri"/>
              <a:buNone/>
            </a:pPr>
            <a:r>
              <a:t/>
            </a:r>
            <a:endParaRPr b="0" i="0" sz="2400" u="none" cap="none" strike="noStrike">
              <a:solidFill>
                <a:srgbClr val="000000"/>
              </a:solidFill>
              <a:latin typeface="Calibri"/>
              <a:ea typeface="Calibri"/>
              <a:cs typeface="Calibri"/>
              <a:sym typeface="Calibri"/>
            </a:endParaRPr>
          </a:p>
        </p:txBody>
      </p:sp>
      <p:sp>
        <p:nvSpPr>
          <p:cNvPr id="348" name="Google Shape;348;p33"/>
          <p:cNvSpPr/>
          <p:nvPr/>
        </p:nvSpPr>
        <p:spPr>
          <a:xfrm>
            <a:off x="4403188" y="1772530"/>
            <a:ext cx="3474600" cy="384900"/>
          </a:xfrm>
          <a:prstGeom prst="rect">
            <a:avLst/>
          </a:prstGeom>
          <a:solidFill>
            <a:schemeClr val="accent6"/>
          </a:solidFill>
          <a:ln cap="flat" cmpd="sng" w="25400">
            <a:solidFill>
              <a:srgbClr val="B46D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IN" sz="1400" u="none" cap="none" strike="noStrike">
                <a:solidFill>
                  <a:schemeClr val="lt1"/>
                </a:solidFill>
                <a:latin typeface="Arial"/>
                <a:ea typeface="Arial"/>
                <a:cs typeface="Arial"/>
                <a:sym typeface="Arial"/>
              </a:rPr>
              <a:t>Java Application</a:t>
            </a:r>
            <a:endParaRPr b="0" i="0" sz="1400" u="none" cap="none" strike="noStrike">
              <a:solidFill>
                <a:schemeClr val="lt1"/>
              </a:solidFill>
              <a:latin typeface="Arial"/>
              <a:ea typeface="Arial"/>
              <a:cs typeface="Arial"/>
              <a:sym typeface="Arial"/>
            </a:endParaRPr>
          </a:p>
        </p:txBody>
      </p:sp>
      <p:sp>
        <p:nvSpPr>
          <p:cNvPr id="349" name="Google Shape;349;p33"/>
          <p:cNvSpPr/>
          <p:nvPr/>
        </p:nvSpPr>
        <p:spPr>
          <a:xfrm>
            <a:off x="4437553" y="2472339"/>
            <a:ext cx="3474600" cy="384900"/>
          </a:xfrm>
          <a:prstGeom prst="rect">
            <a:avLst/>
          </a:prstGeom>
          <a:solidFill>
            <a:schemeClr val="accent6"/>
          </a:solidFill>
          <a:ln cap="flat" cmpd="sng" w="25400">
            <a:solidFill>
              <a:srgbClr val="B46D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IN" sz="1400" u="none" cap="none" strike="noStrike">
                <a:solidFill>
                  <a:schemeClr val="lt1"/>
                </a:solidFill>
                <a:latin typeface="Arial"/>
                <a:ea typeface="Arial"/>
                <a:cs typeface="Arial"/>
                <a:sym typeface="Arial"/>
              </a:rPr>
              <a:t>JDBC Driver Manager</a:t>
            </a:r>
            <a:endParaRPr b="0" i="0" sz="1400" u="none" cap="none" strike="noStrike">
              <a:solidFill>
                <a:schemeClr val="lt1"/>
              </a:solidFill>
              <a:latin typeface="Arial"/>
              <a:ea typeface="Arial"/>
              <a:cs typeface="Arial"/>
              <a:sym typeface="Arial"/>
            </a:endParaRPr>
          </a:p>
        </p:txBody>
      </p:sp>
      <p:sp>
        <p:nvSpPr>
          <p:cNvPr id="350" name="Google Shape;350;p33"/>
          <p:cNvSpPr/>
          <p:nvPr/>
        </p:nvSpPr>
        <p:spPr>
          <a:xfrm>
            <a:off x="2568780" y="3562431"/>
            <a:ext cx="1755300" cy="923400"/>
          </a:xfrm>
          <a:prstGeom prst="rect">
            <a:avLst/>
          </a:prstGeom>
          <a:solidFill>
            <a:schemeClr val="accent6"/>
          </a:solidFill>
          <a:ln cap="flat" cmpd="sng" w="25400">
            <a:solidFill>
              <a:srgbClr val="B46D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IN" sz="1400" u="none" cap="none" strike="noStrike">
                <a:solidFill>
                  <a:schemeClr val="lt1"/>
                </a:solidFill>
                <a:latin typeface="Arial"/>
                <a:ea typeface="Arial"/>
                <a:cs typeface="Arial"/>
                <a:sym typeface="Arial"/>
              </a:rPr>
              <a:t>JDBC Driver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IN" sz="1400" u="none" cap="none" strike="noStrike">
                <a:solidFill>
                  <a:schemeClr val="lt1"/>
                </a:solidFill>
                <a:latin typeface="Arial"/>
                <a:ea typeface="Arial"/>
                <a:cs typeface="Arial"/>
                <a:sym typeface="Arial"/>
              </a:rPr>
              <a:t> (PostgreSQL)</a:t>
            </a:r>
            <a:endParaRPr b="0" i="0" sz="1400" u="none" cap="none" strike="noStrike">
              <a:solidFill>
                <a:schemeClr val="lt1"/>
              </a:solidFill>
              <a:latin typeface="Arial"/>
              <a:ea typeface="Arial"/>
              <a:cs typeface="Arial"/>
              <a:sym typeface="Arial"/>
            </a:endParaRPr>
          </a:p>
        </p:txBody>
      </p:sp>
      <p:sp>
        <p:nvSpPr>
          <p:cNvPr id="351" name="Google Shape;351;p33"/>
          <p:cNvSpPr/>
          <p:nvPr/>
        </p:nvSpPr>
        <p:spPr>
          <a:xfrm>
            <a:off x="5324300" y="3562432"/>
            <a:ext cx="1701300" cy="923400"/>
          </a:xfrm>
          <a:prstGeom prst="rect">
            <a:avLst/>
          </a:prstGeom>
          <a:solidFill>
            <a:schemeClr val="accent6"/>
          </a:solidFill>
          <a:ln cap="flat" cmpd="sng" w="25400">
            <a:solidFill>
              <a:srgbClr val="B46D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IN" sz="1400" u="none" cap="none" strike="noStrike">
                <a:solidFill>
                  <a:schemeClr val="lt1"/>
                </a:solidFill>
                <a:latin typeface="Arial"/>
                <a:ea typeface="Arial"/>
                <a:cs typeface="Arial"/>
                <a:sym typeface="Arial"/>
              </a:rPr>
              <a:t>JDBC Driver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IN" sz="1400" u="none" cap="none" strike="noStrike">
                <a:solidFill>
                  <a:schemeClr val="lt1"/>
                </a:solidFill>
                <a:latin typeface="Arial"/>
                <a:ea typeface="Arial"/>
                <a:cs typeface="Arial"/>
                <a:sym typeface="Arial"/>
              </a:rPr>
              <a:t> (Oracle)</a:t>
            </a:r>
            <a:endParaRPr b="0" i="0" sz="1400" u="none" cap="none" strike="noStrike">
              <a:solidFill>
                <a:schemeClr val="lt1"/>
              </a:solidFill>
              <a:latin typeface="Arial"/>
              <a:ea typeface="Arial"/>
              <a:cs typeface="Arial"/>
              <a:sym typeface="Arial"/>
            </a:endParaRPr>
          </a:p>
        </p:txBody>
      </p:sp>
      <p:sp>
        <p:nvSpPr>
          <p:cNvPr id="352" name="Google Shape;352;p33"/>
          <p:cNvSpPr/>
          <p:nvPr/>
        </p:nvSpPr>
        <p:spPr>
          <a:xfrm>
            <a:off x="8025894" y="3542372"/>
            <a:ext cx="1755300" cy="923400"/>
          </a:xfrm>
          <a:prstGeom prst="rect">
            <a:avLst/>
          </a:prstGeom>
          <a:solidFill>
            <a:schemeClr val="accent6"/>
          </a:solidFill>
          <a:ln cap="flat" cmpd="sng" w="25400">
            <a:solidFill>
              <a:srgbClr val="B46D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IN" sz="1400" u="none" cap="none" strike="noStrike">
                <a:solidFill>
                  <a:schemeClr val="lt1"/>
                </a:solidFill>
                <a:latin typeface="Arial"/>
                <a:ea typeface="Arial"/>
                <a:cs typeface="Arial"/>
                <a:sym typeface="Arial"/>
              </a:rPr>
              <a:t>JDBC Driver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IN" sz="1400" u="none" cap="none" strike="noStrike">
                <a:solidFill>
                  <a:schemeClr val="lt1"/>
                </a:solidFill>
                <a:latin typeface="Arial"/>
                <a:ea typeface="Arial"/>
                <a:cs typeface="Arial"/>
                <a:sym typeface="Arial"/>
              </a:rPr>
              <a:t> (MySql)</a:t>
            </a:r>
            <a:endParaRPr b="0" i="0" sz="1400" u="none" cap="none" strike="noStrike">
              <a:solidFill>
                <a:schemeClr val="lt1"/>
              </a:solidFill>
              <a:latin typeface="Arial"/>
              <a:ea typeface="Arial"/>
              <a:cs typeface="Arial"/>
              <a:sym typeface="Arial"/>
            </a:endParaRPr>
          </a:p>
        </p:txBody>
      </p:sp>
      <p:sp>
        <p:nvSpPr>
          <p:cNvPr id="353" name="Google Shape;353;p33"/>
          <p:cNvSpPr/>
          <p:nvPr/>
        </p:nvSpPr>
        <p:spPr>
          <a:xfrm>
            <a:off x="2630655" y="5359791"/>
            <a:ext cx="1638000" cy="923400"/>
          </a:xfrm>
          <a:prstGeom prst="ellipse">
            <a:avLst/>
          </a:prstGeom>
          <a:solidFill>
            <a:schemeClr val="accent6"/>
          </a:solidFill>
          <a:ln cap="flat" cmpd="sng" w="25400">
            <a:solidFill>
              <a:srgbClr val="B46D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IN" sz="1400" u="none" cap="none" strike="noStrike">
                <a:solidFill>
                  <a:schemeClr val="lt1"/>
                </a:solidFill>
                <a:latin typeface="Arial"/>
                <a:ea typeface="Arial"/>
                <a:cs typeface="Arial"/>
                <a:sym typeface="Arial"/>
              </a:rPr>
              <a:t>PostgreSQL Database</a:t>
            </a:r>
            <a:endParaRPr b="0" i="0" sz="1400" u="none" cap="none" strike="noStrike">
              <a:solidFill>
                <a:schemeClr val="lt1"/>
              </a:solidFill>
              <a:latin typeface="Arial"/>
              <a:ea typeface="Arial"/>
              <a:cs typeface="Arial"/>
              <a:sym typeface="Arial"/>
            </a:endParaRPr>
          </a:p>
        </p:txBody>
      </p:sp>
      <p:sp>
        <p:nvSpPr>
          <p:cNvPr id="354" name="Google Shape;354;p33"/>
          <p:cNvSpPr/>
          <p:nvPr/>
        </p:nvSpPr>
        <p:spPr>
          <a:xfrm>
            <a:off x="5485689" y="5359790"/>
            <a:ext cx="1638000" cy="923400"/>
          </a:xfrm>
          <a:prstGeom prst="ellipse">
            <a:avLst/>
          </a:prstGeom>
          <a:solidFill>
            <a:schemeClr val="accent6"/>
          </a:solidFill>
          <a:ln cap="flat" cmpd="sng" w="25400">
            <a:solidFill>
              <a:srgbClr val="B46D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IN" sz="1400" u="none" cap="none" strike="noStrike">
                <a:solidFill>
                  <a:schemeClr val="lt1"/>
                </a:solidFill>
                <a:latin typeface="Arial"/>
                <a:ea typeface="Arial"/>
                <a:cs typeface="Arial"/>
                <a:sym typeface="Arial"/>
              </a:rPr>
              <a:t>Oracle Database</a:t>
            </a:r>
            <a:endParaRPr b="0" i="0" sz="1400" u="none" cap="none" strike="noStrike">
              <a:solidFill>
                <a:schemeClr val="lt1"/>
              </a:solidFill>
              <a:latin typeface="Arial"/>
              <a:ea typeface="Arial"/>
              <a:cs typeface="Arial"/>
              <a:sym typeface="Arial"/>
            </a:endParaRPr>
          </a:p>
        </p:txBody>
      </p:sp>
      <p:sp>
        <p:nvSpPr>
          <p:cNvPr id="355" name="Google Shape;355;p33"/>
          <p:cNvSpPr/>
          <p:nvPr/>
        </p:nvSpPr>
        <p:spPr>
          <a:xfrm>
            <a:off x="8098300" y="5326965"/>
            <a:ext cx="1638000" cy="923400"/>
          </a:xfrm>
          <a:prstGeom prst="ellipse">
            <a:avLst/>
          </a:prstGeom>
          <a:solidFill>
            <a:schemeClr val="accent6"/>
          </a:solidFill>
          <a:ln cap="flat" cmpd="sng" w="25400">
            <a:solidFill>
              <a:srgbClr val="B46D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IN" sz="1400" u="none" cap="none" strike="noStrike">
                <a:solidFill>
                  <a:schemeClr val="lt1"/>
                </a:solidFill>
                <a:latin typeface="Arial"/>
                <a:ea typeface="Arial"/>
                <a:cs typeface="Arial"/>
                <a:sym typeface="Arial"/>
              </a:rPr>
              <a:t>MySql Database</a:t>
            </a:r>
            <a:endParaRPr b="0" i="0" sz="1400" u="none" cap="none" strike="noStrike">
              <a:solidFill>
                <a:schemeClr val="lt1"/>
              </a:solidFill>
              <a:latin typeface="Arial"/>
              <a:ea typeface="Arial"/>
              <a:cs typeface="Arial"/>
              <a:sym typeface="Arial"/>
            </a:endParaRPr>
          </a:p>
        </p:txBody>
      </p:sp>
      <p:cxnSp>
        <p:nvCxnSpPr>
          <p:cNvPr id="356" name="Google Shape;356;p33"/>
          <p:cNvCxnSpPr>
            <a:stCxn id="348" idx="2"/>
            <a:endCxn id="349" idx="0"/>
          </p:cNvCxnSpPr>
          <p:nvPr/>
        </p:nvCxnSpPr>
        <p:spPr>
          <a:xfrm>
            <a:off x="6140488" y="2157430"/>
            <a:ext cx="34500" cy="315000"/>
          </a:xfrm>
          <a:prstGeom prst="straightConnector1">
            <a:avLst/>
          </a:prstGeom>
          <a:noFill/>
          <a:ln cap="flat" cmpd="sng" w="9525">
            <a:solidFill>
              <a:schemeClr val="accent6"/>
            </a:solidFill>
            <a:prstDash val="solid"/>
            <a:round/>
            <a:headEnd len="sm" w="sm" type="none"/>
            <a:tailEnd len="med" w="med" type="stealth"/>
          </a:ln>
        </p:spPr>
      </p:cxnSp>
      <p:cxnSp>
        <p:nvCxnSpPr>
          <p:cNvPr id="357" name="Google Shape;357;p33"/>
          <p:cNvCxnSpPr>
            <a:endCxn id="351" idx="0"/>
          </p:cNvCxnSpPr>
          <p:nvPr/>
        </p:nvCxnSpPr>
        <p:spPr>
          <a:xfrm>
            <a:off x="6174950" y="2933032"/>
            <a:ext cx="0" cy="629400"/>
          </a:xfrm>
          <a:prstGeom prst="straightConnector1">
            <a:avLst/>
          </a:prstGeom>
          <a:noFill/>
          <a:ln cap="flat" cmpd="sng" w="9525">
            <a:solidFill>
              <a:schemeClr val="accent6"/>
            </a:solidFill>
            <a:prstDash val="solid"/>
            <a:round/>
            <a:headEnd len="med" w="med" type="stealth"/>
            <a:tailEnd len="med" w="med" type="stealth"/>
          </a:ln>
        </p:spPr>
      </p:cxnSp>
      <p:cxnSp>
        <p:nvCxnSpPr>
          <p:cNvPr id="358" name="Google Shape;358;p33"/>
          <p:cNvCxnSpPr>
            <a:endCxn id="350" idx="0"/>
          </p:cNvCxnSpPr>
          <p:nvPr/>
        </p:nvCxnSpPr>
        <p:spPr>
          <a:xfrm flipH="1">
            <a:off x="3446430" y="2857131"/>
            <a:ext cx="1389900" cy="705300"/>
          </a:xfrm>
          <a:prstGeom prst="straightConnector1">
            <a:avLst/>
          </a:prstGeom>
          <a:noFill/>
          <a:ln cap="flat" cmpd="sng" w="9525">
            <a:solidFill>
              <a:schemeClr val="accent6"/>
            </a:solidFill>
            <a:prstDash val="solid"/>
            <a:round/>
            <a:headEnd len="med" w="med" type="stealth"/>
            <a:tailEnd len="med" w="med" type="stealth"/>
          </a:ln>
        </p:spPr>
      </p:cxnSp>
      <p:cxnSp>
        <p:nvCxnSpPr>
          <p:cNvPr id="359" name="Google Shape;359;p33"/>
          <p:cNvCxnSpPr/>
          <p:nvPr/>
        </p:nvCxnSpPr>
        <p:spPr>
          <a:xfrm>
            <a:off x="7295639" y="2857235"/>
            <a:ext cx="1482600" cy="685200"/>
          </a:xfrm>
          <a:prstGeom prst="straightConnector1">
            <a:avLst/>
          </a:prstGeom>
          <a:noFill/>
          <a:ln cap="flat" cmpd="sng" w="9525">
            <a:solidFill>
              <a:schemeClr val="accent6"/>
            </a:solidFill>
            <a:prstDash val="solid"/>
            <a:round/>
            <a:headEnd len="med" w="med" type="stealth"/>
            <a:tailEnd len="med" w="med" type="stealth"/>
          </a:ln>
        </p:spPr>
      </p:cxnSp>
      <p:cxnSp>
        <p:nvCxnSpPr>
          <p:cNvPr id="360" name="Google Shape;360;p33"/>
          <p:cNvCxnSpPr/>
          <p:nvPr/>
        </p:nvCxnSpPr>
        <p:spPr>
          <a:xfrm>
            <a:off x="3331470" y="4485730"/>
            <a:ext cx="0" cy="834300"/>
          </a:xfrm>
          <a:prstGeom prst="straightConnector1">
            <a:avLst/>
          </a:prstGeom>
          <a:noFill/>
          <a:ln cap="flat" cmpd="sng" w="9525">
            <a:solidFill>
              <a:schemeClr val="accent6"/>
            </a:solidFill>
            <a:prstDash val="solid"/>
            <a:round/>
            <a:headEnd len="med" w="med" type="stealth"/>
            <a:tailEnd len="med" w="med" type="stealth"/>
          </a:ln>
        </p:spPr>
      </p:cxnSp>
      <p:cxnSp>
        <p:nvCxnSpPr>
          <p:cNvPr id="361" name="Google Shape;361;p33"/>
          <p:cNvCxnSpPr/>
          <p:nvPr/>
        </p:nvCxnSpPr>
        <p:spPr>
          <a:xfrm>
            <a:off x="6174913" y="4525485"/>
            <a:ext cx="0" cy="834300"/>
          </a:xfrm>
          <a:prstGeom prst="straightConnector1">
            <a:avLst/>
          </a:prstGeom>
          <a:noFill/>
          <a:ln cap="flat" cmpd="sng" w="9525">
            <a:solidFill>
              <a:schemeClr val="accent6"/>
            </a:solidFill>
            <a:prstDash val="solid"/>
            <a:round/>
            <a:headEnd len="med" w="med" type="stealth"/>
            <a:tailEnd len="med" w="med" type="stealth"/>
          </a:ln>
        </p:spPr>
      </p:cxnSp>
      <p:cxnSp>
        <p:nvCxnSpPr>
          <p:cNvPr id="362" name="Google Shape;362;p33"/>
          <p:cNvCxnSpPr/>
          <p:nvPr/>
        </p:nvCxnSpPr>
        <p:spPr>
          <a:xfrm>
            <a:off x="8903470" y="4465671"/>
            <a:ext cx="0" cy="834300"/>
          </a:xfrm>
          <a:prstGeom prst="straightConnector1">
            <a:avLst/>
          </a:prstGeom>
          <a:noFill/>
          <a:ln cap="flat" cmpd="sng" w="9525">
            <a:solidFill>
              <a:schemeClr val="accent6"/>
            </a:solidFill>
            <a:prstDash val="solid"/>
            <a:round/>
            <a:headEnd len="med" w="med" type="stealth"/>
            <a:tailEnd len="med" w="med" type="stealth"/>
          </a:ln>
        </p:spPr>
      </p:cxn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34"/>
          <p:cNvSpPr txBox="1"/>
          <p:nvPr/>
        </p:nvSpPr>
        <p:spPr>
          <a:xfrm>
            <a:off x="1665749" y="489804"/>
            <a:ext cx="8860500" cy="1131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IN" sz="4400" u="none" cap="none" strike="noStrike">
                <a:solidFill>
                  <a:schemeClr val="dk1"/>
                </a:solidFill>
                <a:latin typeface="Calibri"/>
                <a:ea typeface="Calibri"/>
                <a:cs typeface="Calibri"/>
                <a:sym typeface="Calibri"/>
              </a:rPr>
              <a:t>Steps to Connect to Database</a:t>
            </a:r>
            <a:endParaRPr b="1" i="0" sz="4400" u="none" cap="none" strike="noStrike">
              <a:solidFill>
                <a:schemeClr val="dk1"/>
              </a:solidFill>
              <a:latin typeface="Calibri"/>
              <a:ea typeface="Calibri"/>
              <a:cs typeface="Calibri"/>
              <a:sym typeface="Calibri"/>
            </a:endParaRPr>
          </a:p>
        </p:txBody>
      </p:sp>
      <p:sp>
        <p:nvSpPr>
          <p:cNvPr id="368" name="Google Shape;368;p34"/>
          <p:cNvSpPr txBox="1"/>
          <p:nvPr/>
        </p:nvSpPr>
        <p:spPr>
          <a:xfrm>
            <a:off x="1446625" y="1272550"/>
            <a:ext cx="94566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369" name="Google Shape;369;p34"/>
          <p:cNvSpPr txBox="1"/>
          <p:nvPr/>
        </p:nvSpPr>
        <p:spPr>
          <a:xfrm>
            <a:off x="1526975" y="1942200"/>
            <a:ext cx="9537000" cy="3509400"/>
          </a:xfrm>
          <a:prstGeom prst="rect">
            <a:avLst/>
          </a:prstGeom>
          <a:noFill/>
          <a:ln>
            <a:noFill/>
          </a:ln>
        </p:spPr>
        <p:txBody>
          <a:bodyPr anchorCtr="0" anchor="t" bIns="91425" lIns="91425" spcFirstLastPara="1" rIns="91425" wrap="square" tIns="91425">
            <a:spAutoFit/>
          </a:bodyPr>
          <a:lstStyle/>
          <a:p>
            <a:pPr indent="-381000" lvl="0" marL="457200" marR="0" rtl="0" algn="l">
              <a:lnSpc>
                <a:spcPct val="100000"/>
              </a:lnSpc>
              <a:spcBef>
                <a:spcPts val="0"/>
              </a:spcBef>
              <a:spcAft>
                <a:spcPts val="0"/>
              </a:spcAft>
              <a:buClr>
                <a:srgbClr val="000000"/>
              </a:buClr>
              <a:buSzPts val="2400"/>
              <a:buFont typeface="Calibri"/>
              <a:buChar char="●"/>
            </a:pPr>
            <a:r>
              <a:rPr b="0" i="0" lang="en-IN" sz="2400" u="none" cap="none" strike="noStrike">
                <a:solidFill>
                  <a:srgbClr val="000000"/>
                </a:solidFill>
                <a:latin typeface="Calibri"/>
                <a:ea typeface="Calibri"/>
                <a:cs typeface="Calibri"/>
                <a:sym typeface="Calibri"/>
              </a:rPr>
              <a:t>Import JDBC packages</a:t>
            </a:r>
            <a:endParaRPr b="0" i="0" sz="2400" u="none" cap="none" strike="noStrike">
              <a:solidFill>
                <a:srgbClr val="000000"/>
              </a:solidFill>
              <a:latin typeface="Calibri"/>
              <a:ea typeface="Calibri"/>
              <a:cs typeface="Calibri"/>
              <a:sym typeface="Calibri"/>
            </a:endParaRPr>
          </a:p>
          <a:p>
            <a:pPr indent="-381000" lvl="0" marL="457200" marR="0" rtl="0" algn="l">
              <a:lnSpc>
                <a:spcPct val="100000"/>
              </a:lnSpc>
              <a:spcBef>
                <a:spcPts val="0"/>
              </a:spcBef>
              <a:spcAft>
                <a:spcPts val="0"/>
              </a:spcAft>
              <a:buClr>
                <a:srgbClr val="000000"/>
              </a:buClr>
              <a:buSzPts val="2400"/>
              <a:buFont typeface="Calibri"/>
              <a:buChar char="●"/>
            </a:pPr>
            <a:r>
              <a:rPr b="0" i="0" lang="en-IN" sz="2400" u="none" cap="none" strike="noStrike">
                <a:solidFill>
                  <a:srgbClr val="000000"/>
                </a:solidFill>
                <a:latin typeface="Calibri"/>
                <a:ea typeface="Calibri"/>
                <a:cs typeface="Calibri"/>
                <a:sym typeface="Calibri"/>
              </a:rPr>
              <a:t>Load and Register the JDBC Driver</a:t>
            </a:r>
            <a:endParaRPr b="0" i="0" sz="2400" u="none" cap="none" strike="noStrike">
              <a:solidFill>
                <a:srgbClr val="000000"/>
              </a:solidFill>
              <a:latin typeface="Calibri"/>
              <a:ea typeface="Calibri"/>
              <a:cs typeface="Calibri"/>
              <a:sym typeface="Calibri"/>
            </a:endParaRPr>
          </a:p>
          <a:p>
            <a:pPr indent="-381000" lvl="0" marL="457200" marR="0" rtl="0" algn="l">
              <a:lnSpc>
                <a:spcPct val="100000"/>
              </a:lnSpc>
              <a:spcBef>
                <a:spcPts val="0"/>
              </a:spcBef>
              <a:spcAft>
                <a:spcPts val="0"/>
              </a:spcAft>
              <a:buClr>
                <a:srgbClr val="000000"/>
              </a:buClr>
              <a:buSzPts val="2400"/>
              <a:buFont typeface="Calibri"/>
              <a:buChar char="●"/>
            </a:pPr>
            <a:r>
              <a:rPr b="0" i="0" lang="en-IN" sz="2400" u="none" cap="none" strike="noStrike">
                <a:solidFill>
                  <a:srgbClr val="000000"/>
                </a:solidFill>
                <a:latin typeface="Calibri"/>
                <a:ea typeface="Calibri"/>
                <a:cs typeface="Calibri"/>
                <a:sym typeface="Calibri"/>
              </a:rPr>
              <a:t>Create a connection</a:t>
            </a:r>
            <a:endParaRPr b="0" i="0" sz="2400" u="none" cap="none" strike="noStrike">
              <a:solidFill>
                <a:srgbClr val="000000"/>
              </a:solidFill>
              <a:latin typeface="Calibri"/>
              <a:ea typeface="Calibri"/>
              <a:cs typeface="Calibri"/>
              <a:sym typeface="Calibri"/>
            </a:endParaRPr>
          </a:p>
          <a:p>
            <a:pPr indent="-381000" lvl="0" marL="457200" marR="0" rtl="0" algn="l">
              <a:lnSpc>
                <a:spcPct val="100000"/>
              </a:lnSpc>
              <a:spcBef>
                <a:spcPts val="0"/>
              </a:spcBef>
              <a:spcAft>
                <a:spcPts val="0"/>
              </a:spcAft>
              <a:buClr>
                <a:srgbClr val="000000"/>
              </a:buClr>
              <a:buSzPts val="2400"/>
              <a:buFont typeface="Calibri"/>
              <a:buChar char="●"/>
            </a:pPr>
            <a:r>
              <a:rPr b="0" i="0" lang="en-IN" sz="2400" u="none" cap="none" strike="noStrike">
                <a:solidFill>
                  <a:srgbClr val="000000"/>
                </a:solidFill>
                <a:latin typeface="Calibri"/>
                <a:ea typeface="Calibri"/>
                <a:cs typeface="Calibri"/>
                <a:sym typeface="Calibri"/>
              </a:rPr>
              <a:t>Create a statement object to perform a query</a:t>
            </a:r>
            <a:endParaRPr b="0" i="0" sz="2400" u="none" cap="none" strike="noStrike">
              <a:solidFill>
                <a:srgbClr val="000000"/>
              </a:solidFill>
              <a:latin typeface="Calibri"/>
              <a:ea typeface="Calibri"/>
              <a:cs typeface="Calibri"/>
              <a:sym typeface="Calibri"/>
            </a:endParaRPr>
          </a:p>
          <a:p>
            <a:pPr indent="-381000" lvl="0" marL="457200" marR="0" rtl="0" algn="l">
              <a:lnSpc>
                <a:spcPct val="100000"/>
              </a:lnSpc>
              <a:spcBef>
                <a:spcPts val="0"/>
              </a:spcBef>
              <a:spcAft>
                <a:spcPts val="0"/>
              </a:spcAft>
              <a:buClr>
                <a:srgbClr val="000000"/>
              </a:buClr>
              <a:buSzPts val="2400"/>
              <a:buFont typeface="Calibri"/>
              <a:buChar char="●"/>
            </a:pPr>
            <a:r>
              <a:rPr b="0" i="0" lang="en-IN" sz="2400" u="none" cap="none" strike="noStrike">
                <a:solidFill>
                  <a:srgbClr val="000000"/>
                </a:solidFill>
                <a:latin typeface="Calibri"/>
                <a:ea typeface="Calibri"/>
                <a:cs typeface="Calibri"/>
                <a:sym typeface="Calibri"/>
              </a:rPr>
              <a:t>Execute the statement object &amp; return a query resultset.</a:t>
            </a:r>
            <a:endParaRPr b="0" i="0" sz="2400" u="none" cap="none" strike="noStrike">
              <a:solidFill>
                <a:srgbClr val="000000"/>
              </a:solidFill>
              <a:latin typeface="Calibri"/>
              <a:ea typeface="Calibri"/>
              <a:cs typeface="Calibri"/>
              <a:sym typeface="Calibri"/>
            </a:endParaRPr>
          </a:p>
          <a:p>
            <a:pPr indent="-381000" lvl="0" marL="457200" marR="0" rtl="0" algn="l">
              <a:lnSpc>
                <a:spcPct val="100000"/>
              </a:lnSpc>
              <a:spcBef>
                <a:spcPts val="0"/>
              </a:spcBef>
              <a:spcAft>
                <a:spcPts val="0"/>
              </a:spcAft>
              <a:buClr>
                <a:srgbClr val="000000"/>
              </a:buClr>
              <a:buSzPts val="2400"/>
              <a:buFont typeface="Calibri"/>
              <a:buChar char="●"/>
            </a:pPr>
            <a:r>
              <a:rPr b="0" i="0" lang="en-IN" sz="2400" u="none" cap="none" strike="noStrike">
                <a:solidFill>
                  <a:srgbClr val="000000"/>
                </a:solidFill>
                <a:latin typeface="Calibri"/>
                <a:ea typeface="Calibri"/>
                <a:cs typeface="Calibri"/>
                <a:sym typeface="Calibri"/>
              </a:rPr>
              <a:t>Close the resultset</a:t>
            </a:r>
            <a:endParaRPr b="0" i="0" sz="2400" u="none" cap="none" strike="noStrike">
              <a:solidFill>
                <a:srgbClr val="000000"/>
              </a:solidFill>
              <a:latin typeface="Calibri"/>
              <a:ea typeface="Calibri"/>
              <a:cs typeface="Calibri"/>
              <a:sym typeface="Calibri"/>
            </a:endParaRPr>
          </a:p>
          <a:p>
            <a:pPr indent="-381000" lvl="0" marL="457200" marR="0" rtl="0" algn="l">
              <a:lnSpc>
                <a:spcPct val="100000"/>
              </a:lnSpc>
              <a:spcBef>
                <a:spcPts val="0"/>
              </a:spcBef>
              <a:spcAft>
                <a:spcPts val="0"/>
              </a:spcAft>
              <a:buClr>
                <a:srgbClr val="000000"/>
              </a:buClr>
              <a:buSzPts val="2400"/>
              <a:buFont typeface="Calibri"/>
              <a:buChar char="●"/>
            </a:pPr>
            <a:r>
              <a:rPr b="0" i="0" lang="en-IN" sz="2400" u="none" cap="none" strike="noStrike">
                <a:solidFill>
                  <a:srgbClr val="000000"/>
                </a:solidFill>
                <a:latin typeface="Calibri"/>
                <a:ea typeface="Calibri"/>
                <a:cs typeface="Calibri"/>
                <a:sym typeface="Calibri"/>
              </a:rPr>
              <a:t>Close the connection.</a:t>
            </a:r>
            <a:endParaRPr b="0" i="0" sz="24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35"/>
          <p:cNvSpPr txBox="1"/>
          <p:nvPr>
            <p:ph type="title"/>
          </p:nvPr>
        </p:nvSpPr>
        <p:spPr>
          <a:xfrm>
            <a:off x="700358" y="379144"/>
            <a:ext cx="10947400" cy="756730"/>
          </a:xfrm>
          <a:prstGeom prst="rect">
            <a:avLst/>
          </a:prstGeom>
          <a:noFill/>
          <a:ln>
            <a:noFill/>
          </a:ln>
        </p:spPr>
        <p:txBody>
          <a:bodyPr anchorCtr="0" anchor="t" bIns="16925" lIns="16925" spcFirstLastPara="1" rIns="16925" wrap="square" tIns="16925">
            <a:noAutofit/>
          </a:bodyPr>
          <a:lstStyle/>
          <a:p>
            <a:pPr indent="0" lvl="0" marL="0" rtl="0" algn="l">
              <a:lnSpc>
                <a:spcPct val="100000"/>
              </a:lnSpc>
              <a:spcBef>
                <a:spcPts val="0"/>
              </a:spcBef>
              <a:spcAft>
                <a:spcPts val="0"/>
              </a:spcAft>
              <a:buSzPts val="1400"/>
              <a:buNone/>
            </a:pPr>
            <a:r>
              <a:rPr b="1" lang="en-IN" sz="3600">
                <a:latin typeface="Calibri"/>
                <a:ea typeface="Calibri"/>
                <a:cs typeface="Calibri"/>
                <a:sym typeface="Calibri"/>
              </a:rPr>
              <a:t>Summary</a:t>
            </a:r>
            <a:endParaRPr b="1" sz="3600">
              <a:latin typeface="Calibri"/>
              <a:ea typeface="Calibri"/>
              <a:cs typeface="Calibri"/>
              <a:sym typeface="Calibri"/>
            </a:endParaRPr>
          </a:p>
        </p:txBody>
      </p:sp>
      <p:sp>
        <p:nvSpPr>
          <p:cNvPr id="375" name="Google Shape;375;p35"/>
          <p:cNvSpPr txBox="1"/>
          <p:nvPr/>
        </p:nvSpPr>
        <p:spPr>
          <a:xfrm>
            <a:off x="797002" y="2174873"/>
            <a:ext cx="10947400" cy="756730"/>
          </a:xfrm>
          <a:prstGeom prst="rect">
            <a:avLst/>
          </a:prstGeom>
          <a:noFill/>
          <a:ln>
            <a:noFill/>
          </a:ln>
        </p:spPr>
        <p:txBody>
          <a:bodyPr anchorCtr="0" anchor="t" bIns="16925" lIns="16925" spcFirstLastPara="1" rIns="16925" wrap="square" tIns="16925">
            <a:noAutofit/>
          </a:bodyPr>
          <a:lstStyle/>
          <a:p>
            <a:pPr indent="-381000" lvl="0" marL="457200" marR="0" rtl="0" algn="l">
              <a:lnSpc>
                <a:spcPct val="100000"/>
              </a:lnSpc>
              <a:spcBef>
                <a:spcPts val="0"/>
              </a:spcBef>
              <a:spcAft>
                <a:spcPts val="0"/>
              </a:spcAft>
              <a:buClr>
                <a:schemeClr val="dk1"/>
              </a:buClr>
              <a:buSzPts val="2400"/>
              <a:buFont typeface="Calibri"/>
              <a:buChar char="●"/>
            </a:pPr>
            <a:r>
              <a:rPr b="0" i="0" lang="en-IN" sz="2400" u="none" cap="none" strike="noStrike">
                <a:solidFill>
                  <a:schemeClr val="dk1"/>
                </a:solidFill>
                <a:latin typeface="Calibri"/>
                <a:ea typeface="Calibri"/>
                <a:cs typeface="Calibri"/>
                <a:sym typeface="Calibri"/>
              </a:rPr>
              <a:t>We learned what is JDBC and steps to connect to the database.</a:t>
            </a:r>
            <a:endParaRPr b="0" i="0" sz="2400" u="none" cap="none" strike="noStrike">
              <a:solidFill>
                <a:schemeClr val="dk1"/>
              </a:solidFill>
              <a:latin typeface="Calibri"/>
              <a:ea typeface="Calibri"/>
              <a:cs typeface="Calibri"/>
              <a:sym typeface="Calibri"/>
            </a:endParaRPr>
          </a:p>
        </p:txBody>
      </p:sp>
      <p:sp>
        <p:nvSpPr>
          <p:cNvPr id="376" name="Google Shape;376;p35"/>
          <p:cNvSpPr/>
          <p:nvPr/>
        </p:nvSpPr>
        <p:spPr>
          <a:xfrm>
            <a:off x="9581211" y="5635599"/>
            <a:ext cx="2363147" cy="73866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n-IN" sz="1400" u="none" cap="none" strike="noStrike">
                <a:solidFill>
                  <a:schemeClr val="lt1"/>
                </a:solidFill>
                <a:latin typeface="Calibri"/>
                <a:ea typeface="Calibri"/>
                <a:cs typeface="Calibri"/>
                <a:sym typeface="Calibri"/>
              </a:rPr>
              <a:t>DO NOT WRITE ANYTHING</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IN" sz="1400" u="none" cap="none" strike="noStrike">
                <a:solidFill>
                  <a:schemeClr val="lt1"/>
                </a:solidFill>
                <a:latin typeface="Calibri"/>
                <a:ea typeface="Calibri"/>
                <a:cs typeface="Calibri"/>
                <a:sym typeface="Calibri"/>
              </a:rPr>
              <a:t>HERE. LEAVE THIS SPACE FOR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IN" sz="1400" u="none" cap="none" strike="noStrike">
                <a:solidFill>
                  <a:schemeClr val="lt1"/>
                </a:solidFill>
                <a:latin typeface="Calibri"/>
                <a:ea typeface="Calibri"/>
                <a:cs typeface="Calibri"/>
                <a:sym typeface="Calibri"/>
              </a:rPr>
              <a:t> WEBCAM</a:t>
            </a:r>
            <a:endParaRPr b="1" i="0" sz="1400" u="none" cap="none" strike="noStrike">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gf0b9ecf635_0_0"/>
          <p:cNvSpPr txBox="1"/>
          <p:nvPr/>
        </p:nvSpPr>
        <p:spPr>
          <a:xfrm>
            <a:off x="650700" y="1353150"/>
            <a:ext cx="108906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5" name="Google Shape;65;gf0b9ecf635_0_0"/>
          <p:cNvSpPr txBox="1"/>
          <p:nvPr/>
        </p:nvSpPr>
        <p:spPr>
          <a:xfrm>
            <a:off x="678056" y="420913"/>
            <a:ext cx="10947300" cy="526800"/>
          </a:xfrm>
          <a:prstGeom prst="rect">
            <a:avLst/>
          </a:prstGeom>
          <a:noFill/>
          <a:ln>
            <a:noFill/>
          </a:ln>
        </p:spPr>
        <p:txBody>
          <a:bodyPr anchorCtr="0" anchor="t" bIns="16925" lIns="16925" spcFirstLastPara="1" rIns="16925" wrap="square" tIns="16925">
            <a:spAutoFit/>
          </a:bodyPr>
          <a:lstStyle/>
          <a:p>
            <a:pPr indent="0" lvl="0" marL="0" marR="0" rtl="0" algn="l">
              <a:lnSpc>
                <a:spcPct val="100000"/>
              </a:lnSpc>
              <a:spcBef>
                <a:spcPts val="0"/>
              </a:spcBef>
              <a:spcAft>
                <a:spcPts val="0"/>
              </a:spcAft>
              <a:buClr>
                <a:schemeClr val="dk1"/>
              </a:buClr>
              <a:buSzPts val="1100"/>
              <a:buFont typeface="Arial"/>
              <a:buNone/>
            </a:pPr>
            <a:r>
              <a:rPr b="1" i="0" lang="en-IN" sz="3200" u="none" cap="none" strike="noStrike">
                <a:solidFill>
                  <a:srgbClr val="095A82"/>
                </a:solidFill>
                <a:latin typeface="Calibri"/>
                <a:ea typeface="Calibri"/>
                <a:cs typeface="Calibri"/>
                <a:sym typeface="Calibri"/>
              </a:rPr>
              <a:t>Expression operators</a:t>
            </a:r>
            <a:endParaRPr b="1" i="0" sz="3200" u="none" cap="none" strike="noStrike">
              <a:solidFill>
                <a:srgbClr val="095A82"/>
              </a:solidFill>
              <a:latin typeface="Calibri"/>
              <a:ea typeface="Calibri"/>
              <a:cs typeface="Calibri"/>
              <a:sym typeface="Calibri"/>
            </a:endParaRPr>
          </a:p>
        </p:txBody>
      </p:sp>
      <p:graphicFrame>
        <p:nvGraphicFramePr>
          <p:cNvPr id="66" name="Google Shape;66;gf0b9ecf635_0_0"/>
          <p:cNvGraphicFramePr/>
          <p:nvPr/>
        </p:nvGraphicFramePr>
        <p:xfrm>
          <a:off x="737800" y="1120877"/>
          <a:ext cx="3000000" cy="3000000"/>
        </p:xfrm>
        <a:graphic>
          <a:graphicData uri="http://schemas.openxmlformats.org/drawingml/2006/table">
            <a:tbl>
              <a:tblPr>
                <a:noFill/>
                <a:tableStyleId>{085615CA-CB12-4168-9F37-6DD8743341F1}</a:tableStyleId>
              </a:tblPr>
              <a:tblGrid>
                <a:gridCol w="1661275"/>
                <a:gridCol w="7593200"/>
              </a:tblGrid>
              <a:tr h="980400">
                <a:tc>
                  <a:txBody>
                    <a:bodyPr/>
                    <a:lstStyle/>
                    <a:p>
                      <a:pPr indent="0" lvl="0" marL="0" marR="0" rtl="0" algn="ctr">
                        <a:lnSpc>
                          <a:spcPct val="100000"/>
                        </a:lnSpc>
                        <a:spcBef>
                          <a:spcPts val="0"/>
                        </a:spcBef>
                        <a:spcAft>
                          <a:spcPts val="0"/>
                        </a:spcAft>
                        <a:buClr>
                          <a:srgbClr val="000000"/>
                        </a:buClr>
                        <a:buSzPts val="1800"/>
                        <a:buFont typeface="Arial"/>
                        <a:buNone/>
                      </a:pPr>
                      <a:r>
                        <a:rPr b="1" lang="en-IN" sz="1800" u="none" cap="none" strike="noStrike">
                          <a:latin typeface="Calibri"/>
                          <a:ea typeface="Calibri"/>
                          <a:cs typeface="Calibri"/>
                          <a:sym typeface="Calibri"/>
                        </a:rPr>
                        <a:t>Operator</a:t>
                      </a:r>
                      <a:endParaRPr b="1" sz="1800" u="none" cap="none" strike="noStrike">
                        <a:latin typeface="Calibri"/>
                        <a:ea typeface="Calibri"/>
                        <a:cs typeface="Calibri"/>
                        <a:sym typeface="Calibri"/>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1" lang="en-IN" sz="1800" u="none" cap="none" strike="noStrike">
                          <a:latin typeface="Calibri"/>
                          <a:ea typeface="Calibri"/>
                          <a:cs typeface="Calibri"/>
                          <a:sym typeface="Calibri"/>
                        </a:rPr>
                        <a:t>                                Explanation</a:t>
                      </a:r>
                      <a:endParaRPr b="1" sz="1800" u="none" cap="none" strike="noStrike">
                        <a:latin typeface="Calibri"/>
                        <a:ea typeface="Calibri"/>
                        <a:cs typeface="Calibri"/>
                        <a:sym typeface="Calibri"/>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005800">
                <a:tc>
                  <a:txBody>
                    <a:bodyPr/>
                    <a:lstStyle/>
                    <a:p>
                      <a:pPr indent="0" lvl="0" marL="0" marR="0" rtl="0" algn="ctr">
                        <a:lnSpc>
                          <a:spcPct val="115000"/>
                        </a:lnSpc>
                        <a:spcBef>
                          <a:spcPts val="0"/>
                        </a:spcBef>
                        <a:spcAft>
                          <a:spcPts val="0"/>
                        </a:spcAft>
                        <a:buClr>
                          <a:srgbClr val="000000"/>
                        </a:buClr>
                        <a:buSzPts val="1800"/>
                        <a:buFont typeface="Arial"/>
                        <a:buNone/>
                      </a:pPr>
                      <a:r>
                        <a:rPr lang="en-IN" sz="1800" u="none" cap="none" strike="noStrike">
                          <a:solidFill>
                            <a:schemeClr val="dk1"/>
                          </a:solidFill>
                          <a:latin typeface="Calibri"/>
                          <a:ea typeface="Calibri"/>
                          <a:cs typeface="Calibri"/>
                          <a:sym typeface="Calibri"/>
                        </a:rPr>
                        <a:t>=,!=,&gt;,&lt;,&gt;=,&lt;=,&lt;&gt;</a:t>
                      </a:r>
                      <a:endParaRPr sz="1800" u="none" cap="none" strike="noStrike">
                        <a:latin typeface="Calibri"/>
                        <a:ea typeface="Calibri"/>
                        <a:cs typeface="Calibri"/>
                        <a:sym typeface="Calibri"/>
                      </a:endParaRPr>
                    </a:p>
                  </a:txBody>
                  <a:tcPr marT="91425" marB="91425" marR="0"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marR="0" rtl="0" algn="l">
                        <a:lnSpc>
                          <a:spcPct val="115000"/>
                        </a:lnSpc>
                        <a:spcBef>
                          <a:spcPts val="0"/>
                        </a:spcBef>
                        <a:spcAft>
                          <a:spcPts val="0"/>
                        </a:spcAft>
                        <a:buClr>
                          <a:srgbClr val="000000"/>
                        </a:buClr>
                        <a:buSzPts val="1800"/>
                        <a:buFont typeface="Arial"/>
                        <a:buNone/>
                      </a:pPr>
                      <a:r>
                        <a:rPr lang="en-IN" sz="1800" u="none" cap="none" strike="noStrike">
                          <a:solidFill>
                            <a:schemeClr val="dk1"/>
                          </a:solidFill>
                          <a:latin typeface="Calibri"/>
                          <a:ea typeface="Calibri"/>
                          <a:cs typeface="Calibri"/>
                          <a:sym typeface="Calibri"/>
                        </a:rPr>
                        <a:t>When only one value is returned.</a:t>
                      </a:r>
                      <a:endParaRPr b="1" sz="1800" u="none" cap="none" strike="noStrike">
                        <a:solidFill>
                          <a:schemeClr val="dk1"/>
                        </a:solidFill>
                        <a:latin typeface="Calibri"/>
                        <a:ea typeface="Calibri"/>
                        <a:cs typeface="Calibri"/>
                        <a:sym typeface="Calibri"/>
                      </a:endParaRPr>
                    </a:p>
                  </a:txBody>
                  <a:tcPr marT="91425" marB="91425" marR="91425" marL="81000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731500">
                <a:tc>
                  <a:txBody>
                    <a:bodyPr/>
                    <a:lstStyle/>
                    <a:p>
                      <a:pPr indent="0" lvl="0" marL="0" marR="0" rtl="0" algn="l">
                        <a:lnSpc>
                          <a:spcPct val="115000"/>
                        </a:lnSpc>
                        <a:spcBef>
                          <a:spcPts val="0"/>
                        </a:spcBef>
                        <a:spcAft>
                          <a:spcPts val="0"/>
                        </a:spcAft>
                        <a:buClr>
                          <a:srgbClr val="000000"/>
                        </a:buClr>
                        <a:buSzPts val="1800"/>
                        <a:buFont typeface="Arial"/>
                        <a:buNone/>
                      </a:pPr>
                      <a:r>
                        <a:rPr lang="en-IN" sz="1800" u="none" cap="none" strike="noStrike">
                          <a:solidFill>
                            <a:schemeClr val="dk1"/>
                          </a:solidFill>
                          <a:latin typeface="Calibri"/>
                          <a:ea typeface="Calibri"/>
                          <a:cs typeface="Calibri"/>
                          <a:sym typeface="Calibri"/>
                        </a:rPr>
                        <a:t>           ALL</a:t>
                      </a:r>
                      <a:endParaRPr sz="1800" u="none" cap="none" strike="noStrike">
                        <a:latin typeface="Calibri"/>
                        <a:ea typeface="Calibri"/>
                        <a:cs typeface="Calibri"/>
                        <a:sym typeface="Calibri"/>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719999" marR="0" rtl="0" algn="l">
                        <a:lnSpc>
                          <a:spcPct val="100000"/>
                        </a:lnSpc>
                        <a:spcBef>
                          <a:spcPts val="0"/>
                        </a:spcBef>
                        <a:spcAft>
                          <a:spcPts val="0"/>
                        </a:spcAft>
                        <a:buClr>
                          <a:srgbClr val="000000"/>
                        </a:buClr>
                        <a:buSzPts val="1800"/>
                        <a:buFont typeface="Arial"/>
                        <a:buNone/>
                      </a:pPr>
                      <a:r>
                        <a:rPr lang="en-IN" sz="1800" u="none" cap="none" strike="noStrike">
                          <a:solidFill>
                            <a:schemeClr val="dk1"/>
                          </a:solidFill>
                          <a:latin typeface="Calibri"/>
                          <a:ea typeface="Calibri"/>
                          <a:cs typeface="Calibri"/>
                          <a:sym typeface="Calibri"/>
                        </a:rPr>
                        <a:t>Returns boolean value. TRUE when ALL values of subquery meets the condition. We have to use =,!=,&gt;,&lt;,&gt;=,&lt;=,&lt;&gt; before ALL</a:t>
                      </a:r>
                      <a:endParaRPr sz="1800" u="none" cap="none" strike="noStrike">
                        <a:solidFill>
                          <a:schemeClr val="dk1"/>
                        </a:solidFill>
                        <a:latin typeface="Calibri"/>
                        <a:ea typeface="Calibri"/>
                        <a:cs typeface="Calibri"/>
                        <a:sym typeface="Calibri"/>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731500">
                <a:tc>
                  <a:txBody>
                    <a:bodyPr/>
                    <a:lstStyle/>
                    <a:p>
                      <a:pPr indent="0" lvl="0" marL="0" marR="0" rtl="0" algn="ctr">
                        <a:lnSpc>
                          <a:spcPct val="100000"/>
                        </a:lnSpc>
                        <a:spcBef>
                          <a:spcPts val="0"/>
                        </a:spcBef>
                        <a:spcAft>
                          <a:spcPts val="0"/>
                        </a:spcAft>
                        <a:buClr>
                          <a:srgbClr val="000000"/>
                        </a:buClr>
                        <a:buSzPts val="1800"/>
                        <a:buFont typeface="Arial"/>
                        <a:buNone/>
                      </a:pPr>
                      <a:r>
                        <a:rPr lang="en-IN" sz="1800" u="none" cap="none" strike="noStrike">
                          <a:solidFill>
                            <a:schemeClr val="dk1"/>
                          </a:solidFill>
                          <a:latin typeface="Calibri"/>
                          <a:ea typeface="Calibri"/>
                          <a:cs typeface="Calibri"/>
                          <a:sym typeface="Calibri"/>
                        </a:rPr>
                        <a:t>  ANY</a:t>
                      </a:r>
                      <a:endParaRPr sz="1800" u="none" cap="none" strike="noStrike">
                        <a:latin typeface="Calibri"/>
                        <a:ea typeface="Calibri"/>
                        <a:cs typeface="Calibri"/>
                        <a:sym typeface="Calibri"/>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solidFill>
                            <a:schemeClr val="dk1"/>
                          </a:solidFill>
                          <a:latin typeface="Calibri"/>
                          <a:ea typeface="Calibri"/>
                          <a:cs typeface="Calibri"/>
                          <a:sym typeface="Calibri"/>
                        </a:rPr>
                        <a:t>Returns boolean value. TRUE when ANY value of subquery meets the condition. We have to use =,!=,&gt;,&lt;,&gt;=,&lt;=,&lt;&gt; before ANY</a:t>
                      </a:r>
                      <a:endParaRPr sz="1800" u="none" cap="none" strike="noStrike">
                        <a:latin typeface="Calibri"/>
                        <a:ea typeface="Calibri"/>
                        <a:cs typeface="Calibri"/>
                        <a:sym typeface="Calibri"/>
                      </a:endParaRPr>
                    </a:p>
                  </a:txBody>
                  <a:tcPr marT="91425" marB="91425" marR="91425" marL="81000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005800">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Calibri"/>
                          <a:ea typeface="Calibri"/>
                          <a:cs typeface="Calibri"/>
                          <a:sym typeface="Calibri"/>
                        </a:rPr>
                        <a:t>             IN</a:t>
                      </a:r>
                      <a:endParaRPr sz="1800" u="none" cap="none" strike="noStrike">
                        <a:latin typeface="Calibri"/>
                        <a:ea typeface="Calibri"/>
                        <a:cs typeface="Calibri"/>
                        <a:sym typeface="Calibri"/>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chemeClr val="dk1"/>
                        </a:buClr>
                        <a:buSzPts val="1100"/>
                        <a:buFont typeface="Arial"/>
                        <a:buNone/>
                      </a:pPr>
                      <a:r>
                        <a:rPr lang="en-IN" sz="1800" u="none" cap="none" strike="noStrike">
                          <a:solidFill>
                            <a:schemeClr val="dk1"/>
                          </a:solidFill>
                          <a:latin typeface="Calibri"/>
                          <a:ea typeface="Calibri"/>
                          <a:cs typeface="Calibri"/>
                          <a:sym typeface="Calibri"/>
                        </a:rPr>
                        <a:t>Same as ANY. But, We cannot use =,!=,&gt;,&lt;,&gt;=,&lt;=,&lt;&gt; before IN</a:t>
                      </a:r>
                      <a:endParaRPr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b="1" lang="en-IN" sz="1800" u="none" cap="none" strike="noStrike">
                          <a:solidFill>
                            <a:schemeClr val="dk1"/>
                          </a:solidFill>
                          <a:latin typeface="Calibri"/>
                          <a:ea typeface="Calibri"/>
                          <a:cs typeface="Calibri"/>
                          <a:sym typeface="Calibri"/>
                        </a:rPr>
                        <a:t>ANY / ALL / IN </a:t>
                      </a:r>
                      <a:r>
                        <a:rPr lang="en-IN" sz="1800" u="none" cap="none" strike="noStrike">
                          <a:solidFill>
                            <a:schemeClr val="dk1"/>
                          </a:solidFill>
                          <a:latin typeface="Calibri"/>
                          <a:ea typeface="Calibri"/>
                          <a:cs typeface="Calibri"/>
                          <a:sym typeface="Calibri"/>
                        </a:rPr>
                        <a:t>is used when</a:t>
                      </a:r>
                      <a:r>
                        <a:rPr b="1" lang="en-IN" sz="1800" u="none" cap="none" strike="noStrike">
                          <a:solidFill>
                            <a:schemeClr val="dk1"/>
                          </a:solidFill>
                          <a:latin typeface="Calibri"/>
                          <a:ea typeface="Calibri"/>
                          <a:cs typeface="Calibri"/>
                          <a:sym typeface="Calibri"/>
                        </a:rPr>
                        <a:t> more than one </a:t>
                      </a:r>
                      <a:r>
                        <a:rPr lang="en-IN" sz="1800" u="none" cap="none" strike="noStrike">
                          <a:solidFill>
                            <a:schemeClr val="dk1"/>
                          </a:solidFill>
                          <a:latin typeface="Calibri"/>
                          <a:ea typeface="Calibri"/>
                          <a:cs typeface="Calibri"/>
                          <a:sym typeface="Calibri"/>
                        </a:rPr>
                        <a:t>value is returned</a:t>
                      </a:r>
                      <a:r>
                        <a:rPr b="1" lang="en-IN" sz="1800" u="none" cap="none" strike="noStrike">
                          <a:solidFill>
                            <a:schemeClr val="dk1"/>
                          </a:solidFill>
                          <a:latin typeface="Calibri"/>
                          <a:ea typeface="Calibri"/>
                          <a:cs typeface="Calibri"/>
                          <a:sym typeface="Calibri"/>
                        </a:rPr>
                        <a:t>.</a:t>
                      </a:r>
                      <a:endParaRPr sz="1800" u="none" cap="none" strike="noStrike">
                        <a:solidFill>
                          <a:schemeClr val="dk1"/>
                        </a:solidFill>
                        <a:latin typeface="Calibri"/>
                        <a:ea typeface="Calibri"/>
                        <a:cs typeface="Calibri"/>
                        <a:sym typeface="Calibri"/>
                      </a:endParaRPr>
                    </a:p>
                  </a:txBody>
                  <a:tcPr marT="91425" marB="91425" marR="91425" marL="81000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gdfd20670fb_0_30"/>
          <p:cNvSpPr/>
          <p:nvPr/>
        </p:nvSpPr>
        <p:spPr>
          <a:xfrm>
            <a:off x="4205098" y="2967335"/>
            <a:ext cx="3781500" cy="923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500"/>
              <a:buFont typeface="Arial"/>
              <a:buNone/>
            </a:pPr>
            <a:r>
              <a:rPr b="1" i="0" lang="en-IN" sz="5500" u="none" cap="none" strike="noStrike">
                <a:solidFill>
                  <a:schemeClr val="dk2"/>
                </a:solidFill>
                <a:latin typeface="Arial"/>
                <a:ea typeface="Arial"/>
                <a:cs typeface="Arial"/>
                <a:sym typeface="Arial"/>
              </a:rPr>
              <a:t>Thank You</a:t>
            </a:r>
            <a:endParaRPr b="1" i="0" sz="5500" u="none" cap="none" strike="noStrike">
              <a:solidFill>
                <a:schemeClr val="dk2"/>
              </a:solidFill>
              <a:latin typeface="Arial"/>
              <a:ea typeface="Arial"/>
              <a:cs typeface="Arial"/>
              <a:sym typeface="Arial"/>
            </a:endParaRPr>
          </a:p>
        </p:txBody>
      </p:sp>
      <p:sp>
        <p:nvSpPr>
          <p:cNvPr id="382" name="Google Shape;382;gdfd20670fb_0_30"/>
          <p:cNvSpPr/>
          <p:nvPr/>
        </p:nvSpPr>
        <p:spPr>
          <a:xfrm>
            <a:off x="3411959" y="6543428"/>
            <a:ext cx="6096000" cy="230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IN" sz="900" u="none" cap="none" strike="noStrike">
                <a:solidFill>
                  <a:schemeClr val="lt1"/>
                </a:solidFill>
                <a:latin typeface="Roboto"/>
                <a:ea typeface="Roboto"/>
                <a:cs typeface="Roboto"/>
                <a:sym typeface="Roboto"/>
              </a:rPr>
              <a:t>Proprietary content. ©Great Learning. All Rights Reserved. Unauthorized use or distribution prohibited</a:t>
            </a:r>
            <a:endParaRPr b="0" i="0" sz="900" u="none" cap="none" strike="noStrike">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gf5fdb359c4_0_6"/>
          <p:cNvSpPr txBox="1"/>
          <p:nvPr/>
        </p:nvSpPr>
        <p:spPr>
          <a:xfrm>
            <a:off x="650700" y="1353150"/>
            <a:ext cx="10890600" cy="18471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chemeClr val="dk1"/>
              </a:buClr>
              <a:buSzPts val="1800"/>
              <a:buFont typeface="Calibri"/>
              <a:buAutoNum type="arabicPeriod"/>
            </a:pPr>
            <a:r>
              <a:rPr b="0" i="0" lang="en-IN" sz="1800" u="none" cap="none" strike="noStrike">
                <a:solidFill>
                  <a:schemeClr val="dk1"/>
                </a:solidFill>
                <a:latin typeface="Calibri"/>
                <a:ea typeface="Calibri"/>
                <a:cs typeface="Calibri"/>
                <a:sym typeface="Calibri"/>
              </a:rPr>
              <a:t>We can use subquery with WHERE, HAVING and FROM clauses.</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AutoNum type="arabicPeriod"/>
            </a:pPr>
            <a:r>
              <a:rPr b="0" i="0" lang="en-IN" sz="1800" u="none" cap="none" strike="noStrike">
                <a:solidFill>
                  <a:schemeClr val="dk1"/>
                </a:solidFill>
                <a:latin typeface="Calibri"/>
                <a:ea typeface="Calibri"/>
                <a:cs typeface="Calibri"/>
                <a:sym typeface="Calibri"/>
              </a:rPr>
              <a:t>Subquery can have SELECT, INSERT, UPDATE and DELETE statement along with expression operators.</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AutoNum type="arabicPeriod"/>
            </a:pPr>
            <a:r>
              <a:rPr b="0" i="0" lang="en-IN" sz="1800" u="none" cap="none" strike="noStrike">
                <a:solidFill>
                  <a:schemeClr val="dk1"/>
                </a:solidFill>
                <a:latin typeface="Calibri"/>
                <a:ea typeface="Calibri"/>
                <a:cs typeface="Calibri"/>
                <a:sym typeface="Calibri"/>
              </a:rPr>
              <a:t>The outer query is called main query and the inner query is called subquery. We can have 32 subqueries.</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AutoNum type="arabicPeriod"/>
            </a:pPr>
            <a:r>
              <a:rPr b="0" i="0" lang="en-IN" sz="1800" u="none" cap="none" strike="noStrike">
                <a:solidFill>
                  <a:schemeClr val="dk1"/>
                </a:solidFill>
                <a:latin typeface="Calibri"/>
                <a:ea typeface="Calibri"/>
                <a:cs typeface="Calibri"/>
                <a:sym typeface="Calibri"/>
              </a:rPr>
              <a:t>Subqueries should be inside parentheses.</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AutoNum type="arabicPeriod"/>
            </a:pPr>
            <a:r>
              <a:rPr b="0" i="0" lang="en-IN" sz="1800" u="none" cap="none" strike="noStrike">
                <a:solidFill>
                  <a:schemeClr val="dk1"/>
                </a:solidFill>
                <a:latin typeface="Calibri"/>
                <a:ea typeface="Calibri"/>
                <a:cs typeface="Calibri"/>
                <a:sym typeface="Calibri"/>
              </a:rPr>
              <a:t>Subquery should be to the right side of the operator only.</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AutoNum type="arabicPeriod"/>
            </a:pPr>
            <a:r>
              <a:rPr b="0" i="0" lang="en-IN" sz="1800" u="none" cap="none" strike="noStrike">
                <a:solidFill>
                  <a:schemeClr val="dk1"/>
                </a:solidFill>
                <a:latin typeface="Calibri"/>
                <a:ea typeface="Calibri"/>
                <a:cs typeface="Calibri"/>
                <a:sym typeface="Calibri"/>
              </a:rPr>
              <a:t>We </a:t>
            </a:r>
            <a:r>
              <a:rPr b="1" i="0" lang="en-IN" sz="1800" u="none" cap="none" strike="noStrike">
                <a:solidFill>
                  <a:schemeClr val="dk1"/>
                </a:solidFill>
                <a:latin typeface="Calibri"/>
                <a:ea typeface="Calibri"/>
                <a:cs typeface="Calibri"/>
                <a:sym typeface="Calibri"/>
              </a:rPr>
              <a:t>cannot </a:t>
            </a:r>
            <a:r>
              <a:rPr b="0" i="0" lang="en-IN" sz="1800" u="none" cap="none" strike="noStrike">
                <a:solidFill>
                  <a:schemeClr val="dk1"/>
                </a:solidFill>
                <a:latin typeface="Calibri"/>
                <a:ea typeface="Calibri"/>
                <a:cs typeface="Calibri"/>
                <a:sym typeface="Calibri"/>
              </a:rPr>
              <a:t>use ORDER BY clause in subquery. We can use GROUP BY command to perform same function.</a:t>
            </a:r>
            <a:endParaRPr b="0" i="0" sz="1800" u="none" cap="none" strike="noStrike">
              <a:solidFill>
                <a:schemeClr val="dk1"/>
              </a:solidFill>
              <a:latin typeface="Calibri"/>
              <a:ea typeface="Calibri"/>
              <a:cs typeface="Calibri"/>
              <a:sym typeface="Calibri"/>
            </a:endParaRPr>
          </a:p>
        </p:txBody>
      </p:sp>
      <p:sp>
        <p:nvSpPr>
          <p:cNvPr id="72" name="Google Shape;72;gf5fdb359c4_0_6"/>
          <p:cNvSpPr txBox="1"/>
          <p:nvPr/>
        </p:nvSpPr>
        <p:spPr>
          <a:xfrm>
            <a:off x="678056" y="420913"/>
            <a:ext cx="10947300" cy="526800"/>
          </a:xfrm>
          <a:prstGeom prst="rect">
            <a:avLst/>
          </a:prstGeom>
          <a:noFill/>
          <a:ln>
            <a:noFill/>
          </a:ln>
        </p:spPr>
        <p:txBody>
          <a:bodyPr anchorCtr="0" anchor="t" bIns="16925" lIns="16925" spcFirstLastPara="1" rIns="16925" wrap="square" tIns="16925">
            <a:spAutoFit/>
          </a:bodyPr>
          <a:lstStyle/>
          <a:p>
            <a:pPr indent="0" lvl="0" marL="0" marR="0" rtl="0" algn="l">
              <a:lnSpc>
                <a:spcPct val="100000"/>
              </a:lnSpc>
              <a:spcBef>
                <a:spcPts val="0"/>
              </a:spcBef>
              <a:spcAft>
                <a:spcPts val="0"/>
              </a:spcAft>
              <a:buClr>
                <a:schemeClr val="dk1"/>
              </a:buClr>
              <a:buSzPts val="1100"/>
              <a:buFont typeface="Arial"/>
              <a:buNone/>
            </a:pPr>
            <a:r>
              <a:rPr b="1" i="0" lang="en-IN" sz="3200" u="none" cap="none" strike="noStrike">
                <a:solidFill>
                  <a:srgbClr val="095A82"/>
                </a:solidFill>
                <a:latin typeface="Calibri"/>
                <a:ea typeface="Calibri"/>
                <a:cs typeface="Calibri"/>
                <a:sym typeface="Calibri"/>
              </a:rPr>
              <a:t>Subquery rules</a:t>
            </a:r>
            <a:endParaRPr b="1" i="0" sz="3200" u="none" cap="none" strike="noStrike">
              <a:solidFill>
                <a:srgbClr val="095A82"/>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gf5fdb359c4_0_12"/>
          <p:cNvSpPr txBox="1"/>
          <p:nvPr/>
        </p:nvSpPr>
        <p:spPr>
          <a:xfrm>
            <a:off x="650700" y="1353150"/>
            <a:ext cx="10890600" cy="12930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chemeClr val="dk1"/>
              </a:buClr>
              <a:buSzPts val="1800"/>
              <a:buFont typeface="Calibri"/>
              <a:buAutoNum type="arabicPeriod"/>
            </a:pPr>
            <a:r>
              <a:rPr b="0" i="0" lang="en-IN" sz="1800" u="none" cap="none" strike="noStrike">
                <a:solidFill>
                  <a:schemeClr val="dk1"/>
                </a:solidFill>
                <a:latin typeface="Calibri"/>
                <a:ea typeface="Calibri"/>
                <a:cs typeface="Calibri"/>
                <a:sym typeface="Calibri"/>
              </a:rPr>
              <a:t>Select * from Population where economy = (select economy from GDP WHERE ranking = 1);</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AutoNum type="arabicPeriod"/>
            </a:pPr>
            <a:r>
              <a:rPr b="0" i="0" lang="en-IN" sz="1800" u="none" cap="none" strike="noStrike">
                <a:solidFill>
                  <a:schemeClr val="dk1"/>
                </a:solidFill>
                <a:latin typeface="Calibri"/>
                <a:ea typeface="Calibri"/>
                <a:cs typeface="Calibri"/>
                <a:sym typeface="Calibri"/>
              </a:rPr>
              <a:t>Select * from Population where economy = ALL (select economy from GDP WHERE ranking &lt;= 10);</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AutoNum type="arabicPeriod"/>
            </a:pPr>
            <a:r>
              <a:rPr b="0" i="0" lang="en-IN" sz="1800" u="none" cap="none" strike="noStrike">
                <a:solidFill>
                  <a:schemeClr val="dk1"/>
                </a:solidFill>
                <a:latin typeface="Calibri"/>
                <a:ea typeface="Calibri"/>
                <a:cs typeface="Calibri"/>
                <a:sym typeface="Calibri"/>
              </a:rPr>
              <a:t>Select * from Population where Population &lt;= ANY (select Gdp from GDP WHERE ranking &lt;= 10);</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AutoNum type="arabicPeriod"/>
            </a:pPr>
            <a:r>
              <a:rPr b="0" i="0" lang="en-IN" sz="1800" u="none" cap="none" strike="noStrike">
                <a:solidFill>
                  <a:schemeClr val="dk1"/>
                </a:solidFill>
                <a:latin typeface="Calibri"/>
                <a:ea typeface="Calibri"/>
                <a:cs typeface="Calibri"/>
                <a:sym typeface="Calibri"/>
              </a:rPr>
              <a:t>Select * from Population where economy IN (select economy from GDP WHERE ranking &lt;= 10);</a:t>
            </a:r>
            <a:endParaRPr b="0" i="0" sz="1800" u="none" cap="none" strike="noStrike">
              <a:solidFill>
                <a:schemeClr val="dk1"/>
              </a:solidFill>
              <a:latin typeface="Calibri"/>
              <a:ea typeface="Calibri"/>
              <a:cs typeface="Calibri"/>
              <a:sym typeface="Calibri"/>
            </a:endParaRPr>
          </a:p>
        </p:txBody>
      </p:sp>
      <p:sp>
        <p:nvSpPr>
          <p:cNvPr id="78" name="Google Shape;78;gf5fdb359c4_0_12"/>
          <p:cNvSpPr txBox="1"/>
          <p:nvPr/>
        </p:nvSpPr>
        <p:spPr>
          <a:xfrm>
            <a:off x="678056" y="420913"/>
            <a:ext cx="10947300" cy="526800"/>
          </a:xfrm>
          <a:prstGeom prst="rect">
            <a:avLst/>
          </a:prstGeom>
          <a:noFill/>
          <a:ln>
            <a:noFill/>
          </a:ln>
        </p:spPr>
        <p:txBody>
          <a:bodyPr anchorCtr="0" anchor="t" bIns="16925" lIns="16925" spcFirstLastPara="1" rIns="16925" wrap="square" tIns="16925">
            <a:spAutoFit/>
          </a:bodyPr>
          <a:lstStyle/>
          <a:p>
            <a:pPr indent="0" lvl="0" marL="0" marR="0" rtl="0" algn="l">
              <a:lnSpc>
                <a:spcPct val="100000"/>
              </a:lnSpc>
              <a:spcBef>
                <a:spcPts val="0"/>
              </a:spcBef>
              <a:spcAft>
                <a:spcPts val="0"/>
              </a:spcAft>
              <a:buClr>
                <a:schemeClr val="dk1"/>
              </a:buClr>
              <a:buSzPts val="1100"/>
              <a:buFont typeface="Arial"/>
              <a:buNone/>
            </a:pPr>
            <a:r>
              <a:rPr b="1" i="0" lang="en-IN" sz="3200" u="none" cap="none" strike="noStrike">
                <a:solidFill>
                  <a:srgbClr val="095A82"/>
                </a:solidFill>
                <a:latin typeface="Calibri"/>
                <a:ea typeface="Calibri"/>
                <a:cs typeface="Calibri"/>
                <a:sym typeface="Calibri"/>
              </a:rPr>
              <a:t>Subquery example</a:t>
            </a:r>
            <a:endParaRPr b="1" i="0" sz="3200" u="none" cap="none" strike="noStrike">
              <a:solidFill>
                <a:srgbClr val="095A82"/>
              </a:solidFill>
              <a:latin typeface="Calibri"/>
              <a:ea typeface="Calibri"/>
              <a:cs typeface="Calibri"/>
              <a:sym typeface="Calibri"/>
            </a:endParaRPr>
          </a:p>
        </p:txBody>
      </p:sp>
      <p:graphicFrame>
        <p:nvGraphicFramePr>
          <p:cNvPr id="79" name="Google Shape;79;gf5fdb359c4_0_12"/>
          <p:cNvGraphicFramePr/>
          <p:nvPr/>
        </p:nvGraphicFramePr>
        <p:xfrm>
          <a:off x="678050" y="3210800"/>
          <a:ext cx="3000000" cy="3000000"/>
        </p:xfrm>
        <a:graphic>
          <a:graphicData uri="http://schemas.openxmlformats.org/drawingml/2006/table">
            <a:tbl>
              <a:tblPr>
                <a:noFill/>
                <a:tableStyleId>{085615CA-CB12-4168-9F37-6DD8743341F1}</a:tableStyleId>
              </a:tblPr>
              <a:tblGrid>
                <a:gridCol w="1473200"/>
                <a:gridCol w="1473200"/>
                <a:gridCol w="1473200"/>
              </a:tblGrid>
              <a:tr h="381000">
                <a:tc>
                  <a:txBody>
                    <a:bodyPr/>
                    <a:lstStyle/>
                    <a:p>
                      <a:pPr indent="0" lvl="0" marL="0" marR="0" rtl="0" algn="ctr">
                        <a:lnSpc>
                          <a:spcPct val="100000"/>
                        </a:lnSpc>
                        <a:spcBef>
                          <a:spcPts val="0"/>
                        </a:spcBef>
                        <a:spcAft>
                          <a:spcPts val="0"/>
                        </a:spcAft>
                        <a:buClr>
                          <a:srgbClr val="000000"/>
                        </a:buClr>
                        <a:buSzPts val="1800"/>
                        <a:buFont typeface="Arial"/>
                        <a:buNone/>
                      </a:pPr>
                      <a:r>
                        <a:rPr b="1" lang="en-IN" sz="1800" u="none" cap="none" strike="noStrike">
                          <a:latin typeface="Calibri"/>
                          <a:ea typeface="Calibri"/>
                          <a:cs typeface="Calibri"/>
                          <a:sym typeface="Calibri"/>
                        </a:rPr>
                        <a:t>Ranking</a:t>
                      </a:r>
                      <a:endParaRPr b="1" sz="1800" u="none" cap="none" strike="noStrike">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1" lang="en-IN" sz="1800" u="none" cap="none" strike="noStrike">
                          <a:latin typeface="Calibri"/>
                          <a:ea typeface="Calibri"/>
                          <a:cs typeface="Calibri"/>
                          <a:sym typeface="Calibri"/>
                        </a:rPr>
                        <a:t>Economy</a:t>
                      </a:r>
                      <a:endParaRPr b="1" sz="1800" u="none" cap="none" strike="noStrike">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1" lang="en-IN" sz="1800" u="none" cap="none" strike="noStrike">
                          <a:latin typeface="Calibri"/>
                          <a:ea typeface="Calibri"/>
                          <a:cs typeface="Calibri"/>
                          <a:sym typeface="Calibri"/>
                        </a:rPr>
                        <a:t>Population</a:t>
                      </a:r>
                      <a:endParaRPr b="1" sz="1800" u="none" cap="none" strike="noStrike">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marR="0" rtl="0" algn="ctr">
                        <a:lnSpc>
                          <a:spcPct val="100000"/>
                        </a:lnSpc>
                        <a:spcBef>
                          <a:spcPts val="0"/>
                        </a:spcBef>
                        <a:spcAft>
                          <a:spcPts val="0"/>
                        </a:spcAft>
                        <a:buClr>
                          <a:srgbClr val="000000"/>
                        </a:buClr>
                        <a:buSzPts val="1800"/>
                        <a:buFont typeface="Arial"/>
                        <a:buNone/>
                      </a:pPr>
                      <a:r>
                        <a:rPr lang="en-IN" sz="1800" u="none" cap="none" strike="noStrike">
                          <a:latin typeface="Calibri"/>
                          <a:ea typeface="Calibri"/>
                          <a:cs typeface="Calibri"/>
                          <a:sym typeface="Calibri"/>
                        </a:rPr>
                        <a:t>1</a:t>
                      </a:r>
                      <a:endParaRPr sz="1800" u="none" cap="none" strike="noStrike">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IN" sz="1800" u="none" cap="none" strike="noStrike">
                          <a:latin typeface="Calibri"/>
                          <a:ea typeface="Calibri"/>
                          <a:cs typeface="Calibri"/>
                          <a:sym typeface="Calibri"/>
                        </a:rPr>
                        <a:t>China</a:t>
                      </a:r>
                      <a:endParaRPr sz="1800" u="none" cap="none" strike="noStrike">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IN" sz="1800" u="none" cap="none" strike="noStrike">
                          <a:latin typeface="Calibri"/>
                          <a:ea typeface="Calibri"/>
                          <a:cs typeface="Calibri"/>
                          <a:sym typeface="Calibri"/>
                        </a:rPr>
                        <a:t>140</a:t>
                      </a:r>
                      <a:endParaRPr sz="1800" u="none" cap="none" strike="noStrike">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marR="0" rtl="0" algn="ctr">
                        <a:lnSpc>
                          <a:spcPct val="100000"/>
                        </a:lnSpc>
                        <a:spcBef>
                          <a:spcPts val="0"/>
                        </a:spcBef>
                        <a:spcAft>
                          <a:spcPts val="0"/>
                        </a:spcAft>
                        <a:buClr>
                          <a:srgbClr val="000000"/>
                        </a:buClr>
                        <a:buSzPts val="1800"/>
                        <a:buFont typeface="Arial"/>
                        <a:buNone/>
                      </a:pPr>
                      <a:r>
                        <a:rPr lang="en-IN" sz="1800" u="none" cap="none" strike="noStrike">
                          <a:latin typeface="Calibri"/>
                          <a:ea typeface="Calibri"/>
                          <a:cs typeface="Calibri"/>
                          <a:sym typeface="Calibri"/>
                        </a:rPr>
                        <a:t>2</a:t>
                      </a:r>
                      <a:endParaRPr sz="1800" u="none" cap="none" strike="noStrike">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IN" sz="1800" u="none" cap="none" strike="noStrike"/>
                        <a:t>India</a:t>
                      </a:r>
                      <a:endParaRPr sz="1800" u="none" cap="none" strike="noStrike"/>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IN" sz="1800" u="none" cap="none" strike="noStrike"/>
                        <a:t>138</a:t>
                      </a:r>
                      <a:endParaRPr sz="1800" u="none" cap="none" strike="noStrike"/>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marR="0" rtl="0" algn="ctr">
                        <a:lnSpc>
                          <a:spcPct val="100000"/>
                        </a:lnSpc>
                        <a:spcBef>
                          <a:spcPts val="0"/>
                        </a:spcBef>
                        <a:spcAft>
                          <a:spcPts val="0"/>
                        </a:spcAft>
                        <a:buClr>
                          <a:srgbClr val="000000"/>
                        </a:buClr>
                        <a:buSzPts val="1800"/>
                        <a:buFont typeface="Arial"/>
                        <a:buNone/>
                      </a:pPr>
                      <a:r>
                        <a:rPr lang="en-IN" sz="1800" u="none" cap="none" strike="noStrike">
                          <a:latin typeface="Calibri"/>
                          <a:ea typeface="Calibri"/>
                          <a:cs typeface="Calibri"/>
                          <a:sym typeface="Calibri"/>
                        </a:rPr>
                        <a:t>3</a:t>
                      </a:r>
                      <a:endParaRPr sz="1800" u="none" cap="none" strike="noStrike">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IN" sz="1800" u="none" cap="none" strike="noStrike">
                          <a:latin typeface="Calibri"/>
                          <a:ea typeface="Calibri"/>
                          <a:cs typeface="Calibri"/>
                          <a:sym typeface="Calibri"/>
                        </a:rPr>
                        <a:t>USA</a:t>
                      </a:r>
                      <a:endParaRPr sz="1800" u="none" cap="none" strike="noStrike">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IN" sz="1800" u="none" cap="none" strike="noStrike">
                          <a:latin typeface="Calibri"/>
                          <a:ea typeface="Calibri"/>
                          <a:cs typeface="Calibri"/>
                          <a:sym typeface="Calibri"/>
                        </a:rPr>
                        <a:t>32</a:t>
                      </a:r>
                      <a:endParaRPr sz="1800" u="none" cap="none" strike="noStrike">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graphicFrame>
        <p:nvGraphicFramePr>
          <p:cNvPr id="80" name="Google Shape;80;gf5fdb359c4_0_12"/>
          <p:cNvGraphicFramePr/>
          <p:nvPr/>
        </p:nvGraphicFramePr>
        <p:xfrm>
          <a:off x="6096000" y="3210800"/>
          <a:ext cx="3000000" cy="3000000"/>
        </p:xfrm>
        <a:graphic>
          <a:graphicData uri="http://schemas.openxmlformats.org/drawingml/2006/table">
            <a:tbl>
              <a:tblPr>
                <a:noFill/>
                <a:tableStyleId>{085615CA-CB12-4168-9F37-6DD8743341F1}</a:tableStyleId>
              </a:tblPr>
              <a:tblGrid>
                <a:gridCol w="1473200"/>
                <a:gridCol w="1473200"/>
                <a:gridCol w="1473200"/>
              </a:tblGrid>
              <a:tr h="381000">
                <a:tc>
                  <a:txBody>
                    <a:bodyPr/>
                    <a:lstStyle/>
                    <a:p>
                      <a:pPr indent="0" lvl="0" marL="0" marR="0" rtl="0" algn="ctr">
                        <a:lnSpc>
                          <a:spcPct val="100000"/>
                        </a:lnSpc>
                        <a:spcBef>
                          <a:spcPts val="0"/>
                        </a:spcBef>
                        <a:spcAft>
                          <a:spcPts val="0"/>
                        </a:spcAft>
                        <a:buClr>
                          <a:srgbClr val="000000"/>
                        </a:buClr>
                        <a:buSzPts val="1800"/>
                        <a:buFont typeface="Arial"/>
                        <a:buNone/>
                      </a:pPr>
                      <a:r>
                        <a:rPr b="1" lang="en-IN" sz="1800" u="none" cap="none" strike="noStrike">
                          <a:latin typeface="Calibri"/>
                          <a:ea typeface="Calibri"/>
                          <a:cs typeface="Calibri"/>
                          <a:sym typeface="Calibri"/>
                        </a:rPr>
                        <a:t>Ranking</a:t>
                      </a:r>
                      <a:endParaRPr b="1" sz="1800" u="none" cap="none" strike="noStrike">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1" lang="en-IN" sz="1800" u="none" cap="none" strike="noStrike">
                          <a:latin typeface="Calibri"/>
                          <a:ea typeface="Calibri"/>
                          <a:cs typeface="Calibri"/>
                          <a:sym typeface="Calibri"/>
                        </a:rPr>
                        <a:t>Economy</a:t>
                      </a:r>
                      <a:endParaRPr b="1" sz="1800" u="none" cap="none" strike="noStrike">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1" lang="en-IN" sz="1800" u="none" cap="none" strike="noStrike">
                          <a:latin typeface="Calibri"/>
                          <a:ea typeface="Calibri"/>
                          <a:cs typeface="Calibri"/>
                          <a:sym typeface="Calibri"/>
                        </a:rPr>
                        <a:t>GDP</a:t>
                      </a:r>
                      <a:endParaRPr b="1" sz="1800" u="none" cap="none" strike="noStrike">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marR="0" rtl="0" algn="ctr">
                        <a:lnSpc>
                          <a:spcPct val="100000"/>
                        </a:lnSpc>
                        <a:spcBef>
                          <a:spcPts val="0"/>
                        </a:spcBef>
                        <a:spcAft>
                          <a:spcPts val="0"/>
                        </a:spcAft>
                        <a:buClr>
                          <a:srgbClr val="000000"/>
                        </a:buClr>
                        <a:buSzPts val="1800"/>
                        <a:buFont typeface="Arial"/>
                        <a:buNone/>
                      </a:pPr>
                      <a:r>
                        <a:rPr lang="en-IN" sz="1800" u="none" cap="none" strike="noStrike">
                          <a:latin typeface="Calibri"/>
                          <a:ea typeface="Calibri"/>
                          <a:cs typeface="Calibri"/>
                          <a:sym typeface="Calibri"/>
                        </a:rPr>
                        <a:t>1</a:t>
                      </a:r>
                      <a:endParaRPr sz="1800" u="none" cap="none" strike="noStrike">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IN" sz="1800" u="none" cap="none" strike="noStrike">
                          <a:latin typeface="Calibri"/>
                          <a:ea typeface="Calibri"/>
                          <a:cs typeface="Calibri"/>
                          <a:sym typeface="Calibri"/>
                        </a:rPr>
                        <a:t>USA</a:t>
                      </a:r>
                      <a:endParaRPr sz="1800" u="none" cap="none" strike="noStrike">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IN" sz="1800" u="none" cap="none" strike="noStrike">
                          <a:latin typeface="Calibri"/>
                          <a:ea typeface="Calibri"/>
                          <a:cs typeface="Calibri"/>
                          <a:sym typeface="Calibri"/>
                        </a:rPr>
                        <a:t>2094000</a:t>
                      </a:r>
                      <a:endParaRPr sz="1800" u="none" cap="none" strike="noStrike">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marR="0" rtl="0" algn="ctr">
                        <a:lnSpc>
                          <a:spcPct val="100000"/>
                        </a:lnSpc>
                        <a:spcBef>
                          <a:spcPts val="0"/>
                        </a:spcBef>
                        <a:spcAft>
                          <a:spcPts val="0"/>
                        </a:spcAft>
                        <a:buClr>
                          <a:srgbClr val="000000"/>
                        </a:buClr>
                        <a:buSzPts val="1800"/>
                        <a:buFont typeface="Arial"/>
                        <a:buNone/>
                      </a:pPr>
                      <a:r>
                        <a:rPr lang="en-IN" sz="1800" u="none" cap="none" strike="noStrike">
                          <a:latin typeface="Calibri"/>
                          <a:ea typeface="Calibri"/>
                          <a:cs typeface="Calibri"/>
                          <a:sym typeface="Calibri"/>
                        </a:rPr>
                        <a:t>2</a:t>
                      </a:r>
                      <a:endParaRPr sz="1800" u="none" cap="none" strike="noStrike">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IN" sz="1800" u="none" cap="none" strike="noStrike">
                          <a:latin typeface="Calibri"/>
                          <a:ea typeface="Calibri"/>
                          <a:cs typeface="Calibri"/>
                          <a:sym typeface="Calibri"/>
                        </a:rPr>
                        <a:t>China</a:t>
                      </a:r>
                      <a:endParaRPr sz="1800" u="none" cap="none" strike="noStrike">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IN" sz="1800" u="none" cap="none" strike="noStrike">
                          <a:latin typeface="Calibri"/>
                          <a:ea typeface="Calibri"/>
                          <a:cs typeface="Calibri"/>
                          <a:sym typeface="Calibri"/>
                        </a:rPr>
                        <a:t>1472000</a:t>
                      </a:r>
                      <a:endParaRPr sz="1800" u="none" cap="none" strike="noStrike">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marR="0" rtl="0" algn="ctr">
                        <a:lnSpc>
                          <a:spcPct val="100000"/>
                        </a:lnSpc>
                        <a:spcBef>
                          <a:spcPts val="0"/>
                        </a:spcBef>
                        <a:spcAft>
                          <a:spcPts val="0"/>
                        </a:spcAft>
                        <a:buClr>
                          <a:srgbClr val="000000"/>
                        </a:buClr>
                        <a:buSzPts val="1800"/>
                        <a:buFont typeface="Arial"/>
                        <a:buNone/>
                      </a:pPr>
                      <a:r>
                        <a:rPr lang="en-IN" sz="1800" u="none" cap="none" strike="noStrike">
                          <a:latin typeface="Calibri"/>
                          <a:ea typeface="Calibri"/>
                          <a:cs typeface="Calibri"/>
                          <a:sym typeface="Calibri"/>
                        </a:rPr>
                        <a:t>3</a:t>
                      </a:r>
                      <a:endParaRPr sz="1800" u="none" cap="none" strike="noStrike">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IN" sz="1800" u="none" cap="none" strike="noStrike">
                          <a:latin typeface="Calibri"/>
                          <a:ea typeface="Calibri"/>
                          <a:cs typeface="Calibri"/>
                          <a:sym typeface="Calibri"/>
                        </a:rPr>
                        <a:t>Japan</a:t>
                      </a:r>
                      <a:endParaRPr sz="1800" u="none" cap="none" strike="noStrike">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IN" sz="1800" u="none" cap="none" strike="noStrike">
                          <a:latin typeface="Calibri"/>
                          <a:ea typeface="Calibri"/>
                          <a:cs typeface="Calibri"/>
                          <a:sym typeface="Calibri"/>
                        </a:rPr>
                        <a:t>506000</a:t>
                      </a:r>
                      <a:endParaRPr sz="1800" u="none" cap="none" strike="noStrike">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
        <p:nvSpPr>
          <p:cNvPr id="81" name="Google Shape;81;gf5fdb359c4_0_12"/>
          <p:cNvSpPr/>
          <p:nvPr/>
        </p:nvSpPr>
        <p:spPr>
          <a:xfrm>
            <a:off x="678050" y="2741350"/>
            <a:ext cx="1929300" cy="308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rgbClr val="000000"/>
                </a:solidFill>
                <a:latin typeface="Calibri"/>
                <a:ea typeface="Calibri"/>
                <a:cs typeface="Calibri"/>
                <a:sym typeface="Calibri"/>
              </a:rPr>
              <a:t>Population table:</a:t>
            </a:r>
            <a:endParaRPr b="1" i="0" sz="1800" u="none" cap="none" strike="noStrike">
              <a:solidFill>
                <a:srgbClr val="000000"/>
              </a:solidFill>
              <a:latin typeface="Calibri"/>
              <a:ea typeface="Calibri"/>
              <a:cs typeface="Calibri"/>
              <a:sym typeface="Calibri"/>
            </a:endParaRPr>
          </a:p>
        </p:txBody>
      </p:sp>
      <p:sp>
        <p:nvSpPr>
          <p:cNvPr id="82" name="Google Shape;82;gf5fdb359c4_0_12"/>
          <p:cNvSpPr/>
          <p:nvPr/>
        </p:nvSpPr>
        <p:spPr>
          <a:xfrm>
            <a:off x="6096000" y="2741350"/>
            <a:ext cx="1929300" cy="308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rgbClr val="000000"/>
                </a:solidFill>
                <a:latin typeface="Calibri"/>
                <a:ea typeface="Calibri"/>
                <a:cs typeface="Calibri"/>
                <a:sym typeface="Calibri"/>
              </a:rPr>
              <a:t>GDP table:</a:t>
            </a:r>
            <a:endParaRPr b="1" i="0" sz="1800" u="none" cap="none" strike="noStrike">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
          <p:cNvSpPr txBox="1"/>
          <p:nvPr/>
        </p:nvSpPr>
        <p:spPr>
          <a:xfrm>
            <a:off x="678056" y="420913"/>
            <a:ext cx="10947300" cy="526800"/>
          </a:xfrm>
          <a:prstGeom prst="rect">
            <a:avLst/>
          </a:prstGeom>
          <a:noFill/>
          <a:ln>
            <a:noFill/>
          </a:ln>
        </p:spPr>
        <p:txBody>
          <a:bodyPr anchorCtr="0" anchor="t" bIns="16925" lIns="16925" spcFirstLastPara="1" rIns="16925" wrap="square" tIns="16925">
            <a:spAutoFit/>
          </a:bodyPr>
          <a:lstStyle/>
          <a:p>
            <a:pPr indent="0" lvl="0" marL="0" marR="0" rtl="0" algn="l">
              <a:lnSpc>
                <a:spcPct val="100000"/>
              </a:lnSpc>
              <a:spcBef>
                <a:spcPts val="0"/>
              </a:spcBef>
              <a:spcAft>
                <a:spcPts val="0"/>
              </a:spcAft>
              <a:buClr>
                <a:schemeClr val="dk1"/>
              </a:buClr>
              <a:buSzPts val="1100"/>
              <a:buFont typeface="Arial"/>
              <a:buNone/>
            </a:pPr>
            <a:r>
              <a:rPr b="1" i="0" lang="en-IN" sz="3200" u="none" cap="none" strike="noStrike">
                <a:solidFill>
                  <a:srgbClr val="095A82"/>
                </a:solidFill>
                <a:latin typeface="Calibri"/>
                <a:ea typeface="Calibri"/>
                <a:cs typeface="Calibri"/>
                <a:sym typeface="Calibri"/>
              </a:rPr>
              <a:t>Subquery using clauses example</a:t>
            </a:r>
            <a:endParaRPr b="1" i="0" sz="3200" u="none" cap="none" strike="noStrike">
              <a:solidFill>
                <a:srgbClr val="095A82"/>
              </a:solidFill>
              <a:latin typeface="Calibri"/>
              <a:ea typeface="Calibri"/>
              <a:cs typeface="Calibri"/>
              <a:sym typeface="Calibri"/>
            </a:endParaRPr>
          </a:p>
        </p:txBody>
      </p:sp>
      <p:sp>
        <p:nvSpPr>
          <p:cNvPr id="88" name="Google Shape;88;p1"/>
          <p:cNvSpPr txBox="1"/>
          <p:nvPr/>
        </p:nvSpPr>
        <p:spPr>
          <a:xfrm>
            <a:off x="650700" y="1353150"/>
            <a:ext cx="108906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Calibri"/>
                <a:ea typeface="Calibri"/>
                <a:cs typeface="Calibri"/>
                <a:sym typeface="Calibri"/>
              </a:rPr>
              <a:t>    Coursestats</a:t>
            </a:r>
            <a:endParaRPr b="0" i="0" sz="1800" u="none" cap="none" strike="noStrike">
              <a:solidFill>
                <a:srgbClr val="000000"/>
              </a:solidFill>
              <a:latin typeface="Calibri"/>
              <a:ea typeface="Calibri"/>
              <a:cs typeface="Calibri"/>
              <a:sym typeface="Calibri"/>
            </a:endParaRPr>
          </a:p>
        </p:txBody>
      </p:sp>
      <p:graphicFrame>
        <p:nvGraphicFramePr>
          <p:cNvPr id="89" name="Google Shape;89;p1"/>
          <p:cNvGraphicFramePr/>
          <p:nvPr/>
        </p:nvGraphicFramePr>
        <p:xfrm>
          <a:off x="979675" y="1994460"/>
          <a:ext cx="3000000" cy="3000000"/>
        </p:xfrm>
        <a:graphic>
          <a:graphicData uri="http://schemas.openxmlformats.org/drawingml/2006/table">
            <a:tbl>
              <a:tblPr>
                <a:noFill/>
                <a:tableStyleId>{E01927F0-442D-4ABB-A7A6-81EA9A16E154}</a:tableStyleId>
              </a:tblPr>
              <a:tblGrid>
                <a:gridCol w="652325"/>
                <a:gridCol w="1469375"/>
                <a:gridCol w="1737275"/>
                <a:gridCol w="1764050"/>
                <a:gridCol w="1777475"/>
              </a:tblGrid>
              <a:tr h="355525">
                <a:tc>
                  <a:txBody>
                    <a:bodyPr/>
                    <a:lstStyle/>
                    <a:p>
                      <a:pPr indent="0" lvl="0" marL="0" marR="0" rtl="0" algn="l">
                        <a:lnSpc>
                          <a:spcPct val="100000"/>
                        </a:lnSpc>
                        <a:spcBef>
                          <a:spcPts val="0"/>
                        </a:spcBef>
                        <a:spcAft>
                          <a:spcPts val="0"/>
                        </a:spcAft>
                        <a:buClr>
                          <a:srgbClr val="000000"/>
                        </a:buClr>
                        <a:buSzPts val="1400"/>
                        <a:buFont typeface="Arial"/>
                        <a:buNone/>
                      </a:pPr>
                      <a:r>
                        <a:rPr b="1" lang="en-IN" sz="1400" u="none" cap="none" strike="noStrike"/>
                        <a:t>Id</a:t>
                      </a:r>
                      <a:endParaRPr b="1" sz="1400" u="none" cap="none" strike="noStrike"/>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1" lang="en-IN" sz="1400" u="none" cap="none" strike="noStrike"/>
                        <a:t>UserName</a:t>
                      </a:r>
                      <a:endParaRPr b="1" sz="1400" u="none" cap="none" strike="noStrike"/>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Arial"/>
                        <a:buNone/>
                      </a:pPr>
                      <a:r>
                        <a:rPr b="1" lang="en-IN" sz="1400" u="none" cap="none" strike="noStrike">
                          <a:solidFill>
                            <a:schemeClr val="dk1"/>
                          </a:solidFill>
                        </a:rPr>
                        <a:t>CourseName</a:t>
                      </a:r>
                      <a:endParaRPr b="1" sz="1400" u="none" cap="none" strike="noStrike"/>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Arial"/>
                        <a:buNone/>
                      </a:pPr>
                      <a:r>
                        <a:rPr b="1" lang="en-IN" sz="1400" u="none" cap="none" strike="noStrike">
                          <a:solidFill>
                            <a:schemeClr val="dk1"/>
                          </a:solidFill>
                        </a:rPr>
                        <a:t>CourseFee</a:t>
                      </a:r>
                      <a:endParaRPr b="1" sz="1400" u="none" cap="none" strike="noStrike"/>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Arial"/>
                        <a:buNone/>
                      </a:pPr>
                      <a:r>
                        <a:rPr b="1" lang="en-IN" sz="1400" u="none" cap="none" strike="noStrike">
                          <a:solidFill>
                            <a:schemeClr val="dk1"/>
                          </a:solidFill>
                        </a:rPr>
                        <a:t>CourseDuration</a:t>
                      </a:r>
                      <a:endParaRPr b="1" sz="1400" u="none" cap="none" strike="noStrike"/>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55525">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1</a:t>
                      </a:r>
                      <a:endParaRPr sz="1400" u="none" cap="none" strike="noStrike"/>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Sushma</a:t>
                      </a:r>
                      <a:endParaRPr sz="1400" u="none" cap="none" strike="noStrike"/>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Cloud</a:t>
                      </a:r>
                      <a:endParaRPr sz="1400" u="none" cap="none" strike="noStrike"/>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30000</a:t>
                      </a:r>
                      <a:endParaRPr sz="1400" u="none" cap="none" strike="noStrike"/>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60</a:t>
                      </a:r>
                      <a:endParaRPr sz="1400" u="none" cap="none" strike="noStrike"/>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55525">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2</a:t>
                      </a:r>
                      <a:endParaRPr sz="1400" u="none" cap="none" strike="noStrike"/>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Ashok</a:t>
                      </a:r>
                      <a:endParaRPr sz="1400" u="none" cap="none" strike="noStrike"/>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Spark</a:t>
                      </a:r>
                      <a:endParaRPr sz="1400" u="none" cap="none" strike="noStrike"/>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20000</a:t>
                      </a:r>
                      <a:endParaRPr sz="1400" u="none" cap="none" strike="noStrike"/>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35</a:t>
                      </a:r>
                      <a:endParaRPr sz="1400" u="none" cap="none" strike="noStrike"/>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3</a:t>
                      </a:r>
                      <a:endParaRPr sz="1400" u="none" cap="none" strike="noStrike"/>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Ashok</a:t>
                      </a:r>
                      <a:endParaRPr sz="1400" u="none" cap="none" strike="noStrike"/>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DevOps</a:t>
                      </a:r>
                      <a:endParaRPr sz="1400" u="none" cap="none" strike="noStrike"/>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30000</a:t>
                      </a:r>
                      <a:endParaRPr sz="1400" u="none" cap="none" strike="noStrike"/>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60</a:t>
                      </a:r>
                      <a:endParaRPr sz="1400" u="none" cap="none" strike="noStrike"/>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55525">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4</a:t>
                      </a:r>
                      <a:endParaRPr sz="1400" u="none" cap="none" strike="noStrike"/>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Kiran</a:t>
                      </a:r>
                      <a:endParaRPr sz="1400" u="none" cap="none" strike="noStrike"/>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Testing</a:t>
                      </a:r>
                      <a:endParaRPr sz="1400" u="none" cap="none" strike="noStrike"/>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5000</a:t>
                      </a:r>
                      <a:endParaRPr sz="1400" u="none" cap="none" strike="noStrike"/>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30</a:t>
                      </a:r>
                      <a:endParaRPr sz="1400" u="none" cap="none" strike="noStrike"/>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55525">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5</a:t>
                      </a:r>
                      <a:endParaRPr sz="1400" u="none" cap="none" strike="noStrike"/>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Kiran</a:t>
                      </a:r>
                      <a:endParaRPr sz="1400" u="none" cap="none" strike="noStrike"/>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Python</a:t>
                      </a:r>
                      <a:endParaRPr sz="1400" u="none" cap="none" strike="noStrike"/>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10000</a:t>
                      </a:r>
                      <a:endParaRPr sz="1400" u="none" cap="none" strike="noStrike"/>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40</a:t>
                      </a:r>
                      <a:endParaRPr sz="1400" u="none" cap="none" strike="noStrike"/>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6</a:t>
                      </a:r>
                      <a:endParaRPr sz="1400" u="none" cap="none" strike="noStrike"/>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Kiran</a:t>
                      </a:r>
                      <a:endParaRPr sz="1400" u="none" cap="none" strike="noStrike"/>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C</a:t>
                      </a:r>
                      <a:endParaRPr sz="1400" u="none" cap="none" strike="noStrike"/>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5000</a:t>
                      </a:r>
                      <a:endParaRPr sz="1400" u="none" cap="none" strike="noStrike"/>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30</a:t>
                      </a:r>
                      <a:endParaRPr sz="1400" u="none" cap="none" strike="noStrike"/>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55525">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7</a:t>
                      </a:r>
                      <a:endParaRPr sz="1400" u="none" cap="none" strike="noStrike"/>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Devdutt</a:t>
                      </a:r>
                      <a:endParaRPr sz="1400" u="none" cap="none" strike="noStrike"/>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DevOps</a:t>
                      </a:r>
                      <a:endParaRPr sz="1400" u="none" cap="none" strike="noStrike"/>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30000</a:t>
                      </a:r>
                      <a:endParaRPr sz="1400" u="none" cap="none" strike="noStrike"/>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60</a:t>
                      </a:r>
                      <a:endParaRPr sz="1400" u="none" cap="none" strike="noStrike"/>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55525">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8</a:t>
                      </a:r>
                      <a:endParaRPr sz="1400" u="none" cap="none" strike="noStrike"/>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Vijay</a:t>
                      </a:r>
                      <a:endParaRPr sz="1400" u="none" cap="none" strike="noStrike"/>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ML</a:t>
                      </a:r>
                      <a:endParaRPr sz="1400" u="none" cap="none" strike="noStrike"/>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50000</a:t>
                      </a:r>
                      <a:endParaRPr sz="1400" u="none" cap="none" strike="noStrike"/>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90</a:t>
                      </a:r>
                      <a:endParaRPr sz="1400" u="none" cap="none" strike="noStrike"/>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9</a:t>
                      </a:r>
                      <a:endParaRPr sz="1400" u="none" cap="none" strike="noStrike"/>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Ramana</a:t>
                      </a:r>
                      <a:endParaRPr sz="1400" u="none" cap="none" strike="noStrike"/>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Testing</a:t>
                      </a:r>
                      <a:endParaRPr sz="1400" u="none" cap="none" strike="noStrike"/>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5000</a:t>
                      </a:r>
                      <a:endParaRPr sz="1400" u="none" cap="none" strike="noStrike"/>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30</a:t>
                      </a:r>
                      <a:endParaRPr sz="1400" u="none" cap="none" strike="noStrike"/>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nvSpPr>
        <p:spPr>
          <a:xfrm>
            <a:off x="678056" y="420913"/>
            <a:ext cx="10947300" cy="526800"/>
          </a:xfrm>
          <a:prstGeom prst="rect">
            <a:avLst/>
          </a:prstGeom>
          <a:noFill/>
          <a:ln>
            <a:noFill/>
          </a:ln>
        </p:spPr>
        <p:txBody>
          <a:bodyPr anchorCtr="0" anchor="t" bIns="16925" lIns="16925" spcFirstLastPara="1" rIns="16925" wrap="square" tIns="16925">
            <a:spAutoFit/>
          </a:bodyPr>
          <a:lstStyle/>
          <a:p>
            <a:pPr indent="0" lvl="0" marL="0" marR="0" rtl="0" algn="l">
              <a:lnSpc>
                <a:spcPct val="100000"/>
              </a:lnSpc>
              <a:spcBef>
                <a:spcPts val="0"/>
              </a:spcBef>
              <a:spcAft>
                <a:spcPts val="0"/>
              </a:spcAft>
              <a:buClr>
                <a:schemeClr val="dk1"/>
              </a:buClr>
              <a:buSzPts val="1100"/>
              <a:buFont typeface="Arial"/>
              <a:buNone/>
            </a:pPr>
            <a:r>
              <a:rPr b="1" i="0" lang="en-IN" sz="3200" u="none" cap="none" strike="noStrike">
                <a:solidFill>
                  <a:srgbClr val="095A82"/>
                </a:solidFill>
                <a:latin typeface="Calibri"/>
                <a:ea typeface="Calibri"/>
                <a:cs typeface="Calibri"/>
                <a:sym typeface="Calibri"/>
              </a:rPr>
              <a:t>Subquery using clauses example</a:t>
            </a:r>
            <a:endParaRPr b="1" i="0" sz="3200" u="none" cap="none" strike="noStrike">
              <a:solidFill>
                <a:srgbClr val="095A82"/>
              </a:solidFill>
              <a:latin typeface="Calibri"/>
              <a:ea typeface="Calibri"/>
              <a:cs typeface="Calibri"/>
              <a:sym typeface="Calibri"/>
            </a:endParaRPr>
          </a:p>
        </p:txBody>
      </p:sp>
      <p:sp>
        <p:nvSpPr>
          <p:cNvPr id="95" name="Google Shape;95;p2"/>
          <p:cNvSpPr txBox="1"/>
          <p:nvPr/>
        </p:nvSpPr>
        <p:spPr>
          <a:xfrm>
            <a:off x="650700" y="1353150"/>
            <a:ext cx="10890600" cy="32325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chemeClr val="dk1"/>
              </a:buClr>
              <a:buSzPts val="1800"/>
              <a:buFont typeface="Calibri"/>
              <a:buAutoNum type="arabicPeriod"/>
            </a:pPr>
            <a:r>
              <a:rPr b="0" i="0" lang="en-IN" sz="1800" u="none" cap="none" strike="noStrike">
                <a:solidFill>
                  <a:schemeClr val="dk1"/>
                </a:solidFill>
                <a:latin typeface="Calibri"/>
                <a:ea typeface="Calibri"/>
                <a:cs typeface="Calibri"/>
                <a:sym typeface="Calibri"/>
              </a:rPr>
              <a:t>select avg(No_Of_Courses) from </a:t>
            </a:r>
            <a:endParaRPr b="0" i="0" sz="18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libri"/>
                <a:ea typeface="Calibri"/>
                <a:cs typeface="Calibri"/>
                <a:sym typeface="Calibri"/>
              </a:rPr>
              <a:t>(select count(CourseName) as No_Of_Courses from Coursestats GROUP BY username) as Table1;</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342900" lvl="0" marL="457200" marR="0" rtl="0" algn="l">
              <a:lnSpc>
                <a:spcPct val="100000"/>
              </a:lnSpc>
              <a:spcBef>
                <a:spcPts val="0"/>
              </a:spcBef>
              <a:spcAft>
                <a:spcPts val="0"/>
              </a:spcAft>
              <a:buClr>
                <a:srgbClr val="000000"/>
              </a:buClr>
              <a:buSzPts val="1800"/>
              <a:buFont typeface="Calibri"/>
              <a:buAutoNum type="arabicPeriod"/>
            </a:pPr>
            <a:r>
              <a:rPr b="0" i="0" lang="en-IN" sz="1800" u="none" cap="none" strike="noStrike">
                <a:solidFill>
                  <a:schemeClr val="dk1"/>
                </a:solidFill>
                <a:latin typeface="Calibri"/>
                <a:ea typeface="Calibri"/>
                <a:cs typeface="Calibri"/>
                <a:sym typeface="Calibri"/>
              </a:rPr>
              <a:t>select username from coursestats GROUP BY UserName HAVING count(coursename) &gt;= </a:t>
            </a:r>
            <a:endParaRPr b="0" i="0" sz="18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libri"/>
                <a:ea typeface="Calibri"/>
                <a:cs typeface="Calibri"/>
                <a:sym typeface="Calibri"/>
              </a:rPr>
              <a:t>(select avg(No_Of_Courses) from </a:t>
            </a:r>
            <a:endParaRPr b="0" i="0" sz="18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libri"/>
                <a:ea typeface="Calibri"/>
                <a:cs typeface="Calibri"/>
                <a:sym typeface="Calibri"/>
              </a:rPr>
              <a:t>(select count(CourseName) as No_Of_Courses from Coursestats GROUP BY username) as Table1);</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342900" lvl="0" marL="457200" marR="0" rtl="0" algn="l">
              <a:lnSpc>
                <a:spcPct val="100000"/>
              </a:lnSpc>
              <a:spcBef>
                <a:spcPts val="0"/>
              </a:spcBef>
              <a:spcAft>
                <a:spcPts val="0"/>
              </a:spcAft>
              <a:buClr>
                <a:srgbClr val="000000"/>
              </a:buClr>
              <a:buSzPts val="1800"/>
              <a:buFont typeface="Calibri"/>
              <a:buAutoNum type="arabicPeriod"/>
            </a:pPr>
            <a:r>
              <a:rPr b="0" i="0" lang="en-IN" sz="1800" u="none" cap="none" strike="noStrike">
                <a:solidFill>
                  <a:srgbClr val="000000"/>
                </a:solidFill>
                <a:latin typeface="Calibri"/>
                <a:ea typeface="Calibri"/>
                <a:cs typeface="Calibri"/>
                <a:sym typeface="Calibri"/>
              </a:rPr>
              <a:t>select username, CourseName from coursestats WHERE UserName in </a:t>
            </a:r>
            <a:endParaRPr b="0" i="0" sz="18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Calibri"/>
                <a:ea typeface="Calibri"/>
                <a:cs typeface="Calibri"/>
                <a:sym typeface="Calibri"/>
              </a:rPr>
              <a:t>(select username from coursestats </a:t>
            </a:r>
            <a:r>
              <a:rPr b="0" i="0" lang="en-IN" sz="1800" u="none" cap="none" strike="noStrike">
                <a:solidFill>
                  <a:schemeClr val="dk1"/>
                </a:solidFill>
                <a:latin typeface="Calibri"/>
                <a:ea typeface="Calibri"/>
                <a:cs typeface="Calibri"/>
                <a:sym typeface="Calibri"/>
              </a:rPr>
              <a:t>GROUP BY</a:t>
            </a:r>
            <a:r>
              <a:rPr b="0" i="0" lang="en-IN" sz="1800" u="none" cap="none" strike="noStrike">
                <a:solidFill>
                  <a:srgbClr val="000000"/>
                </a:solidFill>
                <a:latin typeface="Calibri"/>
                <a:ea typeface="Calibri"/>
                <a:cs typeface="Calibri"/>
                <a:sym typeface="Calibri"/>
              </a:rPr>
              <a:t> UserName HAVING count(coursename) &gt;= </a:t>
            </a:r>
            <a:endParaRPr b="0" i="0" sz="18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Calibri"/>
                <a:ea typeface="Calibri"/>
                <a:cs typeface="Calibri"/>
                <a:sym typeface="Calibri"/>
              </a:rPr>
              <a:t>(select avg(No_Of_Courses) from </a:t>
            </a:r>
            <a:endParaRPr b="0" i="0" sz="18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Calibri"/>
                <a:ea typeface="Calibri"/>
                <a:cs typeface="Calibri"/>
                <a:sym typeface="Calibri"/>
              </a:rPr>
              <a:t>(select count(CourseName) as No_Of_Courses from Coursestats </a:t>
            </a:r>
            <a:r>
              <a:rPr b="0" i="0" lang="en-IN" sz="1800" u="none" cap="none" strike="noStrike">
                <a:solidFill>
                  <a:schemeClr val="dk1"/>
                </a:solidFill>
                <a:latin typeface="Calibri"/>
                <a:ea typeface="Calibri"/>
                <a:cs typeface="Calibri"/>
                <a:sym typeface="Calibri"/>
              </a:rPr>
              <a:t>GROUP BY</a:t>
            </a:r>
            <a:r>
              <a:rPr b="0" i="0" lang="en-IN" sz="1800" u="none" cap="none" strike="noStrike">
                <a:solidFill>
                  <a:srgbClr val="000000"/>
                </a:solidFill>
                <a:latin typeface="Calibri"/>
                <a:ea typeface="Calibri"/>
                <a:cs typeface="Calibri"/>
                <a:sym typeface="Calibri"/>
              </a:rPr>
              <a:t> username) as Table1));</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nvSpPr>
        <p:spPr>
          <a:xfrm>
            <a:off x="678056" y="420913"/>
            <a:ext cx="10947300" cy="526800"/>
          </a:xfrm>
          <a:prstGeom prst="rect">
            <a:avLst/>
          </a:prstGeom>
          <a:noFill/>
          <a:ln>
            <a:noFill/>
          </a:ln>
        </p:spPr>
        <p:txBody>
          <a:bodyPr anchorCtr="0" anchor="t" bIns="16925" lIns="16925" spcFirstLastPara="1" rIns="16925" wrap="square" tIns="16925">
            <a:spAutoFit/>
          </a:bodyPr>
          <a:lstStyle/>
          <a:p>
            <a:pPr indent="0" lvl="0" marL="0" marR="0" rtl="0" algn="l">
              <a:lnSpc>
                <a:spcPct val="100000"/>
              </a:lnSpc>
              <a:spcBef>
                <a:spcPts val="0"/>
              </a:spcBef>
              <a:spcAft>
                <a:spcPts val="0"/>
              </a:spcAft>
              <a:buClr>
                <a:schemeClr val="dk1"/>
              </a:buClr>
              <a:buSzPts val="1100"/>
              <a:buFont typeface="Arial"/>
              <a:buNone/>
            </a:pPr>
            <a:r>
              <a:rPr b="1" i="0" lang="en-IN" sz="3200" u="none" cap="none" strike="noStrike">
                <a:solidFill>
                  <a:srgbClr val="095A82"/>
                </a:solidFill>
                <a:latin typeface="Calibri"/>
                <a:ea typeface="Calibri"/>
                <a:cs typeface="Calibri"/>
                <a:sym typeface="Calibri"/>
              </a:rPr>
              <a:t>Transaction diagram</a:t>
            </a:r>
            <a:endParaRPr b="1" i="0" sz="3200" u="none" cap="none" strike="noStrike">
              <a:solidFill>
                <a:srgbClr val="095A82"/>
              </a:solidFill>
              <a:latin typeface="Calibri"/>
              <a:ea typeface="Calibri"/>
              <a:cs typeface="Calibri"/>
              <a:sym typeface="Calibri"/>
            </a:endParaRPr>
          </a:p>
        </p:txBody>
      </p:sp>
      <p:sp>
        <p:nvSpPr>
          <p:cNvPr id="101" name="Google Shape;101;p3"/>
          <p:cNvSpPr txBox="1"/>
          <p:nvPr/>
        </p:nvSpPr>
        <p:spPr>
          <a:xfrm>
            <a:off x="650700" y="1353150"/>
            <a:ext cx="108906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2" name="Google Shape;102;p3"/>
          <p:cNvSpPr/>
          <p:nvPr/>
        </p:nvSpPr>
        <p:spPr>
          <a:xfrm>
            <a:off x="2604748" y="2313725"/>
            <a:ext cx="1705500" cy="7989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Partially committed</a:t>
            </a:r>
            <a:endParaRPr b="0" i="0" sz="2000" u="none" cap="none" strike="noStrike">
              <a:solidFill>
                <a:srgbClr val="000000"/>
              </a:solidFill>
              <a:latin typeface="Calibri"/>
              <a:ea typeface="Calibri"/>
              <a:cs typeface="Calibri"/>
              <a:sym typeface="Calibri"/>
            </a:endParaRPr>
          </a:p>
        </p:txBody>
      </p:sp>
      <p:sp>
        <p:nvSpPr>
          <p:cNvPr id="103" name="Google Shape;103;p3"/>
          <p:cNvSpPr/>
          <p:nvPr/>
        </p:nvSpPr>
        <p:spPr>
          <a:xfrm>
            <a:off x="4885734" y="4299569"/>
            <a:ext cx="1705500" cy="7989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Aborted</a:t>
            </a:r>
            <a:endParaRPr b="0" i="0" sz="2000" u="none" cap="none" strike="noStrike">
              <a:solidFill>
                <a:srgbClr val="000000"/>
              </a:solidFill>
              <a:latin typeface="Calibri"/>
              <a:ea typeface="Calibri"/>
              <a:cs typeface="Calibri"/>
              <a:sym typeface="Calibri"/>
            </a:endParaRPr>
          </a:p>
        </p:txBody>
      </p:sp>
      <p:sp>
        <p:nvSpPr>
          <p:cNvPr id="104" name="Google Shape;104;p3"/>
          <p:cNvSpPr/>
          <p:nvPr/>
        </p:nvSpPr>
        <p:spPr>
          <a:xfrm>
            <a:off x="2604748" y="4299569"/>
            <a:ext cx="1705500" cy="7989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Failed</a:t>
            </a:r>
            <a:endParaRPr b="0" i="0" sz="2000" u="none" cap="none" strike="noStrike">
              <a:solidFill>
                <a:srgbClr val="000000"/>
              </a:solidFill>
              <a:latin typeface="Calibri"/>
              <a:ea typeface="Calibri"/>
              <a:cs typeface="Calibri"/>
              <a:sym typeface="Calibri"/>
            </a:endParaRPr>
          </a:p>
        </p:txBody>
      </p:sp>
      <p:sp>
        <p:nvSpPr>
          <p:cNvPr id="105" name="Google Shape;105;p3"/>
          <p:cNvSpPr/>
          <p:nvPr/>
        </p:nvSpPr>
        <p:spPr>
          <a:xfrm>
            <a:off x="4844430" y="2313725"/>
            <a:ext cx="1705500" cy="7989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Committed</a:t>
            </a:r>
            <a:endParaRPr b="0" i="0" sz="2000" u="none" cap="none" strike="noStrike">
              <a:solidFill>
                <a:srgbClr val="000000"/>
              </a:solidFill>
              <a:latin typeface="Calibri"/>
              <a:ea typeface="Calibri"/>
              <a:cs typeface="Calibri"/>
              <a:sym typeface="Calibri"/>
            </a:endParaRPr>
          </a:p>
        </p:txBody>
      </p:sp>
      <p:sp>
        <p:nvSpPr>
          <p:cNvPr id="106" name="Google Shape;106;p3"/>
          <p:cNvSpPr/>
          <p:nvPr/>
        </p:nvSpPr>
        <p:spPr>
          <a:xfrm>
            <a:off x="1704125" y="3453175"/>
            <a:ext cx="900600" cy="5268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Active</a:t>
            </a:r>
            <a:endParaRPr b="0" i="0" sz="2000" u="none" cap="none" strike="noStrike">
              <a:solidFill>
                <a:srgbClr val="000000"/>
              </a:solidFill>
              <a:latin typeface="Calibri"/>
              <a:ea typeface="Calibri"/>
              <a:cs typeface="Calibri"/>
              <a:sym typeface="Calibri"/>
            </a:endParaRPr>
          </a:p>
        </p:txBody>
      </p:sp>
      <p:sp>
        <p:nvSpPr>
          <p:cNvPr id="107" name="Google Shape;107;p3"/>
          <p:cNvSpPr/>
          <p:nvPr/>
        </p:nvSpPr>
        <p:spPr>
          <a:xfrm>
            <a:off x="6549925" y="3385525"/>
            <a:ext cx="1305600" cy="5268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Terminate</a:t>
            </a:r>
            <a:endParaRPr b="0" i="0" sz="2000" u="none" cap="none" strike="noStrike">
              <a:solidFill>
                <a:srgbClr val="000000"/>
              </a:solidFill>
              <a:latin typeface="Calibri"/>
              <a:ea typeface="Calibri"/>
              <a:cs typeface="Calibri"/>
              <a:sym typeface="Calibri"/>
            </a:endParaRPr>
          </a:p>
        </p:txBody>
      </p:sp>
      <p:sp>
        <p:nvSpPr>
          <p:cNvPr id="108" name="Google Shape;108;p3"/>
          <p:cNvSpPr/>
          <p:nvPr/>
        </p:nvSpPr>
        <p:spPr>
          <a:xfrm>
            <a:off x="2119750" y="2701625"/>
            <a:ext cx="498805" cy="762000"/>
          </a:xfrm>
          <a:custGeom>
            <a:rect b="b" l="l" r="r" t="t"/>
            <a:pathLst>
              <a:path extrusionOk="0" h="30480" w="18288">
                <a:moveTo>
                  <a:pt x="18288" y="0"/>
                </a:moveTo>
                <a:lnTo>
                  <a:pt x="0" y="0"/>
                </a:lnTo>
                <a:lnTo>
                  <a:pt x="0" y="30480"/>
                </a:lnTo>
              </a:path>
            </a:pathLst>
          </a:custGeom>
          <a:noFill/>
          <a:ln cap="flat" cmpd="sng" w="19050">
            <a:solidFill>
              <a:schemeClr val="dk1"/>
            </a:solidFill>
            <a:prstDash val="solid"/>
            <a:round/>
            <a:headEnd len="med" w="med" type="stealth"/>
            <a:tailEnd len="sm" w="sm" type="none"/>
          </a:ln>
        </p:spPr>
      </p:sp>
      <p:sp>
        <p:nvSpPr>
          <p:cNvPr id="109" name="Google Shape;109;p3"/>
          <p:cNvSpPr/>
          <p:nvPr/>
        </p:nvSpPr>
        <p:spPr>
          <a:xfrm flipH="1" rot="10800000">
            <a:off x="2119750" y="3979975"/>
            <a:ext cx="498805" cy="762000"/>
          </a:xfrm>
          <a:custGeom>
            <a:rect b="b" l="l" r="r" t="t"/>
            <a:pathLst>
              <a:path extrusionOk="0" h="30480" w="18288">
                <a:moveTo>
                  <a:pt x="18288" y="0"/>
                </a:moveTo>
                <a:lnTo>
                  <a:pt x="0" y="0"/>
                </a:lnTo>
                <a:lnTo>
                  <a:pt x="0" y="30480"/>
                </a:lnTo>
              </a:path>
            </a:pathLst>
          </a:custGeom>
          <a:noFill/>
          <a:ln cap="flat" cmpd="sng" w="19050">
            <a:solidFill>
              <a:schemeClr val="dk1"/>
            </a:solidFill>
            <a:prstDash val="solid"/>
            <a:round/>
            <a:headEnd len="med" w="med" type="stealth"/>
            <a:tailEnd len="sm" w="sm" type="none"/>
          </a:ln>
        </p:spPr>
      </p:sp>
      <p:cxnSp>
        <p:nvCxnSpPr>
          <p:cNvPr id="110" name="Google Shape;110;p3"/>
          <p:cNvCxnSpPr>
            <a:stCxn id="102" idx="3"/>
            <a:endCxn id="105" idx="1"/>
          </p:cNvCxnSpPr>
          <p:nvPr/>
        </p:nvCxnSpPr>
        <p:spPr>
          <a:xfrm>
            <a:off x="4310248" y="2713175"/>
            <a:ext cx="534300" cy="0"/>
          </a:xfrm>
          <a:prstGeom prst="straightConnector1">
            <a:avLst/>
          </a:prstGeom>
          <a:noFill/>
          <a:ln cap="flat" cmpd="sng" w="19050">
            <a:solidFill>
              <a:schemeClr val="dk1"/>
            </a:solidFill>
            <a:prstDash val="solid"/>
            <a:round/>
            <a:headEnd len="sm" w="sm" type="none"/>
            <a:tailEnd len="med" w="med" type="stealth"/>
          </a:ln>
        </p:spPr>
      </p:cxnSp>
      <p:cxnSp>
        <p:nvCxnSpPr>
          <p:cNvPr id="111" name="Google Shape;111;p3"/>
          <p:cNvCxnSpPr>
            <a:stCxn id="104" idx="3"/>
            <a:endCxn id="103" idx="1"/>
          </p:cNvCxnSpPr>
          <p:nvPr/>
        </p:nvCxnSpPr>
        <p:spPr>
          <a:xfrm>
            <a:off x="4310248" y="4699019"/>
            <a:ext cx="575400" cy="0"/>
          </a:xfrm>
          <a:prstGeom prst="straightConnector1">
            <a:avLst/>
          </a:prstGeom>
          <a:noFill/>
          <a:ln cap="flat" cmpd="sng" w="19050">
            <a:solidFill>
              <a:schemeClr val="dk1"/>
            </a:solidFill>
            <a:prstDash val="solid"/>
            <a:round/>
            <a:headEnd len="sm" w="sm" type="none"/>
            <a:tailEnd len="med" w="med" type="stealth"/>
          </a:ln>
        </p:spPr>
      </p:cxnSp>
      <p:sp>
        <p:nvSpPr>
          <p:cNvPr id="112" name="Google Shape;112;p3"/>
          <p:cNvSpPr/>
          <p:nvPr/>
        </p:nvSpPr>
        <p:spPr>
          <a:xfrm flipH="1">
            <a:off x="6536250" y="2634075"/>
            <a:ext cx="498805" cy="762000"/>
          </a:xfrm>
          <a:custGeom>
            <a:rect b="b" l="l" r="r" t="t"/>
            <a:pathLst>
              <a:path extrusionOk="0" h="30480" w="18288">
                <a:moveTo>
                  <a:pt x="18288" y="0"/>
                </a:moveTo>
                <a:lnTo>
                  <a:pt x="0" y="0"/>
                </a:lnTo>
                <a:lnTo>
                  <a:pt x="0" y="30480"/>
                </a:lnTo>
              </a:path>
            </a:pathLst>
          </a:custGeom>
          <a:noFill/>
          <a:ln cap="flat" cmpd="sng" w="19050">
            <a:solidFill>
              <a:schemeClr val="dk1"/>
            </a:solidFill>
            <a:prstDash val="solid"/>
            <a:round/>
            <a:headEnd len="sm" w="sm" type="none"/>
            <a:tailEnd len="med" w="med" type="stealth"/>
          </a:ln>
        </p:spPr>
      </p:sp>
      <p:sp>
        <p:nvSpPr>
          <p:cNvPr id="113" name="Google Shape;113;p3"/>
          <p:cNvSpPr/>
          <p:nvPr/>
        </p:nvSpPr>
        <p:spPr>
          <a:xfrm rot="10800000">
            <a:off x="6580913" y="3912461"/>
            <a:ext cx="454137" cy="756514"/>
          </a:xfrm>
          <a:custGeom>
            <a:rect b="b" l="l" r="r" t="t"/>
            <a:pathLst>
              <a:path extrusionOk="0" h="30480" w="18288">
                <a:moveTo>
                  <a:pt x="18288" y="0"/>
                </a:moveTo>
                <a:lnTo>
                  <a:pt x="0" y="0"/>
                </a:lnTo>
                <a:lnTo>
                  <a:pt x="0" y="30480"/>
                </a:lnTo>
              </a:path>
            </a:pathLst>
          </a:custGeom>
          <a:noFill/>
          <a:ln cap="flat" cmpd="sng" w="19050">
            <a:solidFill>
              <a:schemeClr val="dk1"/>
            </a:solidFill>
            <a:prstDash val="solid"/>
            <a:round/>
            <a:headEnd len="sm" w="sm" type="none"/>
            <a:tailEnd len="med" w="med" type="stealth"/>
          </a:ln>
        </p:spPr>
      </p:sp>
      <p:cxnSp>
        <p:nvCxnSpPr>
          <p:cNvPr id="114" name="Google Shape;114;p3"/>
          <p:cNvCxnSpPr>
            <a:stCxn id="102" idx="2"/>
            <a:endCxn id="104" idx="0"/>
          </p:cNvCxnSpPr>
          <p:nvPr/>
        </p:nvCxnSpPr>
        <p:spPr>
          <a:xfrm>
            <a:off x="3457498" y="3112625"/>
            <a:ext cx="0" cy="1186800"/>
          </a:xfrm>
          <a:prstGeom prst="straightConnector1">
            <a:avLst/>
          </a:prstGeom>
          <a:noFill/>
          <a:ln cap="flat" cmpd="sng" w="19050">
            <a:solidFill>
              <a:schemeClr val="dk1"/>
            </a:solidFill>
            <a:prstDash val="solid"/>
            <a:round/>
            <a:headEnd len="sm" w="sm" type="none"/>
            <a:tailEnd len="med" w="med" type="stealth"/>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Bharani Akella</dc:creator>
</cp:coreProperties>
</file>