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6" roundtripDataSignature="AMtx7mh4DuRk4dbRTBV3bpkqrQtOHHhv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4AF7DA-D9A5-488A-8A2A-D2DD53C7927B}">
  <a:tblStyle styleId="{1F4AF7DA-D9A5-488A-8A2A-D2DD53C7927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DCE751FF-C5A9-444D-B8EE-F23B665BACF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089eab4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e089eab42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80a21910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b80a219109_1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80a21910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b80a219109_1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80a21910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b80a219109_1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0" name="Google Shape;100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0F75BD"/>
                </a:solidFill>
                <a:latin typeface="Arial"/>
                <a:ea typeface="Arial"/>
                <a:cs typeface="Arial"/>
                <a:sym typeface="Arial"/>
              </a:rPr>
              <a:t>Selection Sort</a:t>
            </a:r>
            <a:endParaRPr b="1" i="1" sz="2800" u="none" cap="none" strike="noStrike">
              <a:solidFill>
                <a:srgbClr val="0F75B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766708"/>
            <a:ext cx="9969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Selection Sort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Selection Sort </a:t>
            </a:r>
            <a:r>
              <a:rPr lang="en-IN" sz="2400">
                <a:solidFill>
                  <a:schemeClr val="dk1"/>
                </a:solidFill>
              </a:rPr>
              <a:t>a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lgorithm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Selection Sort </a:t>
            </a:r>
            <a:r>
              <a:rPr lang="en-IN" sz="2400">
                <a:solidFill>
                  <a:schemeClr val="dk1"/>
                </a:solidFill>
              </a:rPr>
              <a:t>e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xample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complexity </a:t>
            </a:r>
            <a:r>
              <a:rPr lang="en-IN" sz="2400">
                <a:solidFill>
                  <a:schemeClr val="dk1"/>
                </a:solidFill>
              </a:rPr>
              <a:t>a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nalysis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2301856" y="9937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Selection </a:t>
            </a:r>
            <a:r>
              <a:rPr b="1" lang="en-IN" sz="4400">
                <a:solidFill>
                  <a:schemeClr val="dk1"/>
                </a:solidFill>
              </a:rPr>
              <a:t>S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1846900" y="2327900"/>
            <a:ext cx="92787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Idea: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the smallest element from the list.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 the smallest element with first element.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the second smallest element and swap it with the element in the second position.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same steps until all elements are arranged in an order (</a:t>
            </a:r>
            <a:r>
              <a:rPr lang="en-IN" sz="2400">
                <a:solidFill>
                  <a:schemeClr val="dk1"/>
                </a:solidFill>
              </a:rPr>
              <a:t>a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scending in this case).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089eab42f_0_6"/>
          <p:cNvSpPr txBox="1"/>
          <p:nvPr/>
        </p:nvSpPr>
        <p:spPr>
          <a:xfrm>
            <a:off x="2244231" y="7587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Selection </a:t>
            </a:r>
            <a:r>
              <a:rPr b="1" lang="en-IN" sz="4400">
                <a:solidFill>
                  <a:schemeClr val="dk1"/>
                </a:solidFill>
              </a:rPr>
              <a:t>S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 </a:t>
            </a:r>
            <a:r>
              <a:rPr b="1" lang="en-IN" sz="4400">
                <a:solidFill>
                  <a:schemeClr val="dk1"/>
                </a:solidFill>
              </a:rPr>
              <a:t>a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lgorithm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e089eab42f_0_6"/>
          <p:cNvSpPr txBox="1"/>
          <p:nvPr/>
        </p:nvSpPr>
        <p:spPr>
          <a:xfrm>
            <a:off x="1893850" y="1732900"/>
            <a:ext cx="92787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Declare variables, size = 0,i = 0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number of elements in an array and store it in “size”. (Assuming elements are in array)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size &gt; 1,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 &lt; size,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romanL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ith smallest element from array.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romanL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 element at ith position with the current smallest element position.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romanLcPeriod"/>
            </a:pPr>
            <a:r>
              <a:rPr lang="en-IN" sz="2400">
                <a:solidFill>
                  <a:schemeClr val="dk1"/>
                </a:solidFill>
              </a:rPr>
              <a:t>Increment i by 1.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step</a:t>
            </a:r>
            <a:r>
              <a:rPr lang="en-IN" sz="2400">
                <a:solidFill>
                  <a:schemeClr val="dk1"/>
                </a:solidFill>
              </a:rPr>
              <a:t> a until the condition fails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80a219109_1_3"/>
          <p:cNvSpPr txBox="1"/>
          <p:nvPr/>
        </p:nvSpPr>
        <p:spPr>
          <a:xfrm>
            <a:off x="2267281" y="7818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Selection </a:t>
            </a:r>
            <a:r>
              <a:rPr b="1" lang="en-IN" sz="4400">
                <a:solidFill>
                  <a:schemeClr val="dk1"/>
                </a:solidFill>
              </a:rPr>
              <a:t>S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 </a:t>
            </a:r>
            <a:r>
              <a:rPr b="1" lang="en-IN" sz="4400">
                <a:solidFill>
                  <a:schemeClr val="dk1"/>
                </a:solidFill>
              </a:rPr>
              <a:t>e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xample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" name="Google Shape;71;gb80a219109_1_3"/>
          <p:cNvGraphicFramePr/>
          <p:nvPr/>
        </p:nvGraphicFramePr>
        <p:xfrm>
          <a:off x="876300" y="21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{1F4AF7DA-D9A5-488A-8A2A-D2DD53C7927B}</a:tableStyleId>
              </a:tblPr>
              <a:tblGrid>
                <a:gridCol w="734775"/>
                <a:gridCol w="734775"/>
                <a:gridCol w="734775"/>
                <a:gridCol w="734775"/>
                <a:gridCol w="734775"/>
                <a:gridCol w="734775"/>
                <a:gridCol w="7347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2" name="Google Shape;72;gb80a219109_1_3"/>
          <p:cNvGraphicFramePr/>
          <p:nvPr/>
        </p:nvGraphicFramePr>
        <p:xfrm>
          <a:off x="876288" y="277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{1F4AF7DA-D9A5-488A-8A2A-D2DD53C7927B}</a:tableStyleId>
              </a:tblPr>
              <a:tblGrid>
                <a:gridCol w="734775"/>
                <a:gridCol w="734775"/>
                <a:gridCol w="734775"/>
                <a:gridCol w="734775"/>
                <a:gridCol w="734775"/>
                <a:gridCol w="734775"/>
                <a:gridCol w="7347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3" name="Google Shape;73;gb80a219109_1_3"/>
          <p:cNvGraphicFramePr/>
          <p:nvPr/>
        </p:nvGraphicFramePr>
        <p:xfrm>
          <a:off x="876288" y="397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{1F4AF7DA-D9A5-488A-8A2A-D2DD53C7927B}</a:tableStyleId>
              </a:tblPr>
              <a:tblGrid>
                <a:gridCol w="734775"/>
                <a:gridCol w="734775"/>
                <a:gridCol w="734775"/>
                <a:gridCol w="734775"/>
                <a:gridCol w="734775"/>
                <a:gridCol w="734775"/>
                <a:gridCol w="7347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" name="Google Shape;74;gb80a219109_1_3"/>
          <p:cNvGraphicFramePr/>
          <p:nvPr/>
        </p:nvGraphicFramePr>
        <p:xfrm>
          <a:off x="876288" y="458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{1F4AF7DA-D9A5-488A-8A2A-D2DD53C7927B}</a:tableStyleId>
              </a:tblPr>
              <a:tblGrid>
                <a:gridCol w="734775"/>
                <a:gridCol w="734775"/>
                <a:gridCol w="734775"/>
                <a:gridCol w="734775"/>
                <a:gridCol w="734775"/>
                <a:gridCol w="734775"/>
                <a:gridCol w="734775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5" name="Google Shape;75;gb80a219109_1_3"/>
          <p:cNvGraphicFramePr/>
          <p:nvPr/>
        </p:nvGraphicFramePr>
        <p:xfrm>
          <a:off x="876288" y="337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{1F4AF7DA-D9A5-488A-8A2A-D2DD53C7927B}</a:tableStyleId>
              </a:tblPr>
              <a:tblGrid>
                <a:gridCol w="734775"/>
                <a:gridCol w="734775"/>
                <a:gridCol w="734775"/>
                <a:gridCol w="734775"/>
                <a:gridCol w="734775"/>
                <a:gridCol w="734775"/>
                <a:gridCol w="7347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6" name="Google Shape;76;gb80a219109_1_3"/>
          <p:cNvGraphicFramePr/>
          <p:nvPr/>
        </p:nvGraphicFramePr>
        <p:xfrm>
          <a:off x="6362688" y="339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{1F4AF7DA-D9A5-488A-8A2A-D2DD53C7927B}</a:tableStyleId>
              </a:tblPr>
              <a:tblGrid>
                <a:gridCol w="734775"/>
                <a:gridCol w="734775"/>
                <a:gridCol w="734775"/>
                <a:gridCol w="734775"/>
                <a:gridCol w="734775"/>
                <a:gridCol w="734775"/>
                <a:gridCol w="7347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Google Shape;77;gb80a219109_1_3"/>
          <p:cNvGraphicFramePr/>
          <p:nvPr/>
        </p:nvGraphicFramePr>
        <p:xfrm>
          <a:off x="6362688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{1F4AF7DA-D9A5-488A-8A2A-D2DD53C7927B}</a:tableStyleId>
              </a:tblPr>
              <a:tblGrid>
                <a:gridCol w="734775"/>
                <a:gridCol w="734775"/>
                <a:gridCol w="734775"/>
                <a:gridCol w="734775"/>
                <a:gridCol w="734775"/>
                <a:gridCol w="734775"/>
                <a:gridCol w="7347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8" name="Google Shape;78;gb80a219109_1_3"/>
          <p:cNvGraphicFramePr/>
          <p:nvPr/>
        </p:nvGraphicFramePr>
        <p:xfrm>
          <a:off x="6362688" y="217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{1F4AF7DA-D9A5-488A-8A2A-D2DD53C7927B}</a:tableStyleId>
              </a:tblPr>
              <a:tblGrid>
                <a:gridCol w="734775"/>
                <a:gridCol w="734775"/>
                <a:gridCol w="734775"/>
                <a:gridCol w="734775"/>
                <a:gridCol w="734775"/>
                <a:gridCol w="734775"/>
                <a:gridCol w="7347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" name="Google Shape;79;gb80a219109_1_3"/>
          <p:cNvSpPr/>
          <p:nvPr/>
        </p:nvSpPr>
        <p:spPr>
          <a:xfrm>
            <a:off x="5384349" y="2208413"/>
            <a:ext cx="520528" cy="410366"/>
          </a:xfrm>
          <a:custGeom>
            <a:rect b="b" l="l" r="r" t="t"/>
            <a:pathLst>
              <a:path extrusionOk="0" h="20562" w="27780">
                <a:moveTo>
                  <a:pt x="16025" y="0"/>
                </a:moveTo>
                <a:cubicBezTo>
                  <a:pt x="9040" y="1396"/>
                  <a:pt x="-3824" y="10367"/>
                  <a:pt x="1213" y="15404"/>
                </a:cubicBezTo>
                <a:cubicBezTo>
                  <a:pt x="7359" y="21550"/>
                  <a:pt x="24535" y="23058"/>
                  <a:pt x="27282" y="14812"/>
                </a:cubicBezTo>
                <a:cubicBezTo>
                  <a:pt x="29273" y="8837"/>
                  <a:pt x="21138" y="592"/>
                  <a:pt x="14840" y="592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b80a219109_1_3"/>
          <p:cNvSpPr/>
          <p:nvPr/>
        </p:nvSpPr>
        <p:spPr>
          <a:xfrm>
            <a:off x="3936549" y="2799650"/>
            <a:ext cx="520528" cy="410366"/>
          </a:xfrm>
          <a:custGeom>
            <a:rect b="b" l="l" r="r" t="t"/>
            <a:pathLst>
              <a:path extrusionOk="0" h="20562" w="27780">
                <a:moveTo>
                  <a:pt x="16025" y="0"/>
                </a:moveTo>
                <a:cubicBezTo>
                  <a:pt x="9040" y="1396"/>
                  <a:pt x="-3824" y="10367"/>
                  <a:pt x="1213" y="15404"/>
                </a:cubicBezTo>
                <a:cubicBezTo>
                  <a:pt x="7359" y="21550"/>
                  <a:pt x="24535" y="23058"/>
                  <a:pt x="27282" y="14812"/>
                </a:cubicBezTo>
                <a:cubicBezTo>
                  <a:pt x="29273" y="8837"/>
                  <a:pt x="21138" y="592"/>
                  <a:pt x="14840" y="592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b80a219109_1_3"/>
          <p:cNvSpPr/>
          <p:nvPr/>
        </p:nvSpPr>
        <p:spPr>
          <a:xfrm>
            <a:off x="4698549" y="3409250"/>
            <a:ext cx="520528" cy="410366"/>
          </a:xfrm>
          <a:custGeom>
            <a:rect b="b" l="l" r="r" t="t"/>
            <a:pathLst>
              <a:path extrusionOk="0" h="20562" w="27780">
                <a:moveTo>
                  <a:pt x="16025" y="0"/>
                </a:moveTo>
                <a:cubicBezTo>
                  <a:pt x="9040" y="1396"/>
                  <a:pt x="-3824" y="10367"/>
                  <a:pt x="1213" y="15404"/>
                </a:cubicBezTo>
                <a:cubicBezTo>
                  <a:pt x="7359" y="21550"/>
                  <a:pt x="24535" y="23058"/>
                  <a:pt x="27282" y="14812"/>
                </a:cubicBezTo>
                <a:cubicBezTo>
                  <a:pt x="29273" y="8837"/>
                  <a:pt x="21138" y="592"/>
                  <a:pt x="14840" y="592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b80a219109_1_3"/>
          <p:cNvSpPr/>
          <p:nvPr/>
        </p:nvSpPr>
        <p:spPr>
          <a:xfrm>
            <a:off x="3936549" y="4018850"/>
            <a:ext cx="520528" cy="410366"/>
          </a:xfrm>
          <a:custGeom>
            <a:rect b="b" l="l" r="r" t="t"/>
            <a:pathLst>
              <a:path extrusionOk="0" h="20562" w="27780">
                <a:moveTo>
                  <a:pt x="16025" y="0"/>
                </a:moveTo>
                <a:cubicBezTo>
                  <a:pt x="9040" y="1396"/>
                  <a:pt x="-3824" y="10367"/>
                  <a:pt x="1213" y="15404"/>
                </a:cubicBezTo>
                <a:cubicBezTo>
                  <a:pt x="7359" y="21550"/>
                  <a:pt x="24535" y="23058"/>
                  <a:pt x="27282" y="14812"/>
                </a:cubicBezTo>
                <a:cubicBezTo>
                  <a:pt x="29273" y="8837"/>
                  <a:pt x="21138" y="592"/>
                  <a:pt x="14840" y="592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b80a219109_1_3"/>
          <p:cNvSpPr/>
          <p:nvPr/>
        </p:nvSpPr>
        <p:spPr>
          <a:xfrm>
            <a:off x="4698549" y="4628450"/>
            <a:ext cx="520528" cy="410366"/>
          </a:xfrm>
          <a:custGeom>
            <a:rect b="b" l="l" r="r" t="t"/>
            <a:pathLst>
              <a:path extrusionOk="0" h="20562" w="27780">
                <a:moveTo>
                  <a:pt x="16025" y="0"/>
                </a:moveTo>
                <a:cubicBezTo>
                  <a:pt x="9040" y="1396"/>
                  <a:pt x="-3824" y="10367"/>
                  <a:pt x="1213" y="15404"/>
                </a:cubicBezTo>
                <a:cubicBezTo>
                  <a:pt x="7359" y="21550"/>
                  <a:pt x="24535" y="23058"/>
                  <a:pt x="27282" y="14812"/>
                </a:cubicBezTo>
                <a:cubicBezTo>
                  <a:pt x="29273" y="8837"/>
                  <a:pt x="21138" y="592"/>
                  <a:pt x="14840" y="592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b80a219109_1_3"/>
          <p:cNvSpPr/>
          <p:nvPr/>
        </p:nvSpPr>
        <p:spPr>
          <a:xfrm>
            <a:off x="10879624" y="2208413"/>
            <a:ext cx="520528" cy="410366"/>
          </a:xfrm>
          <a:custGeom>
            <a:rect b="b" l="l" r="r" t="t"/>
            <a:pathLst>
              <a:path extrusionOk="0" h="20562" w="27780">
                <a:moveTo>
                  <a:pt x="16025" y="0"/>
                </a:moveTo>
                <a:cubicBezTo>
                  <a:pt x="9040" y="1396"/>
                  <a:pt x="-3824" y="10367"/>
                  <a:pt x="1213" y="15404"/>
                </a:cubicBezTo>
                <a:cubicBezTo>
                  <a:pt x="7359" y="21550"/>
                  <a:pt x="24535" y="23058"/>
                  <a:pt x="27282" y="14812"/>
                </a:cubicBezTo>
                <a:cubicBezTo>
                  <a:pt x="29273" y="8837"/>
                  <a:pt x="21138" y="592"/>
                  <a:pt x="14840" y="592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80a219109_1_8"/>
          <p:cNvSpPr txBox="1"/>
          <p:nvPr/>
        </p:nvSpPr>
        <p:spPr>
          <a:xfrm>
            <a:off x="2301856" y="10699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complexity </a:t>
            </a:r>
            <a:r>
              <a:rPr b="1" lang="en-IN" sz="4400">
                <a:solidFill>
                  <a:schemeClr val="dk1"/>
                </a:solidFill>
              </a:rPr>
              <a:t>a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nalysis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b80a219109_1_8"/>
          <p:cNvSpPr txBox="1"/>
          <p:nvPr/>
        </p:nvSpPr>
        <p:spPr>
          <a:xfrm>
            <a:off x="1846900" y="2327900"/>
            <a:ext cx="92787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1: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No. of comparisons: (n-1)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2: 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No. of comparisons: (n-2)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3: 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No. of comparisons: (n-3)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…..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…..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(n-1):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No. of comparisons: 1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number of comparisons: 1+2+3+….n-1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		= n(n-1)/2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		= O(n</a:t>
            </a:r>
            <a:r>
              <a:rPr b="0" baseline="3000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80a219109_1_13"/>
          <p:cNvSpPr txBox="1"/>
          <p:nvPr/>
        </p:nvSpPr>
        <p:spPr>
          <a:xfrm>
            <a:off x="2301856" y="10699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complexity </a:t>
            </a:r>
            <a:r>
              <a:rPr b="1" lang="en-IN" sz="4400">
                <a:solidFill>
                  <a:schemeClr val="dk1"/>
                </a:solidFill>
              </a:rPr>
              <a:t>a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nalysis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b80a219109_1_13"/>
          <p:cNvSpPr txBox="1"/>
          <p:nvPr/>
        </p:nvSpPr>
        <p:spPr>
          <a:xfrm>
            <a:off x="1846900" y="232790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7" name="Google Shape;97;gb80a219109_1_13"/>
          <p:cNvGraphicFramePr/>
          <p:nvPr/>
        </p:nvGraphicFramePr>
        <p:xfrm>
          <a:off x="838600" y="232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{DCE751FF-C5A9-444D-B8EE-F23B665BACF5}</a:tableStyleId>
              </a:tblPr>
              <a:tblGrid>
                <a:gridCol w="2057400"/>
                <a:gridCol w="2057400"/>
                <a:gridCol w="2057400"/>
                <a:gridCol w="2057400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Algorithm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Best Case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Average case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Worst case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Space complexity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Selection</a:t>
                      </a:r>
                      <a:r>
                        <a:rPr lang="en-IN" sz="2400"/>
                        <a:t> Sort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O(n</a:t>
                      </a:r>
                      <a:r>
                        <a:rPr baseline="30000" lang="en-IN" sz="2400"/>
                        <a:t>2</a:t>
                      </a:r>
                      <a:r>
                        <a:rPr lang="en-IN" sz="2400"/>
                        <a:t>)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O(n</a:t>
                      </a:r>
                      <a:r>
                        <a:rPr baseline="30000" lang="en-IN" sz="2400"/>
                        <a:t>2</a:t>
                      </a:r>
                      <a:r>
                        <a:rPr lang="en-IN" sz="2400"/>
                        <a:t>)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O(n</a:t>
                      </a:r>
                      <a:r>
                        <a:rPr baseline="30000" lang="en-IN" sz="2400"/>
                        <a:t>2</a:t>
                      </a:r>
                      <a:r>
                        <a:rPr lang="en-IN" sz="2400"/>
                        <a:t>)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O(1)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fd20670fb_0_24"/>
          <p:cNvSpPr txBox="1"/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Summary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dfd20670fb_0_24"/>
          <p:cNvSpPr txBox="1"/>
          <p:nvPr>
            <p:ph idx="1" type="subTitle"/>
          </p:nvPr>
        </p:nvSpPr>
        <p:spPr>
          <a:xfrm>
            <a:off x="1828800" y="2416625"/>
            <a:ext cx="85344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Selection sort is explained in detail with algorithm and an example.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complexity for Selection </a:t>
            </a:r>
            <a:r>
              <a:rPr lang="en-IN" sz="2400">
                <a:solidFill>
                  <a:schemeClr val="dk1"/>
                </a:solidFill>
              </a:rPr>
              <a:t>s</a:t>
            </a: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 from the analysis is O(n</a:t>
            </a:r>
            <a:r>
              <a:rPr baseline="30000"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