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323730547" r:id="rId1"/>
  </p:sldMasterIdLst>
  <p:notesMasterIdLst>
    <p:notesMasterId r:id="rId22"/>
  </p:notesMasterIdLst>
  <p:sldIdLst>
    <p:sldId id="257" r:id="rId2"/>
    <p:sldId id="332" r:id="rId3"/>
    <p:sldId id="335" r:id="rId4"/>
    <p:sldId id="337" r:id="rId5"/>
    <p:sldId id="339" r:id="rId6"/>
    <p:sldId id="267" r:id="rId7"/>
    <p:sldId id="340" r:id="rId8"/>
    <p:sldId id="268" r:id="rId9"/>
    <p:sldId id="314" r:id="rId10"/>
    <p:sldId id="338" r:id="rId11"/>
    <p:sldId id="315" r:id="rId12"/>
    <p:sldId id="336" r:id="rId13"/>
    <p:sldId id="341" r:id="rId14"/>
    <p:sldId id="322" r:id="rId15"/>
    <p:sldId id="330" r:id="rId16"/>
    <p:sldId id="343" r:id="rId17"/>
    <p:sldId id="327" r:id="rId18"/>
    <p:sldId id="325" r:id="rId19"/>
    <p:sldId id="326" r:id="rId20"/>
    <p:sldId id="342" r:id="rId21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A484B1-D6AF-41C9-9A25-0A32367C4882}">
          <p14:sldIdLst>
            <p14:sldId id="257"/>
            <p14:sldId id="332"/>
            <p14:sldId id="335"/>
            <p14:sldId id="337"/>
            <p14:sldId id="339"/>
            <p14:sldId id="267"/>
            <p14:sldId id="340"/>
            <p14:sldId id="268"/>
            <p14:sldId id="314"/>
            <p14:sldId id="338"/>
            <p14:sldId id="315"/>
            <p14:sldId id="336"/>
            <p14:sldId id="341"/>
            <p14:sldId id="322"/>
            <p14:sldId id="330"/>
            <p14:sldId id="343"/>
            <p14:sldId id="327"/>
            <p14:sldId id="325"/>
            <p14:sldId id="326"/>
            <p14:sldId id="342"/>
          </p14:sldIdLst>
        </p14:section>
        <p14:section name="Hidden Slide" id="{315CCD64-D3C1-4586-9A50-4E1BB46543D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sik Sarkar" initials="KS" lastIdx="1" clrIdx="0">
    <p:extLst>
      <p:ext uri="{19B8F6BF-5375-455C-9EA6-DF929625EA0E}">
        <p15:presenceInfo xmlns:p15="http://schemas.microsoft.com/office/powerpoint/2012/main" userId="9475a14bf622dc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7" autoAdjust="0"/>
    <p:restoredTop sz="94660"/>
  </p:normalViewPr>
  <p:slideViewPr>
    <p:cSldViewPr>
      <p:cViewPr varScale="1">
        <p:scale>
          <a:sx n="63" d="100"/>
          <a:sy n="63" d="100"/>
        </p:scale>
        <p:origin x="1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8:59:3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2001,'0'0'2273,"-10"0"-2225,2 10-240,-6 6-721,-11 6-111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01:5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00:1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6 880,'0'0'2420,"9"-5"-1526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8:59:3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2001,'0'0'2273,"-10"0"-2225,2 10-240,-6 6-721,-11 6-111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01:5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9:00:1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6 880,'0'0'2420,"9"-5"-1526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6EED-E394-493C-BAA5-C96BB4E176DC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41FB-5A51-4C5B-B6FE-D282ADB39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0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8E3C-2887-45E8-A11A-9F6CDA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97187"/>
            <a:ext cx="731520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30924-99BC-417D-9833-CEE0575D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6769-CC48-413B-8D22-6D4112EF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185BB-B4D2-4A55-8F1B-2DAF0CF2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7509-87A6-46BD-AA77-6CE78C64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9979-B012-451F-9AF5-357910FB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F2A36-2EC4-40AB-B507-07BFF4FB3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2C57-AA37-4C97-935C-7AE516BB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A4E8-7315-4E4D-A012-F58A409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B812-CEFA-4EED-99A6-C1E3E1AA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5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6559F-D0AD-41D1-BAC9-54359428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9920" y="389467"/>
            <a:ext cx="210312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90151-A844-483A-9875-107F20BCD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0560" y="389467"/>
            <a:ext cx="618744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3FFF-4419-434B-B660-BDAD7F6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5747-C19C-4E00-8B2E-3C091C23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2445-86F0-4812-B8DD-640B95DD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3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0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6CC2-0837-4D9C-B4DF-E0EEB2C9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FBAD-647B-437C-BEBA-ACABCC4E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093B-D3B1-48E7-91EE-FBE5C307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4DD8-175D-4BB3-B999-A9C21EEE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9B37-F3CD-46A7-841D-216E2DB0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9F9F-BB32-4105-90AE-FF02A1AC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823721"/>
            <a:ext cx="841248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46D3-F9FB-47AD-8397-2204A5C7A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" y="4895428"/>
            <a:ext cx="841248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6A15-E7F9-49FC-96FA-8E3417F2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85E1-6BDE-40B4-A05D-304777E8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5F54-131E-462E-9E1D-5678E2C2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5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BE1D-4078-4FA2-9914-20A9167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BC0B-B310-4D6D-95AD-9A945C567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9376B-C42A-4033-A4D1-5458D070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8A5B5-7427-4764-B65F-68EAC451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5179-97A5-4AF5-AD48-A7849152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E55C7-85DD-4AFD-BEB5-CF72F7FB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9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46E3-B77D-4A70-ACDC-96AEA03A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389467"/>
            <a:ext cx="84124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A58E3-1F95-48FE-997F-38761ABD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831" y="1793241"/>
            <a:ext cx="4126230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23C7A-F4AD-415B-86DE-515FD4ABE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831" y="2672080"/>
            <a:ext cx="412623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A1B2C-F334-4F86-97B4-E4E5249B8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7760" y="1793241"/>
            <a:ext cx="4146550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E2507-AE3F-4E71-9801-507EDCD95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7760" y="2672080"/>
            <a:ext cx="41465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E25DD-7135-4E69-82CE-06DF342C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2B89F-5FC6-43F0-B6E3-3A26B122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F5B6D-CA7B-4CF2-B3A1-4DC0B3A8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6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B974-ACBA-4F83-A5CD-EC2D49F5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EDD63-1559-49EC-9EB3-EC3EE7C8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30BA-F808-431A-8E63-28DC2AB7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E6876-D58B-402D-AC19-EC8DBD9A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90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A8583-2AE4-49A9-8863-6690D27B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6B80E-6442-4D57-97B2-46A8D8FD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3B0F1-7A34-4BD0-A983-1B17F2E1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55F3-66A5-4495-89D5-AAEE340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1" y="487680"/>
            <a:ext cx="3145790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DB3C-D8D8-4CD9-9BD1-80887BE8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550" y="1053254"/>
            <a:ext cx="493776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11E18-9089-4CD2-8E11-06530B516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2194560"/>
            <a:ext cx="3145790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632A-052F-4B71-BD36-A50052D7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0D05C-353D-47AE-9FBE-06031244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A402D-F850-4EB3-9E2C-AA3B33D8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6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DF02-2EAA-4FE4-8E4A-AD04C4ED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1" y="487680"/>
            <a:ext cx="3145790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5A55C-2047-416A-BE3F-437293220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46550" y="1053254"/>
            <a:ext cx="4937760" cy="5198533"/>
          </a:xfrm>
        </p:spPr>
        <p:txBody>
          <a:bodyPr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E16E1-CA57-4D41-A509-4452F08F3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2194560"/>
            <a:ext cx="3145790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7E7AE-1837-4901-B79E-D1197C34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0DD52-7945-4B29-AF33-37B928C0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EA1CF-4198-43F9-A8AF-CADC984A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4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4932F-BAE3-48CC-A92B-89A9049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389467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D18B6-8093-426C-A822-4BF1E42D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644D-B283-4011-A4FB-D0B18D27C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560" y="6780107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F357-2C9D-44F3-BB5C-1A6E667FBB43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861B-2D71-45A5-B50B-EF8F62E40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088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8F3E-196E-4CCB-B632-70AD70008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8480" y="6780107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67AB-3C6A-4262-84CE-2D5097A43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07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323730548" r:id="rId1"/>
    <p:sldLayoutId id="2323730549" r:id="rId2"/>
    <p:sldLayoutId id="2323730550" r:id="rId3"/>
    <p:sldLayoutId id="2323730551" r:id="rId4"/>
    <p:sldLayoutId id="2323730552" r:id="rId5"/>
    <p:sldLayoutId id="2323730553" r:id="rId6"/>
    <p:sldLayoutId id="2323730554" r:id="rId7"/>
    <p:sldLayoutId id="2323730555" r:id="rId8"/>
    <p:sldLayoutId id="2323730556" r:id="rId9"/>
    <p:sldLayoutId id="2323730557" r:id="rId10"/>
    <p:sldLayoutId id="2323730558" r:id="rId11"/>
    <p:sldLayoutId id="2323730559" r:id="rId12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5" Type="http://schemas.openxmlformats.org/officeDocument/2006/relationships/image" Target="../media/image19.png"/><Relationship Id="rId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sp>
        <p:nvSpPr>
          <p:cNvPr id="5" name="Google Shape;52;p39">
            <a:extLst>
              <a:ext uri="{FF2B5EF4-FFF2-40B4-BE49-F238E27FC236}">
                <a16:creationId xmlns:a16="http://schemas.microsoft.com/office/drawing/2014/main" id="{196FD6B8-856D-448B-A872-8F3947BD011B}"/>
              </a:ext>
            </a:extLst>
          </p:cNvPr>
          <p:cNvSpPr txBox="1"/>
          <p:nvPr/>
        </p:nvSpPr>
        <p:spPr>
          <a:xfrm>
            <a:off x="678056" y="420913"/>
            <a:ext cx="8375208" cy="58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7;p1">
            <a:extLst>
              <a:ext uri="{FF2B5EF4-FFF2-40B4-BE49-F238E27FC236}">
                <a16:creationId xmlns:a16="http://schemas.microsoft.com/office/drawing/2014/main" id="{DE467767-CB13-4608-8D68-FEC1E8297FD4}"/>
              </a:ext>
            </a:extLst>
          </p:cNvPr>
          <p:cNvSpPr/>
          <p:nvPr/>
        </p:nvSpPr>
        <p:spPr>
          <a:xfrm>
            <a:off x="268288" y="1281337"/>
            <a:ext cx="7712144" cy="331236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Introduction – Web Service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b="1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Web Service Featu</a:t>
            </a:r>
            <a:r>
              <a:rPr lang="en-IN" sz="2800" b="1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b="1" i="0" u="none" strike="noStrike" cap="none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SOAP and Restful Web Services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Benefits of RESTful Web Services 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Practical Implementation with Spring JPA</a:t>
            </a:r>
            <a:endParaRPr sz="2800" b="1" i="0" u="none" strike="noStrike" cap="none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A00588-9C61-4D6E-A783-6DC1265E0813}"/>
              </a:ext>
            </a:extLst>
          </p:cNvPr>
          <p:cNvCxnSpPr/>
          <p:nvPr/>
        </p:nvCxnSpPr>
        <p:spPr>
          <a:xfrm>
            <a:off x="556320" y="1065312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A221A-B77E-44D8-AA36-5D44F820D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448" y="129208"/>
            <a:ext cx="9186704" cy="6912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85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10D9F-78A5-4FE2-9662-BD843B64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567" y="301352"/>
            <a:ext cx="9102466" cy="58326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DECC0-788F-4CC7-AC6D-537075C45A48}"/>
              </a:ext>
            </a:extLst>
          </p:cNvPr>
          <p:cNvSpPr txBox="1"/>
          <p:nvPr/>
        </p:nvSpPr>
        <p:spPr>
          <a:xfrm>
            <a:off x="414346" y="1499675"/>
            <a:ext cx="8782934" cy="479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Platform independent. </a:t>
            </a:r>
          </a:p>
          <a:p>
            <a:pPr marL="285750" indent="-285750" algn="l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Simple and easy to implement and test. </a:t>
            </a:r>
          </a:p>
          <a:p>
            <a:pPr marL="285750" indent="-285750" algn="l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Support different formats such as JSON, XML, HTML, etc. </a:t>
            </a:r>
          </a:p>
          <a:p>
            <a:pPr marL="285750" indent="-285750" algn="l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Can be written in different programming languages and executed on any platform. </a:t>
            </a:r>
          </a:p>
          <a:p>
            <a:pPr marL="285750" indent="-285750" algn="l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Lightweight, manageable, scalable, and reusable. </a:t>
            </a:r>
          </a:p>
          <a:p>
            <a:pPr marL="285750" indent="-285750" algn="l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Faster and provide better performance. </a:t>
            </a:r>
          </a:p>
          <a:p>
            <a:pPr marL="285750" indent="-285750" algn="l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Consume less bandwidth and resources. </a:t>
            </a:r>
          </a:p>
          <a:p>
            <a:pPr marL="285750" indent="-285750" algn="l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A lot of automation framework is available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9787E-4DFB-473A-A563-92140CEA81E3}"/>
              </a:ext>
            </a:extLst>
          </p:cNvPr>
          <p:cNvSpPr txBox="1"/>
          <p:nvPr/>
        </p:nvSpPr>
        <p:spPr>
          <a:xfrm>
            <a:off x="268288" y="489248"/>
            <a:ext cx="7180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Several</a:t>
            </a:r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Benefits of RESTful Web Services </a:t>
            </a:r>
            <a:endParaRPr lang="en-IN" sz="3200" b="1" dirty="0">
              <a:solidFill>
                <a:srgbClr val="095A82"/>
              </a:solidFill>
              <a:latin typeface="Calibri"/>
              <a:cs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0216CC-CB17-4B82-9B53-452BD15147B6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3E8E76-F7F3-43D4-97D6-A85EBB55276B}"/>
                  </a:ext>
                </a:extLst>
              </p14:cNvPr>
              <p14:cNvContentPartPr/>
              <p14:nvPr/>
            </p14:nvContentPartPr>
            <p14:xfrm>
              <a:off x="-917360" y="4424720"/>
              <a:ext cx="20880" cy="1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3E8E76-F7F3-43D4-97D6-A85EBB552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26360" y="4415720"/>
                <a:ext cx="38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17067A-086A-4506-9F48-591E6B45F5F1}"/>
                  </a:ext>
                </a:extLst>
              </p14:cNvPr>
              <p14:cNvContentPartPr/>
              <p14:nvPr/>
            </p14:nvContentPartPr>
            <p14:xfrm>
              <a:off x="1561280" y="2435720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17067A-086A-4506-9F48-591E6B45F5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2280" y="2426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4F6063-1FAD-4C6A-BC37-298C3B83ADC5}"/>
                  </a:ext>
                </a:extLst>
              </p14:cNvPr>
              <p14:cNvContentPartPr/>
              <p14:nvPr/>
            </p14:nvContentPartPr>
            <p14:xfrm>
              <a:off x="4120840" y="4215920"/>
              <a:ext cx="3240" cy="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4F6063-1FAD-4C6A-BC37-298C3B83AD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2740" y="4206920"/>
                <a:ext cx="19116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BB6E6FF-8887-4C22-BDD0-FBEE448548FE}"/>
              </a:ext>
            </a:extLst>
          </p:cNvPr>
          <p:cNvSpPr/>
          <p:nvPr/>
        </p:nvSpPr>
        <p:spPr>
          <a:xfrm>
            <a:off x="268288" y="406162"/>
            <a:ext cx="7480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Practical Demo CRUD With Spring Boot JPA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1C25D3-EBF8-4AFF-8C6F-C4816201CF3C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97FA09-F754-42AD-BA44-3B3178F2F5B1}"/>
              </a:ext>
            </a:extLst>
          </p:cNvPr>
          <p:cNvSpPr txBox="1"/>
          <p:nvPr/>
        </p:nvSpPr>
        <p:spPr>
          <a:xfrm>
            <a:off x="414346" y="1785392"/>
            <a:ext cx="8332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333333"/>
                </a:solidFill>
                <a:latin typeface="Helvetica Neue"/>
              </a:rPr>
              <a:t>I will Show now how to Develop</a:t>
            </a: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algn="just"/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A RESTful web services API for CRUD operations (Create, Retrieve, Update and Delete)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Corresponding to standard HTTP methods POST, GET, PUT and DELETE, 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Using Spring Boot, Spring JPA, MySQL.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92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A2BC8-865B-466E-B803-9F8558DDEAD5}"/>
              </a:ext>
            </a:extLst>
          </p:cNvPr>
          <p:cNvSpPr txBox="1"/>
          <p:nvPr/>
        </p:nvSpPr>
        <p:spPr>
          <a:xfrm>
            <a:off x="472342" y="1497360"/>
            <a:ext cx="6624736" cy="280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Java Development Kit (JDK)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Eclipse IDE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Spring Tool Suite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MySQL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effectLst/>
                <a:latin typeface="Helvetica Neue"/>
              </a:rPr>
              <a:t>Postman</a:t>
            </a:r>
            <a:r>
              <a:rPr lang="en-US" sz="2400" b="0" i="0" u="none" strike="noStrike" dirty="0">
                <a:solidFill>
                  <a:srgbClr val="095197"/>
                </a:solidFill>
                <a:effectLst/>
                <a:latin typeface="Helvetica Neue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program to test the webservices.</a:t>
            </a:r>
            <a:endParaRPr lang="en-US" sz="2400" b="0" i="0" dirty="0">
              <a:solidFill>
                <a:srgbClr val="4B4B4B"/>
              </a:solidFill>
              <a:effectLst/>
              <a:latin typeface="DM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C7CCF-9694-401B-8A63-4CAF147A0C2B}"/>
              </a:ext>
            </a:extLst>
          </p:cNvPr>
          <p:cNvSpPr txBox="1"/>
          <p:nvPr/>
        </p:nvSpPr>
        <p:spPr>
          <a:xfrm>
            <a:off x="320797" y="287617"/>
            <a:ext cx="390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Software</a:t>
            </a:r>
            <a:r>
              <a:rPr lang="en-US" sz="4000" b="1" i="0" dirty="0">
                <a:solidFill>
                  <a:schemeClr val="accent1"/>
                </a:solidFill>
                <a:effectLst/>
                <a:latin typeface="DM Sans"/>
              </a:rPr>
              <a:t> </a:t>
            </a:r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Prerequisite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89582D-6530-405A-A986-489E6C14DA99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7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3E8E76-F7F3-43D4-97D6-A85EBB55276B}"/>
                  </a:ext>
                </a:extLst>
              </p14:cNvPr>
              <p14:cNvContentPartPr/>
              <p14:nvPr/>
            </p14:nvContentPartPr>
            <p14:xfrm>
              <a:off x="-917360" y="4424720"/>
              <a:ext cx="20880" cy="1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3E8E76-F7F3-43D4-97D6-A85EBB552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26360" y="4415720"/>
                <a:ext cx="38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17067A-086A-4506-9F48-591E6B45F5F1}"/>
                  </a:ext>
                </a:extLst>
              </p14:cNvPr>
              <p14:cNvContentPartPr/>
              <p14:nvPr/>
            </p14:nvContentPartPr>
            <p14:xfrm>
              <a:off x="1561280" y="24357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17067A-086A-4506-9F48-591E6B45F5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2640" y="2427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4F6063-1FAD-4C6A-BC37-298C3B83ADC5}"/>
                  </a:ext>
                </a:extLst>
              </p14:cNvPr>
              <p14:cNvContentPartPr/>
              <p14:nvPr/>
            </p14:nvContentPartPr>
            <p14:xfrm>
              <a:off x="4120840" y="4215920"/>
              <a:ext cx="3240" cy="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4F6063-1FAD-4C6A-BC37-298C3B83AD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2740" y="4206920"/>
                <a:ext cx="19116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BB6E6FF-8887-4C22-BDD0-FBEE448548FE}"/>
              </a:ext>
            </a:extLst>
          </p:cNvPr>
          <p:cNvSpPr/>
          <p:nvPr/>
        </p:nvSpPr>
        <p:spPr>
          <a:xfrm>
            <a:off x="268288" y="406162"/>
            <a:ext cx="7480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Practical Demo CRUD With Spring Boot JPA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60897-904E-44C7-AD53-3B00BFE625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327" y="2145432"/>
            <a:ext cx="8265305" cy="417646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1C25D3-EBF8-4AFF-8C6F-C4816201CF3C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7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305A0-1808-48C5-97A8-18B5965B8E30}"/>
              </a:ext>
            </a:extLst>
          </p:cNvPr>
          <p:cNvSpPr txBox="1"/>
          <p:nvPr/>
        </p:nvSpPr>
        <p:spPr>
          <a:xfrm>
            <a:off x="245283" y="468394"/>
            <a:ext cx="432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Application Architecture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40452C-93DE-4469-BDE4-78383903B098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 - RameshMF/spring-data-jpa-tutorial: Guide to spring data jpa">
            <a:extLst>
              <a:ext uri="{FF2B5EF4-FFF2-40B4-BE49-F238E27FC236}">
                <a16:creationId xmlns:a16="http://schemas.microsoft.com/office/drawing/2014/main" id="{02D68E62-E0BD-48B8-810F-F92CF06B7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24" y="1221472"/>
            <a:ext cx="7056784" cy="60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7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58674-9451-4662-AF49-F64F5E9F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612"/>
            <a:ext cx="9413304" cy="6154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E89166-B7C9-43B4-B991-B46DE57D621A}"/>
              </a:ext>
            </a:extLst>
          </p:cNvPr>
          <p:cNvSpPr txBox="1"/>
          <p:nvPr/>
        </p:nvSpPr>
        <p:spPr>
          <a:xfrm>
            <a:off x="282831" y="325265"/>
            <a:ext cx="44440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Application Functionality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61BD44-AE48-4C83-B3FB-EE05D27DE19B}"/>
              </a:ext>
            </a:extLst>
          </p:cNvPr>
          <p:cNvCxnSpPr/>
          <p:nvPr/>
        </p:nvCxnSpPr>
        <p:spPr>
          <a:xfrm>
            <a:off x="412304" y="921296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1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872E41-B950-41F2-AE78-5F493AAD057E}"/>
              </a:ext>
            </a:extLst>
          </p:cNvPr>
          <p:cNvSpPr txBox="1"/>
          <p:nvPr/>
        </p:nvSpPr>
        <p:spPr>
          <a:xfrm>
            <a:off x="293088" y="552545"/>
            <a:ext cx="3215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Application</a:t>
            </a:r>
            <a:r>
              <a:rPr lang="en-US" sz="3200" b="1" i="0" dirty="0">
                <a:solidFill>
                  <a:schemeClr val="accent1"/>
                </a:solidFill>
                <a:effectLst/>
                <a:latin typeface="DM Sans"/>
              </a:rPr>
              <a:t> </a:t>
            </a:r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Entity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3DE5B-012E-4D89-8025-65402BC4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1" y="1737479"/>
            <a:ext cx="8915858" cy="464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5FEE56-52D0-4496-BD12-BAC0DDA0CC14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0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B8AFA-1D2C-47BE-AD6F-AF3A43380058}"/>
              </a:ext>
            </a:extLst>
          </p:cNvPr>
          <p:cNvSpPr txBox="1"/>
          <p:nvPr/>
        </p:nvSpPr>
        <p:spPr>
          <a:xfrm>
            <a:off x="52264" y="489248"/>
            <a:ext cx="6218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Application Testing – With 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3DA17-F742-4BC0-9318-700E7E07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" y="1624296"/>
            <a:ext cx="9217024" cy="406660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283B11-A3A1-463F-897C-3D8851A9FE4E}"/>
              </a:ext>
            </a:extLst>
          </p:cNvPr>
          <p:cNvCxnSpPr/>
          <p:nvPr/>
        </p:nvCxnSpPr>
        <p:spPr>
          <a:xfrm>
            <a:off x="196280" y="1209328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6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DAD0A6-285A-46F6-BB22-0506D02B1129}"/>
              </a:ext>
            </a:extLst>
          </p:cNvPr>
          <p:cNvSpPr/>
          <p:nvPr/>
        </p:nvSpPr>
        <p:spPr>
          <a:xfrm>
            <a:off x="340296" y="417240"/>
            <a:ext cx="55251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What is Web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066CF-7BBA-4BF3-BD82-6F53E772DBFD}"/>
              </a:ext>
            </a:extLst>
          </p:cNvPr>
          <p:cNvSpPr txBox="1"/>
          <p:nvPr/>
        </p:nvSpPr>
        <p:spPr>
          <a:xfrm>
            <a:off x="414346" y="1857400"/>
            <a:ext cx="88549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212529"/>
                </a:solidFill>
                <a:effectLst/>
                <a:latin typeface="system-ui"/>
              </a:rPr>
              <a:t>Web Services are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client and server applications 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that communicate over the World Wide Web's (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WWW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) Hypertext Transfer Protocol (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HTTP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). </a:t>
            </a:r>
          </a:p>
          <a:p>
            <a:endParaRPr lang="en-US" sz="2800" dirty="0">
              <a:solidFill>
                <a:srgbClr val="212529"/>
              </a:solidFill>
              <a:latin typeface="system-ui"/>
            </a:endParaRPr>
          </a:p>
          <a:p>
            <a:r>
              <a:rPr lang="en-US" sz="280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Web services </a:t>
            </a:r>
            <a:r>
              <a:rPr lang="en-US" sz="28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implementation allows two web </a:t>
            </a:r>
            <a:r>
              <a:rPr lang="en-US" sz="2800" b="1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applications developed in different languages to interact </a:t>
            </a:r>
            <a:r>
              <a:rPr lang="en-US" sz="28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with each other using a standardized medium like XML, SOAP, HTTP etc.</a:t>
            </a:r>
            <a:endParaRPr lang="en-IN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C3AB33-A466-4FCD-905E-4F0EEC25B4C2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6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/>
          <p:nvPr/>
        </p:nvSpPr>
        <p:spPr>
          <a:xfrm>
            <a:off x="3004592" y="5593473"/>
            <a:ext cx="3025444" cy="73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buClr>
                <a:srgbClr val="000000"/>
              </a:buClr>
              <a:buSzPts val="5400"/>
            </a:pPr>
            <a:r>
              <a:rPr lang="en-IN" sz="432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32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3"/>
          <p:cNvSpPr/>
          <p:nvPr/>
        </p:nvSpPr>
        <p:spPr>
          <a:xfrm>
            <a:off x="2729567" y="6149142"/>
            <a:ext cx="487680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IN" sz="72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7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BC8BA-286B-47C0-8DCC-53CF316C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0" y="1281337"/>
            <a:ext cx="8280920" cy="35592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DAD0A6-285A-46F6-BB22-0506D02B1129}"/>
              </a:ext>
            </a:extLst>
          </p:cNvPr>
          <p:cNvSpPr/>
          <p:nvPr/>
        </p:nvSpPr>
        <p:spPr>
          <a:xfrm>
            <a:off x="436557" y="717318"/>
            <a:ext cx="44472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3200" b="1" dirty="0">
                <a:solidFill>
                  <a:srgbClr val="095A82"/>
                </a:solidFill>
                <a:latin typeface="Calibri"/>
                <a:cs typeface="Calibri"/>
              </a:rPr>
              <a:t>Features of Web 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066CF-7BBA-4BF3-BD82-6F53E772DBFD}"/>
              </a:ext>
            </a:extLst>
          </p:cNvPr>
          <p:cNvSpPr txBox="1"/>
          <p:nvPr/>
        </p:nvSpPr>
        <p:spPr>
          <a:xfrm>
            <a:off x="361506" y="1682889"/>
            <a:ext cx="82597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Web services are based on open standards like XML, HTTP. So these are 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operating system independent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.</a:t>
            </a:r>
            <a:b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</a:br>
            <a:endParaRPr lang="en-US" sz="2400" b="0" i="0" dirty="0">
              <a:solidFill>
                <a:srgbClr val="282829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Likewise, web services are 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programming language independent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. A Java application can consume a PHP web service.</a:t>
            </a:r>
            <a:b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</a:br>
            <a:endParaRPr lang="en-US" sz="2400" b="0" i="0" dirty="0">
              <a:solidFill>
                <a:srgbClr val="282829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Web services can be 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published over the internet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 to be consumed by other web applications.</a:t>
            </a:r>
            <a:b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</a:br>
            <a:endParaRPr lang="en-US" sz="2400" b="0" i="0" dirty="0">
              <a:solidFill>
                <a:srgbClr val="282829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The consumer or the client of the web-service is 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loosely coupled with the web service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Segoe UI" panose="020B0502040204020203" pitchFamily="34" charset="0"/>
              </a:rPr>
              <a:t>. So the web services can update or change its underlying logic without affecting the consumer.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1B12F1-467F-4C88-9683-E84616C87533}"/>
              </a:ext>
            </a:extLst>
          </p:cNvPr>
          <p:cNvCxnSpPr/>
          <p:nvPr/>
        </p:nvCxnSpPr>
        <p:spPr>
          <a:xfrm>
            <a:off x="556320" y="1506071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4EC62-8D6C-491D-81B6-CED9A58B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248"/>
            <a:ext cx="6677000" cy="502495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8F90D5-2B51-4DDE-B0F2-5EA804BEF294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6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4882-2F58-4B35-9808-9E77838C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46" y="659484"/>
            <a:ext cx="5112668" cy="703104"/>
          </a:xfr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defTabSz="457200">
              <a:buClr>
                <a:srgbClr val="000000"/>
              </a:buClr>
              <a:buSzPts val="1400"/>
            </a:pPr>
            <a:r>
              <a:rPr lang="en-IN" sz="3200" b="1" dirty="0">
                <a:solidFill>
                  <a:srgbClr val="095A82"/>
                </a:solidFill>
                <a:latin typeface="Calibri"/>
                <a:ea typeface="+mn-ea"/>
                <a:cs typeface="Calibri"/>
              </a:rPr>
              <a:t>SOAP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7FBF-408E-4089-B98E-EDE17F3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39" y="1587854"/>
            <a:ext cx="5522705" cy="5238090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SOAP stands for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Simple Object Access Protocol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SOAP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provides an envelope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to send a web services messages over the Internet, using the HTTP protocol. The messages are generally in XML format.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Well, every application serving SOAP requests, has a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WSDL file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WSDL is an XML, and it stands for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Web Service Description Language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WSDL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 describes all the methods available in the web service, along with the request and response types.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ystem-ui"/>
              </a:rPr>
              <a:t>It describes the contract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between service and client.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11EF4-F148-4589-AB20-4809CA73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45" y="1497360"/>
            <a:ext cx="3113035" cy="49685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4F1396-796C-46A9-B05A-BE5315CD4BD4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0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0ED12-224B-4A59-9B2E-FDBCE3C8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2" y="849288"/>
            <a:ext cx="9146456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6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4882-2F58-4B35-9808-9E77838C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39" y="650241"/>
            <a:ext cx="6770894" cy="559087"/>
          </a:xfrm>
          <a:noFill/>
          <a:ln>
            <a:noFill/>
          </a:ln>
        </p:spPr>
        <p:txBody>
          <a:bodyPr spcFirstLastPara="1" vert="horz" wrap="square" lIns="16925" tIns="16925" rIns="16925" bIns="16925" rtlCol="0" anchor="t" anchorCtr="0">
            <a:noAutofit/>
          </a:bodyPr>
          <a:lstStyle/>
          <a:p>
            <a:pPr defTabSz="457200">
              <a:buClr>
                <a:srgbClr val="000000"/>
              </a:buClr>
              <a:buSzPts val="1400"/>
            </a:pPr>
            <a:r>
              <a:rPr lang="en-IN" sz="3200" b="1" dirty="0">
                <a:solidFill>
                  <a:srgbClr val="095A82"/>
                </a:solidFill>
                <a:latin typeface="Calibri"/>
                <a:ea typeface="+mn-ea"/>
                <a:cs typeface="Calibri"/>
              </a:rPr>
              <a:t>REST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7FBF-408E-4089-B98E-EDE17F3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20" y="1353344"/>
            <a:ext cx="8352927" cy="5382114"/>
          </a:xfrm>
        </p:spPr>
        <p:txBody>
          <a:bodyPr>
            <a:normAutofit/>
          </a:bodyPr>
          <a:lstStyle/>
          <a:p>
            <a:pPr algn="l">
              <a:lnSpc>
                <a:spcPct val="114000"/>
              </a:lnSpc>
            </a:pP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The 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REST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 stands for 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Representational State Transfer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pPr algn="l">
              <a:lnSpc>
                <a:spcPct val="100000"/>
              </a:lnSpc>
            </a:pP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REST is not a set of standards or rules, rather it is a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style of software architecture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. The applications which follow this architecture are referred to as 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RESTful</a:t>
            </a:r>
            <a:endParaRPr lang="en-US" sz="28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00000"/>
              </a:lnSpc>
            </a:pP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Unlike SOAP 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which targets the </a:t>
            </a:r>
            <a:r>
              <a:rPr lang="en-US" sz="2800" b="1" i="1" dirty="0">
                <a:solidFill>
                  <a:srgbClr val="212529"/>
                </a:solidFill>
                <a:effectLst/>
                <a:latin typeface="system-ui"/>
              </a:rPr>
              <a:t>actions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,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 REST concerns more on the resources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pPr algn="l">
              <a:lnSpc>
                <a:spcPct val="100000"/>
              </a:lnSpc>
            </a:pP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REST locates the resources by using URL and it depends on the type of 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transport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 protocol(with HTTP - GET, POST, PUT, DELETE,...) for the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actions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 to be performed on the resources. </a:t>
            </a:r>
            <a:endParaRPr lang="en-IN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11333A-FF91-4D0E-99CD-D49AF376A9F0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5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4ADD74-3B0E-4004-8BDD-CE78276F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" y="777280"/>
            <a:ext cx="9596400" cy="6067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EEDD3B-A56A-41E2-A49C-148AA03A5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250" y="1353344"/>
            <a:ext cx="8055024" cy="5786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BDDB7-2103-4889-B549-36074C1EFC72}"/>
              </a:ext>
            </a:extLst>
          </p:cNvPr>
          <p:cNvSpPr txBox="1"/>
          <p:nvPr/>
        </p:nvSpPr>
        <p:spPr>
          <a:xfrm>
            <a:off x="391573" y="566364"/>
            <a:ext cx="3857659" cy="5355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6925" tIns="16925" rIns="16925" bIns="16925" rtlCol="0" anchor="t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1400"/>
              <a:buNone/>
              <a:defRPr sz="3200" b="1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Characteristic of REST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FD5E29-4847-4C5D-8FC3-5A5E33A5D7DF}"/>
              </a:ext>
            </a:extLst>
          </p:cNvPr>
          <p:cNvCxnSpPr/>
          <p:nvPr/>
        </p:nvCxnSpPr>
        <p:spPr>
          <a:xfrm>
            <a:off x="414346" y="1137320"/>
            <a:ext cx="835292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5470</TotalTime>
  <Words>541</Words>
  <Application>Microsoft Office PowerPoint</Application>
  <PresentationFormat>Custom</PresentationFormat>
  <Paragraphs>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DM Sans</vt:lpstr>
      <vt:lpstr>Helvetica Neue</vt:lpstr>
      <vt:lpstr>Roboto</vt:lpstr>
      <vt:lpstr>Segoe UI</vt:lpstr>
      <vt:lpstr>system-ui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SOAP Web Services</vt:lpstr>
      <vt:lpstr>PowerPoint Presentation</vt:lpstr>
      <vt:lpstr>REST Web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Kausik Sarkar</cp:lastModifiedBy>
  <cp:revision>37</cp:revision>
  <dcterms:created xsi:type="dcterms:W3CDTF">2021-10-20T07:16:43Z</dcterms:created>
  <dcterms:modified xsi:type="dcterms:W3CDTF">2021-12-04T09:18:13Z</dcterms:modified>
  <cp:category/>
</cp:coreProperties>
</file>