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  <p:embeddedFont>
      <p:font typeface="Canda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8" roundtripDataSignature="AMtx7mjWXCrVqD9OEK/LlIyiqy0a6lg2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976783-C82E-4E9D-9E9C-4E3E62696F34}">
  <a:tblStyle styleId="{6B976783-C82E-4E9D-9E9C-4E3E62696F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22" Type="http://schemas.openxmlformats.org/officeDocument/2006/relationships/font" Target="fonts/Corbel-italic.fntdata"/><Relationship Id="rId21" Type="http://schemas.openxmlformats.org/officeDocument/2006/relationships/font" Target="fonts/Corbel-bold.fntdata"/><Relationship Id="rId24" Type="http://schemas.openxmlformats.org/officeDocument/2006/relationships/font" Target="fonts/Candara-regular.fntdata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8" Type="http://customschemas.google.com/relationships/presentationmetadata" Target="metadata"/><Relationship Id="rId27" Type="http://schemas.openxmlformats.org/officeDocument/2006/relationships/font" Target="fonts/Candar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ea3ffdd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ea3ffddd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db4759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f4db4759e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a3ffdd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eea3ffddd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4db4759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4db4759ed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db4759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f4db4759e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4db4759e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f4db4759ed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Advanced mappings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19220" y="1360783"/>
            <a:ext cx="9969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mapping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mapping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One-to-one mapping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One-to-many mapping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Many-to-many mapping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ea3ffdddc_0_7"/>
          <p:cNvSpPr txBox="1"/>
          <p:nvPr/>
        </p:nvSpPr>
        <p:spPr>
          <a:xfrm>
            <a:off x="5793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Basic mapping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ea3ffdddc_0_7"/>
          <p:cNvSpPr txBox="1"/>
          <p:nvPr/>
        </p:nvSpPr>
        <p:spPr>
          <a:xfrm>
            <a:off x="577300" y="1262450"/>
            <a:ext cx="1235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class mapped to one entity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eea3ffdddc_0_7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1" name="Google Shape;61;geea3ffdddc_0_7"/>
          <p:cNvGraphicFramePr/>
          <p:nvPr/>
        </p:nvGraphicFramePr>
        <p:xfrm>
          <a:off x="577300" y="234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{6B976783-C82E-4E9D-9E9C-4E3E62696F34}</a:tableStyleId>
              </a:tblPr>
              <a:tblGrid>
                <a:gridCol w="2582650"/>
              </a:tblGrid>
              <a:tr h="5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54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-id: 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-f_name: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-l_name: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-email: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4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Google Shape;62;geea3ffdddc_0_7"/>
          <p:cNvGraphicFramePr/>
          <p:nvPr/>
        </p:nvGraphicFramePr>
        <p:xfrm>
          <a:off x="6372025" y="2343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{6B976783-C82E-4E9D-9E9C-4E3E62696F34}</a:tableStyleId>
              </a:tblPr>
              <a:tblGrid>
                <a:gridCol w="3228300"/>
              </a:tblGrid>
              <a:tr h="53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id: 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f_Name: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l_Name: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3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3" name="Google Shape;63;geea3ffdddc_0_7"/>
          <p:cNvSpPr/>
          <p:nvPr/>
        </p:nvSpPr>
        <p:spPr>
          <a:xfrm>
            <a:off x="3894025" y="2883925"/>
            <a:ext cx="1465800" cy="165390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geea3ffdddc_0_7"/>
          <p:cNvCxnSpPr/>
          <p:nvPr/>
        </p:nvCxnSpPr>
        <p:spPr>
          <a:xfrm>
            <a:off x="3196000" y="3285275"/>
            <a:ext cx="698100" cy="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geea3ffdddc_0_7"/>
          <p:cNvCxnSpPr/>
          <p:nvPr/>
        </p:nvCxnSpPr>
        <p:spPr>
          <a:xfrm flipH="1" rot="10800000">
            <a:off x="5359825" y="3267875"/>
            <a:ext cx="1012200" cy="1740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geea3ffdddc_0_7"/>
          <p:cNvCxnSpPr/>
          <p:nvPr/>
        </p:nvCxnSpPr>
        <p:spPr>
          <a:xfrm rot="10800000">
            <a:off x="3196000" y="4047275"/>
            <a:ext cx="698100" cy="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geea3ffdddc_0_7"/>
          <p:cNvCxnSpPr/>
          <p:nvPr/>
        </p:nvCxnSpPr>
        <p:spPr>
          <a:xfrm flipH="1">
            <a:off x="5359825" y="4035650"/>
            <a:ext cx="1029600" cy="1140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4db4759ed_0_7"/>
          <p:cNvSpPr txBox="1"/>
          <p:nvPr/>
        </p:nvSpPr>
        <p:spPr>
          <a:xfrm>
            <a:off x="579373" y="5092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Advanced mapping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f4db4759ed_0_7"/>
          <p:cNvSpPr txBox="1"/>
          <p:nvPr/>
        </p:nvSpPr>
        <p:spPr>
          <a:xfrm>
            <a:off x="503175" y="1322850"/>
            <a:ext cx="10257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Multiple tables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Relationships between tables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We need to model them with Hibernate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Three different types of advanced mappings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One-to-one mapping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One-to-many mapping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Many-to-many mapping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f4db4759ed_0_7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ea3ffdddc_0_4"/>
          <p:cNvSpPr txBox="1"/>
          <p:nvPr/>
        </p:nvSpPr>
        <p:spPr>
          <a:xfrm>
            <a:off x="579373" y="5092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One-to-one mapping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ea3ffdddc_0_4"/>
          <p:cNvSpPr txBox="1"/>
          <p:nvPr/>
        </p:nvSpPr>
        <p:spPr>
          <a:xfrm>
            <a:off x="503175" y="1322850"/>
            <a:ext cx="102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geea3ffdddc_0_4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eea3ffdddc_0_4"/>
          <p:cNvSpPr/>
          <p:nvPr/>
        </p:nvSpPr>
        <p:spPr>
          <a:xfrm>
            <a:off x="2007975" y="2208775"/>
            <a:ext cx="1683600" cy="911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r>
              <a:rPr b="1" lang="en-IN"/>
              <a:t>TEACHER</a:t>
            </a:r>
            <a:endParaRPr b="1"/>
          </a:p>
        </p:txBody>
      </p:sp>
      <p:sp>
        <p:nvSpPr>
          <p:cNvPr id="83" name="Google Shape;83;geea3ffdddc_0_4"/>
          <p:cNvSpPr/>
          <p:nvPr/>
        </p:nvSpPr>
        <p:spPr>
          <a:xfrm>
            <a:off x="4959775" y="2208775"/>
            <a:ext cx="1683600" cy="911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TEACHER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 DETAILS</a:t>
            </a:r>
            <a:endParaRPr b="1"/>
          </a:p>
        </p:txBody>
      </p:sp>
      <p:cxnSp>
        <p:nvCxnSpPr>
          <p:cNvPr id="84" name="Google Shape;84;geea3ffdddc_0_4"/>
          <p:cNvCxnSpPr>
            <a:stCxn id="82" idx="3"/>
            <a:endCxn id="83" idx="1"/>
          </p:cNvCxnSpPr>
          <p:nvPr/>
        </p:nvCxnSpPr>
        <p:spPr>
          <a:xfrm>
            <a:off x="3691575" y="2664475"/>
            <a:ext cx="126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4db4759ed_0_24"/>
          <p:cNvSpPr txBox="1"/>
          <p:nvPr/>
        </p:nvSpPr>
        <p:spPr>
          <a:xfrm>
            <a:off x="579373" y="5092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-to-many mapping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4db4759ed_0_24"/>
          <p:cNvSpPr txBox="1"/>
          <p:nvPr/>
        </p:nvSpPr>
        <p:spPr>
          <a:xfrm>
            <a:off x="503175" y="1322850"/>
            <a:ext cx="102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gf4db4759ed_0_24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gf4db4759ed_0_24"/>
          <p:cNvSpPr/>
          <p:nvPr/>
        </p:nvSpPr>
        <p:spPr>
          <a:xfrm>
            <a:off x="2007975" y="2208775"/>
            <a:ext cx="1683600" cy="911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r>
              <a:rPr b="1" lang="en-IN"/>
              <a:t>TEACHER</a:t>
            </a:r>
            <a:endParaRPr b="1"/>
          </a:p>
        </p:txBody>
      </p:sp>
      <p:sp>
        <p:nvSpPr>
          <p:cNvPr id="93" name="Google Shape;93;gf4db4759ed_0_24"/>
          <p:cNvSpPr/>
          <p:nvPr/>
        </p:nvSpPr>
        <p:spPr>
          <a:xfrm>
            <a:off x="4959775" y="2208775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COURSE</a:t>
            </a:r>
            <a:endParaRPr b="1"/>
          </a:p>
        </p:txBody>
      </p:sp>
      <p:cxnSp>
        <p:nvCxnSpPr>
          <p:cNvPr id="94" name="Google Shape;94;gf4db4759ed_0_24"/>
          <p:cNvCxnSpPr>
            <a:stCxn id="92" idx="3"/>
            <a:endCxn id="93" idx="1"/>
          </p:cNvCxnSpPr>
          <p:nvPr/>
        </p:nvCxnSpPr>
        <p:spPr>
          <a:xfrm>
            <a:off x="3691575" y="2664475"/>
            <a:ext cx="126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gf4db4759ed_0_24"/>
          <p:cNvSpPr/>
          <p:nvPr/>
        </p:nvSpPr>
        <p:spPr>
          <a:xfrm>
            <a:off x="3627300" y="4753225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COURSE</a:t>
            </a:r>
            <a:endParaRPr b="1"/>
          </a:p>
        </p:txBody>
      </p:sp>
      <p:sp>
        <p:nvSpPr>
          <p:cNvPr id="96" name="Google Shape;96;gf4db4759ed_0_24"/>
          <p:cNvSpPr/>
          <p:nvPr/>
        </p:nvSpPr>
        <p:spPr>
          <a:xfrm>
            <a:off x="4959775" y="3429000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COURSE</a:t>
            </a:r>
            <a:endParaRPr b="1"/>
          </a:p>
        </p:txBody>
      </p:sp>
      <p:cxnSp>
        <p:nvCxnSpPr>
          <p:cNvPr id="97" name="Google Shape;97;gf4db4759ed_0_24"/>
          <p:cNvCxnSpPr>
            <a:endCxn id="96" idx="1"/>
          </p:cNvCxnSpPr>
          <p:nvPr/>
        </p:nvCxnSpPr>
        <p:spPr>
          <a:xfrm>
            <a:off x="3413575" y="3135600"/>
            <a:ext cx="15462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f4db4759ed_0_24"/>
          <p:cNvCxnSpPr>
            <a:stCxn id="92" idx="2"/>
            <a:endCxn id="95" idx="0"/>
          </p:cNvCxnSpPr>
          <p:nvPr/>
        </p:nvCxnSpPr>
        <p:spPr>
          <a:xfrm>
            <a:off x="2849775" y="3120175"/>
            <a:ext cx="1619400" cy="163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4db4759ed_0_33"/>
          <p:cNvSpPr txBox="1"/>
          <p:nvPr/>
        </p:nvSpPr>
        <p:spPr>
          <a:xfrm>
            <a:off x="579373" y="5092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-to-many mapping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4db4759ed_0_33"/>
          <p:cNvSpPr txBox="1"/>
          <p:nvPr/>
        </p:nvSpPr>
        <p:spPr>
          <a:xfrm>
            <a:off x="441375" y="1863450"/>
            <a:ext cx="102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f4db4759ed_0_33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f4db4759ed_0_33"/>
          <p:cNvSpPr/>
          <p:nvPr/>
        </p:nvSpPr>
        <p:spPr>
          <a:xfrm>
            <a:off x="1946175" y="3095438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r>
              <a:rPr b="1" lang="en-IN"/>
              <a:t>COURSE</a:t>
            </a:r>
            <a:endParaRPr b="1"/>
          </a:p>
        </p:txBody>
      </p:sp>
      <p:sp>
        <p:nvSpPr>
          <p:cNvPr id="107" name="Google Shape;107;gf4db4759ed_0_33"/>
          <p:cNvSpPr/>
          <p:nvPr/>
        </p:nvSpPr>
        <p:spPr>
          <a:xfrm>
            <a:off x="5221150" y="3036150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STUDENT</a:t>
            </a:r>
            <a:endParaRPr b="1"/>
          </a:p>
        </p:txBody>
      </p:sp>
      <p:cxnSp>
        <p:nvCxnSpPr>
          <p:cNvPr id="108" name="Google Shape;108;gf4db4759ed_0_33"/>
          <p:cNvCxnSpPr>
            <a:stCxn id="106" idx="3"/>
          </p:cNvCxnSpPr>
          <p:nvPr/>
        </p:nvCxnSpPr>
        <p:spPr>
          <a:xfrm>
            <a:off x="3629775" y="3551138"/>
            <a:ext cx="1560000" cy="26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09" name="Google Shape;109;gf4db4759ed_0_33"/>
          <p:cNvSpPr/>
          <p:nvPr/>
        </p:nvSpPr>
        <p:spPr>
          <a:xfrm>
            <a:off x="1862750" y="1835613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r>
              <a:rPr b="1" lang="en-IN"/>
              <a:t>COURSE</a:t>
            </a:r>
            <a:endParaRPr b="1"/>
          </a:p>
        </p:txBody>
      </p:sp>
      <p:sp>
        <p:nvSpPr>
          <p:cNvPr id="110" name="Google Shape;110;gf4db4759ed_0_33"/>
          <p:cNvSpPr/>
          <p:nvPr/>
        </p:nvSpPr>
        <p:spPr>
          <a:xfrm>
            <a:off x="2015175" y="4355238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r>
              <a:rPr b="1" lang="en-IN"/>
              <a:t>COURSE</a:t>
            </a:r>
            <a:endParaRPr b="1"/>
          </a:p>
        </p:txBody>
      </p:sp>
      <p:sp>
        <p:nvSpPr>
          <p:cNvPr id="111" name="Google Shape;111;gf4db4759ed_0_33"/>
          <p:cNvSpPr/>
          <p:nvPr/>
        </p:nvSpPr>
        <p:spPr>
          <a:xfrm>
            <a:off x="2098575" y="5503900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r>
              <a:rPr b="1" lang="en-IN"/>
              <a:t>COURSE</a:t>
            </a:r>
            <a:endParaRPr b="1"/>
          </a:p>
        </p:txBody>
      </p:sp>
      <p:sp>
        <p:nvSpPr>
          <p:cNvPr id="112" name="Google Shape;112;gf4db4759ed_0_33"/>
          <p:cNvSpPr/>
          <p:nvPr/>
        </p:nvSpPr>
        <p:spPr>
          <a:xfrm>
            <a:off x="5112150" y="1747950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STUDENT</a:t>
            </a:r>
            <a:endParaRPr b="1"/>
          </a:p>
        </p:txBody>
      </p:sp>
      <p:sp>
        <p:nvSpPr>
          <p:cNvPr id="113" name="Google Shape;113;gf4db4759ed_0_33"/>
          <p:cNvSpPr/>
          <p:nvPr/>
        </p:nvSpPr>
        <p:spPr>
          <a:xfrm>
            <a:off x="5221150" y="4202838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STUDENT</a:t>
            </a:r>
            <a:endParaRPr b="1"/>
          </a:p>
        </p:txBody>
      </p:sp>
      <p:sp>
        <p:nvSpPr>
          <p:cNvPr id="114" name="Google Shape;114;gf4db4759ed_0_33"/>
          <p:cNvSpPr/>
          <p:nvPr/>
        </p:nvSpPr>
        <p:spPr>
          <a:xfrm>
            <a:off x="5293400" y="5503900"/>
            <a:ext cx="1683600" cy="9114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STUDENT</a:t>
            </a:r>
            <a:endParaRPr b="1"/>
          </a:p>
        </p:txBody>
      </p:sp>
      <p:cxnSp>
        <p:nvCxnSpPr>
          <p:cNvPr id="115" name="Google Shape;115;gf4db4759ed_0_33"/>
          <p:cNvCxnSpPr>
            <a:stCxn id="109" idx="3"/>
            <a:endCxn id="107" idx="1"/>
          </p:cNvCxnSpPr>
          <p:nvPr/>
        </p:nvCxnSpPr>
        <p:spPr>
          <a:xfrm>
            <a:off x="3546350" y="2291313"/>
            <a:ext cx="1674900" cy="120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16" name="Google Shape;116;gf4db4759ed_0_33"/>
          <p:cNvCxnSpPr>
            <a:stCxn id="110" idx="3"/>
            <a:endCxn id="113" idx="1"/>
          </p:cNvCxnSpPr>
          <p:nvPr/>
        </p:nvCxnSpPr>
        <p:spPr>
          <a:xfrm flipH="1" rot="10800000">
            <a:off x="3698775" y="4658538"/>
            <a:ext cx="1522500" cy="15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17" name="Google Shape;117;gf4db4759ed_0_33"/>
          <p:cNvCxnSpPr>
            <a:endCxn id="113" idx="1"/>
          </p:cNvCxnSpPr>
          <p:nvPr/>
        </p:nvCxnSpPr>
        <p:spPr>
          <a:xfrm flipH="1" rot="10800000">
            <a:off x="4074550" y="4658538"/>
            <a:ext cx="1146600" cy="127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18" name="Google Shape;118;gf4db4759ed_0_33"/>
          <p:cNvCxnSpPr>
            <a:endCxn id="114" idx="1"/>
          </p:cNvCxnSpPr>
          <p:nvPr/>
        </p:nvCxnSpPr>
        <p:spPr>
          <a:xfrm>
            <a:off x="3629900" y="3773200"/>
            <a:ext cx="1663500" cy="218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19" name="Google Shape;119;gf4db4759ed_0_33"/>
          <p:cNvCxnSpPr>
            <a:stCxn id="112" idx="1"/>
            <a:endCxn id="106" idx="3"/>
          </p:cNvCxnSpPr>
          <p:nvPr/>
        </p:nvCxnSpPr>
        <p:spPr>
          <a:xfrm flipH="1">
            <a:off x="3629850" y="2203650"/>
            <a:ext cx="1482300" cy="134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db4759ed_0_77"/>
          <p:cNvSpPr txBox="1"/>
          <p:nvPr/>
        </p:nvSpPr>
        <p:spPr>
          <a:xfrm>
            <a:off x="561873" y="323800"/>
            <a:ext cx="1008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f4db4759ed_0_77"/>
          <p:cNvSpPr txBox="1"/>
          <p:nvPr/>
        </p:nvSpPr>
        <p:spPr>
          <a:xfrm>
            <a:off x="638075" y="1366000"/>
            <a:ext cx="10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learned about basics of advanced mappings.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f4db4759ed_0_77"/>
          <p:cNvCxnSpPr/>
          <p:nvPr/>
        </p:nvCxnSpPr>
        <p:spPr>
          <a:xfrm>
            <a:off x="638075" y="1070225"/>
            <a:ext cx="1026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