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Corbel"/>
      <p:regular r:id="rId21"/>
      <p:bold r:id="rId22"/>
      <p:italic r:id="rId23"/>
      <p:boldItalic r:id="rId24"/>
    </p:embeddedFont>
    <p:embeddedFont>
      <p:font typeface="Candar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9" roundtripDataSignature="AMtx7mhWLmQWOJOPgwOrZaX32E3rPDZF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D6EEC5-4E54-426C-B9ED-A7D55111C563}">
  <a:tblStyle styleId="{B6D6EEC5-4E54-426C-B9ED-A7D55111C5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Corbel-bold.fntdata"/><Relationship Id="rId21" Type="http://schemas.openxmlformats.org/officeDocument/2006/relationships/font" Target="fonts/Corbel-regular.fntdata"/><Relationship Id="rId24" Type="http://schemas.openxmlformats.org/officeDocument/2006/relationships/font" Target="fonts/Corbel-boldItalic.fntdata"/><Relationship Id="rId23" Type="http://schemas.openxmlformats.org/officeDocument/2006/relationships/font" Target="fonts/Corbel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andara-bold.fntdata"/><Relationship Id="rId25" Type="http://schemas.openxmlformats.org/officeDocument/2006/relationships/font" Target="fonts/Candara-regular.fntdata"/><Relationship Id="rId28" Type="http://schemas.openxmlformats.org/officeDocument/2006/relationships/font" Target="fonts/Candara-boldItalic.fntdata"/><Relationship Id="rId27" Type="http://schemas.openxmlformats.org/officeDocument/2006/relationships/font" Target="fonts/Candar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ea3ffdd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eea3ffdddc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4db4759e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f4db4759ed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4d72fb51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f4d72fb511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4d72fb5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f4d72fb511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4f0418f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f4f0418f3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4f0418f3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f4f0418f36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4db4759e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f4db4759ed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Important database concepts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971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519220" y="1360783"/>
            <a:ext cx="9969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- Primary , foreign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Cascade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types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Uni, bi directional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lifecycle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operations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ea3ffdddc_0_7"/>
          <p:cNvSpPr txBox="1"/>
          <p:nvPr/>
        </p:nvSpPr>
        <p:spPr>
          <a:xfrm>
            <a:off x="579373" y="433050"/>
            <a:ext cx="1025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Keys - Primary , foreign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Google Shape;59;geea3ffdddc_0_7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geea3ffdddc_0_7"/>
          <p:cNvSpPr txBox="1"/>
          <p:nvPr/>
        </p:nvSpPr>
        <p:spPr>
          <a:xfrm>
            <a:off x="503175" y="1322850"/>
            <a:ext cx="10257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Primary key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       Identify a unique row in a table.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Foreign key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: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        i) Link tables together , ie maintain referential integrity.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       ii) Field in one table that will refer to primary key in another table.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                </a:t>
            </a:r>
            <a:r>
              <a:rPr b="1"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TEACHER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" name="Google Shape;61;geea3ffdddc_0_7"/>
          <p:cNvGraphicFramePr/>
          <p:nvPr/>
        </p:nvGraphicFramePr>
        <p:xfrm>
          <a:off x="503175" y="528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{B6D6EEC5-4E54-426C-B9ED-A7D55111C563}</a:tableStyleId>
              </a:tblPr>
              <a:tblGrid>
                <a:gridCol w="2525425"/>
                <a:gridCol w="2525425"/>
                <a:gridCol w="25254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ID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City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Hobby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Bangalore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Guitar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101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Mumbai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Reading Books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" name="Google Shape;62;geea3ffdddc_0_7"/>
          <p:cNvGraphicFramePr/>
          <p:nvPr/>
        </p:nvGraphicFramePr>
        <p:xfrm>
          <a:off x="503175" y="363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{B6D6EEC5-4E54-426C-B9ED-A7D55111C563}</a:tableStyleId>
              </a:tblPr>
              <a:tblGrid>
                <a:gridCol w="2185600"/>
                <a:gridCol w="2185600"/>
                <a:gridCol w="2185600"/>
                <a:gridCol w="2185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ID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First_Name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Last_Name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Teacher_Detail_ID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Amina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Sheikh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Ganga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Mishra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101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" name="Google Shape;63;geea3ffdddc_0_7"/>
          <p:cNvSpPr txBox="1"/>
          <p:nvPr/>
        </p:nvSpPr>
        <p:spPr>
          <a:xfrm>
            <a:off x="1032725" y="48228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TEACHER_DETAILS</a:t>
            </a:r>
            <a:endParaRPr/>
          </a:p>
        </p:txBody>
      </p:sp>
      <p:sp>
        <p:nvSpPr>
          <p:cNvPr id="64" name="Google Shape;64;geea3ffdddc_0_7"/>
          <p:cNvSpPr/>
          <p:nvPr/>
        </p:nvSpPr>
        <p:spPr>
          <a:xfrm>
            <a:off x="9376175" y="3777250"/>
            <a:ext cx="549300" cy="160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eea3ffdddc_0_7"/>
          <p:cNvSpPr txBox="1"/>
          <p:nvPr/>
        </p:nvSpPr>
        <p:spPr>
          <a:xfrm>
            <a:off x="9925475" y="3657550"/>
            <a:ext cx="7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FF9900"/>
                </a:solidFill>
                <a:latin typeface="Candara"/>
                <a:ea typeface="Candara"/>
                <a:cs typeface="Candara"/>
                <a:sym typeface="Candara"/>
              </a:rPr>
              <a:t>Foreign key</a:t>
            </a:r>
            <a:endParaRPr b="1">
              <a:solidFill>
                <a:srgbClr val="FF99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4db4759ed_0_7"/>
          <p:cNvSpPr txBox="1"/>
          <p:nvPr/>
        </p:nvSpPr>
        <p:spPr>
          <a:xfrm>
            <a:off x="579373" y="509250"/>
            <a:ext cx="1025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Cascade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f4db4759ed_0_7"/>
          <p:cNvSpPr txBox="1"/>
          <p:nvPr/>
        </p:nvSpPr>
        <p:spPr>
          <a:xfrm>
            <a:off x="503175" y="1322850"/>
            <a:ext cx="10257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We can apply the same operation to related entities.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 If we delete Teacher record, we should also delete the Teacher_Details record along with it.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It is known as CASCADE DELETE.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Hibernate gives us different CASCADE TYPES such as</a:t>
            </a: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 Delete, persist, refresh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… and according to our wants we can use them.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" name="Google Shape;72;gf4db4759ed_0_7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4d72fb511_0_14"/>
          <p:cNvSpPr txBox="1"/>
          <p:nvPr/>
        </p:nvSpPr>
        <p:spPr>
          <a:xfrm>
            <a:off x="579373" y="509250"/>
            <a:ext cx="1025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Fetch types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f4d72fb511_0_14"/>
          <p:cNvSpPr txBox="1"/>
          <p:nvPr/>
        </p:nvSpPr>
        <p:spPr>
          <a:xfrm>
            <a:off x="503175" y="1322850"/>
            <a:ext cx="10257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u="sng">
                <a:latin typeface="Calibri"/>
                <a:ea typeface="Calibri"/>
                <a:cs typeface="Calibri"/>
                <a:sym typeface="Calibri"/>
              </a:rPr>
              <a:t>EAGER</a:t>
            </a:r>
            <a:endParaRPr b="1" sz="18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It will retrieve everything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u="sng">
                <a:latin typeface="Calibri"/>
                <a:ea typeface="Calibri"/>
                <a:cs typeface="Calibri"/>
                <a:sym typeface="Calibri"/>
              </a:rPr>
              <a:t>LAZY</a:t>
            </a:r>
            <a:endParaRPr b="1" sz="18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It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will retrieve on request.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Google Shape;79;gf4d72fb511_0_14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4d72fb511_0_20"/>
          <p:cNvSpPr txBox="1"/>
          <p:nvPr/>
        </p:nvSpPr>
        <p:spPr>
          <a:xfrm>
            <a:off x="579373" y="509250"/>
            <a:ext cx="1025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Uni, bi-directional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f4d72fb511_0_20"/>
          <p:cNvSpPr txBox="1"/>
          <p:nvPr/>
        </p:nvSpPr>
        <p:spPr>
          <a:xfrm>
            <a:off x="348725" y="1693550"/>
            <a:ext cx="1025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UNI- DIRECTIONAL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86;gf4d72fb511_0_20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gf4d72fb511_0_20"/>
          <p:cNvSpPr/>
          <p:nvPr/>
        </p:nvSpPr>
        <p:spPr>
          <a:xfrm>
            <a:off x="2007925" y="2210375"/>
            <a:ext cx="1683600" cy="911400"/>
          </a:xfrm>
          <a:prstGeom prst="roundRect">
            <a:avLst>
              <a:gd fmla="val 16667" name="adj"/>
            </a:avLst>
          </a:prstGeom>
          <a:solidFill>
            <a:srgbClr val="F79646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</a:t>
            </a:r>
            <a:r>
              <a:rPr b="1" lang="en-IN"/>
              <a:t>TEACHER</a:t>
            </a:r>
            <a:endParaRPr b="1"/>
          </a:p>
        </p:txBody>
      </p:sp>
      <p:sp>
        <p:nvSpPr>
          <p:cNvPr id="88" name="Google Shape;88;gf4d72fb511_0_20"/>
          <p:cNvSpPr/>
          <p:nvPr/>
        </p:nvSpPr>
        <p:spPr>
          <a:xfrm>
            <a:off x="4959775" y="2208775"/>
            <a:ext cx="1683600" cy="911400"/>
          </a:xfrm>
          <a:prstGeom prst="roundRect">
            <a:avLst>
              <a:gd fmla="val 16667" name="adj"/>
            </a:avLst>
          </a:prstGeom>
          <a:solidFill>
            <a:srgbClr val="9BBB59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     TEACHER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      DETAILS</a:t>
            </a:r>
            <a:endParaRPr b="1"/>
          </a:p>
        </p:txBody>
      </p:sp>
      <p:cxnSp>
        <p:nvCxnSpPr>
          <p:cNvPr id="89" name="Google Shape;89;gf4d72fb511_0_20"/>
          <p:cNvCxnSpPr>
            <a:stCxn id="87" idx="3"/>
            <a:endCxn id="88" idx="1"/>
          </p:cNvCxnSpPr>
          <p:nvPr/>
        </p:nvCxnSpPr>
        <p:spPr>
          <a:xfrm flipH="1" rot="10800000">
            <a:off x="3691525" y="2664575"/>
            <a:ext cx="1268400" cy="1500"/>
          </a:xfrm>
          <a:prstGeom prst="straightConnector1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gf4d72fb511_0_20"/>
          <p:cNvSpPr/>
          <p:nvPr/>
        </p:nvSpPr>
        <p:spPr>
          <a:xfrm>
            <a:off x="2007925" y="3782200"/>
            <a:ext cx="1683600" cy="911400"/>
          </a:xfrm>
          <a:prstGeom prst="roundRect">
            <a:avLst>
              <a:gd fmla="val 16667" name="adj"/>
            </a:avLst>
          </a:prstGeom>
          <a:solidFill>
            <a:srgbClr val="F79646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</a:t>
            </a:r>
            <a:r>
              <a:rPr b="1" lang="en-IN"/>
              <a:t>TEACHER</a:t>
            </a:r>
            <a:endParaRPr b="1"/>
          </a:p>
        </p:txBody>
      </p:sp>
      <p:sp>
        <p:nvSpPr>
          <p:cNvPr id="91" name="Google Shape;91;gf4d72fb511_0_20"/>
          <p:cNvSpPr/>
          <p:nvPr/>
        </p:nvSpPr>
        <p:spPr>
          <a:xfrm>
            <a:off x="4959775" y="3782200"/>
            <a:ext cx="1683600" cy="911400"/>
          </a:xfrm>
          <a:prstGeom prst="roundRect">
            <a:avLst>
              <a:gd fmla="val 16667" name="adj"/>
            </a:avLst>
          </a:prstGeom>
          <a:solidFill>
            <a:srgbClr val="9BBB59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     TEACHER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      DETAILS</a:t>
            </a:r>
            <a:endParaRPr b="1"/>
          </a:p>
        </p:txBody>
      </p:sp>
      <p:cxnSp>
        <p:nvCxnSpPr>
          <p:cNvPr id="92" name="Google Shape;92;gf4d72fb511_0_20"/>
          <p:cNvCxnSpPr/>
          <p:nvPr/>
        </p:nvCxnSpPr>
        <p:spPr>
          <a:xfrm>
            <a:off x="3691375" y="4098875"/>
            <a:ext cx="1268400" cy="0"/>
          </a:xfrm>
          <a:prstGeom prst="straightConnector1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gf4d72fb511_0_20"/>
          <p:cNvCxnSpPr/>
          <p:nvPr/>
        </p:nvCxnSpPr>
        <p:spPr>
          <a:xfrm>
            <a:off x="3691525" y="4467550"/>
            <a:ext cx="1268100" cy="0"/>
          </a:xfrm>
          <a:prstGeom prst="straightConnector1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4" name="Google Shape;94;gf4d72fb511_0_20"/>
          <p:cNvSpPr txBox="1"/>
          <p:nvPr/>
        </p:nvSpPr>
        <p:spPr>
          <a:xfrm>
            <a:off x="503175" y="33599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 DIRECTIONAL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4f0418f36_0_0"/>
          <p:cNvSpPr txBox="1"/>
          <p:nvPr/>
        </p:nvSpPr>
        <p:spPr>
          <a:xfrm>
            <a:off x="579373" y="509250"/>
            <a:ext cx="1025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Entity lifecycle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gf4f0418f36_0_0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gf4f0418f36_0_0"/>
          <p:cNvSpPr/>
          <p:nvPr/>
        </p:nvSpPr>
        <p:spPr>
          <a:xfrm>
            <a:off x="4060050" y="1555463"/>
            <a:ext cx="1683600" cy="618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New/Transient</a:t>
            </a:r>
            <a:endParaRPr/>
          </a:p>
        </p:txBody>
      </p:sp>
      <p:sp>
        <p:nvSpPr>
          <p:cNvPr id="102" name="Google Shape;102;gf4f0418f36_0_0"/>
          <p:cNvSpPr/>
          <p:nvPr/>
        </p:nvSpPr>
        <p:spPr>
          <a:xfrm>
            <a:off x="5882850" y="3056225"/>
            <a:ext cx="1683600" cy="618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Removed</a:t>
            </a:r>
            <a:endParaRPr/>
          </a:p>
        </p:txBody>
      </p:sp>
      <p:sp>
        <p:nvSpPr>
          <p:cNvPr id="103" name="Google Shape;103;gf4f0418f36_0_0"/>
          <p:cNvSpPr/>
          <p:nvPr/>
        </p:nvSpPr>
        <p:spPr>
          <a:xfrm>
            <a:off x="3986825" y="5129725"/>
            <a:ext cx="1683600" cy="618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Detached</a:t>
            </a:r>
            <a:endParaRPr/>
          </a:p>
        </p:txBody>
      </p:sp>
      <p:sp>
        <p:nvSpPr>
          <p:cNvPr id="104" name="Google Shape;104;gf4f0418f36_0_0"/>
          <p:cNvSpPr/>
          <p:nvPr/>
        </p:nvSpPr>
        <p:spPr>
          <a:xfrm>
            <a:off x="2125075" y="3216000"/>
            <a:ext cx="1935000" cy="6684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Persistent/Managed</a:t>
            </a:r>
            <a:endParaRPr/>
          </a:p>
        </p:txBody>
      </p:sp>
      <p:cxnSp>
        <p:nvCxnSpPr>
          <p:cNvPr id="105" name="Google Shape;105;gf4f0418f36_0_0"/>
          <p:cNvCxnSpPr/>
          <p:nvPr/>
        </p:nvCxnSpPr>
        <p:spPr>
          <a:xfrm rot="10800000">
            <a:off x="5670425" y="2095650"/>
            <a:ext cx="791700" cy="83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gf4f0418f36_0_0"/>
          <p:cNvCxnSpPr/>
          <p:nvPr/>
        </p:nvCxnSpPr>
        <p:spPr>
          <a:xfrm flipH="1">
            <a:off x="5507325" y="3772475"/>
            <a:ext cx="873300" cy="128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gf4f0418f36_0_0"/>
          <p:cNvCxnSpPr/>
          <p:nvPr/>
        </p:nvCxnSpPr>
        <p:spPr>
          <a:xfrm rot="10800000">
            <a:off x="3714300" y="3993725"/>
            <a:ext cx="547200" cy="110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gf4f0418f36_0_0"/>
          <p:cNvCxnSpPr>
            <a:stCxn id="104" idx="2"/>
          </p:cNvCxnSpPr>
          <p:nvPr/>
        </p:nvCxnSpPr>
        <p:spPr>
          <a:xfrm>
            <a:off x="3092575" y="3884400"/>
            <a:ext cx="668400" cy="123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gf4f0418f36_0_0"/>
          <p:cNvCxnSpPr/>
          <p:nvPr/>
        </p:nvCxnSpPr>
        <p:spPr>
          <a:xfrm flipH="1" rot="10800000">
            <a:off x="3644400" y="2293900"/>
            <a:ext cx="547200" cy="89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gf4f0418f36_0_0"/>
          <p:cNvCxnSpPr/>
          <p:nvPr/>
        </p:nvCxnSpPr>
        <p:spPr>
          <a:xfrm flipH="1">
            <a:off x="3143925" y="1832913"/>
            <a:ext cx="796200" cy="131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gf4f0418f36_0_0"/>
          <p:cNvCxnSpPr>
            <a:endCxn id="102" idx="1"/>
          </p:cNvCxnSpPr>
          <p:nvPr/>
        </p:nvCxnSpPr>
        <p:spPr>
          <a:xfrm flipH="1" rot="10800000">
            <a:off x="4060050" y="3365225"/>
            <a:ext cx="1822800" cy="2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gf4f0418f36_0_0"/>
          <p:cNvCxnSpPr/>
          <p:nvPr/>
        </p:nvCxnSpPr>
        <p:spPr>
          <a:xfrm rot="10800000">
            <a:off x="4075250" y="3596325"/>
            <a:ext cx="17814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gf4f0418f36_0_0"/>
          <p:cNvCxnSpPr/>
          <p:nvPr/>
        </p:nvCxnSpPr>
        <p:spPr>
          <a:xfrm flipH="1" rot="10800000">
            <a:off x="1208113" y="3376475"/>
            <a:ext cx="7362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gf4f0418f36_0_0"/>
          <p:cNvCxnSpPr/>
          <p:nvPr/>
        </p:nvCxnSpPr>
        <p:spPr>
          <a:xfrm>
            <a:off x="1210925" y="3376600"/>
            <a:ext cx="0" cy="32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gf4f0418f36_0_0"/>
          <p:cNvCxnSpPr/>
          <p:nvPr/>
        </p:nvCxnSpPr>
        <p:spPr>
          <a:xfrm>
            <a:off x="1210925" y="3702625"/>
            <a:ext cx="605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gf4f0418f36_0_0"/>
          <p:cNvSpPr txBox="1"/>
          <p:nvPr/>
        </p:nvSpPr>
        <p:spPr>
          <a:xfrm>
            <a:off x="6252550" y="2256263"/>
            <a:ext cx="67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ndara"/>
                <a:ea typeface="Candara"/>
                <a:cs typeface="Candara"/>
                <a:sym typeface="Candara"/>
              </a:rPr>
              <a:t>Commit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7" name="Google Shape;117;gf4f0418f36_0_0"/>
          <p:cNvSpPr txBox="1"/>
          <p:nvPr/>
        </p:nvSpPr>
        <p:spPr>
          <a:xfrm>
            <a:off x="2336500" y="23774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Save/persist</a:t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8" name="Google Shape;118;gf4f0418f36_0_0"/>
          <p:cNvSpPr txBox="1"/>
          <p:nvPr/>
        </p:nvSpPr>
        <p:spPr>
          <a:xfrm>
            <a:off x="4060050" y="2588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rollback/new</a:t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9" name="Google Shape;119;gf4f0418f36_0_0"/>
          <p:cNvSpPr txBox="1"/>
          <p:nvPr/>
        </p:nvSpPr>
        <p:spPr>
          <a:xfrm>
            <a:off x="4207875" y="2981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delete/remove</a:t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0" name="Google Shape;120;gf4f0418f36_0_0"/>
          <p:cNvSpPr txBox="1"/>
          <p:nvPr/>
        </p:nvSpPr>
        <p:spPr>
          <a:xfrm>
            <a:off x="6096000" y="43036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rollback</a:t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1" name="Google Shape;121;gf4f0418f36_0_0"/>
          <p:cNvSpPr txBox="1"/>
          <p:nvPr/>
        </p:nvSpPr>
        <p:spPr>
          <a:xfrm>
            <a:off x="3940125" y="42963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Merge</a:t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2" name="Google Shape;122;gf4f0418f36_0_0"/>
          <p:cNvSpPr txBox="1"/>
          <p:nvPr/>
        </p:nvSpPr>
        <p:spPr>
          <a:xfrm>
            <a:off x="471950" y="335016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refresh</a:t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3" name="Google Shape;123;gf4f0418f36_0_0"/>
          <p:cNvSpPr txBox="1"/>
          <p:nvPr/>
        </p:nvSpPr>
        <p:spPr>
          <a:xfrm>
            <a:off x="1420450" y="42963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Commit/rollback/close</a:t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4" name="Google Shape;124;gf4f0418f36_0_0"/>
          <p:cNvSpPr txBox="1"/>
          <p:nvPr/>
        </p:nvSpPr>
        <p:spPr>
          <a:xfrm>
            <a:off x="4319700" y="359628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persist/rollback</a:t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4f0418f36_0_56"/>
          <p:cNvSpPr txBox="1"/>
          <p:nvPr/>
        </p:nvSpPr>
        <p:spPr>
          <a:xfrm>
            <a:off x="579373" y="509250"/>
            <a:ext cx="1025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Entity operations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f4f0418f36_0_56"/>
          <p:cNvSpPr txBox="1"/>
          <p:nvPr/>
        </p:nvSpPr>
        <p:spPr>
          <a:xfrm>
            <a:off x="503175" y="1322850"/>
            <a:ext cx="10257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Detach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→ If an entity is detached, then it is not associated with hibernate session.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Merge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→ merge will reattach an instance to session if it is detached.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Remove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→ Transitions managed entity to be removed. Next flush/commit will delete from db.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Refresh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→ Prevents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stale data. Reload/synch object with data from db.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Persist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→ Transitions new instances to managed state. Next flush/commit will save in db.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gf4f0418f36_0_56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4db4759ed_0_77"/>
          <p:cNvSpPr txBox="1"/>
          <p:nvPr/>
        </p:nvSpPr>
        <p:spPr>
          <a:xfrm>
            <a:off x="561873" y="323800"/>
            <a:ext cx="1008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f4db4759ed_0_77"/>
          <p:cNvSpPr txBox="1"/>
          <p:nvPr/>
        </p:nvSpPr>
        <p:spPr>
          <a:xfrm>
            <a:off x="638075" y="1366000"/>
            <a:ext cx="1008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learned about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important concepts used in database/hibernate such as advanced mappings, entity lifecycle, keys, cascade etc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gf4db4759ed_0_77"/>
          <p:cNvCxnSpPr/>
          <p:nvPr/>
        </p:nvCxnSpPr>
        <p:spPr>
          <a:xfrm>
            <a:off x="638075" y="1070225"/>
            <a:ext cx="1026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