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gPvWUF9vNZg4waPIiV+Y98ttmd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4784C8-4BA3-450F-93DF-19D14DB4CB99}">
  <a:tblStyle styleId="{9D4784C8-4BA3-450F-93DF-19D14DB4CB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5688d5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25688d52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688d5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25688d52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6d8a33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66d8a33f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6d8a33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66d8a33f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5688d52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e25688d5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e25688d528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Big - O Notation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 &amp; Growth Rate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 Time Complexity Chart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4299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40550" y="1121700"/>
            <a:ext cx="10710900" cy="5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tells how quickly the runtime of an algorithm grows relative to the input.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an upper bound of f(n) function to a constant factor within.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functions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we say that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if there are positive constants</a:t>
            </a:r>
            <a:b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such that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≤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for all </a:t>
            </a:r>
            <a:r>
              <a:rPr b="1" i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is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</a:t>
            </a:r>
            <a:endParaRPr b="1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− 2)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20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20/(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− 2)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_O" id="60" name="Google Shape;60;gdfd20670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750" y="3480850"/>
            <a:ext cx="3409874" cy="29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688d528_0_16"/>
          <p:cNvSpPr txBox="1"/>
          <p:nvPr/>
        </p:nvSpPr>
        <p:spPr>
          <a:xfrm>
            <a:off x="2095956" y="38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 &amp; Growth Rate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25688d528_0_16"/>
          <p:cNvSpPr txBox="1"/>
          <p:nvPr/>
        </p:nvSpPr>
        <p:spPr>
          <a:xfrm>
            <a:off x="783775" y="1452275"/>
            <a:ext cx="1071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25688d528_0_16"/>
          <p:cNvSpPr txBox="1"/>
          <p:nvPr/>
        </p:nvSpPr>
        <p:spPr>
          <a:xfrm>
            <a:off x="1299200" y="1708575"/>
            <a:ext cx="9808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- O provides upper bound on growth rate of a function.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f(n) is O(g(n)) means growth rate of f(n) is not more than growth rate of O(g(n)).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 - O is very useful to find the worst case of an algorithm, i.e Big - O says the algorithm is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least this good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5688d528_0_9"/>
          <p:cNvSpPr txBox="1"/>
          <p:nvPr/>
        </p:nvSpPr>
        <p:spPr>
          <a:xfrm>
            <a:off x="2095956" y="1792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25688d528_0_9"/>
          <p:cNvSpPr txBox="1"/>
          <p:nvPr/>
        </p:nvSpPr>
        <p:spPr>
          <a:xfrm>
            <a:off x="783775" y="1452275"/>
            <a:ext cx="1071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25688d528_0_9"/>
          <p:cNvSpPr txBox="1"/>
          <p:nvPr/>
        </p:nvSpPr>
        <p:spPr>
          <a:xfrm>
            <a:off x="1191600" y="1556650"/>
            <a:ext cx="9808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7n -2 →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O(n)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need c&gt;0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1 such that 7n-2 ≤  c * n for n ≥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holds true for c = 7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log n + 5 → It is O(logn)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need c&gt;0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1 such that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log n + 5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 c * log n for n ≥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holds true for c = 8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+ 20n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+ 5 → It is O(n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c&gt;0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1 such that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+ 20n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+ 5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 c *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 ≥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baseline="-2500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holds true for c = 4 and </a:t>
            </a:r>
            <a:r>
              <a:rPr b="1" i="1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6d8a33f0_0_6"/>
          <p:cNvSpPr txBox="1"/>
          <p:nvPr/>
        </p:nvSpPr>
        <p:spPr>
          <a:xfrm>
            <a:off x="1798856" y="2486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66d8a33f0_0_6"/>
          <p:cNvSpPr txBox="1"/>
          <p:nvPr/>
        </p:nvSpPr>
        <p:spPr>
          <a:xfrm>
            <a:off x="942800" y="1446500"/>
            <a:ext cx="97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66d8a33f0_0_6"/>
          <p:cNvSpPr txBox="1"/>
          <p:nvPr/>
        </p:nvSpPr>
        <p:spPr>
          <a:xfrm>
            <a:off x="2425150" y="1326650"/>
            <a:ext cx="7439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 num = 0;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(j = 0; j &lt; n; j++) {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for (i = n; i &gt; j; i--) {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num = num + i + j;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above will run as follows: 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n + (n – 1) + (n – 2) + … 1 + 0 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n* (n + 1) / 2 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1/2 * n^2 + 1/2 * n 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O(n^2)</a:t>
            </a: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times or </a:t>
            </a:r>
            <a:r>
              <a:rPr b="1"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O(n*n)</a:t>
            </a: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times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66d8a33f0_0_6"/>
          <p:cNvSpPr txBox="1"/>
          <p:nvPr/>
        </p:nvSpPr>
        <p:spPr>
          <a:xfrm>
            <a:off x="2079350" y="4351200"/>
            <a:ext cx="7439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6d8a33f0_0_53"/>
          <p:cNvSpPr txBox="1"/>
          <p:nvPr/>
        </p:nvSpPr>
        <p:spPr>
          <a:xfrm>
            <a:off x="1798856" y="2486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66d8a33f0_0_53"/>
          <p:cNvSpPr txBox="1"/>
          <p:nvPr/>
        </p:nvSpPr>
        <p:spPr>
          <a:xfrm>
            <a:off x="942800" y="1446500"/>
            <a:ext cx="97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66d8a33f0_0_53"/>
          <p:cNvSpPr txBox="1"/>
          <p:nvPr/>
        </p:nvSpPr>
        <p:spPr>
          <a:xfrm>
            <a:off x="1083350" y="1072150"/>
            <a:ext cx="84351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 the following code snippet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(i = no / 2; i &lt;= no; i++) {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for (j = 2; j &lt;= no; j = j * 2) {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k = k + no / 2;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the above code , j keeps on doubling until it is less than or equal to the no.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eg : if no = 8 , j=2,4,8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If no = 16, j=2,4,8,16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can double a number till it is less than n would be in log(n)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Therefore, j will run for O(logn), i runs for n/2.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Hence, total steps = O(n/2*log(n)) = </a:t>
            </a:r>
            <a:r>
              <a:rPr b="1" lang="en-IN" sz="24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O(n*logn)</a:t>
            </a:r>
            <a:endParaRPr b="1" sz="24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66d8a33f0_0_53"/>
          <p:cNvSpPr txBox="1"/>
          <p:nvPr/>
        </p:nvSpPr>
        <p:spPr>
          <a:xfrm>
            <a:off x="2079350" y="4351200"/>
            <a:ext cx="7439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5688d528_1_0"/>
          <p:cNvSpPr txBox="1"/>
          <p:nvPr/>
        </p:nvSpPr>
        <p:spPr>
          <a:xfrm>
            <a:off x="2095956" y="2107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 Time Complexity Chart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ge25688d528_1_0"/>
          <p:cNvGraphicFramePr/>
          <p:nvPr/>
        </p:nvGraphicFramePr>
        <p:xfrm>
          <a:off x="464138" y="164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{9D4784C8-4BA3-450F-93DF-19D14DB4CB99}</a:tableStyleId>
              </a:tblPr>
              <a:tblGrid>
                <a:gridCol w="2498700"/>
                <a:gridCol w="4085475"/>
                <a:gridCol w="4910675"/>
              </a:tblGrid>
              <a:tr h="45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18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</a:t>
                      </a:r>
                      <a:endParaRPr b="1" sz="18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b="1" lang="en-IN" sz="18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8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18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b="1" sz="18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   → Desirable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element front of linked list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7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→  Excellent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an element in a sorted array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→ Very Good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an element in an unsorted array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log N →  Good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N elements using Divide &amp; Conquer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aseline="3000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Quadratic → OK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nested for loop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aseline="3000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Cubic    → Bad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Solving simultaneous linear equations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4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aseline="3000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, d &gt; 1</a:t>
                      </a:r>
                      <a:endParaRPr baseline="3000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Exponential → Very Bad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Tower of Hanoi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dfd20670fb_0_24"/>
          <p:cNvSpPr txBox="1"/>
          <p:nvPr>
            <p:ph idx="1" type="subTitle"/>
          </p:nvPr>
        </p:nvSpPr>
        <p:spPr>
          <a:xfrm>
            <a:off x="1828800" y="2416625"/>
            <a:ext cx="91395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Big O notation along with examples and got to know that Big - O provides upper bound on growth rate of a function.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a general Big O Time complexity chart.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